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68" r:id="rId2"/>
    <p:sldId id="269" r:id="rId3"/>
    <p:sldId id="270" r:id="rId4"/>
    <p:sldId id="271" r:id="rId5"/>
    <p:sldId id="272" r:id="rId6"/>
    <p:sldId id="273" r:id="rId7"/>
    <p:sldId id="256" r:id="rId8"/>
    <p:sldId id="257" r:id="rId9"/>
    <p:sldId id="258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1" r:id="rId18"/>
    <p:sldId id="274" r:id="rId19"/>
    <p:sldId id="276" r:id="rId20"/>
    <p:sldId id="277" r:id="rId21"/>
    <p:sldId id="278" r:id="rId22"/>
    <p:sldId id="281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65" autoAdjust="0"/>
    <p:restoredTop sz="81329" autoAdjust="0"/>
  </p:normalViewPr>
  <p:slideViewPr>
    <p:cSldViewPr snapToGrid="0">
      <p:cViewPr varScale="1">
        <p:scale>
          <a:sx n="85" d="100"/>
          <a:sy n="85" d="100"/>
        </p:scale>
        <p:origin x="-54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6AB3-A5BB-408A-98BA-E8F6CD130FF5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85FB-2519-48A7-A275-21E50EDAB6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30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6652" y="117693"/>
            <a:ext cx="57866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300000"/>
              </a:lnSpc>
            </a:pP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فارسی هفتم</a:t>
            </a:r>
          </a:p>
          <a:p>
            <a:pPr algn="ctr" rtl="1">
              <a:lnSpc>
                <a:spcPct val="300000"/>
              </a:lnSpc>
            </a:pP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ما می توانیم</a:t>
            </a:r>
            <a:endParaRPr lang="en-US" sz="36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300000"/>
              </a:lnSpc>
            </a:pP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درس </a:t>
            </a: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هفدهم</a:t>
            </a:r>
          </a:p>
          <a:p>
            <a:pPr algn="ctr">
              <a:lnSpc>
                <a:spcPct val="300000"/>
              </a:lnSpc>
            </a:pP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 </a:t>
            </a:r>
            <a:r>
              <a:rPr lang="fa-IR" sz="3600" dirty="0" smtClean="0">
                <a:solidFill>
                  <a:srgbClr val="C00000"/>
                </a:solidFill>
                <a:cs typeface="B Titr" panose="00000700000000000000" pitchFamily="2" charset="-78"/>
              </a:rPr>
              <a:t>: زهرا بردبار</a:t>
            </a:r>
            <a:endParaRPr lang="en-US" sz="3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42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56" y="1595021"/>
            <a:ext cx="11764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شاگردان ده دقیقه ی دیگر هم نوشتند. خیلی ها یک صفحه را پر کرده بودند و می خواستند سراغ صفحه ی جدیدی بروند. معلم گفت: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همان یک صفحه کافی است. صفحه ی دیگر را شروع نکنید.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بعد از بچه ها خواست که کاغذهایشان را تا کنند و یکی یکی نزد او بروند. روی میز معلم یک جعبه ی خالی کفش بود. بچه ها کاغذهایشان راداخل جعبه انداختند. وقتی همه ی کاغذها جمع شدند، (دونا) در جعبه را بست آن را زیر بغلش زد و همراه با شاگردانش از کلاس بیرون رفت.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9674" y="3225420"/>
            <a:ext cx="105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بس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145064" y="422287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05351" y="5778120"/>
            <a:ext cx="219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اسم غیر ساده (مشتق)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87514" y="668032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028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09" y="1963511"/>
            <a:ext cx="11764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من پشت سر آنها راه افتادم وسط راه، (دونا) رفت و با یک بیل برگشت. بعد راه افتاد و بچه ها هم پشت سرش راه افتادند. بالاخره به انتهای زمین بازی که رسیدند،ایستادند. بعد زمین را کندند.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آنها می خواستند (نمی توانم) های خود را دفن کنند! کندن زمین ده دقیقه ای طول کشید؛ چون همه ی بچه های کلاس دوست داشتند در این کار شرکت کنند وقتی که مقداری زمین را کندند، جعبه (نمی توانم) ها را در آنجا گذاشتند و به سرعت روی آن خاک ریختند.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1474" y="2730120"/>
            <a:ext cx="105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سرانجام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40189" y="372757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72274" y="2672970"/>
            <a:ext cx="105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ته،آخر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087664" y="367042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91050" y="3673095"/>
            <a:ext cx="3045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هم خانواده مدفون ، تدفین 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92314" y="452767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689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253" y="1595021"/>
            <a:ext cx="11764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سی و یک شاگرد دور گودال ایستاده بودند. هر کدام از آنها حداقل یک ورقه ی پر از (نمی توانم ) در آن گودال دفن کرده بود. معلمشان هم همین طور!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در این موقع (دونا) گفت: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بچه ها، دست های همدیگر را بگیرید و سرتان را خم کنید.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شاگردها بلافاصله حلقه ای تشکیل دادند و اطاعت کردند بعد هم با سرهای خم منتظر ماندند و (دونا)سخنرانی کرد: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3275" y="1510921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دست کم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4439" y="244170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4775" y="4987546"/>
            <a:ext cx="321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پیروی / هم خانواده مطیع طاعات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82739" y="591832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9575" y="5016122"/>
            <a:ext cx="227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هم خانواده انتظار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25039" y="594690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750" y="5854321"/>
            <a:ext cx="481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غیرساده مشتق-مرکب /سخن +ران +ی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297589" y="669937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995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" y="2004454"/>
            <a:ext cx="11573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دوستان، ما امروز جمع شده ایم تا یاد و خاطره ی(نمی توانم) را گرامی بداریم. او در این دنیای خاکی با ما زندگی می کرد و در زندگی همه ی ما حضور داشت. متاسفانه هر جا که می رفتیم نام او را می شنیدیم؛ در مدرسه، در انجمن شهر، در ادارات و حتی در میان بزرگان اینک ما (نمی توانم) را در جایگاه ابدی اش به خاک سپرده ایم البته یاد اودر وجود خواهر و برادرهایش یعنی (می توانم)، (خواهم توانست) و (همین حالا شروع خواهم کرد) باقی خواهند ماند.</a:t>
            </a:r>
          </a:p>
          <a:p>
            <a:pPr algn="just" rtl="1">
              <a:lnSpc>
                <a:spcPct val="200000"/>
              </a:lnSpc>
            </a:pPr>
            <a:endParaRPr lang="fa-IR" sz="2800" b="1" dirty="0" smtClean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7850" y="1853821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مترادف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81700" y="2857500"/>
            <a:ext cx="1641055" cy="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67100" y="2892047"/>
            <a:ext cx="2978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هم خانواده حضار ، حاضر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58864" y="368947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10525" y="4416046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همیشگی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773589" y="536587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53450" y="5473321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فعل مستقبل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496300" y="6296025"/>
            <a:ext cx="1726780" cy="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6275" y="5454271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فعل مستقبل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29125" y="6276975"/>
            <a:ext cx="1726780" cy="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4550" y="5454271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فعل مستقبل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7400" y="6276975"/>
            <a:ext cx="1726780" cy="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572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" y="2004454"/>
            <a:ext cx="11573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خداوند (نمی توانم)را قرین رحمت خود کند و به همه ی آنهایی که حضور دارند قدرت عنایت فرماید که بی حضور او به سوی آینده ی بهتر حرکت کنند . آمین!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هنگامی که به این سخنرانی گوش می کردم فهمیدم که این شاگردان هرگز چنین روزی را فراموش نخواهند کرد. این حرکت شکوهمند نمادین چیزی بود که برای همه ی عمر به یاد آنها می ماند و در ذهن آنها نقش می بست.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9050" y="2006221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همنشین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524875" y="2857500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96075" y="1996696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لطف و بخشش 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81900" y="2847975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49" y="1910972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بخشش 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7675" y="2762250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33675" y="2853947"/>
            <a:ext cx="268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الهی برآورده شود (جمله دعایی)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14800" y="3705225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775" y="3714750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ساده (شاگرد+ان)نشانه جمع در ساختمان کلمه بی اثر است .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86100" y="4581525"/>
            <a:ext cx="10287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34126" y="4606547"/>
            <a:ext cx="288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غیرساده (مشتق)شکوه +مند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572250" y="5381625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3925" y="4416046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غیرساده مشتق (نماد+ین)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591175" y="5419725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19951" y="5444746"/>
            <a:ext cx="3016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کنایه از فراموش نکردن 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467600" y="6296025"/>
            <a:ext cx="309562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07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" y="2004454"/>
            <a:ext cx="11573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هنوز کار معلم تمام نشده بود. در پایان مراسم معلم شاگردانش را به کلاس برگرداند. آنها با شیرینی و آب میوه، مجلس ترحیم (نمی توانم) را برگزار کردند. (دونا)روی اعلامیه ی ترحیم نوشت: (نمی توانم. تا تاریخ فوت...) و کاغذ را بالای تخته سیاه آویزان کرد تا در تمام طول سال به یاد بچه ها بماند. هر وقت شاگردی می گفت: (نمی توانم) دونا به اعلامیه اشاره می کرد و شاگرد به یاد می آورد که (نمی توانم) مرده است و او را به خاک سپرده اند.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2920622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هم خانواده اجلاس جلسه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477250" y="3733800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67425" y="2882522"/>
            <a:ext cx="222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مورد بخشش قرارگرفتن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86650" y="3714750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4875" y="2806321"/>
            <a:ext cx="17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اطلاعیه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62125" y="3752850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14725" y="4581525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3190875" y="3886200"/>
            <a:ext cx="390525" cy="161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2725" y="3771900"/>
            <a:ext cx="447675" cy="3524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3758822"/>
            <a:ext cx="377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اسم غیرساده مشتق        آویز +ان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2105026" y="3857625"/>
            <a:ext cx="676275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9650" y="3743325"/>
            <a:ext cx="1228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  <a:cs typeface="B Nazanin" pitchFamily="2" charset="-78"/>
              </a:rPr>
              <a:t>بن فعل مضارع</a:t>
            </a:r>
            <a:endParaRPr lang="en-US" sz="16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715125" y="6238875"/>
            <a:ext cx="7620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48300" y="5378071"/>
            <a:ext cx="249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غیر ساده مشتق (مرد+ه)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42" y="2086341"/>
            <a:ext cx="11573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با این که سال ها قبل من معلم (دونا) بودم و او شاگرد من بود، ولی آن روز مهم ترین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 درس زندگی ام را از او گرفتم.</a:t>
            </a:r>
          </a:p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حالا سال ها از آن روز گذشته است و من هر وقت می خواهم به خود بگویم که (نمی توانم )، به یاد اعلامیه فوت (نمی توانم) و مراسم تدفین او می افتم.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43100" y="3009900"/>
            <a:ext cx="1057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76425" y="2110995"/>
            <a:ext cx="12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صفت عالی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401300" y="3838575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44125" y="3015871"/>
            <a:ext cx="15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اضافه تشبیهی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486525" y="5562600"/>
            <a:ext cx="1057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91275" y="4644645"/>
            <a:ext cx="12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دفن کردن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16" t="16703" r="22454" b="14979"/>
          <a:stretch/>
        </p:blipFill>
        <p:spPr>
          <a:xfrm>
            <a:off x="810843" y="577566"/>
            <a:ext cx="8371490" cy="60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05" t="17103" r="23655" b="6811"/>
          <a:stretch/>
        </p:blipFill>
        <p:spPr>
          <a:xfrm>
            <a:off x="600123" y="365125"/>
            <a:ext cx="785328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1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54" t="17899" r="29765" b="33986"/>
          <a:stretch/>
        </p:blipFill>
        <p:spPr>
          <a:xfrm>
            <a:off x="1407149" y="487907"/>
            <a:ext cx="8008882" cy="602943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32754" t="17899" r="29765" b="33986"/>
          <a:stretch/>
        </p:blipFill>
        <p:spPr>
          <a:xfrm>
            <a:off x="1559549" y="640307"/>
            <a:ext cx="8008882" cy="60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8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12" y="1308924"/>
            <a:ext cx="11655188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دانش های زبانی و ادبی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نکته ی اول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اسم ساده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اسمی است که تنها از یک جز ساخته شده باشد و به دو یا چند جز تقسیم پذیر نباشد.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مانند : سر ،کتاب ، دل ، قلم ، هوا ، نور و ....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اسم غیر ساده 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اسمی است که بیش از یک جزء داشته باشد و قابل تفکیک به اجزا باشد به طوری که دست کم یک جزء دارای معنای مستقل باشد.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مثل :  خداپرستی : خدا + پرست + ی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داروخانه : دارو + خانه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96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7576" y="2030273"/>
            <a:ext cx="12073605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لطفا </a:t>
            </a: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 توجه به شماره ابیات بیت مورد نظر قبل از توضیحات درج گردد.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شعر:مثنوی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خواجوی کرمانی:از شاعران</a:t>
            </a:r>
            <a:r>
              <a:rPr lang="fa-IR" sz="2400" b="1" i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معروف قرن</a:t>
            </a:r>
            <a:r>
              <a:rPr lang="fa-IR" sz="2400" b="1" i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7و8هجری/آثار:کمال نامه,گوهرنامه,گل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ونوروز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1ـخداوندا:شبه جمله/نیک مردان:مردان نیک,افراد نیک رفتار/بدمتضاد نیک/احوال:ج حال/تلمیح به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  <a:sym typeface="Wingdings" panose="05000000000000000000" pitchFamily="2" charset="2"/>
              </a:rPr>
              <a:t>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حول حالنا الی احسن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الحال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fa-IR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تلمیح: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هر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گاه شاعر یا نویسنده در ضمن اثر خود به حدیث,آیه وداستان و... اشاره کند</a:t>
            </a:r>
            <a:r>
              <a:rPr lang="fa-I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895" t="24879" r="33262" b="68969"/>
          <a:stretch/>
        </p:blipFill>
        <p:spPr>
          <a:xfrm>
            <a:off x="2931459" y="4159624"/>
            <a:ext cx="6804212" cy="7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1011" y="3140871"/>
            <a:ext cx="12209002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2ـ درگاه:بارگاه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الهی/مکن:فعل نهی/محروم:بی نصیب/مارا چو گنجشکان از این بوم مران:تشبیه/بوم:سرزمین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/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3ـاسرار:ج سر/روان:روح وروان ,روحیه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/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4895" t="30674" r="33263" b="64390"/>
          <a:stretch/>
        </p:blipFill>
        <p:spPr>
          <a:xfrm>
            <a:off x="3567953" y="2410690"/>
            <a:ext cx="8095129" cy="73592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34895" t="35490" r="32945" b="59880"/>
          <a:stretch/>
        </p:blipFill>
        <p:spPr>
          <a:xfrm>
            <a:off x="3442447" y="4849905"/>
            <a:ext cx="8175812" cy="69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19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5" y="2729764"/>
            <a:ext cx="1164515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4ـآتش غفلت:اضافه تشبیهی/به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معنی : واقعاً /شمع جان : اضافه تشبیهی /برفروزان:روشن 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/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fa-IR" sz="2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5ـ دست گرفتن:کنایه از حمایت کردن/جای آن هست:سزاوار آن هست/از دست رفتن:کنایه از نابود شدن/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34895" t="39399" r="33015" b="56392"/>
          <a:stretch/>
        </p:blipFill>
        <p:spPr>
          <a:xfrm>
            <a:off x="2537011" y="2070847"/>
            <a:ext cx="8157883" cy="62752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4895" t="44389" r="32873" b="51582"/>
          <a:stretch/>
        </p:blipFill>
        <p:spPr>
          <a:xfrm>
            <a:off x="2590799" y="4213411"/>
            <a:ext cx="8193741" cy="60063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962" y="1892722"/>
            <a:ext cx="11713779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6ـ نزدیکان درگاه:منظور افراد راه یافته به حرم امن الهی/به راه آوردن:به راه راست هدایت شدن/کافتادم ارز راه:از مسیر صحیح خارج شدم,تلمیح به (اهدنا الصراط المستقیم</a:t>
            </a: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7ـاین بیت به وجود خداوند در تمام مکان ها اشاره دارد.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/>
          <a:srcRect l="34895" t="53289" r="32944" b="42501"/>
          <a:stretch/>
        </p:blipFill>
        <p:spPr>
          <a:xfrm>
            <a:off x="2528047" y="4607859"/>
            <a:ext cx="8175812" cy="62752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4895" t="49440" r="32697" b="46531"/>
          <a:stretch/>
        </p:blipFill>
        <p:spPr>
          <a:xfrm>
            <a:off x="2626660" y="1461248"/>
            <a:ext cx="8238564" cy="6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125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21" y="1719919"/>
            <a:ext cx="1171377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  <a:spcAft>
                <a:spcPts val="1000"/>
              </a:spcAft>
            </a:pPr>
            <a:r>
              <a:rPr lang="fa-IR" sz="8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پایان</a:t>
            </a:r>
            <a:endParaRPr lang="en-US" sz="8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17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1790135"/>
            <a:ext cx="11723427" cy="476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انواع اسم غیر ساده 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 ـ مرکب : اسم غیرساده ای است که تمام اجزای آن به تنهایی دارای معنای مستقل باشند.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مثل : داروخانه : دارو + خانه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کتابخوان </a:t>
            </a: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کتاب + خوان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 ـ مشتق : اسم غیرساده که پس از تفکیک کردن اجزای آن تنها یک جز دارای معنای مستقل باشد و مابقی اجزا بی معنی باشند.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</a:t>
            </a:r>
            <a:r>
              <a:rPr lang="fa-I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</a:t>
            </a:r>
            <a:r>
              <a:rPr lang="fa-IR" sz="2800" b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مثل : ناله : نال + ه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کوشش : کوش + ـِ ش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51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137" y="1071741"/>
            <a:ext cx="11600597" cy="557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موارد استثنا</a:t>
            </a:r>
            <a:r>
              <a:rPr lang="fa-I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پسوندها مشتق ساز نیستند و کلمه ی قبل از آن ها کلمه ساده می باشند: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الف ـ نشانه های جمع : کتاب ها ، درختان ، روحانیون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 ـ نشانه های «تر» و «ترین» صفت تفصیلی و عالی: خوبتر ، بهترین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 ـ نشانه ی «ی» نکره : مردی ، روزی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 ـ مشتق ـ مرکب : اسم مرکبی که دارای اجزای بی معنا نیز باشد.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مثل : دانش آموز : دان + ـِ ش + آموز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 پاسداری : پاس + دار + ی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/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 پرس و جو : پرس + و + جو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56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14" t="25765" r="10337" b="51186"/>
          <a:stretch/>
        </p:blipFill>
        <p:spPr>
          <a:xfrm>
            <a:off x="597314" y="3657599"/>
            <a:ext cx="11226824" cy="1876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949" t="18211" r="10337" b="73783"/>
          <a:stretch/>
        </p:blipFill>
        <p:spPr>
          <a:xfrm>
            <a:off x="9259614" y="2186151"/>
            <a:ext cx="2564524" cy="6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63" t="22522" r="9489" b="22305"/>
          <a:stretch/>
        </p:blipFill>
        <p:spPr>
          <a:xfrm>
            <a:off x="1103586" y="2522482"/>
            <a:ext cx="10279118" cy="40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235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2060813"/>
            <a:ext cx="11764370" cy="444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(دونا) معلم مدرسه ی کوچکی بود و دو سال تا بازنشستگی فرصت داشت. من هم به عنوان بازرس در کلاس ها شرکت می کردم و سعی داشتم در امر آموزش تسهیلاتی را فراهم آورم.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آن روز به کلاس (دونا) رفتم و روی نیمکت ته کلاس نشستم. شاگردان، سخت مشغول پر کردن اوراقی بودند. به شاگرد کنار دستم نگاه کردم و دیدم ورقه اش را با جملاتی که همه با (نمی توانم) شروع شده اند، پر کرده است.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6952" y="2033898"/>
            <a:ext cx="1452786" cy="46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اسم ساده 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545509" y="3016670"/>
            <a:ext cx="5127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20360" y="2032470"/>
            <a:ext cx="1452786" cy="461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اسم ساده 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304944" y="3006700"/>
            <a:ext cx="1095288" cy="1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06343" y="1928498"/>
            <a:ext cx="322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پایان یافتن یک دوره ی کاری 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910978" y="2905568"/>
            <a:ext cx="1361635" cy="14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9968" y="1878647"/>
            <a:ext cx="204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مسئول رسیدگی 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6374" y="3033927"/>
            <a:ext cx="861700" cy="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7224" y="2989608"/>
            <a:ext cx="336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هم خانواده مشارکت ، شریک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578412" y="3810005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17892" y="2945455"/>
            <a:ext cx="184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هم خانواده ساعی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37990" y="376585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89105" y="2918394"/>
            <a:ext cx="171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غیر ساده (مشتق )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44" y="3713153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1" y="2952577"/>
            <a:ext cx="184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امکانات رفاهی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525141" y="3717421"/>
            <a:ext cx="1243412" cy="2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22557" y="3841339"/>
            <a:ext cx="132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غیر ساده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9789196" y="4661736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77383" y="3781518"/>
            <a:ext cx="952865" cy="38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قید مقدار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602191" y="4601916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9300" y="3805731"/>
            <a:ext cx="1985483" cy="37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هم خانواده شغل شاغل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66726" y="4626129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971372" y="4634672"/>
            <a:ext cx="952865" cy="38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جمع ورقه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1035468" y="5523438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338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06222"/>
            <a:ext cx="11764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من نمی توانم درست به توپ فوتبال ضربه بزنم.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من نمی توانم عددهای بیشتر از سه رقم را تقسیم کنم.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من نمی توانم کاری کنم که مرا دوست داشته باشند.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او نصف ورقه را پر کرده بود و هنوز هم با اراده و سماجت عجیبی به این کار ادامه می داد. از جا بلند شدم و روی کاغذهای همه شاگردان نگاهی انداختم. همه ی کاغذها پر از (نمی توانم) ها بود.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4290" y="2053845"/>
            <a:ext cx="952865" cy="38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ساده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68564" y="290842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52924" y="2932101"/>
            <a:ext cx="2510247" cy="37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هم خانواده قاسم مقسوم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54164" y="3771550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48776" y="4549395"/>
            <a:ext cx="194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غیر ساده (مشتق)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11839" y="547065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6140" y="4501770"/>
            <a:ext cx="952865" cy="38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پشتکار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68514" y="547065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3615" y="4501770"/>
            <a:ext cx="952865" cy="38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پافشاری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15989" y="5461127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435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56" y="1595021"/>
            <a:ext cx="11764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به شدت کنجکاو شده بودم. تصمیم گرفتم نگاهی به ورقه ی معلم بیندازم. دیدم که او هم به شدت مشغول نوشتن (نمی توانم) است.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من نمی توانم مادر(جان) را وادار کنم به جلسه معلم ها بیاید. من نمی توانم آلن را وادار کنم به جای مشت از حرف استفاده کند.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نمی دانستم چرا این شاگردها و معلمشان به جای استفاده از جملات مثبت به جملات منفی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Nazanin" panose="00000400000000000000" pitchFamily="2" charset="-78"/>
              </a:rPr>
              <a:t> روی آورده  بودند سعی کردم آرام بنشینم و ببینم عاقبت کار به کجا می کشد.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068989" y="251790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19926" y="1577595"/>
            <a:ext cx="194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هم خانواده مصمم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782989" y="249885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525000" y="1552575"/>
            <a:ext cx="409575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91650" y="1590675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اسم غیر ساده (مرکب)کنج + کاو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9653587" y="1471613"/>
            <a:ext cx="19050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67700" y="939420"/>
            <a:ext cx="274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بن فعل مضارع از مصدر کاویدن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5749" y="3215895"/>
            <a:ext cx="1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مجبور کنم 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935389" y="413715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14950" y="3292095"/>
            <a:ext cx="224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هم خانواده مجلس اجلاس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35189" y="4213352"/>
            <a:ext cx="830366" cy="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2525" y="4968495"/>
            <a:ext cx="220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مثبت متضاده منفی </a:t>
            </a:r>
            <a:endParaRPr lang="en-US" sz="20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43025" y="5895975"/>
            <a:ext cx="247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315575" y="5882896"/>
            <a:ext cx="161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علاقه نشان دادن</a:t>
            </a:r>
            <a:endParaRPr lang="en-US" b="1" dirty="0">
              <a:solidFill>
                <a:srgbClr val="C00000"/>
              </a:solidFill>
              <a:cs typeface="B Nazanin" pitchFamily="2" charset="-7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715625" y="6677025"/>
            <a:ext cx="1155280" cy="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04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1541</Words>
  <Application>Microsoft Office PowerPoint</Application>
  <PresentationFormat>Custom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183</cp:revision>
  <dcterms:created xsi:type="dcterms:W3CDTF">2015-07-06T05:06:21Z</dcterms:created>
  <dcterms:modified xsi:type="dcterms:W3CDTF">2015-09-06T07:33:35Z</dcterms:modified>
</cp:coreProperties>
</file>