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Mitra" pitchFamily="2" charset="-78"/>
              </a:rPr>
              <a:t>فصل 7:</a:t>
            </a:r>
            <a:r>
              <a:rPr lang="en-US" sz="3200" dirty="0" smtClean="0">
                <a:cs typeface="B Mitra" pitchFamily="2" charset="-78"/>
              </a:rPr>
              <a:t> </a:t>
            </a:r>
            <a:r>
              <a:rPr lang="fa-IR" sz="3200" smtClean="0">
                <a:cs typeface="B Mitra" pitchFamily="2" charset="-78"/>
              </a:rPr>
              <a:t>از </a:t>
            </a:r>
            <a:r>
              <a:rPr lang="fa-IR" sz="3200" dirty="0" smtClean="0">
                <a:cs typeface="B Mitra" pitchFamily="2" charset="-78"/>
              </a:rPr>
              <a:t>غزنويان تا هجوم چنگيزخان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dirty="0" smtClean="0">
                <a:cs typeface="B Mitra" pitchFamily="2" charset="-78"/>
              </a:rPr>
              <a:t>شرح اجمالي فصل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درس 13: مهم ترين رويدادهاي سياسي دوران حكومت غزنويان، سلجوقيان و خوارزمشاهيان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درس 14: ميراث فرهنگي و تمدني ايران در عصر سلجوقيان</a:t>
            </a:r>
            <a:endParaRPr lang="en-US" sz="2000" dirty="0" smtClean="0">
              <a:cs typeface="B Mitra" pitchFamily="2" charset="-78"/>
            </a:endParaRPr>
          </a:p>
          <a:p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fa-IR" sz="3200" dirty="0" smtClean="0">
                <a:cs typeface="B Mitra" pitchFamily="2" charset="-78"/>
              </a:rPr>
              <a:t>فعاليت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Mitra" pitchFamily="2" charset="-78"/>
              </a:rPr>
              <a:t>2 زيرا سلجوقيان موفق شدند بر سرزمين‌هاي وسيعي كه شامل بخش عمدة فلات ايران و مناطق همجوار آن از مرزهاي چين تا درياي مديترانه مي‌شد، مسلط شوند و حكومتي نيرومند را به وجود آورند. در دوران سلجوقيان تشكيلات و نظام ديواني منظم و گسترده‌اي در ايران شكل گرفت. در نتيجة قدرت و ثبات سياسي، كشاورزي و بازرگاني رونق خوبي گرفت؛ شهرنشيني گسترش يافت و شهرهاي بزرگ و آبادي پا به عرصه نهادند؛ معماري، صنايع دستي و بسياري از رشته‌هاي هنر شكوفا شدند.</a:t>
            </a:r>
          </a:p>
          <a:p>
            <a:pPr algn="r" rtl="1">
              <a:lnSpc>
                <a:spcPct val="150000"/>
              </a:lnSpc>
            </a:pPr>
            <a:endParaRPr lang="en-US" sz="2000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Mitra" pitchFamily="2" charset="-78"/>
              </a:rPr>
              <a:t>3 </a:t>
            </a:r>
            <a:r>
              <a:rPr lang="ar-SA" sz="2000" dirty="0" smtClean="0">
                <a:cs typeface="B Mitra" pitchFamily="2" charset="-78"/>
              </a:rPr>
              <a:t>سلجوقيان با شكست امپراتوري روم شرقي در جنگ ملازگرد، بر بخش وسيعي از آسياي صغير (تركية امروزي و سوريه) مسلط شدند؛ حتي پس از آنكه حكومت سلجوقي رو به ضعف و انحطاط رفت، شاخه‌اي از خاندان سلجوقي در آسياي صغير حكومتي را موسوم به سلاجقه روم تشكيل دادند و مدتها در آن منطقه حكومت مي‌كردند. بنابراين، به دليل تسلط سياسي طولاني سلجوقيان بر منطقة آسياي صغير، آثار و بناهاي زيادي از آن دوره بر جا مانده است.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rtl="1"/>
            <a:r>
              <a:rPr lang="fa-IR" sz="3200" dirty="0" smtClean="0">
                <a:cs typeface="B Mitra" pitchFamily="2" charset="-78"/>
              </a:rPr>
              <a:t/>
            </a:r>
            <a:br>
              <a:rPr lang="fa-IR" sz="3200" dirty="0" smtClean="0">
                <a:cs typeface="B Mitra" pitchFamily="2" charset="-78"/>
              </a:rPr>
            </a:br>
            <a:r>
              <a:rPr lang="fa-IR" sz="3200" dirty="0" smtClean="0">
                <a:cs typeface="B Mitra" pitchFamily="2" charset="-78"/>
              </a:rPr>
              <a:t>محورهاي عمدة ارزشيابي</a:t>
            </a:r>
            <a:r>
              <a:rPr lang="en-US" sz="3200" dirty="0" smtClean="0">
                <a:cs typeface="B Mitra" pitchFamily="2" charset="-78"/>
              </a:rPr>
              <a:t/>
            </a:r>
            <a:br>
              <a:rPr lang="en-US" sz="3200" dirty="0" smtClean="0">
                <a:cs typeface="B Mitra" pitchFamily="2" charset="-78"/>
              </a:rPr>
            </a:b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انجام فعاليت‌ها از طريق مطالعة متن و خواندن نمودار خط زمان و نقشه‌هاي تاريخي؛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توانايي مقايسة وضعيت سياسي ايران در دوران غزنويان، سلجوقيان و خوارزمشاهيان با دوران پيش از آن؛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درك عوامل و دلايل ظهور و سقوط سه سلسلة غزنوي، سلجوقي و خوارزمشاهي؛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شناخت اوضاع سياسي، اجتماعي و فرهنگي اروپا در قرون وسطي و ارزيابي عوامل و دلايل بروز جنگ‌هاي صليبي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انتظارات يادگيري درس 14: ميراث فرهنگي ايران در عصر سلجوقي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انتظار مي‌رود دانش‌آموزان با فراگيري درس و انجام فعاليت‌هاي آن بتوانند: 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مقام و جايگاه سلطان را در دورة سلجوقي توضيح دهند.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اهميت و نقش وزيران را در ادارة حكومت سلجوقيان بيان كنند.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وظايف و كاركرد ديوان‌هاي مهم عصر سلجوقي را شرح دهند.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اوضاع علمي و مراكز آموزشي دوران حكومت سلجوقيان را توضيح دهند.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وضعيت شهرسازي و معماري ايران در دورة سلجوقي را با ذكر نمونه‌هاي مهم توضيح دهند.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هنرهاي رايج و شكوفاي عصر سلجوقي را بشناسند.</a:t>
            </a:r>
            <a:endParaRPr lang="en-US" sz="2000" dirty="0" smtClean="0">
              <a:cs typeface="B Mitra" pitchFamily="2" charset="-78"/>
            </a:endParaRPr>
          </a:p>
          <a:p>
            <a:pPr algn="r">
              <a:lnSpc>
                <a:spcPct val="200000"/>
              </a:lnSpc>
            </a:pP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latin typeface="F_Mitra" pitchFamily="2" charset="2"/>
                <a:cs typeface="B Mitra" pitchFamily="2" charset="-78"/>
              </a:rPr>
              <a:t>مواد و وسايل مورد نياز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sz="2000" dirty="0" smtClean="0">
                <a:cs typeface="B Mitra" pitchFamily="2" charset="-78"/>
              </a:rPr>
              <a:t>كتاب درسي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sz="2000" dirty="0" smtClean="0">
                <a:cs typeface="B Mitra" pitchFamily="2" charset="-78"/>
              </a:rPr>
              <a:t> كتاب‌هاي تاريخ بيهقي و سياستنامه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sz="2000" dirty="0" smtClean="0">
                <a:cs typeface="B Mitra" pitchFamily="2" charset="-78"/>
              </a:rPr>
              <a:t> تصاوير و اسلايدهايي از اماكن، ظروف و اشياء تاريخي متعلق به عصر سلجوقي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ar-SA" sz="2000" dirty="0" smtClean="0">
                <a:cs typeface="B Mitra" pitchFamily="2" charset="-78"/>
              </a:rPr>
              <a:t> نمودار تشكيلات ديواني عصر سلجوقي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آماده سازي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نمايش نقشة قلمرو سلجوقيان و پرسش از سلاطين مشهور آن سلسله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طرح سؤال از چگونگي ادارة قلمرو و تشكيلات حكومتي عصر سلجوقي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ارائة درس 14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نمايش نمودار تشكيلات حكومتي دورة سلجوقي</a:t>
            </a:r>
            <a:endParaRPr lang="en-US" sz="2000" dirty="0" smtClean="0">
              <a:cs typeface="B Mitra" pitchFamily="2" charset="-78"/>
            </a:endParaRPr>
          </a:p>
          <a:p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fa-IR" sz="2800" dirty="0" smtClean="0">
                <a:cs typeface="B Mitra" pitchFamily="2" charset="-78"/>
              </a:rPr>
              <a:t>نمودار تشكيلات حكومت عهد سلجوقي</a:t>
            </a:r>
            <a:endParaRPr lang="en-US" sz="2800" dirty="0">
              <a:cs typeface="B Mitra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267200" y="914400"/>
            <a:ext cx="990600" cy="914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سلطان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610100" y="20955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38400" y="2286000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077494" y="3009106"/>
            <a:ext cx="1447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209800" y="2514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086600" y="2514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4191000" y="2590800"/>
            <a:ext cx="1143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Mitra" pitchFamily="2" charset="-78"/>
              </a:rPr>
              <a:t>وزير</a:t>
            </a:r>
          </a:p>
          <a:p>
            <a:pPr algn="ctr" rtl="1"/>
            <a:r>
              <a:rPr lang="fa-IR" dirty="0" smtClean="0">
                <a:cs typeface="B Mitra" pitchFamily="2" charset="-78"/>
              </a:rPr>
              <a:t>(نخست وزير)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676400" y="2667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حاجب (رئيس دربار)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553200" y="2743200"/>
            <a:ext cx="1447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فرماندهان نظامي</a:t>
            </a:r>
            <a:endParaRPr lang="en-US" dirty="0">
              <a:cs typeface="B Mitra" pitchFamily="2" charset="-78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990600" y="3733800"/>
            <a:ext cx="7162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800894" y="3923506"/>
            <a:ext cx="380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2020094" y="39235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90600" y="3733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696494" y="3924300"/>
            <a:ext cx="380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5372100" y="40005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6592094" y="4000500"/>
            <a:ext cx="380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7962900" y="40005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96200" y="4267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بريد (چاپارخانه يا پست)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24600" y="42672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اِشراف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29200" y="42672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اِستيفا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429000" y="4191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انشاء (رسايل)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752600" y="41910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عَرْض (سپاه)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1000" y="41910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itra" pitchFamily="2" charset="-78"/>
              </a:rPr>
              <a:t>ديوان فاوقا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1" grpId="0" animBg="1"/>
      <p:bldP spid="22" grpId="0" animBg="1"/>
      <p:bldP spid="23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ارائة درس 14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انجام فعاليت رديف ا (كاربرگة شمارة 9) و فعاليت رديف2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پيشنهاد مي شود مبحث زبان و ادب فارسي را با توجه به كتابخانة مندرج در انتهاي درس و از طريق مقايسه با معدود آثار نوشته شده به زبان فارسي در دوران پيش از آن تدريس نماييد.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ar-SA" sz="2000" dirty="0" smtClean="0">
                <a:cs typeface="B Mitra" pitchFamily="2" charset="-78"/>
              </a:rPr>
              <a:t>مباحث معماري و هنر ايران در عصر سلجوقي را از طريق نمايش تصاوير مكان‌ها، ظرف‌ها و اشياء تاريخي متعلق به آن دوره آموزش دهيد.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در پايان دانش‌آموزان را راهنمايي و تشويق نماييد كه فعاليت به كارببنديم را در منزل انجام دهند و از آنان بخواهيد چنانچه يكي از كتاب‌هاي  كتابخانة پايان اين فصل را در كتابخانة منزل خود دارند به كلاس بياورند و آن را به ديگر دانش‌آموزان نشان دهند و چند سطري از آن را بخوانند. </a:t>
            </a:r>
            <a:endParaRPr lang="en-US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rtl="1"/>
            <a:r>
              <a:rPr lang="fa-IR" sz="3200" dirty="0" smtClean="0">
                <a:cs typeface="B Mitra" pitchFamily="2" charset="-78"/>
              </a:rPr>
              <a:t/>
            </a:r>
            <a:br>
              <a:rPr lang="fa-IR" sz="3200" dirty="0" smtClean="0">
                <a:cs typeface="B Mitra" pitchFamily="2" charset="-78"/>
              </a:rPr>
            </a:br>
            <a:r>
              <a:rPr lang="fa-IR" sz="3200" dirty="0" smtClean="0">
                <a:cs typeface="B Mitra" pitchFamily="2" charset="-78"/>
              </a:rPr>
              <a:t>محورهاي عمدة ارزشيابي</a:t>
            </a:r>
            <a:r>
              <a:rPr lang="en-US" sz="3200" dirty="0" smtClean="0">
                <a:cs typeface="B Mitra" pitchFamily="2" charset="-78"/>
              </a:rPr>
              <a:t/>
            </a:r>
            <a:br>
              <a:rPr lang="en-US" sz="3200" dirty="0" smtClean="0">
                <a:cs typeface="B Mitra" pitchFamily="2" charset="-78"/>
              </a:rPr>
            </a:b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درك و فهم متن درس مطابق با انتظارات يادگيري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 انجام فعاليت</a:t>
            </a:r>
            <a:r>
              <a:rPr lang="fa-IR" sz="2000" dirty="0" smtClean="0">
                <a:cs typeface="B Mitra" pitchFamily="2" charset="-78"/>
              </a:rPr>
              <a:t> ها</a:t>
            </a:r>
            <a:r>
              <a:rPr lang="ar-SA" sz="2000" dirty="0" smtClean="0">
                <a:cs typeface="B Mitra" pitchFamily="2" charset="-78"/>
              </a:rPr>
              <a:t> و كاربرگة درس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 انجام فعاليتي در بارة آثار هنري عهد سلجوقي در منزل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حوزه هاي موضوعي فصل 7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زمان، تغيير و تداوم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فرهنگ و هويت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فضا و مكان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2000" dirty="0" smtClean="0">
                <a:cs typeface="B Mitra" pitchFamily="2" charset="-78"/>
              </a:rPr>
              <a:t>نظام اجتماعي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موضوع هاي كليدي فصل 7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فراز و فرود سياسي حكومت هاي غزنوي، سلجوقي و خوارزمشاهي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جايگاه و اختيارات سلطان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نقش و اهميت وزيران و ديوانسالاران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مدارس و مراكز علمي ايران در عصر سلجوقي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زبان و ادب فارسي در عصر سلجوقي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هنر و معماري ايران در دورة سلجوقي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rtl="1"/>
            <a:r>
              <a:rPr lang="fa-IR" sz="3200" dirty="0" smtClean="0">
                <a:cs typeface="B Mitra" pitchFamily="2" charset="-78"/>
              </a:rPr>
              <a:t> </a:t>
            </a:r>
            <a:r>
              <a:rPr lang="fa-IR" sz="3600" dirty="0" smtClean="0">
                <a:cs typeface="B Mitra" pitchFamily="2" charset="-78"/>
              </a:rPr>
              <a:t>انتظارات يادگيري درس 13: غزنويان، سلجوقيان و خوارزمشاهيان</a:t>
            </a:r>
            <a:endParaRPr lang="en-US" sz="36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انتظار مي‌رود دانش‌آموزان با فراگيري درس و انجام فعاليت‌هاي آن بتوانند: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عوامل و دلايل ظهور و سقوط سلسله‌هاي غزنويان، سلجوقيان و خوارزمشاهيان را بيان كنند.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محدودة قلمرو سلسله‌هاي فوق را بر روي نقشه تشخيص دهند.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نمودار خط زمان سلسله‌هاي مذكور را بازخواني كنند.</a:t>
            </a:r>
            <a:endParaRPr lang="en-US" sz="2000" dirty="0" smtClean="0">
              <a:cs typeface="B Mitra" pitchFamily="2" charset="-78"/>
            </a:endParaRPr>
          </a:p>
          <a:p>
            <a:pPr lvl="0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اوضاع سياسي و اجتماعي و فرهنگي اروپا در دوران قرون وسطي را توضيح دهند.</a:t>
            </a:r>
            <a:endParaRPr lang="en-US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  <a:buFont typeface="Wingdings" pitchFamily="2" charset="2"/>
              <a:buChar char="§"/>
            </a:pP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latin typeface="F_Mitra" pitchFamily="2" charset="2"/>
                <a:cs typeface="B Mitra" pitchFamily="2" charset="-78"/>
              </a:rPr>
              <a:t>مواد و وسايل مورد نياز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كتاب درسي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نقشه‌هاي قلمرو سلسله‌هاي غزنويان، سلجوقيان و خوارزمشاهيان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000" dirty="0" smtClean="0">
                <a:cs typeface="B Mitra" pitchFamily="2" charset="-78"/>
              </a:rPr>
              <a:t> نمودار خط زمان سلسله‌هاي مذكور</a:t>
            </a:r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آماده سازي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نمايش هم زمان نمودارهاي خط زمان درس 12 و 13</a:t>
            </a:r>
          </a:p>
          <a:p>
            <a:pPr algn="r" rtl="1">
              <a:lnSpc>
                <a:spcPct val="200000"/>
              </a:lnSpc>
            </a:pPr>
            <a:endParaRPr lang="en-US" sz="2000" dirty="0">
              <a:cs typeface="B Mitra" pitchFamily="2" charset="-78"/>
            </a:endParaRPr>
          </a:p>
        </p:txBody>
      </p:sp>
      <p:pic>
        <p:nvPicPr>
          <p:cNvPr id="1026" name="Picture 2" descr="C:\Users\Public\Pictures\Sample Pictures\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2313708"/>
            <a:ext cx="42672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Sample Pictures\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127" y="2313708"/>
            <a:ext cx="4869873" cy="34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آماده سازي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مرور وضعيت كلي ايران در قرن هاي سوم و چهارم هجري (ظهور سلسله هاي محلي در گوشه و كنار ايران)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Mitra" pitchFamily="2" charset="-78"/>
              </a:rPr>
              <a:t>شرح مختصر اوضاع سياسي ايران در سده هاي پنجم تا هفتم هجري (سلسله هاي ترك تبار نيرومند با قلمرو پهناور )</a:t>
            </a:r>
          </a:p>
          <a:p>
            <a:endParaRPr lang="en-US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fa-IR" sz="2800" dirty="0" smtClean="0">
                <a:cs typeface="B Mitra" pitchFamily="2" charset="-78"/>
              </a:rPr>
              <a:t>ارائۀ درس با نمایش نقشۀ قلمرو حکومت های غزنوی، سلجوقی و خوارزمشاهی</a:t>
            </a:r>
            <a:endParaRPr lang="en-US" sz="2800" dirty="0">
              <a:cs typeface="B Mitra" pitchFamily="2" charset="-78"/>
            </a:endParaRPr>
          </a:p>
        </p:txBody>
      </p:sp>
      <p:pic>
        <p:nvPicPr>
          <p:cNvPr id="2050" name="Picture 2" descr="C:\Users\Public\Pictures\Sample Pictures\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" y="985837"/>
            <a:ext cx="8410575" cy="57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77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fa-IR" sz="3200" dirty="0" smtClean="0">
                <a:cs typeface="B Mitra" pitchFamily="2" charset="-78"/>
              </a:rPr>
              <a:t>ارائة درس 13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اجراي فعاليت 1 ، كاربرگة شمارة 8</a:t>
            </a:r>
          </a:p>
          <a:p>
            <a:pPr algn="r" rtl="1"/>
            <a:endParaRPr lang="en-US" sz="2000" dirty="0">
              <a:cs typeface="B Mitra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97000"/>
          <a:ext cx="8001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1295400"/>
              </a:tblGrid>
              <a:tr h="37084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سلجوقيان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غزنويان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سلسله‌ها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طُغرل سلجوقي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سلطان محمود غزنوي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بنيانگذاران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آلب ارسلان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ملكشاه سلجوقي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سلطان مسعود غزنوي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سلاطين مشهور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از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431</a:t>
                      </a: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      تا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590 ه.ق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از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350</a:t>
                      </a: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  تا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582ه.ق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زمان و دورة حكومت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از شمال تا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درياي خزر و درياي سياه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از غرب تا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درياي مديترانه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از شرق تا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ماوراءالنهر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از جنوب تا </a:t>
                      </a: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خليج فارس و درياي عمان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از شمال تا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ماوراءالنهر و خوارزم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از غرب تا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ري و اصفهان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از شرق تا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دهلي مركز هندوستان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از جنوب تا </a:t>
                      </a:r>
                      <a:r>
                        <a:rPr lang="fa-IR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درياي عمان و اقيانوس هند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Times New Roman"/>
                          <a:cs typeface="B Mitra"/>
                        </a:rPr>
                        <a:t>محدوده و قلمرو حكومت</a:t>
                      </a: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شكست غزنويان در جنگ داندانقان و به تخت نشستن طغرل در نيشابور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ورود طغرل به بغداد و برانداختن حكومت آل بويه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پيروزي آلب‌ارسلان بر امپراتور روم در جنگ ملازگرد و تصرف بخش‌هاي وسيعي از آسياي صغير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گسترش قلمرو سلجوقيان و افزايش قدرت آنها در دوران سلطنت ملكشاه و وزارت خواجه نظام الملك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ضعف و انحطاط قدرت سلجوقيان پس از مرگ ملكشاه و خواجه نظام‌المك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نابودي كامل سلجوقيان توسط خوارزمشاهيان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تسلط محمود غزنوي بر خراسان 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خارج كردن ري و اصفهان از تسلط آل‌بويه توسط سلطان محمود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لشكركشي‌هاي پياپي سلطان محمود به هندوستان به عنوان جهاد در راه اسلام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/>
                        <a:buChar char=""/>
                      </a:pPr>
                      <a:r>
                        <a:rPr lang="fa-IR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Mitra"/>
                        </a:rPr>
                        <a:t>شكست سلطان مسعود غزنوي از طغرل سلجوقي در جنگ دندانقان و محدود شدن قلمرو غزنويان به مناطقي از شرق ايران و بخش‌هايي از هندوستان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Times New Roman"/>
                          <a:cs typeface="B Mitra"/>
                        </a:rPr>
                        <a:t>رويدادهاي مهم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1093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فصل 7: از غزنويان تا هجوم چنگيزخان</vt:lpstr>
      <vt:lpstr>حوزه هاي موضوعي فصل 7</vt:lpstr>
      <vt:lpstr>موضوع هاي كليدي فصل 7</vt:lpstr>
      <vt:lpstr> انتظارات يادگيري درس 13: غزنويان، سلجوقيان و خوارزمشاهيان</vt:lpstr>
      <vt:lpstr>مواد و وسايل مورد نياز</vt:lpstr>
      <vt:lpstr>آماده سازي</vt:lpstr>
      <vt:lpstr>آماده سازي</vt:lpstr>
      <vt:lpstr>ارائۀ درس با نمایش نقشۀ قلمرو حکومت های غزنوی، سلجوقی و خوارزمشاهی</vt:lpstr>
      <vt:lpstr>ارائة درس 13</vt:lpstr>
      <vt:lpstr>فعاليت</vt:lpstr>
      <vt:lpstr> محورهاي عمدة ارزشيابي </vt:lpstr>
      <vt:lpstr>انتظارات يادگيري درس 14: ميراث فرهنگي ايران در عصر سلجوقي</vt:lpstr>
      <vt:lpstr>مواد و وسايل مورد نياز</vt:lpstr>
      <vt:lpstr>آماده سازي</vt:lpstr>
      <vt:lpstr>ارائة درس 14</vt:lpstr>
      <vt:lpstr>نمودار تشكيلات حكومت عهد سلجوقي</vt:lpstr>
      <vt:lpstr>ارائة درس 14</vt:lpstr>
      <vt:lpstr> محورهاي عمدة ارزشيابي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7:از غزنويان تا هجوم چنگيزخان</dc:title>
  <dc:creator/>
  <cp:lastModifiedBy>vg</cp:lastModifiedBy>
  <cp:revision>40</cp:revision>
  <dcterms:created xsi:type="dcterms:W3CDTF">2006-08-16T00:00:00Z</dcterms:created>
  <dcterms:modified xsi:type="dcterms:W3CDTF">2014-09-26T09:58:10Z</dcterms:modified>
</cp:coreProperties>
</file>