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816" r:id="rId1"/>
  </p:sldMasterIdLst>
  <p:notesMasterIdLst>
    <p:notesMasterId r:id="rId14"/>
  </p:notesMasterIdLst>
  <p:sldIdLst>
    <p:sldId id="257" r:id="rId2"/>
    <p:sldId id="256" r:id="rId3"/>
    <p:sldId id="283" r:id="rId4"/>
    <p:sldId id="284" r:id="rId5"/>
    <p:sldId id="285" r:id="rId6"/>
    <p:sldId id="290" r:id="rId7"/>
    <p:sldId id="286" r:id="rId8"/>
    <p:sldId id="301" r:id="rId9"/>
    <p:sldId id="302" r:id="rId10"/>
    <p:sldId id="295" r:id="rId11"/>
    <p:sldId id="300" r:id="rId12"/>
    <p:sldId id="299" r:id="rId13"/>
  </p:sldIdLst>
  <p:sldSz cx="9144000" cy="6858000" type="screen4x3"/>
  <p:notesSz cx="6858000" cy="9144000"/>
  <p:embeddedFontLst>
    <p:embeddedFont>
      <p:font typeface="Tahoma" panose="020B0604030504040204" pitchFamily="34" charset="0"/>
      <p:regular r:id="rId15"/>
      <p:bold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raditional Arabic" panose="02020603050405020304" pitchFamily="18" charset="-78"/>
      <p:regular r:id="rId25"/>
      <p:bold r:id="rId26"/>
    </p:embeddedFont>
    <p:embeddedFont>
      <p:font typeface="IranNastaliq" panose="020B0604020202020204" charset="0"/>
      <p:regular r:id="rId27"/>
    </p:embeddedFont>
    <p:embeddedFont>
      <p:font typeface="B Titr" panose="020B0604020202020204" charset="-78"/>
      <p:bold r:id="rId28"/>
    </p:embeddedFont>
    <p:embeddedFont>
      <p:font typeface="B Zar" panose="020B0604020202020204" charset="-78"/>
      <p:bold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Wingdings 2" panose="05020102010507070707" pitchFamily="18" charset="2"/>
      <p:regular r:id="rId34"/>
    </p:embeddedFont>
    <p:embeddedFont>
      <p:font typeface="2  Zar" panose="020B0604020202020204" charset="-78"/>
      <p:regular r:id="rId35"/>
      <p:bold r:id="rId36"/>
    </p:embeddedFont>
  </p:embeddedFontLst>
  <p:custDataLst>
    <p:tags r:id="rId37"/>
  </p:custData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4B23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3" d="100"/>
          <a:sy n="63" d="100"/>
        </p:scale>
        <p:origin x="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1AD81B8-5125-4436-90E7-954EDB446169}" type="datetimeFigureOut">
              <a:rPr lang="fa-IR" smtClean="0"/>
              <a:pPr/>
              <a:t>07/02/1443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3C17E80-E440-46C3-8B2F-BD3F8B2F636D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072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4066-87C8-4F58-A2AF-E593717F4197}" type="datetimeFigureOut">
              <a:rPr lang="fa-IR" smtClean="0"/>
              <a:pPr/>
              <a:t>07/02/1443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FD53-5C00-45E4-B102-0DE86200F17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4066-87C8-4F58-A2AF-E593717F4197}" type="datetimeFigureOut">
              <a:rPr lang="fa-IR" smtClean="0"/>
              <a:pPr/>
              <a:t>07/02/1443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FD53-5C00-45E4-B102-0DE86200F17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4066-87C8-4F58-A2AF-E593717F4197}" type="datetimeFigureOut">
              <a:rPr lang="fa-IR" smtClean="0"/>
              <a:pPr/>
              <a:t>07/02/1443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FD53-5C00-45E4-B102-0DE86200F17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4066-87C8-4F58-A2AF-E593717F4197}" type="datetimeFigureOut">
              <a:rPr lang="fa-IR" smtClean="0"/>
              <a:pPr/>
              <a:t>07/02/1443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FD53-5C00-45E4-B102-0DE86200F17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4066-87C8-4F58-A2AF-E593717F4197}" type="datetimeFigureOut">
              <a:rPr lang="fa-IR" smtClean="0"/>
              <a:pPr/>
              <a:t>07/02/1443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FD53-5C00-45E4-B102-0DE86200F17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4066-87C8-4F58-A2AF-E593717F4197}" type="datetimeFigureOut">
              <a:rPr lang="fa-IR" smtClean="0"/>
              <a:pPr/>
              <a:t>07/02/1443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FD53-5C00-45E4-B102-0DE86200F17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4066-87C8-4F58-A2AF-E593717F4197}" type="datetimeFigureOut">
              <a:rPr lang="fa-IR" smtClean="0"/>
              <a:pPr/>
              <a:t>07/02/1443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FD53-5C00-45E4-B102-0DE86200F17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4066-87C8-4F58-A2AF-E593717F4197}" type="datetimeFigureOut">
              <a:rPr lang="fa-IR" smtClean="0"/>
              <a:pPr/>
              <a:t>07/02/1443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FD53-5C00-45E4-B102-0DE86200F17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4066-87C8-4F58-A2AF-E593717F4197}" type="datetimeFigureOut">
              <a:rPr lang="fa-IR" smtClean="0"/>
              <a:pPr/>
              <a:t>07/02/1443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FD53-5C00-45E4-B102-0DE86200F17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4066-87C8-4F58-A2AF-E593717F4197}" type="datetimeFigureOut">
              <a:rPr lang="fa-IR" smtClean="0"/>
              <a:pPr/>
              <a:t>07/02/1443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FD53-5C00-45E4-B102-0DE86200F17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4066-87C8-4F58-A2AF-E593717F4197}" type="datetimeFigureOut">
              <a:rPr lang="fa-IR" smtClean="0"/>
              <a:pPr/>
              <a:t>07/02/1443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FD53-5C00-45E4-B102-0DE86200F17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F94066-87C8-4F58-A2AF-E593717F4197}" type="datetimeFigureOut">
              <a:rPr lang="fa-IR" smtClean="0"/>
              <a:pPr/>
              <a:t>07/02/1443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16FD53-5C00-45E4-B102-0DE86200F175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0254" y="1785926"/>
            <a:ext cx="39934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ranNastaliq" pitchFamily="18" charset="0"/>
                <a:cs typeface="B Titr" pitchFamily="2" charset="-78"/>
              </a:rPr>
              <a:t>بسم الله الرحمن الرحيم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ranNastaliq" pitchFamily="18" charset="0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28596" y="857232"/>
            <a:ext cx="8501122" cy="5786478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fa-IR" sz="2800" dirty="0" smtClean="0">
                <a:cs typeface="2  Zar" pitchFamily="2" charset="-78"/>
              </a:rPr>
              <a:t>در بيشتر موارد، سفر انرژي از تابش خورشيد شروع مي‌شود و به انرژي گرمايي در هوا پايان مي‌پذيرد. انرژي از بين نمي‌رود ولي دائماً از شكلي به شكل ديگر تبديل مي‌شود. مصرف درست انرژی می تواند مشکل گرم شدن زمين را کنترل و محدود کند.</a:t>
            </a:r>
          </a:p>
          <a:p>
            <a:pPr algn="just"/>
            <a:endParaRPr lang="fa-IR" sz="2000" b="1" dirty="0" smtClean="0">
              <a:cs typeface="2  Zar" pitchFamily="2" charset="-78"/>
            </a:endParaRPr>
          </a:p>
          <a:p>
            <a:pPr algn="just"/>
            <a:endParaRPr lang="fa-IR" sz="2000" b="1" dirty="0" smtClean="0">
              <a:cs typeface="2  Zar" pitchFamily="2" charset="-78"/>
            </a:endParaRPr>
          </a:p>
          <a:p>
            <a:pPr algn="just"/>
            <a:endParaRPr lang="fa-IR" sz="2000" b="1" dirty="0" smtClean="0">
              <a:cs typeface="2  Zar" pitchFamily="2" charset="-78"/>
            </a:endParaRPr>
          </a:p>
          <a:p>
            <a:pPr algn="just"/>
            <a:endParaRPr lang="fa-IR" sz="2000" b="1" dirty="0" smtClean="0">
              <a:cs typeface="2  Zar" pitchFamily="2" charset="-78"/>
            </a:endParaRPr>
          </a:p>
          <a:p>
            <a:pPr algn="just"/>
            <a:endParaRPr lang="fa-IR" sz="2000" b="1" dirty="0" smtClean="0">
              <a:cs typeface="2  Zar" pitchFamily="2" charset="-78"/>
            </a:endParaRPr>
          </a:p>
          <a:p>
            <a:pPr algn="just"/>
            <a:endParaRPr lang="fa-IR" sz="2000" b="1" dirty="0" smtClean="0">
              <a:cs typeface="2  Zar" pitchFamily="2" charset="-78"/>
            </a:endParaRPr>
          </a:p>
          <a:p>
            <a:pPr algn="just"/>
            <a:endParaRPr lang="fa-IR" sz="2000" b="1" dirty="0" smtClean="0">
              <a:cs typeface="2  Zar" pitchFamily="2" charset="-78"/>
            </a:endParaRPr>
          </a:p>
          <a:p>
            <a:pPr algn="just"/>
            <a:endParaRPr lang="fa-IR" sz="2000" b="1" dirty="0" smtClean="0">
              <a:cs typeface="2  Zar" pitchFamily="2" charset="-78"/>
            </a:endParaRPr>
          </a:p>
          <a:p>
            <a:pPr algn="just"/>
            <a:endParaRPr lang="fa-IR" sz="2000" b="1" dirty="0" smtClean="0">
              <a:cs typeface="2  Zar" pitchFamily="2" charset="-78"/>
            </a:endParaRPr>
          </a:p>
          <a:p>
            <a:pPr algn="just"/>
            <a:endParaRPr lang="fa-IR" b="1" dirty="0" smtClean="0">
              <a:cs typeface="2  Zar" pitchFamily="2" charset="-78"/>
            </a:endParaRPr>
          </a:p>
          <a:p>
            <a:pPr marL="0" marR="45720" lvl="0" indent="0" algn="just" defTabSz="914400" rtl="1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2  Zar" pitchFamily="2" charset="-78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745538" y="2859694"/>
            <a:ext cx="7656604" cy="3037477"/>
            <a:chOff x="1266" y="1447"/>
            <a:chExt cx="9675" cy="5279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2751" y="1447"/>
              <a:ext cx="3045" cy="6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latin typeface="Calibri" pitchFamily="34" charset="0"/>
                  <a:ea typeface="Arial" pitchFamily="34" charset="0"/>
                  <a:cs typeface="B Zar" pitchFamily="2" charset="-78"/>
                </a:rPr>
                <a:t>انرژي شيميايي</a:t>
              </a:r>
              <a:endParaRPr kumimoji="0" lang="fa-IR" sz="1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pitchFamily="34" charset="0"/>
                <a:cs typeface="B Zar" pitchFamily="2" charset="-78"/>
              </a:endParaRPr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6246" y="1462"/>
              <a:ext cx="3345" cy="6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latin typeface="Calibri" pitchFamily="34" charset="0"/>
                  <a:ea typeface="Arial" pitchFamily="34" charset="0"/>
                  <a:cs typeface="B Zar" pitchFamily="2" charset="-78"/>
                </a:rPr>
                <a:t>انرژي ذخيره‌اي (كشيده‌شدن)</a:t>
              </a:r>
              <a:endParaRPr kumimoji="0" lang="fa-IR" sz="1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pitchFamily="34" charset="0"/>
                <a:cs typeface="B Zar" pitchFamily="2" charset="-78"/>
              </a:endParaRPr>
            </a:p>
          </p:txBody>
        </p:sp>
        <p:sp>
          <p:nvSpPr>
            <p:cNvPr id="1029" name="Oval 5"/>
            <p:cNvSpPr>
              <a:spLocks noChangeArrowheads="1"/>
            </p:cNvSpPr>
            <p:nvPr/>
          </p:nvSpPr>
          <p:spPr bwMode="auto">
            <a:xfrm>
              <a:off x="1266" y="3112"/>
              <a:ext cx="3045" cy="6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latin typeface="Calibri" pitchFamily="34" charset="0"/>
                  <a:ea typeface="Arial" pitchFamily="34" charset="0"/>
                  <a:cs typeface="B Zar" pitchFamily="2" charset="-78"/>
                </a:rPr>
                <a:t>انرژي نوراني</a:t>
              </a:r>
              <a:endParaRPr kumimoji="0" lang="fa-IR" sz="1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pitchFamily="34" charset="0"/>
                <a:cs typeface="B Zar" pitchFamily="2" charset="-78"/>
              </a:endParaRPr>
            </a:p>
          </p:txBody>
        </p:sp>
        <p:sp>
          <p:nvSpPr>
            <p:cNvPr id="1030" name="Oval 6"/>
            <p:cNvSpPr>
              <a:spLocks noChangeArrowheads="1"/>
            </p:cNvSpPr>
            <p:nvPr/>
          </p:nvSpPr>
          <p:spPr bwMode="auto">
            <a:xfrm>
              <a:off x="7596" y="3022"/>
              <a:ext cx="3345" cy="6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latin typeface="Calibri" pitchFamily="34" charset="0"/>
                  <a:ea typeface="Arial" pitchFamily="34" charset="0"/>
                  <a:cs typeface="2  Zar" pitchFamily="2" charset="-78"/>
                </a:rPr>
                <a:t>انرژي ذخيره‌اي (ارتفاع)</a:t>
              </a:r>
              <a:endParaRPr kumimoji="0" lang="fa-IR" sz="1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pitchFamily="34" charset="0"/>
                <a:cs typeface="2  Zar" pitchFamily="2" charset="-78"/>
              </a:endParaRPr>
            </a:p>
          </p:txBody>
        </p:sp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1311" y="4476"/>
              <a:ext cx="3045" cy="6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latin typeface="Calibri" pitchFamily="34" charset="0"/>
                  <a:ea typeface="Arial" pitchFamily="34" charset="0"/>
                  <a:cs typeface="B Zar" pitchFamily="2" charset="-78"/>
                </a:rPr>
                <a:t>انرژي صوتي</a:t>
              </a:r>
              <a:endParaRPr kumimoji="0" lang="fa-IR" sz="1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pitchFamily="34" charset="0"/>
                <a:cs typeface="B Zar" pitchFamily="2" charset="-78"/>
              </a:endParaRPr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2721" y="6051"/>
              <a:ext cx="3045" cy="6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latin typeface="Calibri" pitchFamily="34" charset="0"/>
                  <a:ea typeface="Arial" pitchFamily="34" charset="0"/>
                  <a:cs typeface="2  Zar" pitchFamily="2" charset="-78"/>
                </a:rPr>
                <a:t>انرژي گرمايي</a:t>
              </a:r>
              <a:endParaRPr kumimoji="0" lang="fa-IR" sz="1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pitchFamily="34" charset="0"/>
                <a:cs typeface="2  Zar" pitchFamily="2" charset="-78"/>
              </a:endParaRPr>
            </a:p>
          </p:txBody>
        </p:sp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6786" y="6081"/>
              <a:ext cx="3045" cy="6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latin typeface="Calibri" pitchFamily="34" charset="0"/>
                  <a:ea typeface="Arial" pitchFamily="34" charset="0"/>
                  <a:cs typeface="2  Zar" pitchFamily="2" charset="-78"/>
                </a:rPr>
                <a:t>انرژي الكتريكي</a:t>
              </a:r>
              <a:endParaRPr kumimoji="0" lang="fa-IR" sz="1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pitchFamily="34" charset="0"/>
                <a:cs typeface="2  Zar" pitchFamily="2" charset="-78"/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7806" y="4416"/>
              <a:ext cx="3045" cy="6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latin typeface="Calibri" pitchFamily="34" charset="0"/>
                  <a:ea typeface="Arial" pitchFamily="34" charset="0"/>
                  <a:cs typeface="B Zar" pitchFamily="2" charset="-78"/>
                </a:rPr>
                <a:t>انرژي حركتي</a:t>
              </a:r>
              <a:endParaRPr kumimoji="0" lang="fa-IR" sz="1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pitchFamily="34" charset="0"/>
                <a:cs typeface="B Zar" pitchFamily="2" charset="-78"/>
              </a:endParaRPr>
            </a:p>
          </p:txBody>
        </p: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 flipH="1">
              <a:off x="2751" y="2106"/>
              <a:ext cx="1335" cy="10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36" name="AutoShape 12"/>
            <p:cNvCxnSpPr>
              <a:cxnSpLocks noChangeShapeType="1"/>
            </p:cNvCxnSpPr>
            <p:nvPr/>
          </p:nvCxnSpPr>
          <p:spPr bwMode="auto">
            <a:xfrm>
              <a:off x="4221" y="3517"/>
              <a:ext cx="1365" cy="27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>
              <a:off x="5751" y="6397"/>
              <a:ext cx="103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38" name="AutoShape 14"/>
            <p:cNvCxnSpPr>
              <a:cxnSpLocks noChangeShapeType="1"/>
            </p:cNvCxnSpPr>
            <p:nvPr/>
          </p:nvCxnSpPr>
          <p:spPr bwMode="auto">
            <a:xfrm>
              <a:off x="2886" y="5167"/>
              <a:ext cx="5190" cy="9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39" name="AutoShape 15"/>
            <p:cNvCxnSpPr>
              <a:cxnSpLocks noChangeShapeType="1"/>
            </p:cNvCxnSpPr>
            <p:nvPr/>
          </p:nvCxnSpPr>
          <p:spPr bwMode="auto">
            <a:xfrm flipH="1">
              <a:off x="8436" y="5062"/>
              <a:ext cx="945" cy="10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9381" y="3666"/>
              <a:ext cx="0" cy="7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>
              <a:off x="4641" y="2106"/>
              <a:ext cx="3690" cy="39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42" name="AutoShape 18"/>
            <p:cNvCxnSpPr>
              <a:cxnSpLocks noChangeShapeType="1"/>
            </p:cNvCxnSpPr>
            <p:nvPr/>
          </p:nvCxnSpPr>
          <p:spPr bwMode="auto">
            <a:xfrm>
              <a:off x="4311" y="3427"/>
              <a:ext cx="3915" cy="26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43" name="AutoShape 19"/>
            <p:cNvCxnSpPr>
              <a:cxnSpLocks noChangeShapeType="1"/>
            </p:cNvCxnSpPr>
            <p:nvPr/>
          </p:nvCxnSpPr>
          <p:spPr bwMode="auto">
            <a:xfrm>
              <a:off x="5796" y="1777"/>
              <a:ext cx="45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4" name="AutoShape 20"/>
            <p:cNvCxnSpPr>
              <a:cxnSpLocks noChangeShapeType="1"/>
            </p:cNvCxnSpPr>
            <p:nvPr/>
          </p:nvCxnSpPr>
          <p:spPr bwMode="auto">
            <a:xfrm>
              <a:off x="5496" y="1957"/>
              <a:ext cx="2385" cy="26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5" name="AutoShape 21"/>
            <p:cNvCxnSpPr>
              <a:cxnSpLocks noChangeShapeType="1"/>
            </p:cNvCxnSpPr>
            <p:nvPr/>
          </p:nvCxnSpPr>
          <p:spPr bwMode="auto">
            <a:xfrm>
              <a:off x="6321" y="1897"/>
              <a:ext cx="1755" cy="26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6" name="AutoShape 22"/>
            <p:cNvCxnSpPr>
              <a:cxnSpLocks noChangeShapeType="1"/>
            </p:cNvCxnSpPr>
            <p:nvPr/>
          </p:nvCxnSpPr>
          <p:spPr bwMode="auto">
            <a:xfrm flipH="1" flipV="1">
              <a:off x="8076" y="2091"/>
              <a:ext cx="1155" cy="9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7" name="AutoShape 23"/>
            <p:cNvCxnSpPr>
              <a:cxnSpLocks noChangeShapeType="1"/>
            </p:cNvCxnSpPr>
            <p:nvPr/>
          </p:nvCxnSpPr>
          <p:spPr bwMode="auto">
            <a:xfrm flipH="1">
              <a:off x="4311" y="2046"/>
              <a:ext cx="810" cy="39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8" name="AutoShape 24"/>
            <p:cNvCxnSpPr>
              <a:cxnSpLocks noChangeShapeType="1"/>
            </p:cNvCxnSpPr>
            <p:nvPr/>
          </p:nvCxnSpPr>
          <p:spPr bwMode="auto">
            <a:xfrm flipV="1">
              <a:off x="4341" y="4792"/>
              <a:ext cx="349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57422" y="928670"/>
            <a:ext cx="4714908" cy="50006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Zar" pitchFamily="2" charset="-78"/>
              </a:rPr>
              <a:t>فعاليت‌هاي</a:t>
            </a:r>
            <a:r>
              <a:rPr kumimoji="0" lang="fa-IR" sz="32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Zar" pitchFamily="2" charset="-78"/>
              </a:rPr>
              <a:t> پيشنهادي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Zar" pitchFamily="2" charset="-78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348" y="1571612"/>
            <a:ext cx="804320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R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a-IR" sz="2800" dirty="0" smtClean="0">
                <a:cs typeface="B Zar" pitchFamily="2" charset="-78"/>
              </a:rPr>
              <a:t>1- به كمك دانش‌آموزان، مجموعه‌اي از انواع باتري‌ها تهيه كنيد و اطلاعات مختصري درباره‌ي هركدام به نمايش بگذاريد.</a:t>
            </a:r>
            <a:endParaRPr lang="en-US" sz="2800" dirty="0" smtClean="0">
              <a:cs typeface="B Zar" pitchFamily="2" charset="-78"/>
            </a:endParaRPr>
          </a:p>
          <a:p>
            <a:pPr marR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a-IR" sz="2800" dirty="0" smtClean="0">
                <a:cs typeface="B Zar" pitchFamily="2" charset="-78"/>
              </a:rPr>
              <a:t>2- به كمك دانش‌آموزان، مجموعه‌اي از وسايل يا پديده‌هايي كه مي‌توانند تبديل انرژي را نشان دهند به نمايش درآوريد يا با رسم تصوير، معرفي كنيد.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57422" y="928670"/>
            <a:ext cx="4714908" cy="50006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Zar" pitchFamily="2" charset="-78"/>
              </a:rPr>
              <a:t>جدول ارزشيابي ملاك‌ها و سطوح عملكرد</a:t>
            </a:r>
            <a:endParaRPr kumimoji="0" lang="fa-IR" sz="2400" b="1" i="0" u="none" strike="noStrike" kern="1200" cap="none" spc="0" normalizeH="0" baseline="0" noProof="0" dirty="0">
              <a:ln>
                <a:noFill/>
              </a:ln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Zar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410156"/>
              </p:ext>
            </p:extLst>
          </p:nvPr>
        </p:nvGraphicFramePr>
        <p:xfrm>
          <a:off x="683568" y="1844824"/>
          <a:ext cx="7858180" cy="2951100"/>
        </p:xfrm>
        <a:graphic>
          <a:graphicData uri="http://schemas.openxmlformats.org/drawingml/2006/table">
            <a:tbl>
              <a:tblPr rtl="1"/>
              <a:tblGrid>
                <a:gridCol w="1735900"/>
                <a:gridCol w="1859426"/>
                <a:gridCol w="2086843"/>
                <a:gridCol w="2176011"/>
              </a:tblGrid>
              <a:tr h="427356">
                <a:tc>
                  <a:txBody>
                    <a:bodyPr/>
                    <a:lstStyle/>
                    <a:p>
                      <a:pPr marL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 dirty="0">
                          <a:latin typeface="Traditional Arabic"/>
                          <a:ea typeface="Calibri"/>
                          <a:cs typeface="B Zar" pitchFamily="2" charset="-78"/>
                        </a:rPr>
                        <a:t>ملاک‌ها</a:t>
                      </a:r>
                      <a:endParaRPr lang="en-US" sz="2000" b="0" dirty="0">
                        <a:latin typeface="Calibri"/>
                        <a:ea typeface="Calibri"/>
                        <a:cs typeface="B Zar" pitchFamily="2" charset="-78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 dirty="0">
                          <a:latin typeface="Traditional Arabic"/>
                          <a:ea typeface="Calibri"/>
                          <a:cs typeface="B Zar" pitchFamily="2" charset="-78"/>
                        </a:rPr>
                        <a:t>سطح 1</a:t>
                      </a:r>
                      <a:endParaRPr lang="en-US" sz="2000" b="0" dirty="0">
                        <a:latin typeface="Calibri"/>
                        <a:ea typeface="Calibri"/>
                        <a:cs typeface="B Zar" pitchFamily="2" charset="-78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 dirty="0">
                          <a:latin typeface="Traditional Arabic"/>
                          <a:ea typeface="Calibri"/>
                          <a:cs typeface="B Zar" pitchFamily="2" charset="-78"/>
                        </a:rPr>
                        <a:t>سطح 2</a:t>
                      </a:r>
                      <a:endParaRPr lang="en-US" sz="2000" b="0" dirty="0">
                        <a:latin typeface="Calibri"/>
                        <a:ea typeface="Calibri"/>
                        <a:cs typeface="B Zar" pitchFamily="2" charset="-78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 dirty="0">
                          <a:latin typeface="Traditional Arabic"/>
                          <a:ea typeface="Calibri"/>
                          <a:cs typeface="B Zar" pitchFamily="2" charset="-78"/>
                        </a:rPr>
                        <a:t>سطح 3</a:t>
                      </a:r>
                      <a:endParaRPr lang="en-US" sz="2000" b="0" dirty="0">
                        <a:latin typeface="Calibri"/>
                        <a:ea typeface="Calibri"/>
                        <a:cs typeface="B Zar" pitchFamily="2" charset="-78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908">
                <a:tc>
                  <a:txBody>
                    <a:bodyPr/>
                    <a:lstStyle/>
                    <a:p>
                      <a:pPr marL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0" dirty="0">
                          <a:latin typeface="Traditional Arabic"/>
                          <a:ea typeface="Calibri"/>
                          <a:cs typeface="B Zar" pitchFamily="2" charset="-78"/>
                        </a:rPr>
                        <a:t>شناخت تبديل انرژي</a:t>
                      </a:r>
                      <a:endParaRPr lang="en-US" sz="2400" b="0" dirty="0">
                        <a:latin typeface="Calibri"/>
                        <a:ea typeface="Calibri"/>
                        <a:cs typeface="B Zar" pitchFamily="2" charset="-78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0" dirty="0">
                          <a:latin typeface="Traditional Arabic"/>
                          <a:ea typeface="Calibri"/>
                          <a:cs typeface="B Zar" pitchFamily="2" charset="-78"/>
                        </a:rPr>
                        <a:t>تبديل انرژي در وسايل محدود و ساده را بيان كند.</a:t>
                      </a:r>
                      <a:endParaRPr lang="en-US" sz="2400" b="0" dirty="0">
                        <a:latin typeface="Calibri"/>
                        <a:ea typeface="Calibri"/>
                        <a:cs typeface="B Zar" pitchFamily="2" charset="-78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0" dirty="0">
                          <a:latin typeface="Traditional Arabic"/>
                          <a:ea typeface="Calibri"/>
                          <a:cs typeface="B Zar" pitchFamily="2" charset="-78"/>
                        </a:rPr>
                        <a:t>تبديل انرژي در وسايل متنوع را بيان كند.</a:t>
                      </a:r>
                      <a:endParaRPr lang="en-US" sz="2400" b="0" dirty="0">
                        <a:latin typeface="Calibri"/>
                        <a:ea typeface="Calibri"/>
                        <a:cs typeface="B Zar" pitchFamily="2" charset="-78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0" dirty="0">
                          <a:latin typeface="Traditional Arabic"/>
                          <a:ea typeface="Calibri"/>
                          <a:cs typeface="B Zar" pitchFamily="2" charset="-78"/>
                        </a:rPr>
                        <a:t>تبديل انرژي را در وسايلي كه بيش از يك نوع تبديل انرژي در آنها انجام مي‌شود، بيان كند.</a:t>
                      </a:r>
                      <a:endParaRPr lang="en-US" sz="2400" b="0" dirty="0">
                        <a:latin typeface="Calibri"/>
                        <a:ea typeface="Calibri"/>
                        <a:cs typeface="B Zar" pitchFamily="2" charset="-78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7772400" cy="928694"/>
          </a:xfrm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fa-IR" sz="2000" b="0" dirty="0" smtClean="0">
                <a:solidFill>
                  <a:schemeClr val="tx1"/>
                </a:solidFill>
                <a:cs typeface="B Titr" pitchFamily="2" charset="-78"/>
              </a:rPr>
              <a:t>عنوان</a:t>
            </a:r>
            <a:r>
              <a:rPr lang="en-US" sz="2000" b="0" smtClean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fa-IR" sz="2000" b="0" smtClean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fa-IR" sz="2000" b="0" dirty="0" smtClean="0">
                <a:solidFill>
                  <a:schemeClr val="tx1"/>
                </a:solidFill>
                <a:cs typeface="B Titr" pitchFamily="2" charset="-78"/>
              </a:rPr>
              <a:t>درس  :   9  علوم پایه ششم  </a:t>
            </a:r>
            <a:r>
              <a:rPr lang="en-US" sz="2000" b="0" dirty="0" smtClean="0">
                <a:solidFill>
                  <a:schemeClr val="tx1"/>
                </a:solidFill>
                <a:cs typeface="B Titr" pitchFamily="2" charset="-78"/>
              </a:rPr>
              <a:t/>
            </a:r>
            <a:br>
              <a:rPr lang="en-US" sz="2000" b="0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4400" b="0" dirty="0" smtClean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fa-IR" b="0" dirty="0" smtClean="0">
                <a:solidFill>
                  <a:schemeClr val="tx1"/>
                </a:solidFill>
                <a:cs typeface="B Titr" pitchFamily="2" charset="-78"/>
              </a:rPr>
              <a:t>سفر انرژي</a:t>
            </a:r>
            <a:endParaRPr lang="fa-IR" sz="4400" b="0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3" name="Picture 2" descr="ae13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428736"/>
            <a:ext cx="1524000" cy="1143000"/>
          </a:xfrm>
          <a:prstGeom prst="rect">
            <a:avLst/>
          </a:prstGeom>
        </p:spPr>
      </p:pic>
      <p:pic>
        <p:nvPicPr>
          <p:cNvPr id="4" name="Picture 3" descr="rrr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2419461"/>
            <a:ext cx="1405061" cy="1053796"/>
          </a:xfrm>
          <a:prstGeom prst="rect">
            <a:avLst/>
          </a:prstGeom>
        </p:spPr>
      </p:pic>
      <p:pic>
        <p:nvPicPr>
          <p:cNvPr id="5" name="Picture 4" descr="ae01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3" y="3571876"/>
            <a:ext cx="3043259" cy="1714512"/>
          </a:xfrm>
          <a:prstGeom prst="rect">
            <a:avLst/>
          </a:prstGeom>
        </p:spPr>
      </p:pic>
      <p:pic>
        <p:nvPicPr>
          <p:cNvPr id="6" name="Picture 5" descr="ae03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1571612"/>
            <a:ext cx="1428760" cy="714380"/>
          </a:xfrm>
          <a:prstGeom prst="rect">
            <a:avLst/>
          </a:prstGeom>
        </p:spPr>
      </p:pic>
      <p:pic>
        <p:nvPicPr>
          <p:cNvPr id="7" name="Picture 6" descr="ae05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8680" y="2357430"/>
            <a:ext cx="1339463" cy="714380"/>
          </a:xfrm>
          <a:prstGeom prst="rect">
            <a:avLst/>
          </a:prstGeom>
        </p:spPr>
      </p:pic>
      <p:pic>
        <p:nvPicPr>
          <p:cNvPr id="8" name="Picture 7" descr="ae05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100" y="2714620"/>
            <a:ext cx="1000125" cy="571500"/>
          </a:xfrm>
          <a:prstGeom prst="rect">
            <a:avLst/>
          </a:prstGeom>
        </p:spPr>
      </p:pic>
      <p:pic>
        <p:nvPicPr>
          <p:cNvPr id="9" name="Picture 8" descr="ae128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6578" y="714356"/>
            <a:ext cx="1428750" cy="1143000"/>
          </a:xfrm>
          <a:prstGeom prst="rect">
            <a:avLst/>
          </a:prstGeom>
        </p:spPr>
      </p:pic>
      <p:pic>
        <p:nvPicPr>
          <p:cNvPr id="10" name="Picture 9" descr="al018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472" y="5000636"/>
            <a:ext cx="704850" cy="92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0034" y="142852"/>
            <a:ext cx="8229600" cy="48979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Zar" pitchFamily="2" charset="-78"/>
              </a:rPr>
              <a:t>درس در يك نگاه: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Zar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4348" y="785794"/>
            <a:ext cx="7715304" cy="535785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just" defTabSz="914400" rtl="1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2  Zar" pitchFamily="2" charset="-78"/>
              </a:rPr>
              <a:t>در اين درس، دانش‌آموزان ابتدا به كمك انجام آزمايش، آموخته‌هاي سال سوم ابتدايي را درباره‌ي انرژي و تبديلات آن تجربه مي‌كنند. سپس با انجام فعاليت‌هايي درمي‌يابند كه انرژي مي‌تواند به روش‌هاي مختلف در مواد و وسايل ذخيره شود.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2  Zar" pitchFamily="2" charset="-78"/>
            </a:endParaRPr>
          </a:p>
          <a:p>
            <a:pPr marL="0" marR="45720" lvl="0" indent="0" algn="just" defTabSz="914400" rtl="1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2  Zar" pitchFamily="2" charset="-78"/>
              </a:rPr>
              <a:t>در ادامه، سفر انرژي را از انرژي خورشيد تا تبديل به انرژي گرمايي درپديده‌هاي مختلف، بررسي مي‌كنند.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2  Zar" pitchFamily="2" charset="-78"/>
            </a:endParaRPr>
          </a:p>
          <a:p>
            <a:pPr marL="0" marR="45720" lvl="0" indent="0" algn="just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2  Zar" pitchFamily="2" charset="-78"/>
            </a:endParaRPr>
          </a:p>
          <a:p>
            <a:pPr marL="0" marR="45720" lvl="0" indent="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2  Zar" pitchFamily="2" charset="-78"/>
            </a:endParaRPr>
          </a:p>
          <a:p>
            <a:pPr marL="0" marR="4572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a-I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2 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14348" y="500042"/>
            <a:ext cx="7715304" cy="4786346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algn="just">
              <a:lnSpc>
                <a:spcPct val="20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fa-IR" sz="2800" dirty="0" smtClean="0">
                <a:cs typeface="2  Zar" pitchFamily="2" charset="-78"/>
              </a:rPr>
              <a:t>در پايان اين درس انتظار مي‌رود دانش﻿آموزان بتوانند:</a:t>
            </a:r>
            <a:endParaRPr lang="en-US" sz="2800" dirty="0" smtClean="0">
              <a:cs typeface="2  Zar" pitchFamily="2" charset="-78"/>
            </a:endParaRPr>
          </a:p>
          <a:p>
            <a:pPr marR="45720" algn="just">
              <a:lnSpc>
                <a:spcPct val="20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fa-IR" sz="2400" dirty="0" smtClean="0">
                <a:cs typeface="2  Zar" pitchFamily="2" charset="-78"/>
              </a:rPr>
              <a:t>فهرستي از انرژي‌هاي مختلف در زندگي روزمره و تبديل آنها به يكديگر را تهيه كنند.</a:t>
            </a:r>
            <a:endParaRPr lang="en-US" sz="2400" dirty="0" smtClean="0">
              <a:cs typeface="2  Zar" pitchFamily="2" charset="-78"/>
            </a:endParaRPr>
          </a:p>
          <a:p>
            <a:pPr marR="45720" algn="just">
              <a:lnSpc>
                <a:spcPct val="20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fa-IR" sz="2800" dirty="0" smtClean="0">
                <a:solidFill>
                  <a:srgbClr val="FF0000"/>
                </a:solidFill>
                <a:cs typeface="2  Zar" pitchFamily="2" charset="-78"/>
              </a:rPr>
              <a:t>سطح </a:t>
            </a:r>
            <a:r>
              <a:rPr lang="fa-IR" sz="2800" dirty="0">
                <a:solidFill>
                  <a:srgbClr val="FF0000"/>
                </a:solidFill>
                <a:cs typeface="2  Zar" pitchFamily="2" charset="-78"/>
              </a:rPr>
              <a:t>1</a:t>
            </a:r>
            <a:r>
              <a:rPr lang="fa-IR" sz="2800" dirty="0" smtClean="0">
                <a:cs typeface="2  Zar" pitchFamily="2" charset="-78"/>
              </a:rPr>
              <a:t>: تبديل انرژي را در وسايل محدود وساده بيان كنند.</a:t>
            </a:r>
            <a:endParaRPr lang="en-US" sz="2800" dirty="0" smtClean="0">
              <a:cs typeface="2  Zar" pitchFamily="2" charset="-78"/>
            </a:endParaRPr>
          </a:p>
          <a:p>
            <a:pPr marR="45720" algn="just">
              <a:lnSpc>
                <a:spcPct val="20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fa-IR" sz="2800" dirty="0" smtClean="0">
                <a:solidFill>
                  <a:srgbClr val="FF0000"/>
                </a:solidFill>
                <a:cs typeface="2  Zar" pitchFamily="2" charset="-78"/>
              </a:rPr>
              <a:t>سطح2</a:t>
            </a:r>
            <a:r>
              <a:rPr lang="fa-IR" sz="2800" dirty="0" smtClean="0">
                <a:cs typeface="2  Zar" pitchFamily="2" charset="-78"/>
              </a:rPr>
              <a:t>: تبديل انرژي را در وسايل متنوع بيان كنند.</a:t>
            </a:r>
            <a:endParaRPr lang="en-US" sz="2800" dirty="0" smtClean="0">
              <a:cs typeface="2  Zar" pitchFamily="2" charset="-78"/>
            </a:endParaRPr>
          </a:p>
          <a:p>
            <a:pPr marR="45720" algn="just">
              <a:lnSpc>
                <a:spcPct val="20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fa-IR" sz="2800" dirty="0" smtClean="0">
                <a:solidFill>
                  <a:srgbClr val="FF0000"/>
                </a:solidFill>
                <a:cs typeface="2  Zar" pitchFamily="2" charset="-78"/>
              </a:rPr>
              <a:t>سطح 3:</a:t>
            </a:r>
            <a:r>
              <a:rPr lang="fa-IR" sz="2800" dirty="0" smtClean="0">
                <a:cs typeface="2  Zar" pitchFamily="2" charset="-78"/>
              </a:rPr>
              <a:t> تبديل انرژي را در وسايلي كه بيش از يك نوع تبديل انرژي در آنها انجام مي‌شود، بيان كنند.</a:t>
            </a:r>
            <a:endParaRPr lang="en-US" sz="2800" dirty="0" smtClean="0">
              <a:cs typeface="2  Zar" pitchFamily="2" charset="-78"/>
            </a:endParaRPr>
          </a:p>
          <a:p>
            <a:pPr marL="0" marR="45720" lvl="0" indent="0" algn="just" defTabSz="914400" rtl="1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a-IR" sz="1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2  Zar" pitchFamily="2" charset="-78"/>
            </a:endParaRPr>
          </a:p>
          <a:p>
            <a:pPr marL="0" marR="45720" lvl="0" indent="0" algn="just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a-IR" sz="1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2  Zar" pitchFamily="2" charset="-78"/>
            </a:endParaRPr>
          </a:p>
          <a:p>
            <a:pPr marL="0" marR="45720" lvl="0" indent="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a-IR" sz="1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2  Zar" pitchFamily="2" charset="-78"/>
            </a:endParaRPr>
          </a:p>
          <a:p>
            <a:pPr marL="0" marR="4572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a-I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2  Zar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1472" y="214290"/>
            <a:ext cx="8229600" cy="5612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Zar" pitchFamily="2" charset="-78"/>
              </a:rPr>
              <a:t>اهداف/ پيامدها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00034" y="642918"/>
            <a:ext cx="8358246" cy="4357718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algn="just">
              <a:lnSpc>
                <a:spcPct val="200000"/>
              </a:lnSpc>
              <a:spcBef>
                <a:spcPct val="20000"/>
              </a:spcBef>
              <a:buClr>
                <a:schemeClr val="tx1"/>
              </a:buClr>
              <a:buSzPct val="95000"/>
              <a:buFontTx/>
              <a:buChar char="-"/>
            </a:pPr>
            <a:r>
              <a:rPr lang="fa-IR" sz="2800" dirty="0" smtClean="0">
                <a:solidFill>
                  <a:srgbClr val="002060"/>
                </a:solidFill>
                <a:cs typeface="2  Zar" pitchFamily="2" charset="-78"/>
              </a:rPr>
              <a:t> </a:t>
            </a:r>
            <a:r>
              <a:rPr lang="fa-IR" sz="2800" dirty="0" smtClean="0">
                <a:cs typeface="2  Zar" pitchFamily="2" charset="-78"/>
              </a:rPr>
              <a:t>انرژي به شكل‌هاي مختلف مشاهده مي‌شود.</a:t>
            </a:r>
          </a:p>
          <a:p>
            <a:pPr marR="45720" algn="just">
              <a:lnSpc>
                <a:spcPct val="200000"/>
              </a:lnSpc>
              <a:spcBef>
                <a:spcPct val="20000"/>
              </a:spcBef>
              <a:buClr>
                <a:schemeClr val="tx1"/>
              </a:buClr>
              <a:buSzPct val="95000"/>
              <a:buFontTx/>
              <a:buChar char="-"/>
            </a:pPr>
            <a:r>
              <a:rPr lang="fa-IR" sz="2800" dirty="0" smtClean="0">
                <a:cs typeface="2  Zar" pitchFamily="2" charset="-78"/>
              </a:rPr>
              <a:t> بعضي مواد به‌طور طبيعي انرژي در خود ذخيره كرده‌اند؛ مانند غذاها و سوخت‌ها. به اين شكل انرژي، انرژي شيميايي مي‌گويند. باتري‌ها هم مي‌توانند انرژي شيميايي را در خود ذخيره كنند.</a:t>
            </a:r>
          </a:p>
          <a:p>
            <a:pPr marR="45720" algn="just">
              <a:lnSpc>
                <a:spcPct val="200000"/>
              </a:lnSpc>
              <a:spcBef>
                <a:spcPct val="20000"/>
              </a:spcBef>
              <a:buClr>
                <a:schemeClr val="tx1"/>
              </a:buClr>
              <a:buSzPct val="95000"/>
              <a:buFontTx/>
              <a:buChar char="-"/>
            </a:pPr>
            <a:r>
              <a:rPr lang="fa-IR" sz="2800" dirty="0" smtClean="0">
                <a:cs typeface="2  Zar" pitchFamily="2" charset="-78"/>
              </a:rPr>
              <a:t> به روش‌هاي مختلف مي‌توان انرژي را در اجسام ذخيره كرد؛ مانند بالابردن جسم يا كوك كردن جسم كوك‌شونده.</a:t>
            </a:r>
          </a:p>
          <a:p>
            <a:pPr marR="45720" algn="just">
              <a:lnSpc>
                <a:spcPct val="200000"/>
              </a:lnSpc>
              <a:spcBef>
                <a:spcPct val="20000"/>
              </a:spcBef>
              <a:buClr>
                <a:schemeClr val="tx1"/>
              </a:buClr>
              <a:buSzPct val="95000"/>
              <a:buFontTx/>
              <a:buChar char="-"/>
            </a:pPr>
            <a:endParaRPr lang="en-US" sz="2400" b="1" dirty="0" smtClean="0">
              <a:cs typeface="2  Zar" pitchFamily="2" charset="-78"/>
            </a:endParaRPr>
          </a:p>
          <a:p>
            <a:pPr marL="0" marR="45720" lvl="0" indent="0" algn="just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2  Zar" pitchFamily="2" charset="-78"/>
            </a:endParaRPr>
          </a:p>
          <a:p>
            <a:pPr marL="0" marR="45720" lvl="0" indent="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2  Zar" pitchFamily="2" charset="-78"/>
            </a:endParaRPr>
          </a:p>
          <a:p>
            <a:pPr marL="0" marR="4572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a-I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2  Zar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2910" y="0"/>
            <a:ext cx="8229600" cy="5612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Zar" pitchFamily="2" charset="-78"/>
              </a:rPr>
              <a:t>فهرست حقايق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28596" y="0"/>
            <a:ext cx="8358246" cy="6286544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algn="just">
              <a:lnSpc>
                <a:spcPct val="200000"/>
              </a:lnSpc>
              <a:spcBef>
                <a:spcPct val="20000"/>
              </a:spcBef>
              <a:buClr>
                <a:schemeClr val="tx1"/>
              </a:buClr>
              <a:buSzPct val="95000"/>
              <a:buFontTx/>
              <a:buChar char="-"/>
            </a:pPr>
            <a:r>
              <a:rPr lang="fa-IR" sz="2800" dirty="0" smtClean="0">
                <a:cs typeface="2  Zar" pitchFamily="2" charset="-78"/>
              </a:rPr>
              <a:t> انرژي دائماً از شكلي به شكل ديگر تبديل مي‌شود. اين تغييرات انرژي باعث مي‌شود كه پديده‌هاي گوناگون اتفاق بيفتد.</a:t>
            </a:r>
          </a:p>
          <a:p>
            <a:pPr marR="45720" algn="just">
              <a:lnSpc>
                <a:spcPct val="200000"/>
              </a:lnSpc>
              <a:spcBef>
                <a:spcPct val="20000"/>
              </a:spcBef>
              <a:buClr>
                <a:schemeClr val="tx1"/>
              </a:buClr>
              <a:buSzPct val="95000"/>
              <a:buFontTx/>
              <a:buChar char="-"/>
            </a:pPr>
            <a:r>
              <a:rPr lang="fa-IR" sz="2800" dirty="0" smtClean="0">
                <a:solidFill>
                  <a:srgbClr val="002060"/>
                </a:solidFill>
                <a:cs typeface="2  Zar" pitchFamily="2" charset="-78"/>
              </a:rPr>
              <a:t> </a:t>
            </a:r>
            <a:r>
              <a:rPr lang="fa-IR" sz="2800" dirty="0" smtClean="0">
                <a:cs typeface="2  Zar" pitchFamily="2" charset="-78"/>
              </a:rPr>
              <a:t>در بيشتر موارد، سفر انرژي از تابش خورشيد شروع مي‌شود و با توليد انرژي‌هاي موردنياز زندگي دائماً از شكلي به شكل ديگر تبديل مي‌شود و در آخر به گرم‌شدن زمين منتهي مي‌گردد. طي اين تبديلات انرژي، انرژي از بين نمي‌رود و دائماً از شكلي به شكل ديگر تبديل مي‌شود، گرچه شكل پاياني انرژي يعني گرم‌شدن زمين و هوا مطلوب ما نمي‌باشد.</a:t>
            </a:r>
            <a:endParaRPr lang="en-US" sz="2800" dirty="0" smtClean="0">
              <a:cs typeface="2  Zar" pitchFamily="2" charset="-78"/>
            </a:endParaRPr>
          </a:p>
          <a:p>
            <a:pPr marL="0" marR="45720" lvl="0" indent="0" algn="just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2  Zar" pitchFamily="2" charset="-78"/>
            </a:endParaRPr>
          </a:p>
          <a:p>
            <a:pPr marL="0" marR="45720" lvl="0" indent="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2  Zar" pitchFamily="2" charset="-78"/>
            </a:endParaRPr>
          </a:p>
          <a:p>
            <a:pPr marL="0" marR="4572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a-I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2 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28596" y="1214422"/>
            <a:ext cx="8358246" cy="4143404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algn="just">
              <a:lnSpc>
                <a:spcPct val="200000"/>
              </a:lnSpc>
              <a:spcBef>
                <a:spcPct val="20000"/>
              </a:spcBef>
              <a:buClr>
                <a:schemeClr val="tx2">
                  <a:lumMod val="10000"/>
                </a:schemeClr>
              </a:buClr>
              <a:buSzPct val="95000"/>
            </a:pPr>
            <a:r>
              <a:rPr lang="fa-IR" sz="3200" dirty="0" smtClean="0">
                <a:cs typeface="2  Zar" pitchFamily="2" charset="-78"/>
              </a:rPr>
              <a:t>فرفره - منبع گرما (شعله‌ي غيرمستقيم) -  مداد - ليوان - چراغ قوه قابل شارژ با حركت دست - توپ - اسباب بازي (دومينو) - طبل پلاستيكي - ظرف آب - سنگ كوچك - جسم فنردار يا اسباب بازي كوكي</a:t>
            </a:r>
            <a:endParaRPr lang="en-US" sz="3200" dirty="0" smtClean="0">
              <a:cs typeface="2  Zar" pitchFamily="2" charset="-78"/>
            </a:endParaRPr>
          </a:p>
          <a:p>
            <a:pPr marL="0" marR="45720" lvl="0" indent="0" algn="just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a-I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2  Zar" pitchFamily="2" charset="-78"/>
            </a:endParaRPr>
          </a:p>
          <a:p>
            <a:pPr marL="0" marR="45720" lvl="0" indent="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a-I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2  Zar" pitchFamily="2" charset="-78"/>
            </a:endParaRPr>
          </a:p>
          <a:p>
            <a:pPr marL="0" marR="4572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a-I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2  Zar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1472" y="214290"/>
            <a:ext cx="8229600" cy="5612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Zar" pitchFamily="2" charset="-78"/>
              </a:rPr>
              <a:t>مواد و وسايل آموزشي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6512511" cy="1143000"/>
          </a:xfrm>
        </p:spPr>
        <p:txBody>
          <a:bodyPr/>
          <a:lstStyle/>
          <a:p>
            <a:pPr marL="0" lvl="0" indent="0" rtl="1">
              <a:defRPr/>
            </a:pPr>
            <a:r>
              <a:rPr lang="fa-IR" sz="3600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cs typeface="Zar" pitchFamily="2" charset="-78"/>
              </a:rPr>
              <a:t>نكات آموزشي و فعاليت‌هاي پيشنهادي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844824"/>
            <a:ext cx="8496944" cy="4032448"/>
          </a:xfrm>
        </p:spPr>
        <p:txBody>
          <a:bodyPr>
            <a:noAutofit/>
          </a:bodyPr>
          <a:lstStyle/>
          <a:p>
            <a:pPr algn="r" rtl="1">
              <a:lnSpc>
                <a:spcPct val="120000"/>
              </a:lnSpc>
            </a:pPr>
            <a:r>
              <a:rPr lang="fa-IR" sz="2800" dirty="0">
                <a:cs typeface="B Zar" pitchFamily="2" charset="-78"/>
              </a:rPr>
              <a:t>ما در زندگي روزمره، واژ‌ه‌ي انرژي را در جاهاي مختلف به‌كار </a:t>
            </a:r>
            <a:r>
              <a:rPr lang="fa-IR" sz="2800" dirty="0" smtClean="0">
                <a:cs typeface="B Zar" pitchFamily="2" charset="-78"/>
              </a:rPr>
              <a:t>مي‌بريم</a:t>
            </a:r>
          </a:p>
          <a:p>
            <a:pPr algn="r" rtl="1">
              <a:lnSpc>
                <a:spcPct val="120000"/>
              </a:lnSpc>
            </a:pPr>
            <a:r>
              <a:rPr lang="fa-IR" sz="2800" dirty="0">
                <a:cs typeface="B Zar" pitchFamily="2" charset="-78"/>
              </a:rPr>
              <a:t>گياهان سبز به كمك نور خورشيد، مواد غذايي تهيه مي‌كنند و به اين ترتيب، انرژي در خود ذخيره مي‌كنند. به اين انرژي، انرژي شيميايي مي‌گوييم. زندگي همه‌ي موجودات زنده، اعم از گياهان، جانوران و انسان به انرژي شيميايي ذخيره‌شده در غذاها بستگي دارد</a:t>
            </a:r>
            <a:r>
              <a:rPr lang="fa-IR" sz="2800" dirty="0" smtClean="0">
                <a:cs typeface="B Zar" pitchFamily="2" charset="-78"/>
              </a:rPr>
              <a:t>. مي‌توان گفت زنجيره‌ي </a:t>
            </a:r>
            <a:r>
              <a:rPr lang="fa-IR" sz="2800" dirty="0">
                <a:cs typeface="B Zar" pitchFamily="2" charset="-78"/>
              </a:rPr>
              <a:t>غذايي به نوعي همان زنجيره‌ي انرژي است.</a:t>
            </a:r>
            <a:endParaRPr lang="en-US" sz="2400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77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848872" cy="5217760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>
                <a:cs typeface="B Zar" pitchFamily="2" charset="-78"/>
              </a:rPr>
              <a:t>بخش عمده‌ي انرژي موردنياز ما، </a:t>
            </a:r>
            <a:r>
              <a:rPr lang="fa-IR" sz="2800" dirty="0" smtClean="0">
                <a:cs typeface="B Zar" pitchFamily="2" charset="-78"/>
              </a:rPr>
              <a:t>از انرژي </a:t>
            </a:r>
            <a:r>
              <a:rPr lang="fa-IR" sz="2800" dirty="0">
                <a:cs typeface="B Zar" pitchFamily="2" charset="-78"/>
              </a:rPr>
              <a:t>خورشيد است. پديده‌ي باد و باران، سوخت‌ها و مواد غذايي، همه و همه از انرژي خورشيد حاصل </a:t>
            </a:r>
            <a:r>
              <a:rPr lang="fa-IR" sz="2800" dirty="0" smtClean="0">
                <a:cs typeface="B Zar" pitchFamily="2" charset="-78"/>
              </a:rPr>
              <a:t>مي‌شوند.</a:t>
            </a:r>
          </a:p>
          <a:p>
            <a:pPr algn="r" rtl="1"/>
            <a:r>
              <a:rPr lang="fa-IR" sz="2800" dirty="0">
                <a:cs typeface="B Zar" pitchFamily="2" charset="-78"/>
              </a:rPr>
              <a:t>مواد غذايي و سوخت‌ها، به‌طور طبيعي، انرژي شيميايي را در خود ذخيره كرده‌اند اما باتري‌ها هم كه ساخت انسان هستند، مي‌توانند انرژي شيميايي را در خود ذخيره كنند و در شرايط مناسب، انرژي ذخيره‌شده را  به مصرف </a:t>
            </a:r>
            <a:r>
              <a:rPr lang="fa-IR" sz="2800" dirty="0" smtClean="0">
                <a:cs typeface="B Zar" pitchFamily="2" charset="-78"/>
              </a:rPr>
              <a:t>برسانند.</a:t>
            </a:r>
          </a:p>
          <a:p>
            <a:pPr algn="r" rtl="1"/>
            <a:r>
              <a:rPr lang="fa-IR" sz="2800" dirty="0" smtClean="0">
                <a:cs typeface="B Zar" pitchFamily="2" charset="-78"/>
              </a:rPr>
              <a:t>به روش‌هاي </a:t>
            </a:r>
            <a:r>
              <a:rPr lang="fa-IR" sz="2800" dirty="0">
                <a:cs typeface="B Zar" pitchFamily="2" charset="-78"/>
              </a:rPr>
              <a:t>مختلف مي‌توان انرژي را در اجسام ذخيره كرد؛ مانند بالابردن جسم يا كوك كردن جسم كوك‌شونده</a:t>
            </a:r>
            <a:r>
              <a:rPr lang="fa-IR" sz="2800" dirty="0" smtClean="0">
                <a:cs typeface="B Zar" pitchFamily="2" charset="-78"/>
              </a:rPr>
              <a:t>.</a:t>
            </a:r>
            <a:endParaRPr lang="fa-IR" sz="2400" dirty="0" smtClean="0">
              <a:cs typeface="B Zar" pitchFamily="2" charset="-78"/>
            </a:endParaRPr>
          </a:p>
          <a:p>
            <a:pPr algn="r" rtl="1"/>
            <a:r>
              <a:rPr lang="fa-IR" sz="2800" dirty="0" smtClean="0">
                <a:cs typeface="B Zar" pitchFamily="2" charset="-78"/>
              </a:rPr>
              <a:t>پس از رها کردن اجسام، انرژی ذخيره شده به تدريج به انرژی حرکتی تبديل می شود.</a:t>
            </a:r>
            <a:endParaRPr lang="fa-IR" sz="3200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86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علوم ششم ابتدایی-درس نهم-سفر انرژی(مناسب برای مطالعه آموزگاران)</Template>
  <TotalTime>0</TotalTime>
  <Words>660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Tahoma</vt:lpstr>
      <vt:lpstr>Trebuchet MS</vt:lpstr>
      <vt:lpstr>Calibri</vt:lpstr>
      <vt:lpstr>Zar</vt:lpstr>
      <vt:lpstr>Arial</vt:lpstr>
      <vt:lpstr>Traditional Arabic</vt:lpstr>
      <vt:lpstr>IranNastaliq</vt:lpstr>
      <vt:lpstr>B Titr</vt:lpstr>
      <vt:lpstr>B Zar</vt:lpstr>
      <vt:lpstr>Georgia</vt:lpstr>
      <vt:lpstr>Wingdings 2</vt:lpstr>
      <vt:lpstr>2  Zar</vt:lpstr>
      <vt:lpstr>Slipstream</vt:lpstr>
      <vt:lpstr>PowerPoint Presentation</vt:lpstr>
      <vt:lpstr>عنوان  درس  :   9  علوم پایه ششم    سفر انرژي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نكات آموزشي و فعاليت‌هاي پيشنهادي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 arzi</dc:creator>
  <cp:lastModifiedBy>omid arzi</cp:lastModifiedBy>
  <cp:revision>1</cp:revision>
  <dcterms:created xsi:type="dcterms:W3CDTF">2022-02-04T07:31:42Z</dcterms:created>
  <dcterms:modified xsi:type="dcterms:W3CDTF">2022-02-04T07:32:21Z</dcterms:modified>
</cp:coreProperties>
</file>