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8" r:id="rId4"/>
    <p:sldId id="263" r:id="rId5"/>
    <p:sldId id="262" r:id="rId6"/>
    <p:sldId id="269" r:id="rId7"/>
    <p:sldId id="270" r:id="rId8"/>
    <p:sldId id="271" r:id="rId9"/>
    <p:sldId id="272" r:id="rId10"/>
    <p:sldId id="264" r:id="rId11"/>
    <p:sldId id="273" r:id="rId12"/>
    <p:sldId id="274" r:id="rId13"/>
    <p:sldId id="26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93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71" autoAdjust="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D9AAC1-67F1-4F81-9B7F-8E4D1DD73053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C346B-9985-41A0-9B50-CCD3E90401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8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53A6-4C09-4FED-AA28-8995DE237F53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FFE0-6782-4D11-9540-3BBDFB3978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121590"/>
      </p:ext>
    </p:extLst>
  </p:cSld>
  <p:clrMapOvr>
    <a:masterClrMapping/>
  </p:clrMapOvr>
  <p:transition spd="slow" advClick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10F9-21C9-4778-9A13-D74B58362839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C0EF-F836-44B5-80FB-3D2998BEB6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007013"/>
      </p:ext>
    </p:extLst>
  </p:cSld>
  <p:clrMapOvr>
    <a:masterClrMapping/>
  </p:clrMapOvr>
  <p:transition spd="slow" advClick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419ED-A8D1-4976-A371-BA45CDB01088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7D0A6-B52B-4E56-BF16-1CDB08B497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187657"/>
      </p:ext>
    </p:extLst>
  </p:cSld>
  <p:clrMapOvr>
    <a:masterClrMapping/>
  </p:clrMapOvr>
  <p:transition spd="slow" advClick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B83A-6549-484B-B389-3EA040E696E0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FA20-A2BC-4F43-9B5E-0D4AB6795B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572029"/>
      </p:ext>
    </p:extLst>
  </p:cSld>
  <p:clrMapOvr>
    <a:masterClrMapping/>
  </p:clrMapOvr>
  <p:transition spd="slow" advClick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3E0F-8AC1-45BD-B18D-B0F0246A3D34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DB99-4D1D-4E09-BEFB-99F04E15AF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268130"/>
      </p:ext>
    </p:extLst>
  </p:cSld>
  <p:clrMapOvr>
    <a:masterClrMapping/>
  </p:clrMapOvr>
  <p:transition spd="slow" advClick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ACAF-C378-4939-93D2-5D682B5994CA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F589-B342-4182-A782-BC2FC4F77E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907716"/>
      </p:ext>
    </p:extLst>
  </p:cSld>
  <p:clrMapOvr>
    <a:masterClrMapping/>
  </p:clrMapOvr>
  <p:transition spd="slow" advClick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6211-0F7A-44FE-8AB9-17EFD8614EDC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54940-9EF5-49C8-8B51-61E8753948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532395"/>
      </p:ext>
    </p:extLst>
  </p:cSld>
  <p:clrMapOvr>
    <a:masterClrMapping/>
  </p:clrMapOvr>
  <p:transition spd="slow" advClick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615C-14D6-4CA3-B4A6-365095DE5845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A400-0FAD-415F-980A-6FE040706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924966"/>
      </p:ext>
    </p:extLst>
  </p:cSld>
  <p:clrMapOvr>
    <a:masterClrMapping/>
  </p:clrMapOvr>
  <p:transition spd="slow" advClick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501A-36B6-4B68-844F-2F32215C6002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209A-A0B6-4297-BA07-46A33E1EED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281005"/>
      </p:ext>
    </p:extLst>
  </p:cSld>
  <p:clrMapOvr>
    <a:masterClrMapping/>
  </p:clrMapOvr>
  <p:transition spd="slow" advClick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0AE2-F48A-4BD3-8DEC-7476D2314760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7689-5CB7-442E-814B-FB1AE53C1C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42882"/>
      </p:ext>
    </p:extLst>
  </p:cSld>
  <p:clrMapOvr>
    <a:masterClrMapping/>
  </p:clrMapOvr>
  <p:transition spd="slow" advClick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69BC-A0DE-4EBE-A891-094851F09D13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BDE-3B2A-4B7E-9750-DF80929861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320039"/>
      </p:ext>
    </p:extLst>
  </p:cSld>
  <p:clrMapOvr>
    <a:masterClrMapping/>
  </p:clrMapOvr>
  <p:transition spd="slow" advClick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E47650-9199-47FF-9C3F-D91BD9F15A8D}" type="datetimeFigureOut">
              <a:rPr lang="en-GB"/>
              <a:pPr>
                <a:defRPr/>
              </a:pPr>
              <a:t>30/01/2022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27A810-40A6-4869-B8A4-FBA079BE08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233613" y="2781300"/>
            <a:ext cx="37914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4800" dirty="0">
                <a:solidFill>
                  <a:schemeClr val="bg1"/>
                </a:solidFill>
                <a:latin typeface="Arial" charset="0"/>
                <a:cs typeface="B Koodak" pitchFamily="2" charset="-78"/>
              </a:rPr>
              <a:t>ریاضی </a:t>
            </a:r>
            <a:r>
              <a:rPr lang="fa-IR" altLang="en-US" sz="4800" dirty="0" smtClean="0">
                <a:solidFill>
                  <a:schemeClr val="bg1"/>
                </a:solidFill>
                <a:latin typeface="Arial" charset="0"/>
                <a:cs typeface="B Koodak" pitchFamily="2" charset="-78"/>
              </a:rPr>
              <a:t>پنجم</a:t>
            </a:r>
            <a:r>
              <a:rPr lang="en-US" altLang="en-US" sz="4800" smtClean="0">
                <a:solidFill>
                  <a:schemeClr val="bg1"/>
                </a:solidFill>
                <a:latin typeface="Arial" charset="0"/>
                <a:cs typeface="B Koodak" pitchFamily="2" charset="-78"/>
              </a:rPr>
              <a:t> </a:t>
            </a:r>
            <a:r>
              <a:rPr lang="fa-IR" altLang="en-US" sz="4800" smtClean="0">
                <a:solidFill>
                  <a:schemeClr val="bg1"/>
                </a:solidFill>
                <a:latin typeface="Arial" charset="0"/>
                <a:cs typeface="B Koodak" pitchFamily="2" charset="-78"/>
              </a:rPr>
              <a:t> </a:t>
            </a:r>
            <a:r>
              <a:rPr lang="fa-IR" altLang="en-US" sz="4800">
                <a:solidFill>
                  <a:schemeClr val="bg1"/>
                </a:solidFill>
                <a:latin typeface="Arial" charset="0"/>
                <a:cs typeface="B Koodak" pitchFamily="2" charset="-78"/>
              </a:rPr>
              <a:t>ابتدایی</a:t>
            </a:r>
            <a:endParaRPr lang="en-GB" altLang="en-US" sz="4800" dirty="0">
              <a:solidFill>
                <a:schemeClr val="bg1"/>
              </a:solidFill>
              <a:latin typeface="Arial" charset="0"/>
              <a:cs typeface="B Kooda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01775"/>
            <a:ext cx="14811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979613" y="246063"/>
            <a:ext cx="4238625" cy="1076325"/>
            <a:chOff x="1979712" y="245839"/>
            <a:chExt cx="4239276" cy="1077218"/>
          </a:xfrm>
        </p:grpSpPr>
        <p:sp>
          <p:nvSpPr>
            <p:cNvPr id="11295" name="TextBox 2"/>
            <p:cNvSpPr txBox="1">
              <a:spLocks noChangeArrowheads="1"/>
            </p:cNvSpPr>
            <p:nvPr/>
          </p:nvSpPr>
          <p:spPr bwMode="auto">
            <a:xfrm>
              <a:off x="2648779" y="476672"/>
              <a:ext cx="35702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می دانیم که 20 درصد = </a:t>
              </a:r>
              <a:endParaRPr lang="en-US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endParaRPr>
            </a:p>
          </p:txBody>
        </p:sp>
        <p:grpSp>
          <p:nvGrpSpPr>
            <p:cNvPr id="11296" name="Group 67"/>
            <p:cNvGrpSpPr>
              <a:grpSpLocks/>
            </p:cNvGrpSpPr>
            <p:nvPr/>
          </p:nvGrpSpPr>
          <p:grpSpPr bwMode="auto">
            <a:xfrm>
              <a:off x="1979712" y="245839"/>
              <a:ext cx="771365" cy="1077218"/>
              <a:chOff x="1979712" y="245839"/>
              <a:chExt cx="771365" cy="1077218"/>
            </a:xfrm>
          </p:grpSpPr>
          <p:sp>
            <p:nvSpPr>
              <p:cNvPr id="11297" name="TextBox 1"/>
              <p:cNvSpPr txBox="1">
                <a:spLocks noChangeArrowheads="1"/>
              </p:cNvSpPr>
              <p:nvPr/>
            </p:nvSpPr>
            <p:spPr bwMode="auto">
              <a:xfrm>
                <a:off x="2051720" y="245839"/>
                <a:ext cx="57579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a-IR" altLang="en-US" sz="2800">
                    <a:solidFill>
                      <a:schemeClr val="bg1"/>
                    </a:solidFill>
                    <a:cs typeface="B Koodak" pitchFamily="2" charset="-78"/>
                  </a:rPr>
                  <a:t>20</a:t>
                </a:r>
                <a:endParaRPr lang="en-US" altLang="en-US" sz="2800">
                  <a:solidFill>
                    <a:schemeClr val="bg1"/>
                  </a:solidFill>
                  <a:cs typeface="B Koodak" pitchFamily="2" charset="-78"/>
                </a:endParaRPr>
              </a:p>
            </p:txBody>
          </p:sp>
          <p:cxnSp>
            <p:nvCxnSpPr>
              <p:cNvPr id="5" name="Straight Connector 4"/>
              <p:cNvCxnSpPr>
                <a:endCxn id="11295" idx="1"/>
              </p:cNvCxnSpPr>
              <p:nvPr/>
            </p:nvCxnSpPr>
            <p:spPr>
              <a:xfrm>
                <a:off x="2044809" y="768559"/>
                <a:ext cx="60493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99" name="TextBox 6"/>
              <p:cNvSpPr txBox="1">
                <a:spLocks noChangeArrowheads="1"/>
              </p:cNvSpPr>
              <p:nvPr/>
            </p:nvSpPr>
            <p:spPr bwMode="auto">
              <a:xfrm>
                <a:off x="1979712" y="799837"/>
                <a:ext cx="77136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a-IR" altLang="en-US" sz="2800">
                    <a:solidFill>
                      <a:schemeClr val="bg1"/>
                    </a:solidFill>
                    <a:cs typeface="B Koodak" pitchFamily="2" charset="-78"/>
                  </a:rPr>
                  <a:t>100</a:t>
                </a:r>
                <a:endParaRPr lang="en-US" altLang="en-US" sz="2800">
                  <a:solidFill>
                    <a:schemeClr val="bg1"/>
                  </a:solidFill>
                  <a:cs typeface="B Koodak" pitchFamily="2" charset="-78"/>
                </a:endParaRPr>
              </a:p>
            </p:txBody>
          </p: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08125" y="1428750"/>
            <a:ext cx="2271713" cy="2016125"/>
            <a:chOff x="1507547" y="2004053"/>
            <a:chExt cx="2272365" cy="201622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555598" y="2004053"/>
              <a:ext cx="0" cy="20162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07547" y="3012166"/>
              <a:ext cx="227236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1609725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20</a:t>
            </a: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 تخفیف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2113" y="2643188"/>
            <a:ext cx="217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100</a:t>
            </a: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کل قیمت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84475" y="2643188"/>
            <a:ext cx="96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2500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4475" y="1609725"/>
            <a:ext cx="771525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 dirty="0">
                <a:solidFill>
                  <a:schemeClr val="bg1"/>
                </a:solidFill>
                <a:cs typeface="B Koodak" pitchFamily="2" charset="-78"/>
              </a:rPr>
              <a:t>500</a:t>
            </a:r>
            <a:endParaRPr 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713413" y="1398588"/>
            <a:ext cx="2273300" cy="2016125"/>
            <a:chOff x="1507547" y="2004053"/>
            <a:chExt cx="2272365" cy="201622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556452" y="2004053"/>
              <a:ext cx="0" cy="20162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07547" y="3012164"/>
              <a:ext cx="227236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89500" y="1581150"/>
            <a:ext cx="1785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20</a:t>
            </a: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 تخفیف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98988" y="2613025"/>
            <a:ext cx="217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100</a:t>
            </a: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کل قیمت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91350" y="2613025"/>
            <a:ext cx="96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1200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1350" y="1581150"/>
            <a:ext cx="769938" cy="522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 dirty="0">
                <a:solidFill>
                  <a:schemeClr val="bg1"/>
                </a:solidFill>
                <a:cs typeface="B Koodak" pitchFamily="2" charset="-78"/>
              </a:rPr>
              <a:t>240</a:t>
            </a:r>
            <a:endParaRPr 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1538288" y="4292600"/>
            <a:ext cx="2273300" cy="2016125"/>
            <a:chOff x="1507547" y="2004053"/>
            <a:chExt cx="2272365" cy="201622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556452" y="2004053"/>
              <a:ext cx="0" cy="20162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507547" y="3012166"/>
              <a:ext cx="227236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14375" y="4475163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20</a:t>
            </a: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 تخفیف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3863" y="5508625"/>
            <a:ext cx="217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100</a:t>
            </a: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کل قیمت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816225" y="5508625"/>
            <a:ext cx="96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5000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16225" y="4475163"/>
            <a:ext cx="966788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 dirty="0">
                <a:solidFill>
                  <a:schemeClr val="bg1"/>
                </a:solidFill>
                <a:cs typeface="B Koodak" pitchFamily="2" charset="-78"/>
              </a:rPr>
              <a:t>1000</a:t>
            </a:r>
            <a:endParaRPr 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1888" y="3444875"/>
            <a:ext cx="3114675" cy="5222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fa-IR" sz="2800" dirty="0">
                <a:solidFill>
                  <a:schemeClr val="bg1"/>
                </a:solidFill>
                <a:cs typeface="B Koodak" pitchFamily="2" charset="-78"/>
              </a:rPr>
              <a:t>2000 = 500 - 2500  </a:t>
            </a:r>
            <a:endParaRPr 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19700" y="3394075"/>
            <a:ext cx="2887663" cy="5238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fa-IR" sz="2800" dirty="0">
                <a:solidFill>
                  <a:schemeClr val="bg1"/>
                </a:solidFill>
                <a:cs typeface="B Koodak" pitchFamily="2" charset="-78"/>
              </a:rPr>
              <a:t>1160 = 240- 1200</a:t>
            </a:r>
            <a:endParaRPr 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9375" y="4999038"/>
            <a:ext cx="3235325" cy="522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fa-IR" sz="2800" dirty="0">
                <a:solidFill>
                  <a:schemeClr val="bg1"/>
                </a:solidFill>
                <a:cs typeface="B Koodak" pitchFamily="2" charset="-78"/>
              </a:rPr>
              <a:t>4000 = 1000- 5000  </a:t>
            </a:r>
            <a:endParaRPr 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pic>
        <p:nvPicPr>
          <p:cNvPr id="11286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 animBg="1"/>
      <p:bldP spid="29" grpId="0"/>
      <p:bldP spid="30" grpId="0"/>
      <p:bldP spid="31" grpId="0"/>
      <p:bldP spid="32" grpId="0" animBg="1"/>
      <p:bldP spid="64" grpId="0"/>
      <p:bldP spid="65" grpId="0"/>
      <p:bldP spid="66" grpId="0"/>
      <p:bldP spid="67" grpId="0" animBg="1"/>
      <p:bldP spid="9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81163" y="692150"/>
            <a:ext cx="5505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سارا می خواهد بداند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 چند درصد شکل های زیر رنگی است ؟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grpSp>
        <p:nvGrpSpPr>
          <p:cNvPr id="12294" name="Group 12"/>
          <p:cNvGrpSpPr>
            <a:grpSpLocks/>
          </p:cNvGrpSpPr>
          <p:nvPr/>
        </p:nvGrpSpPr>
        <p:grpSpPr bwMode="auto">
          <a:xfrm>
            <a:off x="611188" y="4437063"/>
            <a:ext cx="517525" cy="1152525"/>
            <a:chOff x="2045246" y="245839"/>
            <a:chExt cx="517339" cy="1152128"/>
          </a:xfrm>
        </p:grpSpPr>
        <p:sp>
          <p:nvSpPr>
            <p:cNvPr id="12317" name="TextBox 13"/>
            <p:cNvSpPr txBox="1">
              <a:spLocks noChangeArrowheads="1"/>
            </p:cNvSpPr>
            <p:nvPr/>
          </p:nvSpPr>
          <p:spPr bwMode="auto">
            <a:xfrm>
              <a:off x="2155086" y="245839"/>
              <a:ext cx="380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1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045246" y="783816"/>
              <a:ext cx="517339" cy="1587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9" name="TextBox 15"/>
            <p:cNvSpPr txBox="1">
              <a:spLocks noChangeArrowheads="1"/>
            </p:cNvSpPr>
            <p:nvPr/>
          </p:nvSpPr>
          <p:spPr bwMode="auto">
            <a:xfrm>
              <a:off x="2103270" y="874747"/>
              <a:ext cx="380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4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1206500" y="47212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2296" name="TextBox 17"/>
          <p:cNvSpPr txBox="1">
            <a:spLocks noChangeArrowheads="1"/>
          </p:cNvSpPr>
          <p:nvPr/>
        </p:nvSpPr>
        <p:spPr bwMode="auto">
          <a:xfrm>
            <a:off x="1306513" y="474186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2297" name="TextBox 19"/>
          <p:cNvSpPr txBox="1">
            <a:spLocks noChangeArrowheads="1"/>
          </p:cNvSpPr>
          <p:nvPr/>
        </p:nvSpPr>
        <p:spPr bwMode="auto">
          <a:xfrm>
            <a:off x="2987675" y="4692650"/>
            <a:ext cx="83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% 25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grpSp>
        <p:nvGrpSpPr>
          <p:cNvPr id="12298" name="Group 20"/>
          <p:cNvGrpSpPr>
            <a:grpSpLocks/>
          </p:cNvGrpSpPr>
          <p:nvPr/>
        </p:nvGrpSpPr>
        <p:grpSpPr bwMode="auto">
          <a:xfrm>
            <a:off x="1731963" y="4416425"/>
            <a:ext cx="771525" cy="1163638"/>
            <a:chOff x="1968467" y="233724"/>
            <a:chExt cx="771365" cy="1164243"/>
          </a:xfrm>
        </p:grpSpPr>
        <p:sp>
          <p:nvSpPr>
            <p:cNvPr id="12314" name="TextBox 21"/>
            <p:cNvSpPr txBox="1">
              <a:spLocks noChangeArrowheads="1"/>
            </p:cNvSpPr>
            <p:nvPr/>
          </p:nvSpPr>
          <p:spPr bwMode="auto">
            <a:xfrm>
              <a:off x="2066249" y="233724"/>
              <a:ext cx="575680" cy="52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25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044651" y="784873"/>
              <a:ext cx="517418" cy="1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6" name="TextBox 23"/>
            <p:cNvSpPr txBox="1">
              <a:spLocks noChangeArrowheads="1"/>
            </p:cNvSpPr>
            <p:nvPr/>
          </p:nvSpPr>
          <p:spPr bwMode="auto">
            <a:xfrm>
              <a:off x="1968467" y="874747"/>
              <a:ext cx="7713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100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sp>
        <p:nvSpPr>
          <p:cNvPr id="12299" name="TextBox 24"/>
          <p:cNvSpPr txBox="1">
            <a:spLocks noChangeArrowheads="1"/>
          </p:cNvSpPr>
          <p:nvPr/>
        </p:nvSpPr>
        <p:spPr bwMode="auto">
          <a:xfrm>
            <a:off x="2520950" y="4705350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724525" y="4225925"/>
            <a:ext cx="517525" cy="1152525"/>
            <a:chOff x="2045246" y="245839"/>
            <a:chExt cx="517339" cy="1152128"/>
          </a:xfrm>
        </p:grpSpPr>
        <p:sp>
          <p:nvSpPr>
            <p:cNvPr id="12311" name="TextBox 6"/>
            <p:cNvSpPr txBox="1">
              <a:spLocks noChangeArrowheads="1"/>
            </p:cNvSpPr>
            <p:nvPr/>
          </p:nvSpPr>
          <p:spPr bwMode="auto">
            <a:xfrm>
              <a:off x="2155086" y="245839"/>
              <a:ext cx="380095" cy="52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1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045246" y="783817"/>
              <a:ext cx="517339" cy="1587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3" name="TextBox 8"/>
            <p:cNvSpPr txBox="1">
              <a:spLocks noChangeArrowheads="1"/>
            </p:cNvSpPr>
            <p:nvPr/>
          </p:nvSpPr>
          <p:spPr bwMode="auto">
            <a:xfrm>
              <a:off x="2103270" y="874747"/>
              <a:ext cx="380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2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6588125" y="4248150"/>
            <a:ext cx="771525" cy="1163638"/>
            <a:chOff x="1968467" y="233724"/>
            <a:chExt cx="771365" cy="1164243"/>
          </a:xfrm>
        </p:grpSpPr>
        <p:sp>
          <p:nvSpPr>
            <p:cNvPr id="12308" name="TextBox 21"/>
            <p:cNvSpPr txBox="1">
              <a:spLocks noChangeArrowheads="1"/>
            </p:cNvSpPr>
            <p:nvPr/>
          </p:nvSpPr>
          <p:spPr bwMode="auto">
            <a:xfrm>
              <a:off x="2066249" y="233724"/>
              <a:ext cx="575680" cy="52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50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44651" y="784873"/>
              <a:ext cx="517418" cy="1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0" name="TextBox 23"/>
            <p:cNvSpPr txBox="1">
              <a:spLocks noChangeArrowheads="1"/>
            </p:cNvSpPr>
            <p:nvPr/>
          </p:nvSpPr>
          <p:spPr bwMode="auto">
            <a:xfrm>
              <a:off x="1968467" y="874747"/>
              <a:ext cx="7713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100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6269038" y="455136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7494588" y="4502150"/>
            <a:ext cx="83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% 50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7186613" y="4554538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7" t="21539" r="36766" b="41257"/>
          <a:stretch>
            <a:fillRect/>
          </a:stretch>
        </p:blipFill>
        <p:spPr bwMode="auto">
          <a:xfrm>
            <a:off x="944563" y="2238375"/>
            <a:ext cx="18335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7" t="26086" r="19244" b="41061"/>
          <a:stretch>
            <a:fillRect/>
          </a:stretch>
        </p:blipFill>
        <p:spPr bwMode="auto">
          <a:xfrm>
            <a:off x="5873750" y="2238375"/>
            <a:ext cx="18272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93" grpId="0"/>
      <p:bldP spid="12296" grpId="0"/>
      <p:bldP spid="12297" grpId="0"/>
      <p:bldP spid="12299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81163" y="692150"/>
            <a:ext cx="5505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سارا می خواهد بداند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 چند درصد شکل های زیر رنگی است ؟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13316" name="TextBox 11"/>
          <p:cNvSpPr txBox="1">
            <a:spLocks noChangeArrowheads="1"/>
          </p:cNvSpPr>
          <p:nvPr/>
        </p:nvSpPr>
        <p:spPr bwMode="auto">
          <a:xfrm>
            <a:off x="1206500" y="472122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827088" y="4225925"/>
            <a:ext cx="517525" cy="1152525"/>
            <a:chOff x="2045246" y="245839"/>
            <a:chExt cx="517339" cy="1152128"/>
          </a:xfrm>
        </p:grpSpPr>
        <p:sp>
          <p:nvSpPr>
            <p:cNvPr id="13341" name="TextBox 6"/>
            <p:cNvSpPr txBox="1">
              <a:spLocks noChangeArrowheads="1"/>
            </p:cNvSpPr>
            <p:nvPr/>
          </p:nvSpPr>
          <p:spPr bwMode="auto">
            <a:xfrm>
              <a:off x="2155086" y="245839"/>
              <a:ext cx="380095" cy="52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3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045246" y="783817"/>
              <a:ext cx="517339" cy="1587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3" name="TextBox 8"/>
            <p:cNvSpPr txBox="1">
              <a:spLocks noChangeArrowheads="1"/>
            </p:cNvSpPr>
            <p:nvPr/>
          </p:nvSpPr>
          <p:spPr bwMode="auto">
            <a:xfrm>
              <a:off x="2103270" y="874747"/>
              <a:ext cx="380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4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1692275" y="4248150"/>
            <a:ext cx="771525" cy="1163638"/>
            <a:chOff x="1968467" y="233724"/>
            <a:chExt cx="771365" cy="1164243"/>
          </a:xfrm>
        </p:grpSpPr>
        <p:sp>
          <p:nvSpPr>
            <p:cNvPr id="13338" name="TextBox 21"/>
            <p:cNvSpPr txBox="1">
              <a:spLocks noChangeArrowheads="1"/>
            </p:cNvSpPr>
            <p:nvPr/>
          </p:nvSpPr>
          <p:spPr bwMode="auto">
            <a:xfrm>
              <a:off x="2066249" y="233724"/>
              <a:ext cx="575680" cy="52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75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044651" y="784873"/>
              <a:ext cx="517418" cy="1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0" name="TextBox 23"/>
            <p:cNvSpPr txBox="1">
              <a:spLocks noChangeArrowheads="1"/>
            </p:cNvSpPr>
            <p:nvPr/>
          </p:nvSpPr>
          <p:spPr bwMode="auto">
            <a:xfrm>
              <a:off x="1968467" y="874747"/>
              <a:ext cx="7713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100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1373188" y="4551363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2597150" y="4502150"/>
            <a:ext cx="90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% 75 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2290763" y="4554538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7" t="47882" r="26666" b="29468"/>
          <a:stretch>
            <a:fillRect/>
          </a:stretch>
        </p:blipFill>
        <p:spPr bwMode="auto">
          <a:xfrm>
            <a:off x="1328738" y="2293938"/>
            <a:ext cx="17557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1" t="25700" r="38261" b="42029"/>
          <a:stretch>
            <a:fillRect/>
          </a:stretch>
        </p:blipFill>
        <p:spPr bwMode="auto">
          <a:xfrm>
            <a:off x="6084888" y="2293938"/>
            <a:ext cx="1668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5538788" y="4133850"/>
            <a:ext cx="517525" cy="1152525"/>
            <a:chOff x="2045246" y="245839"/>
            <a:chExt cx="517339" cy="1151948"/>
          </a:xfrm>
        </p:grpSpPr>
        <p:sp>
          <p:nvSpPr>
            <p:cNvPr id="13335" name="TextBox 6"/>
            <p:cNvSpPr txBox="1">
              <a:spLocks noChangeArrowheads="1"/>
            </p:cNvSpPr>
            <p:nvPr/>
          </p:nvSpPr>
          <p:spPr bwMode="auto">
            <a:xfrm>
              <a:off x="2155086" y="245839"/>
              <a:ext cx="380095" cy="52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5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045246" y="783733"/>
              <a:ext cx="517339" cy="1586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7" name="TextBox 8"/>
            <p:cNvSpPr txBox="1">
              <a:spLocks noChangeArrowheads="1"/>
            </p:cNvSpPr>
            <p:nvPr/>
          </p:nvSpPr>
          <p:spPr bwMode="auto">
            <a:xfrm>
              <a:off x="2103265" y="874747"/>
              <a:ext cx="380095" cy="52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5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grpSp>
        <p:nvGrpSpPr>
          <p:cNvPr id="52" name="Group 20"/>
          <p:cNvGrpSpPr>
            <a:grpSpLocks/>
          </p:cNvGrpSpPr>
          <p:nvPr/>
        </p:nvGrpSpPr>
        <p:grpSpPr bwMode="auto">
          <a:xfrm>
            <a:off x="6372225" y="4156075"/>
            <a:ext cx="803275" cy="1163638"/>
            <a:chOff x="1936670" y="233724"/>
            <a:chExt cx="803162" cy="1164243"/>
          </a:xfrm>
        </p:grpSpPr>
        <p:sp>
          <p:nvSpPr>
            <p:cNvPr id="13332" name="TextBox 21"/>
            <p:cNvSpPr txBox="1">
              <a:spLocks noChangeArrowheads="1"/>
            </p:cNvSpPr>
            <p:nvPr/>
          </p:nvSpPr>
          <p:spPr bwMode="auto">
            <a:xfrm>
              <a:off x="1936670" y="233724"/>
              <a:ext cx="771205" cy="52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100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044605" y="784873"/>
              <a:ext cx="517452" cy="1429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4" name="TextBox 23"/>
            <p:cNvSpPr txBox="1">
              <a:spLocks noChangeArrowheads="1"/>
            </p:cNvSpPr>
            <p:nvPr/>
          </p:nvSpPr>
          <p:spPr bwMode="auto">
            <a:xfrm>
              <a:off x="1968467" y="874747"/>
              <a:ext cx="7713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>
                  <a:solidFill>
                    <a:schemeClr val="bg1"/>
                  </a:solidFill>
                  <a:cs typeface="B Koodak" pitchFamily="2" charset="-78"/>
                </a:rPr>
                <a:t>100</a:t>
              </a:r>
              <a:endParaRPr lang="en-US" altLang="en-US" sz="2800">
                <a:solidFill>
                  <a:schemeClr val="bg1"/>
                </a:solidFill>
                <a:cs typeface="B Koodak" pitchFamily="2" charset="-78"/>
              </a:endParaRPr>
            </a:p>
          </p:txBody>
        </p:sp>
      </p:grpSp>
      <p:sp>
        <p:nvSpPr>
          <p:cNvPr id="56" name="TextBox 24"/>
          <p:cNvSpPr txBox="1">
            <a:spLocks noChangeArrowheads="1"/>
          </p:cNvSpPr>
          <p:nvPr/>
        </p:nvSpPr>
        <p:spPr bwMode="auto">
          <a:xfrm>
            <a:off x="6084888" y="4459288"/>
            <a:ext cx="395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57" name="TextBox 19"/>
          <p:cNvSpPr txBox="1">
            <a:spLocks noChangeArrowheads="1"/>
          </p:cNvSpPr>
          <p:nvPr/>
        </p:nvSpPr>
        <p:spPr bwMode="auto">
          <a:xfrm>
            <a:off x="7308850" y="4410075"/>
            <a:ext cx="1030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% 100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58" name="TextBox 24"/>
          <p:cNvSpPr txBox="1">
            <a:spLocks noChangeArrowheads="1"/>
          </p:cNvSpPr>
          <p:nvPr/>
        </p:nvSpPr>
        <p:spPr bwMode="auto">
          <a:xfrm>
            <a:off x="7000875" y="4462463"/>
            <a:ext cx="39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</a:rPr>
              <a:t>=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13329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9" descr="C:\Users\Public\Pictures\Cartoon\web\Sign\Sig (36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439738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316" grpId="0"/>
      <p:bldP spid="33" grpId="0"/>
      <p:bldP spid="34" grpId="0"/>
      <p:bldP spid="35" grpId="0"/>
      <p:bldP spid="56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8093" y="1072145"/>
            <a:ext cx="15376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2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Morvarid" pitchFamily="2" charset="-78"/>
              </a:rPr>
              <a:t>لیلا توکلی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B Morvarid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0449" y="1652107"/>
            <a:ext cx="31951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2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Morvarid" pitchFamily="2" charset="-78"/>
              </a:rPr>
              <a:t>آموزگار پایه ی پنجم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B Morvari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5909" y="2812031"/>
            <a:ext cx="33297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2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Morvarid" pitchFamily="2" charset="-78"/>
              </a:rPr>
              <a:t>دبستان شهید بهشتی 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B Morvarid" pitchFamily="2" charset="-78"/>
            </a:endParaRPr>
          </a:p>
        </p:txBody>
      </p:sp>
      <p:pic>
        <p:nvPicPr>
          <p:cNvPr id="1434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4005263"/>
            <a:ext cx="33369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749" y="3391993"/>
            <a:ext cx="439472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Morvarid" pitchFamily="2" charset="-78"/>
              </a:rPr>
              <a:t>Tavakolileila@yahoo.com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5479" y="2232069"/>
            <a:ext cx="497123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sz="32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B Morvarid" pitchFamily="2" charset="-78"/>
              </a:rPr>
              <a:t>منطقه ی 1 آموزش و پرورش تهران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B Morvarid" pitchFamily="2" charset="-78"/>
            </a:endParaRPr>
          </a:p>
        </p:txBody>
      </p:sp>
      <p:pic>
        <p:nvPicPr>
          <p:cNvPr id="14345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C:\Users\Public\Pictures\Cartoon\web\Sign\Sig (36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439738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212850" y="1189038"/>
            <a:ext cx="90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+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95738" y="1125538"/>
            <a:ext cx="904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=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19700" y="3775075"/>
            <a:ext cx="862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÷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672138" y="1573213"/>
            <a:ext cx="9048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×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52613" y="4292600"/>
            <a:ext cx="1279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%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32138" y="2382838"/>
            <a:ext cx="868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_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948488" y="4284663"/>
            <a:ext cx="90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&lt;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164388" y="1052513"/>
            <a:ext cx="904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9600">
                <a:solidFill>
                  <a:schemeClr val="bg1"/>
                </a:solidFill>
                <a:latin typeface="Comic Sans MS" pitchFamily="66" charset="0"/>
              </a:rPr>
              <a:t>&gt;</a:t>
            </a:r>
            <a:endParaRPr lang="en-GB" altLang="en-US" sz="9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055938" y="2090738"/>
            <a:ext cx="30940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11500">
                <a:solidFill>
                  <a:schemeClr val="bg1"/>
                </a:solidFill>
                <a:cs typeface="B Koodak" pitchFamily="2" charset="-78"/>
              </a:rPr>
              <a:t>درصد</a:t>
            </a:r>
            <a:endParaRPr lang="en-GB" altLang="en-US" sz="7200">
              <a:solidFill>
                <a:schemeClr val="bg1"/>
              </a:solidFill>
              <a:cs typeface="B Koodak" pitchFamily="2" charset="-7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87825" y="4941888"/>
            <a:ext cx="935038" cy="1516062"/>
            <a:chOff x="2051720" y="4793105"/>
            <a:chExt cx="934847" cy="1516214"/>
          </a:xfrm>
        </p:grpSpPr>
        <p:pic>
          <p:nvPicPr>
            <p:cNvPr id="3087" name="Picture 4" descr="C:\Users\Public\Pictures\Cartoon\web\Sign\Sig (15)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74472"/>
              <a:ext cx="934847" cy="93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TextBox 14"/>
            <p:cNvSpPr txBox="1">
              <a:spLocks noChangeArrowheads="1"/>
            </p:cNvSpPr>
            <p:nvPr/>
          </p:nvSpPr>
          <p:spPr bwMode="auto">
            <a:xfrm>
              <a:off x="2118231" y="4793105"/>
              <a:ext cx="8018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a-IR" altLang="en-US" sz="3200">
                  <a:solidFill>
                    <a:srgbClr val="92D050"/>
                  </a:solidFill>
                  <a:cs typeface="B Morvarid" pitchFamily="2" charset="-78"/>
                </a:rPr>
                <a:t>ورود</a:t>
              </a:r>
              <a:endParaRPr lang="en-US" altLang="en-US" sz="3200">
                <a:solidFill>
                  <a:srgbClr val="92D050"/>
                </a:solidFill>
                <a:cs typeface="B Morvarid" pitchFamily="2" charset="-78"/>
              </a:endParaRPr>
            </a:p>
          </p:txBody>
        </p:sp>
      </p:grpSp>
      <p:pic>
        <p:nvPicPr>
          <p:cNvPr id="3085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800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67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45" tmFilter="0, 0; 0.125,0.2665; 0.25,0.4; 0.375,0.465; 0.5,0.5;  0.625,0.535; 0.75,0.6; 0.875,0.7335; 1,1">
                                          <p:stCondLst>
                                            <p:cond delay="2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" tmFilter="0, 0; 0.125,0.2665; 0.25,0.4; 0.375,0.465; 0.5,0.5;  0.625,0.535; 0.75,0.6; 0.875,0.7335; 1,1">
                                          <p:stCondLst>
                                            <p:cond delay="4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" tmFilter="0, 0; 0.125,0.2665; 0.25,0.4; 0.375,0.465; 0.5,0.5;  0.625,0.535; 0.75,0.6; 0.875,0.7335; 1,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" decel="50000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6751"/>
                            </p:stCondLst>
                            <p:childTnLst>
                              <p:par>
                                <p:cTn id="1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75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7501"/>
                            </p:stCondLst>
                            <p:childTnLst>
                              <p:par>
                                <p:cTn id="17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8" dur="7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8251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9001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850" y="333375"/>
            <a:ext cx="8547100" cy="6262688"/>
          </a:xfrm>
          <a:prstGeom prst="rect">
            <a:avLst/>
          </a:prstGeom>
          <a:solidFill>
            <a:srgbClr val="054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27088" y="620713"/>
            <a:ext cx="74882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دیروز رضا همراه پدرش به فروشگاه رفتند تا خرید کنند .</a:t>
            </a:r>
            <a:b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</a:b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 او یک سطل ماست برداشت. پدرش به آن ماست با دقّت نگاهی انداخت وگفت : «پسرم این ماست 7 درصد چربی دارد و برای سلامتی زیاد خوب نیست یک ماست کم چرب تر انتخاب کن .» رضا از پدرش پرسید : «پدر جان 7 درصد یعنی چه ؟»</a:t>
            </a:r>
            <a:endParaRPr lang="en-GB" altLang="en-US" sz="2800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868613"/>
            <a:ext cx="189230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313" y="3644900"/>
            <a:ext cx="2160587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827088" y="2987675"/>
            <a:ext cx="1800225" cy="3392488"/>
            <a:chOff x="826478" y="2987844"/>
            <a:chExt cx="1800201" cy="3391532"/>
          </a:xfrm>
        </p:grpSpPr>
        <p:pic>
          <p:nvPicPr>
            <p:cNvPr id="4106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478" y="2987844"/>
              <a:ext cx="1800201" cy="339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Box 23"/>
            <p:cNvSpPr txBox="1">
              <a:spLocks noChangeArrowheads="1"/>
            </p:cNvSpPr>
            <p:nvPr/>
          </p:nvSpPr>
          <p:spPr bwMode="auto">
            <a:xfrm>
              <a:off x="1224908" y="4797146"/>
              <a:ext cx="997389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400">
                  <a:cs typeface="B Sina" pitchFamily="2" charset="-78"/>
                </a:rPr>
                <a:t>ماست</a:t>
              </a:r>
              <a:endParaRPr lang="en-US" altLang="en-US" sz="2400">
                <a:cs typeface="B Sina" pitchFamily="2" charset="-78"/>
              </a:endParaRPr>
            </a:p>
          </p:txBody>
        </p:sp>
        <p:sp>
          <p:nvSpPr>
            <p:cNvPr id="4108" name="TextBox 24"/>
            <p:cNvSpPr txBox="1">
              <a:spLocks noChangeArrowheads="1"/>
            </p:cNvSpPr>
            <p:nvPr/>
          </p:nvSpPr>
          <p:spPr bwMode="auto">
            <a:xfrm>
              <a:off x="1216793" y="5517232"/>
              <a:ext cx="10342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1200">
                  <a:cs typeface="B Sina" pitchFamily="2" charset="-78"/>
                </a:rPr>
                <a:t>7 درصد چربی</a:t>
              </a:r>
              <a:endParaRPr lang="en-US" altLang="en-US" sz="1200">
                <a:cs typeface="B Sina" pitchFamily="2" charset="-78"/>
              </a:endParaRPr>
            </a:p>
          </p:txBody>
        </p:sp>
      </p:grpSp>
      <p:pic>
        <p:nvPicPr>
          <p:cNvPr id="4104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850" y="333375"/>
            <a:ext cx="8547100" cy="6262688"/>
          </a:xfrm>
          <a:prstGeom prst="rect">
            <a:avLst/>
          </a:prstGeom>
          <a:solidFill>
            <a:srgbClr val="054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92138" y="920750"/>
            <a:ext cx="801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40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آیا شما هم تا حالا این عبارت ها را شنیده اید ؟</a:t>
            </a:r>
            <a:endParaRPr lang="en-GB" altLang="en-US" sz="4000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088" y="2058988"/>
            <a:ext cx="74882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اجناس این مغازه با </a:t>
            </a:r>
            <a:r>
              <a:rPr lang="fa-IR" altLang="en-US" sz="3600" i="1">
                <a:solidFill>
                  <a:srgbClr val="FFFF00"/>
                </a:solidFill>
                <a:latin typeface="Comic Sans MS" pitchFamily="66" charset="0"/>
                <a:cs typeface="B Koodak" pitchFamily="2" charset="-78"/>
              </a:rPr>
              <a:t>20در صد </a:t>
            </a:r>
            <a: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تخفیف به فروش </a:t>
            </a:r>
            <a:b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</a:br>
            <a: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می رسد .</a:t>
            </a:r>
            <a:endParaRPr lang="en-GB" altLang="en-US" sz="3600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203575" y="3462338"/>
            <a:ext cx="511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3600" i="1">
                <a:solidFill>
                  <a:srgbClr val="FFFF00"/>
                </a:solidFill>
                <a:latin typeface="Comic Sans MS" pitchFamily="66" charset="0"/>
                <a:cs typeface="B Koodak" pitchFamily="2" charset="-78"/>
              </a:rPr>
              <a:t>85 درصد </a:t>
            </a:r>
            <a: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این پارچه کتان است .</a:t>
            </a:r>
            <a:endParaRPr lang="en-GB" altLang="en-US" sz="3600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16025" y="4310063"/>
            <a:ext cx="709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بارندگی امسال </a:t>
            </a:r>
            <a:r>
              <a:rPr lang="fa-IR" altLang="en-US" sz="3600" i="1">
                <a:solidFill>
                  <a:srgbClr val="FFFF00"/>
                </a:solidFill>
                <a:latin typeface="Comic Sans MS" pitchFamily="66" charset="0"/>
                <a:cs typeface="B Koodak" pitchFamily="2" charset="-78"/>
              </a:rPr>
              <a:t>36 درصد </a:t>
            </a:r>
            <a: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افزایش یافته است .</a:t>
            </a:r>
            <a:endParaRPr lang="en-GB" altLang="en-US" sz="3600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095750" y="5159375"/>
            <a:ext cx="421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3600" i="1">
                <a:solidFill>
                  <a:srgbClr val="FFFF00"/>
                </a:solidFill>
                <a:latin typeface="Comic Sans MS" pitchFamily="66" charset="0"/>
                <a:cs typeface="B Koodak" pitchFamily="2" charset="-78"/>
              </a:rPr>
              <a:t>100در صد </a:t>
            </a:r>
            <a:r>
              <a:rPr lang="fa-IR" altLang="en-US" sz="36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با شما موافقم .</a:t>
            </a:r>
            <a:endParaRPr lang="en-GB" altLang="en-US" sz="3600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55688" y="2874963"/>
            <a:ext cx="72517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44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اگر جوابتان مثبت است ، آیا معنی این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44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عبارت ها را می دانید ؟</a:t>
            </a:r>
            <a:endParaRPr lang="en-GB" altLang="en-US" sz="4400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pic>
        <p:nvPicPr>
          <p:cNvPr id="5130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36004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899394" y="891157"/>
            <a:ext cx="3420000" cy="684000"/>
            <a:chOff x="611560" y="584720"/>
            <a:chExt cx="3356040" cy="725440"/>
          </a:xfrm>
          <a:solidFill>
            <a:srgbClr val="00B050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611560" y="584720"/>
              <a:ext cx="3356040" cy="362720"/>
              <a:chOff x="611560" y="584720"/>
              <a:chExt cx="3356040" cy="362720"/>
            </a:xfrm>
            <a:grpFill/>
          </p:grpSpPr>
          <p:grpSp>
            <p:nvGrpSpPr>
              <p:cNvPr id="14" name="Group 13"/>
              <p:cNvGrpSpPr/>
              <p:nvPr/>
            </p:nvGrpSpPr>
            <p:grpSpPr>
              <a:xfrm>
                <a:off x="611560" y="584720"/>
                <a:ext cx="2700000" cy="360000"/>
                <a:chOff x="611560" y="584720"/>
                <a:chExt cx="2666908" cy="324000"/>
              </a:xfrm>
              <a:grpFill/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11560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7" name="Rectangle 6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945014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3" name="Rectangle 22"/>
              <p:cNvSpPr/>
              <p:nvPr/>
            </p:nvSpPr>
            <p:spPr>
              <a:xfrm>
                <a:off x="3311560" y="587440"/>
                <a:ext cx="328020" cy="36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639580" y="587440"/>
                <a:ext cx="328020" cy="36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1560" y="947440"/>
              <a:ext cx="3356040" cy="362720"/>
              <a:chOff x="611560" y="584720"/>
              <a:chExt cx="3356040" cy="362720"/>
            </a:xfrm>
            <a:grpFill/>
          </p:grpSpPr>
          <p:grpSp>
            <p:nvGrpSpPr>
              <p:cNvPr id="27" name="Group 26"/>
              <p:cNvGrpSpPr/>
              <p:nvPr/>
            </p:nvGrpSpPr>
            <p:grpSpPr>
              <a:xfrm>
                <a:off x="611560" y="584720"/>
                <a:ext cx="2700000" cy="360000"/>
                <a:chOff x="611560" y="584720"/>
                <a:chExt cx="2666908" cy="324000"/>
              </a:xfrm>
              <a:grpFill/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611560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40" name="Rectangle 39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1945014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" name="Rectangle 27"/>
              <p:cNvSpPr/>
              <p:nvPr/>
            </p:nvSpPr>
            <p:spPr>
              <a:xfrm>
                <a:off x="3311560" y="587440"/>
                <a:ext cx="328020" cy="36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39580" y="587440"/>
                <a:ext cx="328020" cy="36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927730" y="2841621"/>
            <a:ext cx="3356040" cy="1450880"/>
            <a:chOff x="601378" y="2565083"/>
            <a:chExt cx="3356040" cy="1450880"/>
          </a:xfrm>
          <a:solidFill>
            <a:srgbClr val="FF0000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601378" y="3290523"/>
              <a:ext cx="3356040" cy="725440"/>
              <a:chOff x="611560" y="584720"/>
              <a:chExt cx="3356040" cy="725440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611560" y="584720"/>
                <a:ext cx="3356040" cy="362720"/>
                <a:chOff x="611560" y="584720"/>
                <a:chExt cx="3356040" cy="362720"/>
              </a:xfrm>
              <a:grpFill/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611560" y="584720"/>
                  <a:ext cx="2700000" cy="360000"/>
                  <a:chOff x="611560" y="584720"/>
                  <a:chExt cx="2666908" cy="324000"/>
                </a:xfrm>
                <a:grpFill/>
              </p:grpSpPr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76" name="Group 75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80" name="Rectangle 79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81" name="Rectangle 80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77" name="Group 76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78" name="Rectangle 77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9" name="Rectangle 78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1945014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70" name="Group 69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74" name="Rectangle 73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71" name="Group 70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72" name="Rectangle 71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73" name="Rectangle 72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66" name="Rectangle 65"/>
                <p:cNvSpPr/>
                <p:nvPr/>
              </p:nvSpPr>
              <p:spPr>
                <a:xfrm>
                  <a:off x="331156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63958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611560" y="947440"/>
                <a:ext cx="3356040" cy="362720"/>
                <a:chOff x="611560" y="584720"/>
                <a:chExt cx="3356040" cy="362720"/>
              </a:xfrm>
              <a:grpFill/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611560" y="584720"/>
                  <a:ext cx="2700000" cy="360000"/>
                  <a:chOff x="611560" y="584720"/>
                  <a:chExt cx="2666908" cy="324000"/>
                </a:xfrm>
                <a:grpFill/>
              </p:grpSpPr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63" name="Rectangle 62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64" name="Rectangle 63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61" name="Rectangle 60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62" name="Rectangle 61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1945014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53" name="Group 52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57" name="Rectangle 56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56" name="Rectangle 55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331156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363958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601378" y="2565083"/>
              <a:ext cx="3356040" cy="725440"/>
              <a:chOff x="611560" y="584720"/>
              <a:chExt cx="3356040" cy="725440"/>
            </a:xfrm>
            <a:grpFill/>
          </p:grpSpPr>
          <p:grpSp>
            <p:nvGrpSpPr>
              <p:cNvPr id="83" name="Group 82"/>
              <p:cNvGrpSpPr/>
              <p:nvPr/>
            </p:nvGrpSpPr>
            <p:grpSpPr>
              <a:xfrm>
                <a:off x="611560" y="584720"/>
                <a:ext cx="3356040" cy="362720"/>
                <a:chOff x="611560" y="584720"/>
                <a:chExt cx="3356040" cy="362720"/>
              </a:xfrm>
              <a:grpFill/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11560" y="584720"/>
                  <a:ext cx="2700000" cy="360000"/>
                  <a:chOff x="611560" y="584720"/>
                  <a:chExt cx="2666908" cy="324000"/>
                </a:xfrm>
                <a:grpFill/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113" name="Group 112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17" name="Rectangle 116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18" name="Rectangle 117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15" name="Rectangle 114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16" name="Rectangle 115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1945014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11" name="Rectangle 110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12" name="Rectangle 111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09" name="Rectangle 108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10" name="Rectangle 109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103" name="Rectangle 102"/>
                <p:cNvSpPr/>
                <p:nvPr/>
              </p:nvSpPr>
              <p:spPr>
                <a:xfrm>
                  <a:off x="331156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363958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611560" y="947440"/>
                <a:ext cx="3356040" cy="362720"/>
                <a:chOff x="611560" y="584720"/>
                <a:chExt cx="3356040" cy="362720"/>
              </a:xfrm>
              <a:grpFill/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611560" y="584720"/>
                  <a:ext cx="2700000" cy="360000"/>
                  <a:chOff x="611560" y="584720"/>
                  <a:chExt cx="2666908" cy="324000"/>
                </a:xfrm>
                <a:grpFill/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00" name="Rectangle 99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01" name="Rectangle 100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98" name="Rectangle 97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99" name="Rectangle 98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945014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94" name="Rectangle 93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95" name="Rectangle 94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92" name="Rectangle 91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93" name="Rectangle 92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86" name="Rectangle 85"/>
                <p:cNvSpPr/>
                <p:nvPr/>
              </p:nvSpPr>
              <p:spPr>
                <a:xfrm>
                  <a:off x="331156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63958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931375" y="1533156"/>
            <a:ext cx="2355071" cy="1306012"/>
            <a:chOff x="601378" y="2565083"/>
            <a:chExt cx="2355071" cy="1448160"/>
          </a:xfrm>
          <a:solidFill>
            <a:srgbClr val="FFFF00"/>
          </a:solidFill>
        </p:grpSpPr>
        <p:grpSp>
          <p:nvGrpSpPr>
            <p:cNvPr id="158" name="Group 157"/>
            <p:cNvGrpSpPr/>
            <p:nvPr/>
          </p:nvGrpSpPr>
          <p:grpSpPr>
            <a:xfrm>
              <a:off x="601378" y="3290523"/>
              <a:ext cx="2355071" cy="722720"/>
              <a:chOff x="611560" y="584720"/>
              <a:chExt cx="2355071" cy="722720"/>
            </a:xfrm>
            <a:grpFill/>
          </p:grpSpPr>
          <p:grpSp>
            <p:nvGrpSpPr>
              <p:cNvPr id="215" name="Group 214"/>
              <p:cNvGrpSpPr/>
              <p:nvPr/>
            </p:nvGrpSpPr>
            <p:grpSpPr>
              <a:xfrm>
                <a:off x="611560" y="584720"/>
                <a:ext cx="2355071" cy="359999"/>
                <a:chOff x="611560" y="584720"/>
                <a:chExt cx="2326207" cy="324000"/>
              </a:xfrm>
              <a:grpFill/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611560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226" name="Group 225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230" name="Rectangle 229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31" name="Rectangle 230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27" name="Group 226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228" name="Rectangle 227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29" name="Rectangle 228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1945014" y="584720"/>
                  <a:ext cx="992753" cy="324000"/>
                  <a:chOff x="611560" y="584720"/>
                  <a:chExt cx="992753" cy="324000"/>
                </a:xfrm>
                <a:grpFill/>
              </p:grpSpPr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224" name="Rectangle 223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25" name="Rectangle 224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1280313" y="584720"/>
                    <a:ext cx="324000" cy="324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198" name="Group 197"/>
              <p:cNvGrpSpPr/>
              <p:nvPr/>
            </p:nvGrpSpPr>
            <p:grpSpPr>
              <a:xfrm>
                <a:off x="611560" y="947440"/>
                <a:ext cx="2355071" cy="360000"/>
                <a:chOff x="611560" y="584720"/>
                <a:chExt cx="2326207" cy="324000"/>
              </a:xfrm>
              <a:grpFill/>
            </p:grpSpPr>
            <p:grpSp>
              <p:nvGrpSpPr>
                <p:cNvPr id="201" name="Group 200"/>
                <p:cNvGrpSpPr/>
                <p:nvPr/>
              </p:nvGrpSpPr>
              <p:grpSpPr>
                <a:xfrm>
                  <a:off x="611560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213" name="Rectangle 212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210" name="Group 209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211" name="Rectangle 210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1945014" y="584720"/>
                  <a:ext cx="992753" cy="324000"/>
                  <a:chOff x="611560" y="584720"/>
                  <a:chExt cx="992753" cy="324000"/>
                </a:xfrm>
                <a:grpFill/>
              </p:grpSpPr>
              <p:grpSp>
                <p:nvGrpSpPr>
                  <p:cNvPr id="203" name="Group 202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207" name="Rectangle 206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208" name="Rectangle 207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1280313" y="584720"/>
                    <a:ext cx="324000" cy="324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</p:grpSp>
        <p:grpSp>
          <p:nvGrpSpPr>
            <p:cNvPr id="159" name="Group 158"/>
            <p:cNvGrpSpPr/>
            <p:nvPr/>
          </p:nvGrpSpPr>
          <p:grpSpPr>
            <a:xfrm>
              <a:off x="601378" y="2565083"/>
              <a:ext cx="2355071" cy="722720"/>
              <a:chOff x="611560" y="584720"/>
              <a:chExt cx="2355071" cy="722720"/>
            </a:xfrm>
            <a:grpFill/>
          </p:grpSpPr>
          <p:grpSp>
            <p:nvGrpSpPr>
              <p:cNvPr id="179" name="Group 178"/>
              <p:cNvGrpSpPr/>
              <p:nvPr/>
            </p:nvGrpSpPr>
            <p:grpSpPr>
              <a:xfrm>
                <a:off x="611560" y="584720"/>
                <a:ext cx="2355071" cy="359999"/>
                <a:chOff x="611560" y="584720"/>
                <a:chExt cx="2326207" cy="324000"/>
              </a:xfrm>
              <a:grpFill/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611560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190" name="Group 189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94" name="Rectangle 193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95" name="Rectangle 194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92" name="Rectangle 191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93" name="Rectangle 192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1945014" y="584720"/>
                  <a:ext cx="992753" cy="324000"/>
                  <a:chOff x="611560" y="584720"/>
                  <a:chExt cx="992753" cy="324000"/>
                </a:xfrm>
                <a:grpFill/>
              </p:grpSpPr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88" name="Rectangle 187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89" name="Rectangle 188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1280313" y="584720"/>
                    <a:ext cx="324000" cy="324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162" name="Group 161"/>
              <p:cNvGrpSpPr/>
              <p:nvPr/>
            </p:nvGrpSpPr>
            <p:grpSpPr>
              <a:xfrm>
                <a:off x="611560" y="947440"/>
                <a:ext cx="2355071" cy="360000"/>
                <a:chOff x="611560" y="584720"/>
                <a:chExt cx="2326207" cy="324000"/>
              </a:xfrm>
              <a:grpFill/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611560" y="584720"/>
                  <a:ext cx="1333454" cy="324000"/>
                  <a:chOff x="611560" y="584720"/>
                  <a:chExt cx="1333454" cy="324000"/>
                </a:xfrm>
                <a:grpFill/>
              </p:grpSpPr>
              <p:grpSp>
                <p:nvGrpSpPr>
                  <p:cNvPr id="173" name="Group 172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77" name="Rectangle 176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78" name="Rectangle 177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1280313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75" name="Rectangle 174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76" name="Rectangle 175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166" name="Group 165"/>
                <p:cNvGrpSpPr/>
                <p:nvPr/>
              </p:nvGrpSpPr>
              <p:grpSpPr>
                <a:xfrm>
                  <a:off x="1945014" y="584720"/>
                  <a:ext cx="992753" cy="324000"/>
                  <a:chOff x="611560" y="584720"/>
                  <a:chExt cx="992753" cy="324000"/>
                </a:xfrm>
                <a:grpFill/>
              </p:grpSpPr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611560" y="584720"/>
                    <a:ext cx="664701" cy="324000"/>
                    <a:chOff x="611560" y="584720"/>
                    <a:chExt cx="664701" cy="324000"/>
                  </a:xfrm>
                  <a:grpFill/>
                </p:grpSpPr>
                <p:sp>
                  <p:nvSpPr>
                    <p:cNvPr id="171" name="Rectangle 170"/>
                    <p:cNvSpPr/>
                    <p:nvPr/>
                  </p:nvSpPr>
                  <p:spPr>
                    <a:xfrm>
                      <a:off x="611560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172" name="Rectangle 171"/>
                    <p:cNvSpPr/>
                    <p:nvPr/>
                  </p:nvSpPr>
                  <p:spPr>
                    <a:xfrm>
                      <a:off x="952261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1280313" y="584720"/>
                    <a:ext cx="324000" cy="324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</p:grpSp>
      </p:grpSp>
      <p:grpSp>
        <p:nvGrpSpPr>
          <p:cNvPr id="240" name="Group 239"/>
          <p:cNvGrpSpPr>
            <a:grpSpLocks/>
          </p:cNvGrpSpPr>
          <p:nvPr/>
        </p:nvGrpSpPr>
        <p:grpSpPr bwMode="auto">
          <a:xfrm>
            <a:off x="4716463" y="596900"/>
            <a:ext cx="3594100" cy="2106613"/>
            <a:chOff x="5150079" y="596618"/>
            <a:chExt cx="3594317" cy="2106280"/>
          </a:xfrm>
        </p:grpSpPr>
        <p:sp>
          <p:nvSpPr>
            <p:cNvPr id="6166" name="TextBox 238"/>
            <p:cNvSpPr txBox="1">
              <a:spLocks noChangeArrowheads="1"/>
            </p:cNvSpPr>
            <p:nvPr/>
          </p:nvSpPr>
          <p:spPr bwMode="auto">
            <a:xfrm>
              <a:off x="5150079" y="887016"/>
              <a:ext cx="3594317" cy="181588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          شکل سبز است .</a:t>
              </a: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endParaRP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نسبت رنگ سبز به کل شکل </a:t>
              </a: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مثل 20 به 100 است </a:t>
              </a:r>
              <a:r>
                <a:rPr lang="fa-IR" altLang="en-US" sz="1800">
                  <a:solidFill>
                    <a:schemeClr val="bg1"/>
                  </a:solidFill>
                </a:rPr>
                <a:t>.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6167" name="Group 237"/>
            <p:cNvGrpSpPr>
              <a:grpSpLocks/>
            </p:cNvGrpSpPr>
            <p:nvPr/>
          </p:nvGrpSpPr>
          <p:grpSpPr bwMode="auto">
            <a:xfrm>
              <a:off x="7746564" y="596618"/>
              <a:ext cx="792088" cy="1101144"/>
              <a:chOff x="7596336" y="2058988"/>
              <a:chExt cx="792088" cy="1101144"/>
            </a:xfrm>
          </p:grpSpPr>
          <p:sp>
            <p:nvSpPr>
              <p:cNvPr id="6168" name="TextBox 1"/>
              <p:cNvSpPr txBox="1">
                <a:spLocks noChangeArrowheads="1"/>
              </p:cNvSpPr>
              <p:nvPr/>
            </p:nvSpPr>
            <p:spPr bwMode="auto">
              <a:xfrm>
                <a:off x="7740352" y="2058988"/>
                <a:ext cx="5749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r>
                  <a:rPr lang="fa-IR" altLang="en-US" sz="2800" i="1">
                    <a:solidFill>
                      <a:schemeClr val="bg1"/>
                    </a:solidFill>
                    <a:latin typeface="Comic Sans MS" pitchFamily="66" charset="0"/>
                    <a:cs typeface="B Koodak" pitchFamily="2" charset="-78"/>
                  </a:rPr>
                  <a:t>20</a:t>
                </a:r>
                <a:endParaRPr lang="en-GB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endParaRPr>
              </a:p>
            </p:txBody>
          </p:sp>
          <p:cxnSp>
            <p:nvCxnSpPr>
              <p:cNvPr id="233" name="Straight Connector 232"/>
              <p:cNvCxnSpPr/>
              <p:nvPr/>
            </p:nvCxnSpPr>
            <p:spPr>
              <a:xfrm>
                <a:off x="7740042" y="2582780"/>
                <a:ext cx="57471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70" name="TextBox 1"/>
              <p:cNvSpPr txBox="1">
                <a:spLocks noChangeArrowheads="1"/>
              </p:cNvSpPr>
              <p:nvPr/>
            </p:nvSpPr>
            <p:spPr bwMode="auto">
              <a:xfrm>
                <a:off x="7596336" y="2636912"/>
                <a:ext cx="7920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r>
                  <a:rPr lang="fa-IR" altLang="en-US" sz="2800" i="1">
                    <a:solidFill>
                      <a:schemeClr val="bg1"/>
                    </a:solidFill>
                    <a:latin typeface="Comic Sans MS" pitchFamily="66" charset="0"/>
                    <a:cs typeface="B Koodak" pitchFamily="2" charset="-78"/>
                  </a:rPr>
                  <a:t>100</a:t>
                </a:r>
                <a:endParaRPr lang="en-GB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endParaRPr>
              </a:p>
            </p:txBody>
          </p:sp>
        </p:grpSp>
      </p:grpSp>
      <p:grpSp>
        <p:nvGrpSpPr>
          <p:cNvPr id="252" name="Group 251"/>
          <p:cNvGrpSpPr>
            <a:grpSpLocks/>
          </p:cNvGrpSpPr>
          <p:nvPr/>
        </p:nvGrpSpPr>
        <p:grpSpPr bwMode="auto">
          <a:xfrm>
            <a:off x="4716463" y="3116263"/>
            <a:ext cx="3556000" cy="2112962"/>
            <a:chOff x="4716016" y="2687896"/>
            <a:chExt cx="3555782" cy="2113338"/>
          </a:xfrm>
        </p:grpSpPr>
        <p:sp>
          <p:nvSpPr>
            <p:cNvPr id="6162" name="TextBox 240"/>
            <p:cNvSpPr txBox="1">
              <a:spLocks noChangeArrowheads="1"/>
            </p:cNvSpPr>
            <p:nvPr/>
          </p:nvSpPr>
          <p:spPr bwMode="auto">
            <a:xfrm>
              <a:off x="4716016" y="2985352"/>
              <a:ext cx="3555782" cy="181588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          شکل زرد است .</a:t>
              </a: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endParaRP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نسبت رنگ زرد به کل شکل </a:t>
              </a: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مثل 28 به 100 است </a:t>
              </a:r>
              <a:r>
                <a:rPr lang="fa-IR" altLang="en-US" sz="1800">
                  <a:solidFill>
                    <a:schemeClr val="bg1"/>
                  </a:solidFill>
                </a:rPr>
                <a:t>.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163" name="TextBox 1"/>
            <p:cNvSpPr txBox="1">
              <a:spLocks noChangeArrowheads="1"/>
            </p:cNvSpPr>
            <p:nvPr/>
          </p:nvSpPr>
          <p:spPr bwMode="auto">
            <a:xfrm>
              <a:off x="7524328" y="2687896"/>
              <a:ext cx="574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28</a:t>
              </a:r>
              <a:endParaRPr lang="en-GB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endParaRPr>
            </a:p>
          </p:txBody>
        </p:sp>
        <p:cxnSp>
          <p:nvCxnSpPr>
            <p:cNvPr id="243" name="Straight Connector 242"/>
            <p:cNvCxnSpPr/>
            <p:nvPr/>
          </p:nvCxnSpPr>
          <p:spPr>
            <a:xfrm>
              <a:off x="7524131" y="3211864"/>
              <a:ext cx="57464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5" name="TextBox 1"/>
            <p:cNvSpPr txBox="1">
              <a:spLocks noChangeArrowheads="1"/>
            </p:cNvSpPr>
            <p:nvPr/>
          </p:nvSpPr>
          <p:spPr bwMode="auto">
            <a:xfrm>
              <a:off x="7380312" y="3265820"/>
              <a:ext cx="7920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100</a:t>
              </a:r>
              <a:endParaRPr lang="en-GB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endParaRPr>
            </a:p>
          </p:txBody>
        </p:sp>
      </p:grpSp>
      <p:grpSp>
        <p:nvGrpSpPr>
          <p:cNvPr id="246" name="Group 245"/>
          <p:cNvGrpSpPr>
            <a:grpSpLocks/>
          </p:cNvGrpSpPr>
          <p:nvPr/>
        </p:nvGrpSpPr>
        <p:grpSpPr bwMode="auto">
          <a:xfrm>
            <a:off x="747713" y="4341813"/>
            <a:ext cx="3698875" cy="2105025"/>
            <a:chOff x="5097211" y="596618"/>
            <a:chExt cx="3700052" cy="2106280"/>
          </a:xfrm>
        </p:grpSpPr>
        <p:sp>
          <p:nvSpPr>
            <p:cNvPr id="6157" name="TextBox 247"/>
            <p:cNvSpPr txBox="1">
              <a:spLocks noChangeArrowheads="1"/>
            </p:cNvSpPr>
            <p:nvPr/>
          </p:nvSpPr>
          <p:spPr bwMode="auto">
            <a:xfrm>
              <a:off x="5097211" y="887016"/>
              <a:ext cx="3700052" cy="181588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          شکل قرمز است .</a:t>
              </a: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endPara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endParaRP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نسبت رنگ قرمز به کل شکل </a:t>
              </a:r>
            </a:p>
            <a:p>
              <a:pPr algn="ctr" rtl="1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rPr>
                <a:t>مثل 40 به 100 است </a:t>
              </a:r>
              <a:r>
                <a:rPr lang="fa-IR" altLang="en-US" sz="1800">
                  <a:solidFill>
                    <a:schemeClr val="bg1"/>
                  </a:solidFill>
                </a:rPr>
                <a:t>.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6158" name="Group 246"/>
            <p:cNvGrpSpPr>
              <a:grpSpLocks/>
            </p:cNvGrpSpPr>
            <p:nvPr/>
          </p:nvGrpSpPr>
          <p:grpSpPr bwMode="auto">
            <a:xfrm>
              <a:off x="7746564" y="596618"/>
              <a:ext cx="792088" cy="1101144"/>
              <a:chOff x="7596336" y="2058988"/>
              <a:chExt cx="792088" cy="1101144"/>
            </a:xfrm>
          </p:grpSpPr>
          <p:sp>
            <p:nvSpPr>
              <p:cNvPr id="6159" name="TextBox 1"/>
              <p:cNvSpPr txBox="1">
                <a:spLocks noChangeArrowheads="1"/>
              </p:cNvSpPr>
              <p:nvPr/>
            </p:nvSpPr>
            <p:spPr bwMode="auto">
              <a:xfrm>
                <a:off x="7740352" y="2058988"/>
                <a:ext cx="57497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r>
                  <a:rPr lang="fa-IR" altLang="en-US" sz="2800" i="1">
                    <a:solidFill>
                      <a:schemeClr val="bg1"/>
                    </a:solidFill>
                    <a:latin typeface="Comic Sans MS" pitchFamily="66" charset="0"/>
                    <a:cs typeface="B Koodak" pitchFamily="2" charset="-78"/>
                  </a:rPr>
                  <a:t>40</a:t>
                </a:r>
                <a:endParaRPr lang="en-GB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endParaRPr>
              </a:p>
            </p:txBody>
          </p:sp>
          <p:cxnSp>
            <p:nvCxnSpPr>
              <p:cNvPr id="250" name="Straight Connector 249"/>
              <p:cNvCxnSpPr/>
              <p:nvPr/>
            </p:nvCxnSpPr>
            <p:spPr>
              <a:xfrm>
                <a:off x="7740284" y="2581586"/>
                <a:ext cx="57485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61" name="TextBox 1"/>
              <p:cNvSpPr txBox="1">
                <a:spLocks noChangeArrowheads="1"/>
              </p:cNvSpPr>
              <p:nvPr/>
            </p:nvSpPr>
            <p:spPr bwMode="auto">
              <a:xfrm>
                <a:off x="7596336" y="2636912"/>
                <a:ext cx="7920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r>
                  <a:rPr lang="fa-IR" altLang="en-US" sz="2800" i="1">
                    <a:solidFill>
                      <a:schemeClr val="bg1"/>
                    </a:solidFill>
                    <a:latin typeface="Comic Sans MS" pitchFamily="66" charset="0"/>
                    <a:cs typeface="B Koodak" pitchFamily="2" charset="-78"/>
                  </a:rPr>
                  <a:t>100</a:t>
                </a:r>
                <a:endParaRPr lang="en-GB" altLang="en-US" sz="2800" i="1">
                  <a:solidFill>
                    <a:schemeClr val="bg1"/>
                  </a:solidFill>
                  <a:latin typeface="Comic Sans MS" pitchFamily="66" charset="0"/>
                  <a:cs typeface="B Koodak" pitchFamily="2" charset="-78"/>
                </a:endParaRPr>
              </a:p>
            </p:txBody>
          </p:sp>
        </p:grpSp>
      </p:grpSp>
      <p:pic>
        <p:nvPicPr>
          <p:cNvPr id="6154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TextBox 1"/>
          <p:cNvSpPr txBox="1">
            <a:spLocks noChangeArrowheads="1"/>
          </p:cNvSpPr>
          <p:nvPr/>
        </p:nvSpPr>
        <p:spPr bwMode="auto">
          <a:xfrm>
            <a:off x="2771775" y="919163"/>
            <a:ext cx="74882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بنابر این می توان گفت :</a:t>
            </a: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800" i="1">
                <a:solidFill>
                  <a:srgbClr val="00B050"/>
                </a:solidFill>
                <a:latin typeface="Comic Sans MS" pitchFamily="66" charset="0"/>
                <a:cs typeface="B Koodak" pitchFamily="2" charset="-78"/>
              </a:rPr>
              <a:t>20 درصد </a:t>
            </a: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شکل سبز است .</a:t>
            </a: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800" i="1">
                <a:solidFill>
                  <a:srgbClr val="FFFF00"/>
                </a:solidFill>
                <a:latin typeface="Comic Sans MS" pitchFamily="66" charset="0"/>
                <a:cs typeface="B Koodak" pitchFamily="2" charset="-78"/>
              </a:rPr>
              <a:t>28 درصد </a:t>
            </a: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شکل زرد است.  </a:t>
            </a:r>
          </a:p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800" i="1">
                <a:solidFill>
                  <a:srgbClr val="FF0000"/>
                </a:solidFill>
                <a:latin typeface="Comic Sans MS" pitchFamily="66" charset="0"/>
                <a:cs typeface="B Koodak" pitchFamily="2" charset="-78"/>
              </a:rPr>
              <a:t>40 درصد </a:t>
            </a: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شکل قرمز است 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60913" y="3622675"/>
            <a:ext cx="3511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علامت در صد  </a:t>
            </a:r>
            <a:r>
              <a:rPr lang="fa-IR" altLang="en-US" i="1">
                <a:solidFill>
                  <a:srgbClr val="FF0000"/>
                </a:solidFill>
                <a:latin typeface="Comic Sans MS" pitchFamily="66" charset="0"/>
                <a:cs typeface="B Koodak" pitchFamily="2" charset="-78"/>
              </a:rPr>
              <a:t>%</a:t>
            </a: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   است 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92725" y="4348163"/>
            <a:ext cx="2627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20 درصد = % 20</a:t>
            </a: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5292725" y="4929188"/>
            <a:ext cx="262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28 درصد = % 28</a:t>
            </a: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5292725" y="5508625"/>
            <a:ext cx="262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40 درصد = % 40</a:t>
            </a: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16013" y="476250"/>
            <a:ext cx="737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نسبتی را که به عدد 100 سنجیده می شود ، </a:t>
            </a:r>
            <a:r>
              <a:rPr lang="fa-IR" altLang="en-US" sz="2800" i="1">
                <a:solidFill>
                  <a:srgbClr val="FF0000"/>
                </a:solidFill>
                <a:latin typeface="Comic Sans MS" pitchFamily="66" charset="0"/>
                <a:cs typeface="B Koodak" pitchFamily="2" charset="-78"/>
              </a:rPr>
              <a:t>در صد </a:t>
            </a:r>
            <a:r>
              <a:rPr lang="fa-IR" altLang="en-US" sz="2800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می نامیم 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7363" y="1920875"/>
            <a:ext cx="3600450" cy="3581400"/>
            <a:chOff x="487363" y="1920875"/>
            <a:chExt cx="3600450" cy="3581400"/>
          </a:xfrm>
        </p:grpSpPr>
        <p:pic>
          <p:nvPicPr>
            <p:cNvPr id="7181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3" y="1920875"/>
              <a:ext cx="360045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558484" y="1956377"/>
              <a:ext cx="3420000" cy="684000"/>
              <a:chOff x="611560" y="584720"/>
              <a:chExt cx="3356040" cy="725440"/>
            </a:xfrm>
            <a:solidFill>
              <a:srgbClr val="00B050"/>
            </a:solidFill>
          </p:grpSpPr>
          <p:grpSp>
            <p:nvGrpSpPr>
              <p:cNvPr id="11" name="Group 10"/>
              <p:cNvGrpSpPr/>
              <p:nvPr/>
            </p:nvGrpSpPr>
            <p:grpSpPr>
              <a:xfrm>
                <a:off x="611560" y="584720"/>
                <a:ext cx="3356040" cy="362720"/>
                <a:chOff x="611560" y="584720"/>
                <a:chExt cx="3356040" cy="362720"/>
              </a:xfrm>
              <a:grpFill/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611560" y="584720"/>
                  <a:ext cx="2700000" cy="360000"/>
                  <a:chOff x="611560" y="584720"/>
                  <a:chExt cx="2666908" cy="324000"/>
                </a:xfrm>
                <a:grpFill/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45" name="Rectangle 44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46" name="Rectangle 45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43" name="Rectangle 42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1945014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39" name="Rectangle 38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40" name="Rectangle 39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38" name="Rectangle 37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31" name="Rectangle 30"/>
                <p:cNvSpPr/>
                <p:nvPr/>
              </p:nvSpPr>
              <p:spPr>
                <a:xfrm>
                  <a:off x="331156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63958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11560" y="947440"/>
                <a:ext cx="3356040" cy="362720"/>
                <a:chOff x="611560" y="584720"/>
                <a:chExt cx="3356040" cy="362720"/>
              </a:xfrm>
              <a:grpFill/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611560" y="584720"/>
                  <a:ext cx="2700000" cy="360000"/>
                  <a:chOff x="611560" y="584720"/>
                  <a:chExt cx="2666908" cy="324000"/>
                </a:xfrm>
                <a:grpFill/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24" name="Group 23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29" name="Rectangle 28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27" name="Rectangle 26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1945014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22" name="Rectangle 21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23" name="Rectangle 22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14" name="Rectangle 13"/>
                <p:cNvSpPr/>
                <p:nvPr/>
              </p:nvSpPr>
              <p:spPr>
                <a:xfrm>
                  <a:off x="331156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639580" y="587440"/>
                  <a:ext cx="32802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</p:grpSp>
        <p:grpSp>
          <p:nvGrpSpPr>
            <p:cNvPr id="47" name="Group 46"/>
            <p:cNvGrpSpPr/>
            <p:nvPr/>
          </p:nvGrpSpPr>
          <p:grpSpPr>
            <a:xfrm>
              <a:off x="586820" y="3997849"/>
              <a:ext cx="3356040" cy="1450880"/>
              <a:chOff x="601378" y="2565083"/>
              <a:chExt cx="3356040" cy="1450880"/>
            </a:xfrm>
            <a:solidFill>
              <a:srgbClr val="FF0000"/>
            </a:solidFill>
          </p:grpSpPr>
          <p:grpSp>
            <p:nvGrpSpPr>
              <p:cNvPr id="48" name="Group 47"/>
              <p:cNvGrpSpPr/>
              <p:nvPr/>
            </p:nvGrpSpPr>
            <p:grpSpPr>
              <a:xfrm>
                <a:off x="601378" y="3290523"/>
                <a:ext cx="3356040" cy="725440"/>
                <a:chOff x="611560" y="584720"/>
                <a:chExt cx="3356040" cy="725440"/>
              </a:xfrm>
              <a:grpFill/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611560" y="584720"/>
                  <a:ext cx="3356040" cy="362720"/>
                  <a:chOff x="611560" y="584720"/>
                  <a:chExt cx="3356040" cy="362720"/>
                </a:xfrm>
                <a:grpFill/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611560" y="584720"/>
                    <a:ext cx="2700000" cy="360000"/>
                    <a:chOff x="611560" y="584720"/>
                    <a:chExt cx="2666908" cy="324000"/>
                  </a:xfrm>
                  <a:grpFill/>
                </p:grpSpPr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611560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116" name="Group 115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120" name="Rectangle 119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121" name="Rectangle 120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17" name="Group 116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118" name="Rectangle 117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119" name="Rectangle 118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1945014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110" name="Group 109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114" name="Rectangle 113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115" name="Rectangle 114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11" name="Group 110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112" name="Rectangle 111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113" name="Rectangle 112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</p:grp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331156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363958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11560" y="947440"/>
                  <a:ext cx="3356040" cy="362720"/>
                  <a:chOff x="611560" y="584720"/>
                  <a:chExt cx="3356040" cy="362720"/>
                </a:xfrm>
                <a:grpFill/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611560" y="584720"/>
                    <a:ext cx="2700000" cy="360000"/>
                    <a:chOff x="611560" y="584720"/>
                    <a:chExt cx="2666908" cy="324000"/>
                  </a:xfrm>
                  <a:grpFill/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611560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103" name="Rectangle 102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104" name="Rectangle 103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101" name="Rectangle 100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102" name="Rectangle 101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1945014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93" name="Group 92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97" name="Rectangle 96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98" name="Rectangle 97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94" name="Group 93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95" name="Rectangle 94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96" name="Rectangle 95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</p:grpSp>
              <p:sp>
                <p:nvSpPr>
                  <p:cNvPr id="89" name="Rectangle 88"/>
                  <p:cNvSpPr/>
                  <p:nvPr/>
                </p:nvSpPr>
                <p:spPr>
                  <a:xfrm>
                    <a:off x="331156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363958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  <p:grpSp>
            <p:nvGrpSpPr>
              <p:cNvPr id="49" name="Group 48"/>
              <p:cNvGrpSpPr/>
              <p:nvPr/>
            </p:nvGrpSpPr>
            <p:grpSpPr>
              <a:xfrm>
                <a:off x="601378" y="2565083"/>
                <a:ext cx="3356040" cy="725440"/>
                <a:chOff x="611560" y="584720"/>
                <a:chExt cx="3356040" cy="725440"/>
              </a:xfrm>
              <a:grpFill/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611560" y="584720"/>
                  <a:ext cx="3356040" cy="362720"/>
                  <a:chOff x="611560" y="584720"/>
                  <a:chExt cx="3356040" cy="362720"/>
                </a:xfrm>
                <a:grpFill/>
              </p:grpSpPr>
              <p:grpSp>
                <p:nvGrpSpPr>
                  <p:cNvPr id="69" name="Group 68"/>
                  <p:cNvGrpSpPr/>
                  <p:nvPr/>
                </p:nvGrpSpPr>
                <p:grpSpPr>
                  <a:xfrm>
                    <a:off x="611560" y="584720"/>
                    <a:ext cx="2700000" cy="360000"/>
                    <a:chOff x="611560" y="584720"/>
                    <a:chExt cx="2666908" cy="324000"/>
                  </a:xfrm>
                  <a:grpFill/>
                </p:grpSpPr>
                <p:grpSp>
                  <p:nvGrpSpPr>
                    <p:cNvPr id="72" name="Group 71"/>
                    <p:cNvGrpSpPr/>
                    <p:nvPr/>
                  </p:nvGrpSpPr>
                  <p:grpSpPr>
                    <a:xfrm>
                      <a:off x="611560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80" name="Group 79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84" name="Rectangle 83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85" name="Rectangle 84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81" name="Group 80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82" name="Rectangle 81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83" name="Rectangle 82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1945014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74" name="Group 73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78" name="Rectangle 77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79" name="Rectangle 78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75" name="Group 74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76" name="Rectangle 75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77" name="Rectangle 76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</p:grpSp>
              <p:sp>
                <p:nvSpPr>
                  <p:cNvPr id="70" name="Rectangle 69"/>
                  <p:cNvSpPr/>
                  <p:nvPr/>
                </p:nvSpPr>
                <p:spPr>
                  <a:xfrm>
                    <a:off x="331156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363958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611560" y="947440"/>
                  <a:ext cx="3356040" cy="362720"/>
                  <a:chOff x="611560" y="584720"/>
                  <a:chExt cx="3356040" cy="362720"/>
                </a:xfrm>
                <a:grpFill/>
              </p:grpSpPr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611560" y="584720"/>
                    <a:ext cx="2700000" cy="360000"/>
                    <a:chOff x="611560" y="584720"/>
                    <a:chExt cx="2666908" cy="324000"/>
                  </a:xfrm>
                  <a:grpFill/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611560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63" name="Group 62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67" name="Rectangle 66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68" name="Rectangle 67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65" name="Rectangle 64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66" name="Rectangle 65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1945014" y="584720"/>
                      <a:ext cx="1333454" cy="324000"/>
                      <a:chOff x="611560" y="584720"/>
                      <a:chExt cx="1333454" cy="324000"/>
                    </a:xfrm>
                    <a:grpFill/>
                  </p:grpSpPr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611560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61" name="Rectangle 60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62" name="Rectangle 61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280313" y="584720"/>
                        <a:ext cx="664701" cy="324000"/>
                        <a:chOff x="611560" y="584720"/>
                        <a:chExt cx="664701" cy="324000"/>
                      </a:xfrm>
                      <a:grpFill/>
                    </p:grpSpPr>
                    <p:sp>
                      <p:nvSpPr>
                        <p:cNvPr id="59" name="Rectangle 58"/>
                        <p:cNvSpPr/>
                        <p:nvPr/>
                      </p:nvSpPr>
                      <p:spPr>
                        <a:xfrm>
                          <a:off x="611560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  <p:sp>
                      <p:nvSpPr>
                        <p:cNvPr id="60" name="Rectangle 59"/>
                        <p:cNvSpPr/>
                        <p:nvPr/>
                      </p:nvSpPr>
                      <p:spPr>
                        <a:xfrm>
                          <a:off x="952261" y="584720"/>
                          <a:ext cx="324000" cy="324000"/>
                        </a:xfrm>
                        <a:prstGeom prst="rect">
                          <a:avLst/>
                        </a:prstGeom>
                        <a:grp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 dirty="0"/>
                        </a:p>
                      </p:txBody>
                    </p:sp>
                  </p:grpSp>
                </p:grp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331156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3639580" y="587440"/>
                    <a:ext cx="32802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</p:grpSp>
        <p:grpSp>
          <p:nvGrpSpPr>
            <p:cNvPr id="122" name="Group 121"/>
            <p:cNvGrpSpPr/>
            <p:nvPr/>
          </p:nvGrpSpPr>
          <p:grpSpPr>
            <a:xfrm>
              <a:off x="590465" y="2689384"/>
              <a:ext cx="2355071" cy="1306012"/>
              <a:chOff x="601378" y="2565083"/>
              <a:chExt cx="2355071" cy="1448160"/>
            </a:xfrm>
            <a:solidFill>
              <a:srgbClr val="FFFF00"/>
            </a:solidFill>
          </p:grpSpPr>
          <p:grpSp>
            <p:nvGrpSpPr>
              <p:cNvPr id="123" name="Group 122"/>
              <p:cNvGrpSpPr/>
              <p:nvPr/>
            </p:nvGrpSpPr>
            <p:grpSpPr>
              <a:xfrm>
                <a:off x="601378" y="3290523"/>
                <a:ext cx="2355071" cy="722720"/>
                <a:chOff x="611560" y="584720"/>
                <a:chExt cx="2355071" cy="722720"/>
              </a:xfrm>
              <a:grpFill/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611560" y="584720"/>
                  <a:ext cx="2355071" cy="359999"/>
                  <a:chOff x="611560" y="584720"/>
                  <a:chExt cx="2326207" cy="324000"/>
                </a:xfrm>
                <a:grpFill/>
              </p:grpSpPr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171" name="Group 170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75" name="Rectangle 174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76" name="Rectangle 175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73" name="Rectangle 172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74" name="Rectangle 173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66" name="Group 165"/>
                  <p:cNvGrpSpPr/>
                  <p:nvPr/>
                </p:nvGrpSpPr>
                <p:grpSpPr>
                  <a:xfrm>
                    <a:off x="1945014" y="584720"/>
                    <a:ext cx="992753" cy="324000"/>
                    <a:chOff x="611560" y="584720"/>
                    <a:chExt cx="992753" cy="324000"/>
                  </a:xfrm>
                  <a:grpFill/>
                </p:grpSpPr>
                <p:grpSp>
                  <p:nvGrpSpPr>
                    <p:cNvPr id="167" name="Group 166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69" name="Rectangle 168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70" name="Rectangle 169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1280313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611560" y="947440"/>
                  <a:ext cx="2355071" cy="360000"/>
                  <a:chOff x="611560" y="584720"/>
                  <a:chExt cx="2326207" cy="324000"/>
                </a:xfrm>
                <a:grpFill/>
              </p:grpSpPr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159" name="Group 158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63" name="Rectangle 162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64" name="Rectangle 163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60" name="Group 159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61" name="Rectangle 160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62" name="Rectangle 161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1945014" y="584720"/>
                    <a:ext cx="992753" cy="324000"/>
                    <a:chOff x="611560" y="584720"/>
                    <a:chExt cx="992753" cy="324000"/>
                  </a:xfrm>
                  <a:grpFill/>
                </p:grpSpPr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57" name="Rectangle 156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58" name="Rectangle 157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156" name="Rectangle 155"/>
                    <p:cNvSpPr/>
                    <p:nvPr/>
                  </p:nvSpPr>
                  <p:spPr>
                    <a:xfrm>
                      <a:off x="1280313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4" name="Group 123"/>
              <p:cNvGrpSpPr/>
              <p:nvPr/>
            </p:nvGrpSpPr>
            <p:grpSpPr>
              <a:xfrm>
                <a:off x="601378" y="2565083"/>
                <a:ext cx="2355071" cy="722720"/>
                <a:chOff x="611560" y="584720"/>
                <a:chExt cx="2355071" cy="722720"/>
              </a:xfrm>
              <a:grpFill/>
            </p:grpSpPr>
            <p:grpSp>
              <p:nvGrpSpPr>
                <p:cNvPr id="125" name="Group 124"/>
                <p:cNvGrpSpPr/>
                <p:nvPr/>
              </p:nvGrpSpPr>
              <p:grpSpPr>
                <a:xfrm>
                  <a:off x="611560" y="584720"/>
                  <a:ext cx="2355071" cy="359999"/>
                  <a:chOff x="611560" y="584720"/>
                  <a:chExt cx="2326207" cy="324000"/>
                </a:xfrm>
                <a:grpFill/>
              </p:grpSpPr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49" name="Rectangle 148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50" name="Rectangle 149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47" name="Rectangle 146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48" name="Rectangle 147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1945014" y="584720"/>
                    <a:ext cx="992753" cy="324000"/>
                    <a:chOff x="611560" y="584720"/>
                    <a:chExt cx="992753" cy="324000"/>
                  </a:xfrm>
                  <a:grpFill/>
                </p:grpSpPr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43" name="Rectangle 142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44" name="Rectangle 143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142" name="Rectangle 141"/>
                    <p:cNvSpPr/>
                    <p:nvPr/>
                  </p:nvSpPr>
                  <p:spPr>
                    <a:xfrm>
                      <a:off x="1280313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  <p:grpSp>
              <p:nvGrpSpPr>
                <p:cNvPr id="126" name="Group 125"/>
                <p:cNvGrpSpPr/>
                <p:nvPr/>
              </p:nvGrpSpPr>
              <p:grpSpPr>
                <a:xfrm>
                  <a:off x="611560" y="947440"/>
                  <a:ext cx="2355071" cy="360000"/>
                  <a:chOff x="611560" y="584720"/>
                  <a:chExt cx="2326207" cy="324000"/>
                </a:xfrm>
                <a:grpFill/>
              </p:grpSpPr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611560" y="584720"/>
                    <a:ext cx="1333454" cy="324000"/>
                    <a:chOff x="611560" y="584720"/>
                    <a:chExt cx="1333454" cy="324000"/>
                  </a:xfrm>
                  <a:grpFill/>
                </p:grpSpPr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37" name="Rectangle 136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38" name="Rectangle 137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1280313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36" name="Rectangle 135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1945014" y="584720"/>
                    <a:ext cx="992753" cy="324000"/>
                    <a:chOff x="611560" y="584720"/>
                    <a:chExt cx="992753" cy="324000"/>
                  </a:xfrm>
                  <a:grpFill/>
                </p:grpSpPr>
                <p:grpSp>
                  <p:nvGrpSpPr>
                    <p:cNvPr id="129" name="Group 128"/>
                    <p:cNvGrpSpPr/>
                    <p:nvPr/>
                  </p:nvGrpSpPr>
                  <p:grpSpPr>
                    <a:xfrm>
                      <a:off x="611560" y="584720"/>
                      <a:ext cx="664701" cy="324000"/>
                      <a:chOff x="611560" y="584720"/>
                      <a:chExt cx="664701" cy="324000"/>
                    </a:xfrm>
                    <a:grpFill/>
                  </p:grpSpPr>
                  <p:sp>
                    <p:nvSpPr>
                      <p:cNvPr id="131" name="Rectangle 130"/>
                      <p:cNvSpPr/>
                      <p:nvPr/>
                    </p:nvSpPr>
                    <p:spPr>
                      <a:xfrm>
                        <a:off x="611560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  <p:sp>
                    <p:nvSpPr>
                      <p:cNvPr id="132" name="Rectangle 131"/>
                      <p:cNvSpPr/>
                      <p:nvPr/>
                    </p:nvSpPr>
                    <p:spPr>
                      <a:xfrm>
                        <a:off x="952261" y="584720"/>
                        <a:ext cx="324000" cy="324000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 dirty="0"/>
                      </a:p>
                    </p:txBody>
                  </p:sp>
                </p:grpSp>
                <p:sp>
                  <p:nvSpPr>
                    <p:cNvPr id="130" name="Rectangle 129"/>
                    <p:cNvSpPr/>
                    <p:nvPr/>
                  </p:nvSpPr>
                  <p:spPr>
                    <a:xfrm>
                      <a:off x="1280313" y="584720"/>
                      <a:ext cx="324000" cy="324000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dirty="0"/>
                    </a:p>
                  </p:txBody>
                </p:sp>
              </p:grpSp>
            </p:grpSp>
          </p:grpSp>
        </p:grpSp>
      </p:grpSp>
      <p:pic>
        <p:nvPicPr>
          <p:cNvPr id="7178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" grpId="0"/>
      <p:bldP spid="3" grpId="0"/>
      <p:bldP spid="197" grpId="0"/>
      <p:bldP spid="19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7450" y="838200"/>
            <a:ext cx="6492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می خواهیم  از بین دو شیرینی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یکی را که شیرینی کمتری دارد ، انتخاب کنیم .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با توجه به اطّلاعات زیر کدام  مناسب تر است ؟</a:t>
            </a: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97708"/>
              </p:ext>
            </p:extLst>
          </p:nvPr>
        </p:nvGraphicFramePr>
        <p:xfrm>
          <a:off x="1524000" y="2678113"/>
          <a:ext cx="6096000" cy="15543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/>
                <a:gridCol w="2032000"/>
                <a:gridCol w="2032000"/>
              </a:tblGrid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شیرینی 2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شیرینی 1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20 کیلوگرم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25 کیلو گرم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وزن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 9 کیلو گرم 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10 کیلو گرم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مقدار شکر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T="45692" marB="45692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3600" y="4583113"/>
            <a:ext cx="7416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با توجّه به این که وزن این دو شیرینی یکسان نیست 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 با استفاده از درصد می توان بهتر مقایسه را انجام داد .</a:t>
            </a: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pic>
        <p:nvPicPr>
          <p:cNvPr id="8215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6388" y="476250"/>
            <a:ext cx="317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به دست آوردن درصد</a:t>
            </a: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508125" y="1428750"/>
            <a:ext cx="2271713" cy="2016125"/>
            <a:chOff x="1507547" y="2004053"/>
            <a:chExt cx="2272365" cy="201622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555598" y="2004053"/>
              <a:ext cx="0" cy="20162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507547" y="3012166"/>
              <a:ext cx="227236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1577975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10  شکر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350" y="2708275"/>
            <a:ext cx="2224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25  کل شیرینی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71775" y="2708275"/>
            <a:ext cx="77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100</a:t>
            </a:r>
            <a:endParaRPr lang="en-US" altLang="en-US" sz="280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68613" y="1577975"/>
            <a:ext cx="72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40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71775" y="1268413"/>
            <a:ext cx="771525" cy="24479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924300" y="2159000"/>
            <a:ext cx="719138" cy="59531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6463" y="2159000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% 40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508125" y="4111625"/>
            <a:ext cx="2271713" cy="2016125"/>
            <a:chOff x="1507547" y="2004053"/>
            <a:chExt cx="2272365" cy="201622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555598" y="2004053"/>
              <a:ext cx="0" cy="201622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07547" y="3012166"/>
              <a:ext cx="227236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42988" y="4262438"/>
            <a:ext cx="1245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dirty="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 dirty="0" smtClean="0">
                <a:solidFill>
                  <a:schemeClr val="bg1"/>
                </a:solidFill>
                <a:cs typeface="B Koodak" pitchFamily="2" charset="-78"/>
              </a:rPr>
              <a:t>9  شکر</a:t>
            </a:r>
            <a:endParaRPr lang="en-US" alt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0350" y="5392738"/>
            <a:ext cx="222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chemeClr val="bg1"/>
                </a:solidFill>
                <a:cs typeface="B Koodak" pitchFamily="2" charset="-78"/>
              </a:rPr>
              <a:t>  20  کل شیرینی</a:t>
            </a:r>
            <a:endParaRPr lang="en-US" altLang="en-US" sz="280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71775" y="5392738"/>
            <a:ext cx="771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FF0000"/>
                </a:solidFill>
                <a:cs typeface="B Koodak" pitchFamily="2" charset="-78"/>
              </a:rPr>
              <a:t>100</a:t>
            </a:r>
            <a:endParaRPr lang="en-US" altLang="en-US" sz="280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68613" y="4262438"/>
            <a:ext cx="726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dirty="0">
                <a:solidFill>
                  <a:schemeClr val="bg1"/>
                </a:solidFill>
                <a:cs typeface="B Koodak" pitchFamily="2" charset="-78"/>
              </a:rPr>
              <a:t>  </a:t>
            </a:r>
            <a:r>
              <a:rPr lang="fa-IR" altLang="en-US" sz="2800" dirty="0" smtClean="0">
                <a:solidFill>
                  <a:schemeClr val="bg1"/>
                </a:solidFill>
                <a:cs typeface="B Koodak" pitchFamily="2" charset="-78"/>
              </a:rPr>
              <a:t>45</a:t>
            </a:r>
            <a:endParaRPr lang="en-US" alt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71775" y="3917950"/>
            <a:ext cx="771525" cy="231933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3924300" y="4841875"/>
            <a:ext cx="719138" cy="59531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16463" y="4841875"/>
            <a:ext cx="9845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 dirty="0">
                <a:solidFill>
                  <a:schemeClr val="bg1"/>
                </a:solidFill>
                <a:cs typeface="B Koodak" pitchFamily="2" charset="-78"/>
              </a:rPr>
              <a:t>  % </a:t>
            </a:r>
            <a:r>
              <a:rPr lang="fa-IR" altLang="en-US" sz="2800" dirty="0" smtClean="0">
                <a:solidFill>
                  <a:schemeClr val="bg1"/>
                </a:solidFill>
                <a:cs typeface="B Koodak" pitchFamily="2" charset="-78"/>
              </a:rPr>
              <a:t>45</a:t>
            </a:r>
            <a:endParaRPr lang="en-US" alt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60938" y="3160713"/>
            <a:ext cx="35607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 dirty="0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بنابر این شیرینی نوع اوّل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 dirty="0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شیرینی کمتری دارد.</a:t>
            </a:r>
            <a:endParaRPr lang="en-US" altLang="en-US" i="1" dirty="0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pic>
        <p:nvPicPr>
          <p:cNvPr id="9237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  <p:bldP spid="13" grpId="0"/>
      <p:bldP spid="11" grpId="0" animBg="1"/>
      <p:bldP spid="14" grpId="0" animBg="1"/>
      <p:bldP spid="16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923925"/>
            <a:ext cx="76485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فروشگاهی به مناسبت عید نوروز اجناس خود را با</a:t>
            </a:r>
            <a:b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</a:b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 20 درصد تخفیف می فروشد . 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یاسمن سه جنس را انتخاب کرده است.</a:t>
            </a:r>
          </a:p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i="1">
                <a:solidFill>
                  <a:schemeClr val="bg1"/>
                </a:solidFill>
                <a:latin typeface="Comic Sans MS" pitchFamily="66" charset="0"/>
                <a:cs typeface="B Koodak" pitchFamily="2" charset="-78"/>
              </a:rPr>
              <a:t>او می خواهد بداند برای هر کدام باید چه قدر بپردازد ؟ </a:t>
            </a:r>
            <a:endParaRPr lang="en-US" altLang="en-US" i="1">
              <a:solidFill>
                <a:schemeClr val="bg1"/>
              </a:solidFill>
              <a:latin typeface="Comic Sans MS" pitchFamily="66" charset="0"/>
              <a:cs typeface="B Koodak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8013" y="3371850"/>
          <a:ext cx="7921624" cy="20732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0406"/>
                <a:gridCol w="1980406"/>
                <a:gridCol w="1980406"/>
                <a:gridCol w="1980406"/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مداد رنگی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خودکار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دفتر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5000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1200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2500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قیمت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fa-IR" sz="280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؟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؟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؟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مقدار تخفیف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fa-IR" sz="280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؟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؟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؟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solidFill>
                            <a:schemeClr val="bg1"/>
                          </a:solidFill>
                          <a:cs typeface="B Koodak" pitchFamily="2" charset="-78"/>
                        </a:rPr>
                        <a:t>مقدار پرداختی</a:t>
                      </a:r>
                      <a:endParaRPr lang="en-US" sz="2800" dirty="0">
                        <a:solidFill>
                          <a:schemeClr val="bg1"/>
                        </a:solidFill>
                        <a:cs typeface="B Koodak" pitchFamily="2" charset="-78"/>
                      </a:endParaRPr>
                    </a:p>
                  </a:txBody>
                  <a:tcPr marL="91449" marR="91449" marT="45734" marB="45734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1" name="Picture 4" descr="C:\Users\Public\Pictures\Cartoon\web\Arrow\(39)\Redoe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794375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5" descr="C:\Users\Public\Pictures\Cartoon\web\Arrow\(39)\Undoe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794375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7" descr="C:\Users\Public\Pictures\Cartoon\web\Sign\Sig (31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73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درصد</Template>
  <TotalTime>0</TotalTime>
  <Words>459</Words>
  <Application>Microsoft Office PowerPoint</Application>
  <PresentationFormat>On-screen Show 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 Koodak</vt:lpstr>
      <vt:lpstr>B Morvarid</vt:lpstr>
      <vt:lpstr>B Sina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2022-01-31T06:02:22Z</dcterms:created>
  <dcterms:modified xsi:type="dcterms:W3CDTF">2022-01-31T06:02:37Z</dcterms:modified>
</cp:coreProperties>
</file>