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3" r:id="rId8"/>
    <p:sldId id="268" r:id="rId9"/>
    <p:sldId id="262" r:id="rId10"/>
    <p:sldId id="264" r:id="rId11"/>
    <p:sldId id="265" r:id="rId12"/>
    <p:sldId id="266" r:id="rId13"/>
    <p:sldId id="267"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140F5954-BB0B-4A93-BA58-CEDF9948151A}" type="datetimeFigureOut">
              <a:rPr lang="fa-IR" smtClean="0"/>
              <a:pPr/>
              <a:t>11/29/1436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CF5EB9D-22BB-4E83-A4B8-2381DDBCAF1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40F5954-BB0B-4A93-BA58-CEDF9948151A}" type="datetimeFigureOut">
              <a:rPr lang="fa-IR" smtClean="0"/>
              <a:pPr/>
              <a:t>11/29/1436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CF5EB9D-22BB-4E83-A4B8-2381DDBCAF1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40F5954-BB0B-4A93-BA58-CEDF9948151A}" type="datetimeFigureOut">
              <a:rPr lang="fa-IR" smtClean="0"/>
              <a:pPr/>
              <a:t>11/29/1436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CF5EB9D-22BB-4E83-A4B8-2381DDBCAF1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40F5954-BB0B-4A93-BA58-CEDF9948151A}" type="datetimeFigureOut">
              <a:rPr lang="fa-IR" smtClean="0"/>
              <a:pPr/>
              <a:t>11/29/1436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CF5EB9D-22BB-4E83-A4B8-2381DDBCAF1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0F5954-BB0B-4A93-BA58-CEDF9948151A}" type="datetimeFigureOut">
              <a:rPr lang="fa-IR" smtClean="0"/>
              <a:pPr/>
              <a:t>11/29/1436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CF5EB9D-22BB-4E83-A4B8-2381DDBCAF16}"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140F5954-BB0B-4A93-BA58-CEDF9948151A}" type="datetimeFigureOut">
              <a:rPr lang="fa-IR" smtClean="0"/>
              <a:pPr/>
              <a:t>11/29/1436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CF5EB9D-22BB-4E83-A4B8-2381DDBCAF1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140F5954-BB0B-4A93-BA58-CEDF9948151A}" type="datetimeFigureOut">
              <a:rPr lang="fa-IR" smtClean="0"/>
              <a:pPr/>
              <a:t>11/29/1436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CF5EB9D-22BB-4E83-A4B8-2381DDBCAF1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140F5954-BB0B-4A93-BA58-CEDF9948151A}" type="datetimeFigureOut">
              <a:rPr lang="fa-IR" smtClean="0"/>
              <a:pPr/>
              <a:t>11/29/1436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CF5EB9D-22BB-4E83-A4B8-2381DDBCAF1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0F5954-BB0B-4A93-BA58-CEDF9948151A}" type="datetimeFigureOut">
              <a:rPr lang="fa-IR" smtClean="0"/>
              <a:pPr/>
              <a:t>11/29/1436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CF5EB9D-22BB-4E83-A4B8-2381DDBCAF1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0F5954-BB0B-4A93-BA58-CEDF9948151A}" type="datetimeFigureOut">
              <a:rPr lang="fa-IR" smtClean="0"/>
              <a:pPr/>
              <a:t>11/29/1436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CF5EB9D-22BB-4E83-A4B8-2381DDBCAF1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0F5954-BB0B-4A93-BA58-CEDF9948151A}" type="datetimeFigureOut">
              <a:rPr lang="fa-IR" smtClean="0"/>
              <a:pPr/>
              <a:t>11/29/1436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CF5EB9D-22BB-4E83-A4B8-2381DDBCAF16}"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40F5954-BB0B-4A93-BA58-CEDF9948151A}" type="datetimeFigureOut">
              <a:rPr lang="fa-IR" smtClean="0"/>
              <a:pPr/>
              <a:t>11/29/1436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CF5EB9D-22BB-4E83-A4B8-2381DDBCAF1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hyperlink" Target="http://fa.wikipedia.org/wiki/%DA%86%D8%B4%D9%85" TargetMode="External"/><Relationship Id="rId7" Type="http://schemas.openxmlformats.org/officeDocument/2006/relationships/hyperlink" Target="http://fa.wikipedia.org/wiki/%D8%B4%D8%A8%DA%A9%DB%8C%D9%87" TargetMode="External"/><Relationship Id="rId2" Type="http://schemas.openxmlformats.org/officeDocument/2006/relationships/hyperlink" Target="http://fa.wikipedia.org/wiki/%D8%B9%DB%8C%D9%88%D8%A8_%D8%A7%D9%86%DA%A9%D8%B3%D8%A7%D8%B1%DB%8C_%DA%86%D8%B4%D9%85" TargetMode="External"/><Relationship Id="rId1" Type="http://schemas.openxmlformats.org/officeDocument/2006/relationships/slideLayout" Target="../slideLayouts/slideLayout7.xml"/><Relationship Id="rId6" Type="http://schemas.openxmlformats.org/officeDocument/2006/relationships/hyperlink" Target="http://fa.wikipedia.org/wiki/%D9%86%D9%82%D8%B7%D9%87_%DA%A9%D8%A7%D9%86%D9%88%D9%86%DB%8C_%D8%B9%D8%AF%D8%B3%DB%8C" TargetMode="External"/><Relationship Id="rId5" Type="http://schemas.openxmlformats.org/officeDocument/2006/relationships/hyperlink" Target="http://fa.wikipedia.org/wiki/%D9%82%D8%B1%D9%86%DB%8C%D9%87" TargetMode="External"/><Relationship Id="rId4" Type="http://schemas.openxmlformats.org/officeDocument/2006/relationships/hyperlink" Target="http://fa.wikipedia.org/w/index.php?title=%D8%AA%D8%AD%D8%AF%D8%A8&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fa.wikipedia.org/wiki/%D9%86%D8%B2%D8%AF%DB%8C%DA%A9%E2%80%8C%D8%A8%DB%8C%D9%86%DB%8C" TargetMode="External"/><Relationship Id="rId3" Type="http://schemas.openxmlformats.org/officeDocument/2006/relationships/hyperlink" Target="http://fa.wikipedia.org/wiki/%DA%86%D8%B4%D9%85" TargetMode="External"/><Relationship Id="rId7" Type="http://schemas.openxmlformats.org/officeDocument/2006/relationships/hyperlink" Target="http://fa.wikipedia.org/wiki/%D8%B4%D8%A8%DA%A9%DB%8C%D9%87" TargetMode="External"/><Relationship Id="rId2" Type="http://schemas.openxmlformats.org/officeDocument/2006/relationships/hyperlink" Target="http://fa.wikipedia.org/wiki/%D8%B9%DB%8C%D9%88%D8%A8_%D8%A7%D9%86%DA%A9%D8%B3%D8%A7%D8%B1%DB%8C_%DA%86%D8%B4%D9%85" TargetMode="External"/><Relationship Id="rId1" Type="http://schemas.openxmlformats.org/officeDocument/2006/relationships/slideLayout" Target="../slideLayouts/slideLayout7.xml"/><Relationship Id="rId6" Type="http://schemas.openxmlformats.org/officeDocument/2006/relationships/hyperlink" Target="http://fa.wikipedia.org/wiki/%D9%86%D9%82%D8%B7%D9%87_%DA%A9%D8%A7%D9%86%D9%88%D9%86%DB%8C_%D8%B9%D8%AF%D8%B3%DB%8C" TargetMode="External"/><Relationship Id="rId5" Type="http://schemas.openxmlformats.org/officeDocument/2006/relationships/hyperlink" Target="http://fa.wikipedia.org/wiki/%D9%82%D8%B1%D9%86%DB%8C%D9%87" TargetMode="External"/><Relationship Id="rId10" Type="http://schemas.openxmlformats.org/officeDocument/2006/relationships/image" Target="../media/image17.jpeg"/><Relationship Id="rId4" Type="http://schemas.openxmlformats.org/officeDocument/2006/relationships/hyperlink" Target="http://fa.wikipedia.org/w/index.php?title=%D8%AA%D8%AD%D8%AF%D8%A8&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9" Type="http://schemas.openxmlformats.org/officeDocument/2006/relationships/hyperlink" Target="http://fa.wikipedia.org/wiki/%D9%BE%DB%8C%D8%B1%DA%86%D8%B4%D9%85%DB%8C"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fa.wikipedia.org/wiki/%D8%B5%D9%88%D8%AA" TargetMode="External"/><Relationship Id="rId2" Type="http://schemas.openxmlformats.org/officeDocument/2006/relationships/hyperlink" Target="http://fa.wikipedia.org/wiki/%D8%B5%D8%AF%D8%A7" TargetMode="External"/><Relationship Id="rId1" Type="http://schemas.openxmlformats.org/officeDocument/2006/relationships/slideLayout" Target="../slideLayouts/slideLayout6.xml"/><Relationship Id="rId5" Type="http://schemas.openxmlformats.org/officeDocument/2006/relationships/image" Target="../media/image23.jpeg"/><Relationship Id="rId4" Type="http://schemas.openxmlformats.org/officeDocument/2006/relationships/hyperlink" Target="http://fa.wikipedia.org/wiki/%D9%85%D8%BA%D8%B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daneshnameh.roshd.ir/mavara/mavara-index.php?page=%D9%BE%D8%B1%D8%AF%D9%87+%DA%AF%D9%88%D8%B4" TargetMode="External"/><Relationship Id="rId2" Type="http://schemas.openxmlformats.org/officeDocument/2006/relationships/hyperlink" Target="http://daneshnameh.roshd.ir/mavara/mavara-index.php?page=%D9%85%D9%88%D8%AC+%D8%B5%D9%88%D8%AA%DB%8C" TargetMode="External"/><Relationship Id="rId1" Type="http://schemas.openxmlformats.org/officeDocument/2006/relationships/slideLayout" Target="../slideLayouts/slideLayout7.xml"/><Relationship Id="rId6" Type="http://schemas.openxmlformats.org/officeDocument/2006/relationships/hyperlink" Target="http://daneshnameh.roshd.ir/mavara/mavara-index.php?page=%DA%AF%D9%88%D8%B4" TargetMode="External"/><Relationship Id="rId5" Type="http://schemas.openxmlformats.org/officeDocument/2006/relationships/hyperlink" Target="http://daneshnameh.roshd.ir/mavara/mavara-index.php?page=%D9%85%D8%A7%DB%8C%D8%B9" TargetMode="External"/><Relationship Id="rId4" Type="http://schemas.openxmlformats.org/officeDocument/2006/relationships/hyperlink" Target="http://daneshnameh.roshd.ir/mavara/mavara-index.php?page=%D8%AC%D8%A7%D9%85%D8%AF"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http://daneshnameh.roshd.ir/mavara/mavara-index.php?page=%D9%BE%D8%B1%D8%AF%D9%87+%DA%AF%D9%88%D8%B4"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85729"/>
            <a:ext cx="7772400" cy="714379"/>
          </a:xfrm>
        </p:spPr>
        <p:txBody>
          <a:bodyPr>
            <a:normAutofit fontScale="90000"/>
          </a:bodyPr>
          <a:lstStyle/>
          <a:p>
            <a:pPr algn="r"/>
            <a:r>
              <a:rPr lang="fa-IR" sz="4800" dirty="0" smtClean="0">
                <a:solidFill>
                  <a:srgbClr val="FF0000"/>
                </a:solidFill>
              </a:rPr>
              <a:t>فصل 5 </a:t>
            </a:r>
            <a:endParaRPr lang="fa-IR" sz="4800" dirty="0">
              <a:solidFill>
                <a:srgbClr val="FF0000"/>
              </a:solidFill>
            </a:endParaRPr>
          </a:p>
        </p:txBody>
      </p:sp>
      <p:sp>
        <p:nvSpPr>
          <p:cNvPr id="3" name="Subtitle 2"/>
          <p:cNvSpPr>
            <a:spLocks noGrp="1"/>
          </p:cNvSpPr>
          <p:nvPr>
            <p:ph type="subTitle" idx="1"/>
          </p:nvPr>
        </p:nvSpPr>
        <p:spPr>
          <a:xfrm>
            <a:off x="1714480" y="1000108"/>
            <a:ext cx="6400800" cy="1357322"/>
          </a:xfrm>
        </p:spPr>
        <p:txBody>
          <a:bodyPr>
            <a:normAutofit fontScale="62500" lnSpcReduction="20000"/>
          </a:bodyPr>
          <a:lstStyle/>
          <a:p>
            <a:r>
              <a:rPr lang="fa-IR" sz="8600" dirty="0" smtClean="0">
                <a:solidFill>
                  <a:srgbClr val="0070C0"/>
                </a:solidFill>
                <a:cs typeface="+mj-cs"/>
              </a:rPr>
              <a:t>حس و حرکت </a:t>
            </a:r>
          </a:p>
          <a:p>
            <a:r>
              <a:rPr lang="fa-IR" sz="5400" dirty="0" smtClean="0">
                <a:solidFill>
                  <a:srgbClr val="FF0000"/>
                </a:solidFill>
                <a:cs typeface="+mj-cs"/>
              </a:rPr>
              <a:t>چشم و گوش</a:t>
            </a:r>
            <a:endParaRPr lang="fa-IR" sz="5400" dirty="0">
              <a:solidFill>
                <a:srgbClr val="FF0000"/>
              </a:solidFill>
              <a:cs typeface="+mj-cs"/>
            </a:endParaRPr>
          </a:p>
        </p:txBody>
      </p:sp>
      <p:pic>
        <p:nvPicPr>
          <p:cNvPr id="6" name="Picture 5" descr="www.khalegh.ir8610941DSC_2087.JPG"/>
          <p:cNvPicPr>
            <a:picLocks noChangeAspect="1"/>
          </p:cNvPicPr>
          <p:nvPr/>
        </p:nvPicPr>
        <p:blipFill>
          <a:blip r:embed="rId2" cstate="print"/>
          <a:stretch>
            <a:fillRect/>
          </a:stretch>
        </p:blipFill>
        <p:spPr>
          <a:xfrm>
            <a:off x="1214414" y="2166855"/>
            <a:ext cx="6215106" cy="469114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مردمک</a:t>
            </a:r>
            <a:endParaRPr lang="fa-IR" dirty="0">
              <a:solidFill>
                <a:srgbClr val="FF0000"/>
              </a:solidFill>
            </a:endParaRPr>
          </a:p>
        </p:txBody>
      </p:sp>
      <p:sp>
        <p:nvSpPr>
          <p:cNvPr id="3" name="Content Placeholder 2"/>
          <p:cNvSpPr>
            <a:spLocks noGrp="1"/>
          </p:cNvSpPr>
          <p:nvPr>
            <p:ph idx="1"/>
          </p:nvPr>
        </p:nvSpPr>
        <p:spPr/>
        <p:txBody>
          <a:bodyPr/>
          <a:lstStyle/>
          <a:p>
            <a:r>
              <a:rPr lang="fa-IR" dirty="0">
                <a:solidFill>
                  <a:srgbClr val="0070C0"/>
                </a:solidFill>
                <a:cs typeface="+mj-cs"/>
              </a:rPr>
              <a:t>مردمک:مردمك، سوراخي است در وسط عنبيه  که مقدار نور وارد شده به چشم را تنظيم مي كند. وقتي چشم در محيط پر نور قرار مي گيرد مردمك تنگ مي شود تا مقدار نور كمتري وارد چشم شود؛ و بر عکس زماني که چشم در محيط كم نور قرار مي گيرد مردمك گشاد مي شود تا نور بيشتري وارد چشم شود. </a:t>
            </a:r>
          </a:p>
        </p:txBody>
      </p:sp>
      <p:pic>
        <p:nvPicPr>
          <p:cNvPr id="4" name="Picture 3" descr="مردمک.jpg"/>
          <p:cNvPicPr>
            <a:picLocks noChangeAspect="1"/>
          </p:cNvPicPr>
          <p:nvPr/>
        </p:nvPicPr>
        <p:blipFill>
          <a:blip r:embed="rId2" cstate="print"/>
          <a:stretch>
            <a:fillRect/>
          </a:stretch>
        </p:blipFill>
        <p:spPr>
          <a:xfrm>
            <a:off x="1500166" y="4286256"/>
            <a:ext cx="3571900" cy="231457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solidFill>
                  <a:srgbClr val="FF0000"/>
                </a:solidFill>
              </a:rPr>
              <a:t>عدسی</a:t>
            </a:r>
            <a:endParaRPr lang="fa-IR" sz="4000" dirty="0">
              <a:solidFill>
                <a:srgbClr val="FF0000"/>
              </a:solidFill>
            </a:endParaRPr>
          </a:p>
        </p:txBody>
      </p:sp>
      <p:sp>
        <p:nvSpPr>
          <p:cNvPr id="3" name="Content Placeholder 2"/>
          <p:cNvSpPr>
            <a:spLocks noGrp="1"/>
          </p:cNvSpPr>
          <p:nvPr>
            <p:ph idx="1"/>
          </p:nvPr>
        </p:nvSpPr>
        <p:spPr>
          <a:xfrm>
            <a:off x="457200" y="1600200"/>
            <a:ext cx="8472518" cy="4972072"/>
          </a:xfrm>
        </p:spPr>
        <p:txBody>
          <a:bodyPr>
            <a:noAutofit/>
          </a:bodyPr>
          <a:lstStyle/>
          <a:p>
            <a:r>
              <a:rPr lang="fa-IR" sz="2400" dirty="0" smtClean="0">
                <a:solidFill>
                  <a:srgbClr val="FF0000"/>
                </a:solidFill>
              </a:rPr>
              <a:t>عدسي </a:t>
            </a:r>
            <a:r>
              <a:rPr lang="fa-IR" sz="2000" dirty="0">
                <a:solidFill>
                  <a:srgbClr val="0070C0"/>
                </a:solidFill>
              </a:rPr>
              <a:t>عضوي است محدب الطرفين ، قابل انعطاف، بدون رگ و شفاف با قطر 9 ميليمتر و ضخامت 4 ميليمتر که ما بين مايع زلاليه و زجاجيه چشم قرار دارد. و توسط زنولها به شيارهاي بين جسم مژگاني اتصال دارد.عدسي در پشت مردمک واقع شده است و عمل تطابق و متمرکز کردن نور بر روي شبکيه را انجام مي‌دهد. </a:t>
            </a:r>
            <a:endParaRPr lang="fa-IR" sz="2000" dirty="0" smtClean="0">
              <a:solidFill>
                <a:srgbClr val="0070C0"/>
              </a:solidFill>
            </a:endParaRPr>
          </a:p>
          <a:p>
            <a:r>
              <a:rPr lang="fa-IR" sz="2000" dirty="0">
                <a:solidFill>
                  <a:srgbClr val="0070C0"/>
                </a:solidFill>
              </a:rPr>
              <a:t>در هنگام مطالعه، عدسي با تغيير انحنا خود اين امکان را ايجاد مي‌نمايد که بتوانيم اجسام نزديک را بخوبي ببينيم. اين قابليت از سن 45-40 سالگي به بعد، کاهش مي‌يابد و بنابراين پير چشمي عارض مي‌گردد، بدين معنا که براي ديد نزديک و مطالعه نياز به عينک جداگانه خواهد بود. هرگاه فردي به نزديک نگاه مي‌کند، انقباض عضله سيلياري، کشش عدسي را کم مي‌کند و لذا عدسي کروي‌تر شده و قدرت انکساري بيشتري پيدا مي‌کند و تصوير جسم نزديک را بر شبکيه مي‌اندازد (عمل تطابق). در نگاه به دور عکس اين حالت اتفاق مي‌افتد. با پير شدن و کاهش حالت ارتجاعي عدسي ، قدرت تطابق آن کاهش مي‌يابد و فرد تار مي‌بيند.اين همان حالتي است كه به آن پير چشمي گفته مي شود. </a:t>
            </a:r>
            <a:br>
              <a:rPr lang="fa-IR" sz="2000" dirty="0">
                <a:solidFill>
                  <a:srgbClr val="0070C0"/>
                </a:solidFill>
              </a:rPr>
            </a:br>
            <a:r>
              <a:rPr lang="fa-IR" sz="2000" dirty="0">
                <a:solidFill>
                  <a:srgbClr val="C00000"/>
                </a:solidFill>
              </a:rPr>
              <a:t>آب مرواريد که يکي از شايعترين بيماريهاي چشم ميباشد که بعلت کدر شدن عدسي چشم اتفاق مي افتد.</a:t>
            </a:r>
            <a:endParaRPr lang="fa-IR" sz="2000" dirty="0" smtClean="0">
              <a:solidFill>
                <a:srgbClr val="C00000"/>
              </a:solidFill>
            </a:endParaRPr>
          </a:p>
          <a:p>
            <a:endParaRPr lang="fa-I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2518" cy="4154494"/>
          </a:xfrm>
        </p:spPr>
        <p:txBody>
          <a:bodyPr>
            <a:noAutofit/>
          </a:bodyPr>
          <a:lstStyle/>
          <a:p>
            <a:pPr algn="r"/>
            <a:r>
              <a:rPr lang="fa-IR" sz="2800" dirty="0" smtClean="0">
                <a:solidFill>
                  <a:srgbClr val="FF0000"/>
                </a:solidFill>
              </a:rPr>
              <a:t>اتاقک قدامي</a:t>
            </a:r>
            <a:r>
              <a:rPr lang="fa-IR" sz="2800" dirty="0" smtClean="0"/>
              <a:t/>
            </a:r>
            <a:br>
              <a:rPr lang="fa-IR" sz="2800" dirty="0" smtClean="0"/>
            </a:br>
            <a:r>
              <a:rPr lang="fa-IR" sz="2800" dirty="0">
                <a:solidFill>
                  <a:srgbClr val="0070C0"/>
                </a:solidFill>
              </a:rPr>
              <a:t>اتاقک قدامي فضاي كوچكي است كه بين قرنيه و عنبيه قرار دارد. در اين فضا مايعي به نام زلاليه جريان </a:t>
            </a:r>
            <a:r>
              <a:rPr lang="fa-IR" sz="2800" dirty="0" smtClean="0">
                <a:solidFill>
                  <a:srgbClr val="0070C0"/>
                </a:solidFill>
              </a:rPr>
              <a:t>دارد.در چشم مرتباً </a:t>
            </a:r>
            <a:r>
              <a:rPr lang="fa-IR" sz="2800" dirty="0">
                <a:solidFill>
                  <a:srgbClr val="0070C0"/>
                </a:solidFill>
              </a:rPr>
              <a:t>مقداري از مايع زلاليه توليد و ازطريق مجاري زاويه چشم خارج مي شود . اگر به هر دليلي تعادل بين توليد و خروج اين مايع به هم بخورد مقدار مايع زلاليه در چشم افزايش پيدا مي كند و فشار داخل كره چشم از حد طبيعي بيشتر مي شود. </a:t>
            </a:r>
            <a:r>
              <a:rPr lang="fa-IR" sz="2800" dirty="0" smtClean="0">
                <a:solidFill>
                  <a:srgbClr val="0070C0"/>
                </a:solidFill>
              </a:rPr>
              <a:t/>
            </a:r>
            <a:br>
              <a:rPr lang="fa-IR" sz="2800" dirty="0" smtClean="0">
                <a:solidFill>
                  <a:srgbClr val="0070C0"/>
                </a:solidFill>
              </a:rPr>
            </a:br>
            <a:r>
              <a:rPr lang="fa-IR" sz="2800" dirty="0" smtClean="0">
                <a:solidFill>
                  <a:srgbClr val="C00000"/>
                </a:solidFill>
              </a:rPr>
              <a:t>بالا </a:t>
            </a:r>
            <a:r>
              <a:rPr lang="fa-IR" sz="2800" dirty="0">
                <a:solidFill>
                  <a:srgbClr val="C00000"/>
                </a:solidFill>
              </a:rPr>
              <a:t>رفتن فشار چشم به پرده شبكيه و عصب بينايي آسيب مي زند و باعث بيماري آب سياه يا گلوكوما مي شود. </a:t>
            </a:r>
            <a:r>
              <a:rPr lang="fa-IR" sz="2800" dirty="0" smtClean="0">
                <a:solidFill>
                  <a:srgbClr val="0070C0"/>
                </a:solidFill>
              </a:rPr>
              <a:t/>
            </a:r>
            <a:br>
              <a:rPr lang="fa-IR" sz="2800" dirty="0" smtClean="0">
                <a:solidFill>
                  <a:srgbClr val="0070C0"/>
                </a:solidFill>
              </a:rPr>
            </a:br>
            <a:endParaRPr lang="fa-IR" sz="2800" dirty="0">
              <a:solidFill>
                <a:srgbClr val="0070C0"/>
              </a:solidFill>
            </a:endParaRPr>
          </a:p>
        </p:txBody>
      </p:sp>
      <p:pic>
        <p:nvPicPr>
          <p:cNvPr id="3" name="Picture 2" descr="he1957.jpg"/>
          <p:cNvPicPr>
            <a:picLocks noChangeAspect="1"/>
          </p:cNvPicPr>
          <p:nvPr/>
        </p:nvPicPr>
        <p:blipFill>
          <a:blip r:embed="rId2" cstate="print"/>
          <a:stretch>
            <a:fillRect/>
          </a:stretch>
        </p:blipFill>
        <p:spPr>
          <a:xfrm>
            <a:off x="285720" y="3571876"/>
            <a:ext cx="4500562" cy="300039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r>
              <a:rPr lang="fa-IR" sz="3600" dirty="0" smtClean="0">
                <a:solidFill>
                  <a:srgbClr val="FF0000"/>
                </a:solidFill>
              </a:rPr>
              <a:t>مشیمیه</a:t>
            </a:r>
            <a:endParaRPr lang="fa-IR" sz="3600" dirty="0">
              <a:solidFill>
                <a:srgbClr val="FF0000"/>
              </a:solidFill>
            </a:endParaRPr>
          </a:p>
        </p:txBody>
      </p:sp>
      <p:sp>
        <p:nvSpPr>
          <p:cNvPr id="3" name="Content Placeholder 2"/>
          <p:cNvSpPr>
            <a:spLocks noGrp="1"/>
          </p:cNvSpPr>
          <p:nvPr>
            <p:ph idx="1"/>
          </p:nvPr>
        </p:nvSpPr>
        <p:spPr>
          <a:xfrm>
            <a:off x="214282" y="1000108"/>
            <a:ext cx="8472518" cy="4525963"/>
          </a:xfrm>
        </p:spPr>
        <p:txBody>
          <a:bodyPr>
            <a:normAutofit/>
          </a:bodyPr>
          <a:lstStyle/>
          <a:p>
            <a:r>
              <a:rPr lang="fa-IR" sz="2800" dirty="0">
                <a:solidFill>
                  <a:srgbClr val="0070C0"/>
                </a:solidFill>
                <a:cs typeface="+mj-cs"/>
              </a:rPr>
              <a:t>مشيميه پرده نازك سياه رنگي است كه دور شبكيه را احاطه كرده است. اين پرده تعداد زيادي رگ هاي خوني دارد كه مواد غذايي را به بخش هايي از شبكيه مي رساند. به علاوه سلول هاي اين لايه حاوي تعداد زيادي رنگ دانه سياه ملانين است كه رنگ سياهي به اين بخش از چشم مي دهد. وجود رنگ سياه مانع از انعكاس نورهاي اضافي در داخل كره چشم مي شود و به تشكيل تصوير </a:t>
            </a:r>
            <a:r>
              <a:rPr lang="fa-IR" sz="2800" dirty="0" smtClean="0">
                <a:solidFill>
                  <a:srgbClr val="0070C0"/>
                </a:solidFill>
                <a:cs typeface="+mj-cs"/>
              </a:rPr>
              <a:t>واضح تر </a:t>
            </a:r>
            <a:r>
              <a:rPr lang="fa-IR" sz="2800" dirty="0">
                <a:solidFill>
                  <a:srgbClr val="0070C0"/>
                </a:solidFill>
                <a:cs typeface="+mj-cs"/>
              </a:rPr>
              <a:t>كمك مي كند. </a:t>
            </a:r>
          </a:p>
        </p:txBody>
      </p:sp>
      <p:pic>
        <p:nvPicPr>
          <p:cNvPr id="5" name="Picture 4" descr="index.jpg"/>
          <p:cNvPicPr>
            <a:picLocks noChangeAspect="1"/>
          </p:cNvPicPr>
          <p:nvPr/>
        </p:nvPicPr>
        <p:blipFill>
          <a:blip r:embed="rId2" cstate="print"/>
          <a:stretch>
            <a:fillRect/>
          </a:stretch>
        </p:blipFill>
        <p:spPr>
          <a:xfrm>
            <a:off x="1285852" y="3643314"/>
            <a:ext cx="5857916" cy="321468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725866"/>
          </a:xfrm>
        </p:spPr>
        <p:txBody>
          <a:bodyPr>
            <a:noAutofit/>
          </a:bodyPr>
          <a:lstStyle/>
          <a:p>
            <a:r>
              <a:rPr lang="fa-IR" sz="3200" dirty="0" smtClean="0">
                <a:solidFill>
                  <a:srgbClr val="FF0000"/>
                </a:solidFill>
              </a:rPr>
              <a:t>شبکيه</a:t>
            </a:r>
            <a:r>
              <a:rPr lang="fa-IR" sz="2400" dirty="0" smtClean="0"/>
              <a:t/>
            </a:r>
            <a:br>
              <a:rPr lang="fa-IR" sz="2400" dirty="0" smtClean="0"/>
            </a:br>
            <a:r>
              <a:rPr lang="fa-IR" sz="2400" dirty="0">
                <a:solidFill>
                  <a:srgbClr val="0070C0"/>
                </a:solidFill>
              </a:rPr>
              <a:t>قسمت حساس به نور چشم است كه در پشت چشم ، مابين  زجاجيه و مشيميه قرار دارد و شامل مجموعه اي از سلولهاي حساس به نور و انواع مختلف نرونهاست. سلولهاي استوانه اي مسئول ديد سياه و سفيد هستند و سلولهاي مخروطي رنگها را تشخيص مي دهند. نرونهاي مياني شبكيه نيز سيگنالهاي بينايي رسيده را جمع آوري و اطلاعات را به عصب بينايي منتقل مي كنند. </a:t>
            </a:r>
            <a:r>
              <a:rPr lang="fa-IR" sz="2400" dirty="0" smtClean="0">
                <a:solidFill>
                  <a:srgbClr val="0070C0"/>
                </a:solidFill>
              </a:rPr>
              <a:t/>
            </a:r>
            <a:br>
              <a:rPr lang="fa-IR" sz="2400" dirty="0" smtClean="0">
                <a:solidFill>
                  <a:srgbClr val="0070C0"/>
                </a:solidFill>
              </a:rPr>
            </a:br>
            <a:r>
              <a:rPr lang="fa-IR" sz="2400" dirty="0">
                <a:solidFill>
                  <a:srgbClr val="0070C0"/>
                </a:solidFill>
              </a:rPr>
              <a:t>شبكيه از ميليونها سلول اختصاصي فتورسپتور (گيرنده نور)بنام سلولهاي مخروطي و استوانه اي تشكيل شده است كه شعاعهاي نوري را به سيگنالهاي الكتريكي تبديل مي كنند و از طريق عصب بينايي به مغز منتقل مي كنند. سلولهاي استوانه اي توانايي ديد در نور كم و سلولهاي مخروطي توانايي ديد رنگها را به ما مي دهند .</a:t>
            </a:r>
            <a:r>
              <a:rPr lang="fa-IR" sz="2400" dirty="0" smtClean="0">
                <a:solidFill>
                  <a:srgbClr val="0070C0"/>
                </a:solidFill>
              </a:rPr>
              <a:t/>
            </a:r>
            <a:br>
              <a:rPr lang="fa-IR" sz="2400" dirty="0" smtClean="0">
                <a:solidFill>
                  <a:srgbClr val="0070C0"/>
                </a:solidFill>
              </a:rPr>
            </a:br>
            <a:endParaRPr lang="fa-IR" sz="2400" dirty="0">
              <a:solidFill>
                <a:srgbClr val="0070C0"/>
              </a:solidFill>
            </a:endParaRPr>
          </a:p>
        </p:txBody>
      </p:sp>
      <p:pic>
        <p:nvPicPr>
          <p:cNvPr id="3" name="Picture 2" descr="شبکیه.jpg"/>
          <p:cNvPicPr>
            <a:picLocks noChangeAspect="1"/>
          </p:cNvPicPr>
          <p:nvPr/>
        </p:nvPicPr>
        <p:blipFill>
          <a:blip r:embed="rId2" cstate="print"/>
          <a:stretch>
            <a:fillRect/>
          </a:stretch>
        </p:blipFill>
        <p:spPr>
          <a:xfrm>
            <a:off x="1785918" y="4062407"/>
            <a:ext cx="3571900" cy="2795593"/>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solidFill>
                  <a:srgbClr val="FF0000"/>
                </a:solidFill>
              </a:rPr>
              <a:t>عضلات چشم</a:t>
            </a:r>
            <a:endParaRPr lang="fa-IR" sz="3200" dirty="0">
              <a:solidFill>
                <a:srgbClr val="FF0000"/>
              </a:solidFill>
            </a:endParaRPr>
          </a:p>
        </p:txBody>
      </p:sp>
      <p:sp>
        <p:nvSpPr>
          <p:cNvPr id="3" name="Rectangle 2"/>
          <p:cNvSpPr/>
          <p:nvPr/>
        </p:nvSpPr>
        <p:spPr>
          <a:xfrm>
            <a:off x="428596" y="1071546"/>
            <a:ext cx="8358246" cy="2677656"/>
          </a:xfrm>
          <a:prstGeom prst="rect">
            <a:avLst/>
          </a:prstGeom>
        </p:spPr>
        <p:txBody>
          <a:bodyPr wrap="square">
            <a:spAutoFit/>
          </a:bodyPr>
          <a:lstStyle/>
          <a:p>
            <a:r>
              <a:rPr lang="fa-IR" sz="2800" dirty="0" smtClean="0">
                <a:solidFill>
                  <a:srgbClr val="0070C0"/>
                </a:solidFill>
              </a:rPr>
              <a:t/>
            </a:r>
            <a:br>
              <a:rPr lang="fa-IR" sz="2800" dirty="0" smtClean="0">
                <a:solidFill>
                  <a:srgbClr val="0070C0"/>
                </a:solidFill>
              </a:rPr>
            </a:br>
            <a:r>
              <a:rPr lang="fa-IR" sz="2800" dirty="0" smtClean="0">
                <a:solidFill>
                  <a:srgbClr val="0070C0"/>
                </a:solidFill>
              </a:rPr>
              <a:t>برای آنكه ما بتوانیم اشیاء را در جهات مختلف ببینیم لازم است بتوانیم چشم را در جهات مختلف بالا، پایین، چپ و راست بچرخانیم.حركات </a:t>
            </a:r>
            <a:r>
              <a:rPr lang="fa-IR" sz="2800" dirty="0">
                <a:solidFill>
                  <a:srgbClr val="0070C0"/>
                </a:solidFill>
              </a:rPr>
              <a:t>كره چشم </a:t>
            </a:r>
            <a:r>
              <a:rPr lang="fa-IR" sz="2800" dirty="0" smtClean="0">
                <a:solidFill>
                  <a:srgbClr val="0070C0"/>
                </a:solidFill>
              </a:rPr>
              <a:t>درهرچشم </a:t>
            </a:r>
            <a:r>
              <a:rPr lang="fa-IR" sz="2800" dirty="0">
                <a:solidFill>
                  <a:srgbClr val="0070C0"/>
                </a:solidFill>
              </a:rPr>
              <a:t>به وسيله 6 عضله خارج کره چشمي كه به اطراف كره چشم مي چسبد كنترل مي شود. اختلال حرکتي و يا عدم هماهنگي آن ها مي تواند به انحراف چشم يا لوچي منجر شود.</a:t>
            </a:r>
          </a:p>
        </p:txBody>
      </p:sp>
      <p:pic>
        <p:nvPicPr>
          <p:cNvPr id="4" name="Picture 3" descr="2.bmp"/>
          <p:cNvPicPr>
            <a:picLocks noChangeAspect="1"/>
          </p:cNvPicPr>
          <p:nvPr/>
        </p:nvPicPr>
        <p:blipFill>
          <a:blip r:embed="rId2" cstate="print"/>
          <a:stretch>
            <a:fillRect/>
          </a:stretch>
        </p:blipFill>
        <p:spPr>
          <a:xfrm>
            <a:off x="1928794" y="3929066"/>
            <a:ext cx="3500462" cy="278608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rgbClr val="FF0000"/>
                </a:solidFill>
              </a:rPr>
              <a:t>بیماری های چشم</a:t>
            </a:r>
            <a:endParaRPr lang="fa-IR" sz="3600" dirty="0">
              <a:solidFill>
                <a:srgbClr val="FF0000"/>
              </a:solidFill>
            </a:endParaRPr>
          </a:p>
        </p:txBody>
      </p:sp>
      <p:pic>
        <p:nvPicPr>
          <p:cNvPr id="4" name="Picture 3" descr="537f2ff6a6e88.jpg"/>
          <p:cNvPicPr>
            <a:picLocks noChangeAspect="1"/>
          </p:cNvPicPr>
          <p:nvPr/>
        </p:nvPicPr>
        <p:blipFill>
          <a:blip r:embed="rId2" cstate="print"/>
          <a:stretch>
            <a:fillRect/>
          </a:stretch>
        </p:blipFill>
        <p:spPr>
          <a:xfrm>
            <a:off x="2714612" y="2428868"/>
            <a:ext cx="4000528" cy="2928958"/>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572560" cy="3785652"/>
          </a:xfrm>
          <a:prstGeom prst="rect">
            <a:avLst/>
          </a:prstGeom>
        </p:spPr>
        <p:txBody>
          <a:bodyPr wrap="square">
            <a:spAutoFit/>
          </a:bodyPr>
          <a:lstStyle/>
          <a:p>
            <a:r>
              <a:rPr lang="fa-IR" sz="2400" b="1" dirty="0">
                <a:solidFill>
                  <a:srgbClr val="FF0000"/>
                </a:solidFill>
              </a:rPr>
              <a:t>نزدیک‌بینی</a:t>
            </a:r>
            <a:r>
              <a:rPr lang="fa-IR" sz="2400" dirty="0">
                <a:solidFill>
                  <a:srgbClr val="FF0000"/>
                </a:solidFill>
              </a:rPr>
              <a:t> :</a:t>
            </a:r>
            <a:r>
              <a:rPr lang="fa-IR" sz="2400" dirty="0">
                <a:solidFill>
                  <a:srgbClr val="0070C0"/>
                </a:solidFill>
              </a:rPr>
              <a:t>یکی از </a:t>
            </a:r>
            <a:r>
              <a:rPr lang="fa-IR" sz="2400" dirty="0">
                <a:solidFill>
                  <a:srgbClr val="0070C0"/>
                </a:solidFill>
                <a:hlinkClick r:id="rId2" tooltip="عیوب انکساری چشم"/>
              </a:rPr>
              <a:t>عیوب انکساری چشم</a:t>
            </a:r>
            <a:r>
              <a:rPr lang="fa-IR" sz="2400" dirty="0">
                <a:solidFill>
                  <a:srgbClr val="0070C0"/>
                </a:solidFill>
              </a:rPr>
              <a:t> به معنی این است که </a:t>
            </a:r>
            <a:r>
              <a:rPr lang="fa-IR" sz="2400" dirty="0">
                <a:solidFill>
                  <a:srgbClr val="0070C0"/>
                </a:solidFill>
                <a:hlinkClick r:id="rId3" tooltip="چشم"/>
              </a:rPr>
              <a:t>چشم</a:t>
            </a:r>
            <a:r>
              <a:rPr lang="fa-IR" sz="2400" dirty="0">
                <a:solidFill>
                  <a:srgbClr val="0070C0"/>
                </a:solidFill>
              </a:rPr>
              <a:t> بیمار نوشته‌ها و علامتها را در فاصله نزدیک تشخیص می‌دهد ولی در فاصله دور (نسبت به افراد سالم) نمی‌تواند تشخیص دهد.</a:t>
            </a:r>
          </a:p>
          <a:p>
            <a:r>
              <a:rPr lang="fa-IR" sz="2400" dirty="0">
                <a:solidFill>
                  <a:srgbClr val="0070C0"/>
                </a:solidFill>
              </a:rPr>
              <a:t>آسیایی‌ها و زنان بیشتر دچار نزدیک بینی می‌شوند. بیش از ۳۰٪ افراد جهان دچار درجاتی از نزدیک بینی هستند.</a:t>
            </a:r>
          </a:p>
          <a:p>
            <a:r>
              <a:rPr lang="fa-IR" sz="2400" dirty="0">
                <a:solidFill>
                  <a:srgbClr val="0070C0"/>
                </a:solidFill>
              </a:rPr>
              <a:t>نزدیک بینی اغلب به دلیل زیاد بودن </a:t>
            </a:r>
            <a:r>
              <a:rPr lang="fa-IR" sz="2400" dirty="0">
                <a:solidFill>
                  <a:srgbClr val="0070C0"/>
                </a:solidFill>
                <a:hlinkClick r:id="rId4" tooltip="تحدب (صفحه وجود ندارد)"/>
              </a:rPr>
              <a:t>تحدب</a:t>
            </a:r>
            <a:r>
              <a:rPr lang="fa-IR" sz="2400" dirty="0">
                <a:solidFill>
                  <a:srgbClr val="0070C0"/>
                </a:solidFill>
              </a:rPr>
              <a:t> </a:t>
            </a:r>
            <a:r>
              <a:rPr lang="fa-IR" sz="2400" dirty="0">
                <a:solidFill>
                  <a:srgbClr val="0070C0"/>
                </a:solidFill>
                <a:hlinkClick r:id="rId5" tooltip="قرنیه"/>
              </a:rPr>
              <a:t>قرنیه</a:t>
            </a:r>
            <a:r>
              <a:rPr lang="fa-IR" sz="2400" dirty="0">
                <a:solidFill>
                  <a:srgbClr val="0070C0"/>
                </a:solidFill>
              </a:rPr>
              <a:t> چشم و بزرگتر بودن طول کرهٔ چشم نسبت به حالت عادی بوده که </a:t>
            </a:r>
            <a:r>
              <a:rPr lang="fa-IR" sz="2400" dirty="0">
                <a:solidFill>
                  <a:srgbClr val="0070C0"/>
                </a:solidFill>
                <a:hlinkClick r:id="rId6" tooltip="نقطه کانونی عدسی"/>
              </a:rPr>
              <a:t>نقطه کانونی عدسی</a:t>
            </a:r>
            <a:r>
              <a:rPr lang="fa-IR" sz="2400" dirty="0">
                <a:solidFill>
                  <a:srgbClr val="0070C0"/>
                </a:solidFill>
              </a:rPr>
              <a:t> روی </a:t>
            </a:r>
            <a:r>
              <a:rPr lang="fa-IR" sz="2400" dirty="0">
                <a:solidFill>
                  <a:srgbClr val="0070C0"/>
                </a:solidFill>
                <a:hlinkClick r:id="rId7" tooltip="شبکیه"/>
              </a:rPr>
              <a:t>شبکیه</a:t>
            </a:r>
            <a:r>
              <a:rPr lang="fa-IR" sz="2400" dirty="0">
                <a:solidFill>
                  <a:srgbClr val="0070C0"/>
                </a:solidFill>
              </a:rPr>
              <a:t> قرار نمی‌گیرد و در جلوی آن تشکیل می‌شود.</a:t>
            </a:r>
          </a:p>
          <a:p>
            <a:r>
              <a:rPr lang="fa-IR" sz="2400" dirty="0">
                <a:solidFill>
                  <a:srgbClr val="0070C0"/>
                </a:solidFill>
              </a:rPr>
              <a:t>افراد نزدیک بین فقط وقتی تصویر جسمی را واضح می بینند که جسم به چشم آن ها نزدیک باشد.آن ها باید از عدسی واگرا (مقعر) در عینک خود استفاده کنند.</a:t>
            </a:r>
          </a:p>
        </p:txBody>
      </p:sp>
      <p:pic>
        <p:nvPicPr>
          <p:cNvPr id="3" name="Picture 2" descr="eye3.jpg"/>
          <p:cNvPicPr>
            <a:picLocks noChangeAspect="1"/>
          </p:cNvPicPr>
          <p:nvPr/>
        </p:nvPicPr>
        <p:blipFill>
          <a:blip r:embed="rId8" cstate="print"/>
          <a:stretch>
            <a:fillRect/>
          </a:stretch>
        </p:blipFill>
        <p:spPr>
          <a:xfrm>
            <a:off x="571472" y="4071942"/>
            <a:ext cx="7500990" cy="221457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55250248198831222350983785166111175176.jpg"/>
          <p:cNvPicPr>
            <a:picLocks noChangeAspect="1"/>
          </p:cNvPicPr>
          <p:nvPr/>
        </p:nvPicPr>
        <p:blipFill>
          <a:blip r:embed="rId2" cstate="print"/>
          <a:stretch>
            <a:fillRect/>
          </a:stretch>
        </p:blipFill>
        <p:spPr>
          <a:xfrm>
            <a:off x="714348" y="785794"/>
            <a:ext cx="7429552" cy="500066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heshm.JPG"/>
          <p:cNvPicPr>
            <a:picLocks noChangeAspect="1"/>
          </p:cNvPicPr>
          <p:nvPr/>
        </p:nvPicPr>
        <p:blipFill>
          <a:blip r:embed="rId2" cstate="print"/>
          <a:stretch>
            <a:fillRect/>
          </a:stretch>
        </p:blipFill>
        <p:spPr>
          <a:xfrm>
            <a:off x="1571604" y="1071546"/>
            <a:ext cx="6000792" cy="421484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solidFill>
                  <a:srgbClr val="FF0000"/>
                </a:solidFill>
              </a:rPr>
              <a:t>اندام های حسی</a:t>
            </a:r>
            <a:endParaRPr lang="fa-IR" sz="4000" dirty="0">
              <a:solidFill>
                <a:srgbClr val="FF0000"/>
              </a:solidFill>
            </a:endParaRPr>
          </a:p>
        </p:txBody>
      </p:sp>
      <p:sp>
        <p:nvSpPr>
          <p:cNvPr id="3" name="Content Placeholder 2"/>
          <p:cNvSpPr>
            <a:spLocks noGrp="1"/>
          </p:cNvSpPr>
          <p:nvPr>
            <p:ph idx="1"/>
          </p:nvPr>
        </p:nvSpPr>
        <p:spPr/>
        <p:txBody>
          <a:bodyPr/>
          <a:lstStyle/>
          <a:p>
            <a:r>
              <a:rPr lang="fa-IR" dirty="0" smtClean="0">
                <a:solidFill>
                  <a:srgbClr val="7030A0"/>
                </a:solidFill>
                <a:cs typeface="+mj-cs"/>
              </a:rPr>
              <a:t>در طبیعت محرک های مختلفی وجود دارند که روی بدن ما تأثیر می گذارند مثل : نور، صوت،مواد شیمیایی،گرما و فشار.</a:t>
            </a:r>
          </a:p>
          <a:p>
            <a:r>
              <a:rPr lang="fa-IR" dirty="0" smtClean="0">
                <a:solidFill>
                  <a:srgbClr val="7030A0"/>
                </a:solidFill>
                <a:cs typeface="+mj-cs"/>
              </a:rPr>
              <a:t>هر محرکی در هر جایی از بدن احساس نمی شود، بلکه فقط در محل های خاص حس می شود. مثلا نور با چشم، صوت با گوش و گرما وسرما با پوست احساس نمی شوند.</a:t>
            </a:r>
            <a:endParaRPr lang="fa-IR" dirty="0">
              <a:solidFill>
                <a:srgbClr val="7030A0"/>
              </a:solidFill>
              <a:cs typeface="+mj-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214291"/>
            <a:ext cx="8786874" cy="5262979"/>
          </a:xfrm>
          <a:prstGeom prst="rect">
            <a:avLst/>
          </a:prstGeom>
        </p:spPr>
        <p:txBody>
          <a:bodyPr wrap="square">
            <a:spAutoFit/>
          </a:bodyPr>
          <a:lstStyle/>
          <a:p>
            <a:r>
              <a:rPr lang="fa-IR" sz="2400" b="1" dirty="0" smtClean="0">
                <a:solidFill>
                  <a:srgbClr val="FF0000"/>
                </a:solidFill>
              </a:rPr>
              <a:t>دوربینی</a:t>
            </a:r>
            <a:r>
              <a:rPr lang="fa-IR" sz="2400" dirty="0" smtClean="0">
                <a:solidFill>
                  <a:srgbClr val="FF0000"/>
                </a:solidFill>
              </a:rPr>
              <a:t> </a:t>
            </a:r>
            <a:r>
              <a:rPr lang="fa-IR" sz="2400" dirty="0" smtClean="0">
                <a:solidFill>
                  <a:srgbClr val="0070C0"/>
                </a:solidFill>
              </a:rPr>
              <a:t>یکی از </a:t>
            </a:r>
            <a:r>
              <a:rPr lang="fa-IR" sz="2400" dirty="0" smtClean="0">
                <a:solidFill>
                  <a:srgbClr val="0070C0"/>
                </a:solidFill>
                <a:hlinkClick r:id="rId2" tooltip="عیوب انکساری چشم"/>
              </a:rPr>
              <a:t>عیوب انکساری چشم</a:t>
            </a:r>
            <a:r>
              <a:rPr lang="fa-IR" sz="2400" dirty="0" smtClean="0">
                <a:solidFill>
                  <a:srgbClr val="0070C0"/>
                </a:solidFill>
              </a:rPr>
              <a:t> و به معنی این است که </a:t>
            </a:r>
            <a:r>
              <a:rPr lang="fa-IR" sz="2400" dirty="0" smtClean="0">
                <a:solidFill>
                  <a:srgbClr val="0070C0"/>
                </a:solidFill>
                <a:hlinkClick r:id="rId3" tooltip="چشم"/>
              </a:rPr>
              <a:t>چشم</a:t>
            </a:r>
            <a:r>
              <a:rPr lang="fa-IR" sz="2400" dirty="0" smtClean="0">
                <a:solidFill>
                  <a:srgbClr val="0070C0"/>
                </a:solidFill>
              </a:rPr>
              <a:t> بیمار در دیدن اشیای نزدیک دچار اشکال باشد.</a:t>
            </a:r>
          </a:p>
          <a:p>
            <a:r>
              <a:rPr lang="fa-IR" sz="2400" dirty="0" smtClean="0">
                <a:solidFill>
                  <a:srgbClr val="0070C0"/>
                </a:solidFill>
              </a:rPr>
              <a:t>حدود ۲۵٪ افراد جامعه دچار این مشکل می‌شوند و این افراد اشیا دور را بهتر از اشیا نزدیک میبینند.</a:t>
            </a:r>
          </a:p>
          <a:p>
            <a:r>
              <a:rPr lang="fa-IR" sz="2400" dirty="0" smtClean="0">
                <a:solidFill>
                  <a:srgbClr val="0070C0"/>
                </a:solidFill>
              </a:rPr>
              <a:t>دوربینی اغلب به دلیل کم بودن </a:t>
            </a:r>
            <a:r>
              <a:rPr lang="fa-IR" sz="2400" dirty="0" smtClean="0">
                <a:solidFill>
                  <a:srgbClr val="0070C0"/>
                </a:solidFill>
                <a:hlinkClick r:id="rId4" tooltip="تحدب (صفحه وجود ندارد)"/>
              </a:rPr>
              <a:t>تحدب</a:t>
            </a:r>
            <a:r>
              <a:rPr lang="fa-IR" sz="2400" dirty="0" smtClean="0">
                <a:solidFill>
                  <a:srgbClr val="0070C0"/>
                </a:solidFill>
              </a:rPr>
              <a:t> </a:t>
            </a:r>
            <a:r>
              <a:rPr lang="fa-IR" sz="2400" dirty="0" smtClean="0">
                <a:solidFill>
                  <a:srgbClr val="0070C0"/>
                </a:solidFill>
                <a:hlinkClick r:id="rId5" tooltip="قرنیه"/>
              </a:rPr>
              <a:t>قرنیه</a:t>
            </a:r>
            <a:r>
              <a:rPr lang="fa-IR" sz="2400" dirty="0" smtClean="0">
                <a:solidFill>
                  <a:srgbClr val="0070C0"/>
                </a:solidFill>
              </a:rPr>
              <a:t> چشم یا کوچکتر بودن کرهٔ چشم این افراد نسل به حالت عادی بوده که </a:t>
            </a:r>
            <a:r>
              <a:rPr lang="fa-IR" sz="2400" dirty="0" smtClean="0">
                <a:solidFill>
                  <a:srgbClr val="0070C0"/>
                </a:solidFill>
                <a:hlinkClick r:id="rId6" tooltip="نقطه کانونی عدسی"/>
              </a:rPr>
              <a:t>نقطه کانونی عدسی</a:t>
            </a:r>
            <a:r>
              <a:rPr lang="fa-IR" sz="2400" dirty="0" smtClean="0">
                <a:solidFill>
                  <a:srgbClr val="0070C0"/>
                </a:solidFill>
              </a:rPr>
              <a:t> روی </a:t>
            </a:r>
            <a:r>
              <a:rPr lang="fa-IR" sz="2400" dirty="0" smtClean="0">
                <a:solidFill>
                  <a:srgbClr val="0070C0"/>
                </a:solidFill>
                <a:hlinkClick r:id="rId7" tooltip="شبکیه"/>
              </a:rPr>
              <a:t>شبکیه</a:t>
            </a:r>
            <a:r>
              <a:rPr lang="fa-IR" sz="2400" dirty="0" smtClean="0">
                <a:solidFill>
                  <a:srgbClr val="0070C0"/>
                </a:solidFill>
              </a:rPr>
              <a:t> قرار نمی‌گیرد و در پشت آن تشکیل می‌شود.وفرد مجبوراست سرش را از اجسام دور کرده تا تصویر روی شبکیه بیفتد.</a:t>
            </a:r>
          </a:p>
          <a:p>
            <a:r>
              <a:rPr lang="fa-IR" sz="2400" dirty="0" smtClean="0">
                <a:solidFill>
                  <a:srgbClr val="0070C0"/>
                </a:solidFill>
              </a:rPr>
              <a:t>شیوع دوربینی از </a:t>
            </a:r>
            <a:r>
              <a:rPr lang="fa-IR" sz="2400" dirty="0" smtClean="0">
                <a:solidFill>
                  <a:srgbClr val="0070C0"/>
                </a:solidFill>
                <a:hlinkClick r:id="rId8" tooltip="نزدیک‌بینی"/>
              </a:rPr>
              <a:t>نزدیک‌بینی</a:t>
            </a:r>
            <a:r>
              <a:rPr lang="fa-IR" sz="2400" dirty="0" smtClean="0">
                <a:solidFill>
                  <a:srgbClr val="0070C0"/>
                </a:solidFill>
              </a:rPr>
              <a:t> کمتر است. دوربینی در اغلب موارد ارثی است. در دوران سالمندی ما بیماری </a:t>
            </a:r>
            <a:r>
              <a:rPr lang="fa-IR" sz="2400" dirty="0" smtClean="0">
                <a:solidFill>
                  <a:srgbClr val="0070C0"/>
                </a:solidFill>
                <a:hlinkClick r:id="rId9" tooltip="پیرچشمی"/>
              </a:rPr>
              <a:t>پیرچشمی</a:t>
            </a:r>
            <a:r>
              <a:rPr lang="fa-IR" sz="2400" dirty="0" smtClean="0">
                <a:solidFill>
                  <a:srgbClr val="0070C0"/>
                </a:solidFill>
              </a:rPr>
              <a:t> را داریم که در بعضی موارد با دوربینی اشتباه گرفته می‌شود ولی پیرچشمی هم توانایی دید نزدیک و هم دید دور مختل می‌شود. پیرچشمی به علت کاهش دامنه تطابق در نتیجه تغییرات ناشی از پیری در عدسی چشم رخ می‌دهد. بسیاری از بچه‌ها با دوربینی متولد می‌شوند و بعضی آن را مدتی پس از تولد دچار می‌شوند.</a:t>
            </a:r>
            <a:endParaRPr lang="fa-IR" sz="2400" dirty="0">
              <a:solidFill>
                <a:srgbClr val="0070C0"/>
              </a:solidFill>
            </a:endParaRPr>
          </a:p>
        </p:txBody>
      </p:sp>
      <p:pic>
        <p:nvPicPr>
          <p:cNvPr id="3" name="Picture 2" descr="eye2.jpg"/>
          <p:cNvPicPr>
            <a:picLocks noChangeAspect="1"/>
          </p:cNvPicPr>
          <p:nvPr/>
        </p:nvPicPr>
        <p:blipFill>
          <a:blip r:embed="rId10" cstate="print"/>
          <a:stretch>
            <a:fillRect/>
          </a:stretch>
        </p:blipFill>
        <p:spPr>
          <a:xfrm>
            <a:off x="357158" y="4929198"/>
            <a:ext cx="6643734" cy="1714488"/>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Picture 3" descr="500px-Hypermetropia.svg.png"/>
          <p:cNvPicPr>
            <a:picLocks noChangeAspect="1"/>
          </p:cNvPicPr>
          <p:nvPr/>
        </p:nvPicPr>
        <p:blipFill>
          <a:blip r:embed="rId2" cstate="print"/>
          <a:stretch>
            <a:fillRect/>
          </a:stretch>
        </p:blipFill>
        <p:spPr>
          <a:xfrm>
            <a:off x="928662" y="428604"/>
            <a:ext cx="7358114" cy="6143668"/>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379242788.jpg"/>
          <p:cNvPicPr>
            <a:picLocks noChangeAspect="1"/>
          </p:cNvPicPr>
          <p:nvPr/>
        </p:nvPicPr>
        <p:blipFill>
          <a:blip r:embed="rId2" cstate="print"/>
          <a:stretch>
            <a:fillRect/>
          </a:stretch>
        </p:blipFill>
        <p:spPr>
          <a:xfrm>
            <a:off x="500034" y="714356"/>
            <a:ext cx="8286808" cy="5786478"/>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yperopia_am1.jpg"/>
          <p:cNvPicPr>
            <a:picLocks noChangeAspect="1"/>
          </p:cNvPicPr>
          <p:nvPr/>
        </p:nvPicPr>
        <p:blipFill>
          <a:blip r:embed="rId2" cstate="print"/>
          <a:stretch>
            <a:fillRect/>
          </a:stretch>
        </p:blipFill>
        <p:spPr>
          <a:xfrm>
            <a:off x="1071538" y="500042"/>
            <a:ext cx="7000924" cy="6143668"/>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oorbin9(1).jpg"/>
          <p:cNvPicPr>
            <a:picLocks noChangeAspect="1"/>
          </p:cNvPicPr>
          <p:nvPr/>
        </p:nvPicPr>
        <p:blipFill>
          <a:blip r:embed="rId2" cstate="print"/>
          <a:stretch>
            <a:fillRect/>
          </a:stretch>
        </p:blipFill>
        <p:spPr>
          <a:xfrm>
            <a:off x="428596" y="1785926"/>
            <a:ext cx="8072494" cy="3143272"/>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گوش</a:t>
            </a:r>
            <a:endParaRPr lang="fa-IR" dirty="0">
              <a:solidFill>
                <a:srgbClr val="FF0000"/>
              </a:solidFill>
            </a:endParaRPr>
          </a:p>
        </p:txBody>
      </p:sp>
      <p:pic>
        <p:nvPicPr>
          <p:cNvPr id="6" name="Picture 5" descr="66.png"/>
          <p:cNvPicPr>
            <a:picLocks noChangeAspect="1"/>
          </p:cNvPicPr>
          <p:nvPr/>
        </p:nvPicPr>
        <p:blipFill>
          <a:blip r:embed="rId2" cstate="print"/>
          <a:stretch>
            <a:fillRect/>
          </a:stretch>
        </p:blipFill>
        <p:spPr>
          <a:xfrm>
            <a:off x="0" y="1214422"/>
            <a:ext cx="9144000" cy="5643577"/>
          </a:xfrm>
          <a:prstGeom prst="ellipse">
            <a:avLst/>
          </a:prstGeom>
          <a:ln>
            <a:noFill/>
          </a:ln>
          <a:effectLst>
            <a:softEdge rad="112500"/>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511552"/>
          </a:xfrm>
        </p:spPr>
        <p:txBody>
          <a:bodyPr>
            <a:noAutofit/>
          </a:bodyPr>
          <a:lstStyle/>
          <a:p>
            <a:pPr algn="r"/>
            <a:r>
              <a:rPr lang="fa-IR" sz="2400" b="1" dirty="0" smtClean="0">
                <a:solidFill>
                  <a:srgbClr val="FF0000"/>
                </a:solidFill>
              </a:rPr>
              <a:t>گوش</a:t>
            </a:r>
            <a:r>
              <a:rPr lang="fa-IR" sz="2400" dirty="0" smtClean="0"/>
              <a:t> </a:t>
            </a:r>
            <a:r>
              <a:rPr lang="fa-IR" sz="2800" dirty="0" smtClean="0">
                <a:solidFill>
                  <a:srgbClr val="0070C0"/>
                </a:solidFill>
              </a:rPr>
              <a:t>اندام حسی است که </a:t>
            </a:r>
            <a:r>
              <a:rPr lang="fa-IR" sz="2800" dirty="0" smtClean="0">
                <a:solidFill>
                  <a:srgbClr val="0070C0"/>
                </a:solidFill>
                <a:hlinkClick r:id="rId2" tooltip="صدا"/>
              </a:rPr>
              <a:t>صدا</a:t>
            </a:r>
            <a:r>
              <a:rPr lang="fa-IR" sz="2800" dirty="0" smtClean="0">
                <a:solidFill>
                  <a:srgbClr val="0070C0"/>
                </a:solidFill>
              </a:rPr>
              <a:t> را دریافت می‌کند. گوش انسان از سه قسمت خارجی، میانی و داخلی تشکیل شده‌است. امواج حرکتی </a:t>
            </a:r>
            <a:r>
              <a:rPr lang="fa-IR" sz="2800" dirty="0" smtClean="0">
                <a:solidFill>
                  <a:srgbClr val="0070C0"/>
                </a:solidFill>
                <a:hlinkClick r:id="rId3" tooltip="صوت"/>
              </a:rPr>
              <a:t>صوت</a:t>
            </a:r>
            <a:r>
              <a:rPr lang="fa-IR" sz="2800" dirty="0" smtClean="0">
                <a:solidFill>
                  <a:srgbClr val="0070C0"/>
                </a:solidFill>
              </a:rPr>
              <a:t> در گوش به امواج الکتریکی تبدیل و به </a:t>
            </a:r>
            <a:r>
              <a:rPr lang="fa-IR" sz="2800" dirty="0" smtClean="0">
                <a:solidFill>
                  <a:srgbClr val="0070C0"/>
                </a:solidFill>
                <a:hlinkClick r:id="rId4" tooltip="مغز"/>
              </a:rPr>
              <a:t>مغز</a:t>
            </a:r>
            <a:r>
              <a:rPr lang="fa-IR" sz="2800" dirty="0" smtClean="0">
                <a:solidFill>
                  <a:srgbClr val="0070C0"/>
                </a:solidFill>
              </a:rPr>
              <a:t> فرستاده می‌شوند. </a:t>
            </a:r>
            <a:br>
              <a:rPr lang="fa-IR" sz="2800" dirty="0" smtClean="0">
                <a:solidFill>
                  <a:srgbClr val="0070C0"/>
                </a:solidFill>
              </a:rPr>
            </a:br>
            <a:r>
              <a:rPr lang="fa-IR" sz="2800" dirty="0" smtClean="0">
                <a:solidFill>
                  <a:srgbClr val="0070C0"/>
                </a:solidFill>
              </a:rPr>
              <a:t>هر صوتی که به گوش ما برسد، به پیام عصبی تبدیل  و به مرکز شنوایی در قشر مخ ارسال می شود .مرکز شنوایی در قسمت گیجگاهی قشر مخ قرار دارد.</a:t>
            </a:r>
            <a:endParaRPr lang="fa-IR" sz="2400" dirty="0">
              <a:solidFill>
                <a:srgbClr val="0070C0"/>
              </a:solidFill>
            </a:endParaRPr>
          </a:p>
        </p:txBody>
      </p:sp>
      <p:pic>
        <p:nvPicPr>
          <p:cNvPr id="5" name="Picture 4" descr="ear.1.JPG"/>
          <p:cNvPicPr>
            <a:picLocks noChangeAspect="1"/>
          </p:cNvPicPr>
          <p:nvPr/>
        </p:nvPicPr>
        <p:blipFill>
          <a:blip r:embed="rId5" cstate="print"/>
          <a:stretch>
            <a:fillRect/>
          </a:stretch>
        </p:blipFill>
        <p:spPr>
          <a:xfrm>
            <a:off x="1071538" y="3286125"/>
            <a:ext cx="6643734" cy="3571876"/>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357167"/>
            <a:ext cx="8429684" cy="5262979"/>
          </a:xfrm>
          <a:prstGeom prst="rect">
            <a:avLst/>
          </a:prstGeom>
        </p:spPr>
        <p:txBody>
          <a:bodyPr wrap="square">
            <a:spAutoFit/>
          </a:bodyPr>
          <a:lstStyle/>
          <a:p>
            <a:r>
              <a:rPr lang="fa-IR" sz="2400" b="1" dirty="0" smtClean="0">
                <a:solidFill>
                  <a:srgbClr val="FF0000"/>
                </a:solidFill>
              </a:rPr>
              <a:t>گوش خارجی </a:t>
            </a:r>
          </a:p>
          <a:p>
            <a:r>
              <a:rPr lang="fa-IR" sz="2400" dirty="0" smtClean="0">
                <a:solidFill>
                  <a:srgbClr val="0070C0"/>
                </a:solidFill>
              </a:rPr>
              <a:t>گوش خارجی </a:t>
            </a:r>
            <a:r>
              <a:rPr lang="fa-IR" sz="2400" dirty="0" smtClean="0">
                <a:solidFill>
                  <a:srgbClr val="0070C0"/>
                </a:solidFill>
                <a:hlinkClick r:id="rId2" tooltip="موج صوتی"/>
              </a:rPr>
              <a:t>امواج صوتی</a:t>
            </a:r>
            <a:r>
              <a:rPr lang="fa-IR" sz="2400" dirty="0" smtClean="0">
                <a:solidFill>
                  <a:srgbClr val="0070C0"/>
                </a:solidFill>
              </a:rPr>
              <a:t> را جمع آوری و متمرکز می‌سازد و از دو قسمت تشکیل شده است. </a:t>
            </a:r>
            <a:r>
              <a:rPr lang="fa-IR" sz="2400" dirty="0" smtClean="0"/>
              <a:t/>
            </a:r>
            <a:br>
              <a:rPr lang="fa-IR" sz="2400" dirty="0" smtClean="0"/>
            </a:br>
            <a:r>
              <a:rPr lang="fa-IR" sz="2400" b="1" dirty="0" smtClean="0">
                <a:solidFill>
                  <a:srgbClr val="FF0000"/>
                </a:solidFill>
              </a:rPr>
              <a:t>لاله گوش </a:t>
            </a:r>
          </a:p>
          <a:p>
            <a:r>
              <a:rPr lang="fa-IR" sz="2400" dirty="0" smtClean="0">
                <a:solidFill>
                  <a:srgbClr val="0070C0"/>
                </a:solidFill>
              </a:rPr>
              <a:t>لاله گوش در غالب حیوانات متحرک است، و برای جمع کردن و هدایت امواج صوتی و تشخیص جهت صدا بکار می‌رود، ممکن است به طرف منبع صوت متوجه شود. در انسان لاله گوش بی‌حرکت است ولی تا اندازه‌ای جهت صوت را می‌تواند تشخیص دهد. </a:t>
            </a:r>
            <a:r>
              <a:rPr lang="fa-IR" sz="2400" dirty="0" smtClean="0"/>
              <a:t/>
            </a:r>
            <a:br>
              <a:rPr lang="fa-IR" sz="2400" dirty="0" smtClean="0"/>
            </a:br>
            <a:r>
              <a:rPr lang="fa-IR" sz="2400" b="1" dirty="0" smtClean="0">
                <a:solidFill>
                  <a:srgbClr val="FF0000"/>
                </a:solidFill>
              </a:rPr>
              <a:t>مجرای گوش خارجی </a:t>
            </a:r>
          </a:p>
          <a:p>
            <a:r>
              <a:rPr lang="fa-IR" sz="2400" dirty="0" smtClean="0">
                <a:solidFill>
                  <a:srgbClr val="0070C0"/>
                </a:solidFill>
              </a:rPr>
              <a:t>مجرای گوش خارجی لوله‌ایست که تقریبا 2 تا 3 سانتیمتر طول دارد و در حدود یک سانتیمتر مکعب حجم دارد و به </a:t>
            </a:r>
            <a:r>
              <a:rPr lang="fa-IR" sz="2400" dirty="0" smtClean="0">
                <a:solidFill>
                  <a:srgbClr val="0070C0"/>
                </a:solidFill>
                <a:hlinkClick r:id="rId3" tooltip="پرده گوش"/>
              </a:rPr>
              <a:t>پرده صماخ</a:t>
            </a:r>
            <a:r>
              <a:rPr lang="fa-IR" sz="2400" dirty="0" smtClean="0">
                <a:solidFill>
                  <a:srgbClr val="0070C0"/>
                </a:solidFill>
              </a:rPr>
              <a:t> ختم می‌شود. ارتعاشات صوتی تا قسمت انتهایی این لوله بوسیله هوا منتقل شده ، پس از آن بوسیله محیط های </a:t>
            </a:r>
            <a:r>
              <a:rPr lang="fa-IR" sz="2400" dirty="0" smtClean="0">
                <a:solidFill>
                  <a:srgbClr val="0070C0"/>
                </a:solidFill>
                <a:hlinkClick r:id="rId4" tooltip="جامد"/>
              </a:rPr>
              <a:t>جامد</a:t>
            </a:r>
            <a:r>
              <a:rPr lang="fa-IR" sz="2400" dirty="0" smtClean="0">
                <a:solidFill>
                  <a:srgbClr val="0070C0"/>
                </a:solidFill>
              </a:rPr>
              <a:t> و </a:t>
            </a:r>
            <a:r>
              <a:rPr lang="fa-IR" sz="2400" dirty="0" smtClean="0">
                <a:solidFill>
                  <a:srgbClr val="0070C0"/>
                </a:solidFill>
                <a:hlinkClick r:id="rId5" tooltip="مایع"/>
              </a:rPr>
              <a:t>مایع</a:t>
            </a:r>
            <a:r>
              <a:rPr lang="fa-IR" sz="2400" dirty="0" smtClean="0">
                <a:solidFill>
                  <a:srgbClr val="0070C0"/>
                </a:solidFill>
              </a:rPr>
              <a:t> به </a:t>
            </a:r>
            <a:r>
              <a:rPr lang="fa-IR" sz="2400" dirty="0" smtClean="0">
                <a:solidFill>
                  <a:srgbClr val="0070C0"/>
                </a:solidFill>
                <a:hlinkClick r:id="rId6" tooltip="گوش"/>
              </a:rPr>
              <a:t>گوش میانی</a:t>
            </a:r>
            <a:r>
              <a:rPr lang="fa-IR" sz="2400" dirty="0" smtClean="0">
                <a:solidFill>
                  <a:srgbClr val="0070C0"/>
                </a:solidFill>
              </a:rPr>
              <a:t> انتشار می‌یابد. </a:t>
            </a:r>
            <a:r>
              <a:rPr lang="fa-IR" sz="2400" dirty="0" smtClean="0"/>
              <a:t/>
            </a:r>
            <a:br>
              <a:rPr lang="fa-IR" sz="2400" dirty="0" smtClean="0"/>
            </a:br>
            <a:endParaRPr lang="fa-IR" sz="24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85728"/>
            <a:ext cx="8215370" cy="2308324"/>
          </a:xfrm>
          <a:prstGeom prst="rect">
            <a:avLst/>
          </a:prstGeom>
        </p:spPr>
        <p:txBody>
          <a:bodyPr wrap="square">
            <a:spAutoFit/>
          </a:bodyPr>
          <a:lstStyle/>
          <a:p>
            <a:r>
              <a:rPr lang="fa-IR" sz="2400" dirty="0" smtClean="0">
                <a:solidFill>
                  <a:srgbClr val="0070C0"/>
                </a:solidFill>
                <a:cs typeface="+mj-cs"/>
              </a:rPr>
              <a:t>گوش میانی امواج را تقویت و منتقل می‌کند. گوش میانی در حفره استخوانی موسوم به </a:t>
            </a:r>
            <a:r>
              <a:rPr lang="fa-IR" sz="2400" dirty="0" smtClean="0">
                <a:solidFill>
                  <a:srgbClr val="0070C0"/>
                </a:solidFill>
                <a:cs typeface="+mj-cs"/>
                <a:hlinkClick r:id="rId2" tooltip="پرده گوش"/>
              </a:rPr>
              <a:t>صندوق تمپان</a:t>
            </a:r>
            <a:r>
              <a:rPr lang="fa-IR" sz="2400" dirty="0" smtClean="0">
                <a:solidFill>
                  <a:srgbClr val="0070C0"/>
                </a:solidFill>
                <a:cs typeface="+mj-cs"/>
              </a:rPr>
              <a:t> قرار دارد و بوسیله </a:t>
            </a:r>
            <a:r>
              <a:rPr lang="fa-IR" sz="2400" u="sng" dirty="0" smtClean="0">
                <a:solidFill>
                  <a:srgbClr val="0070C0"/>
                </a:solidFill>
                <a:cs typeface="+mj-cs"/>
              </a:rPr>
              <a:t>شیپور استاش</a:t>
            </a:r>
            <a:r>
              <a:rPr lang="fa-IR" sz="2400" dirty="0" smtClean="0">
                <a:solidFill>
                  <a:srgbClr val="0070C0"/>
                </a:solidFill>
                <a:cs typeface="+mj-cs"/>
              </a:rPr>
              <a:t> به </a:t>
            </a:r>
            <a:r>
              <a:rPr lang="fa-IR" sz="2400" u="sng" dirty="0" smtClean="0">
                <a:solidFill>
                  <a:srgbClr val="0070C0"/>
                </a:solidFill>
                <a:cs typeface="+mj-cs"/>
              </a:rPr>
              <a:t>حلق</a:t>
            </a:r>
            <a:r>
              <a:rPr lang="fa-IR" sz="2400" dirty="0" smtClean="0">
                <a:solidFill>
                  <a:srgbClr val="0070C0"/>
                </a:solidFill>
                <a:cs typeface="+mj-cs"/>
              </a:rPr>
              <a:t> می‌رسد. ارتعاشات هوا که از گوش خارجی به پرده صماخ می‌رسد بوسیله چهار استخوان کوچک که یکی پس از دیگری متکی بهم مفصل شده است، به گوش داخلی منتقل می‌گردد. این چهار استخوان بر حسب شکلی که دارند شامل چکشی ، سندانی ، عدسی و رکابی است. وظیفه آنها کم کردن دامنه ارتعاشات و در نتیجه افزایش تغییرات فشار است. </a:t>
            </a:r>
            <a:endParaRPr lang="fa-IR" sz="2400" dirty="0">
              <a:solidFill>
                <a:srgbClr val="0070C0"/>
              </a:solidFill>
              <a:cs typeface="+mj-cs"/>
            </a:endParaRPr>
          </a:p>
        </p:txBody>
      </p:sp>
      <p:pic>
        <p:nvPicPr>
          <p:cNvPr id="4" name="Picture 3" descr="kan7lqbnxkljkhfjuzcl.jpg"/>
          <p:cNvPicPr>
            <a:picLocks noChangeAspect="1"/>
          </p:cNvPicPr>
          <p:nvPr/>
        </p:nvPicPr>
        <p:blipFill>
          <a:blip r:embed="rId3" cstate="print"/>
          <a:stretch>
            <a:fillRect/>
          </a:stretch>
        </p:blipFill>
        <p:spPr>
          <a:xfrm>
            <a:off x="928662" y="2714620"/>
            <a:ext cx="7143800" cy="414338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285728"/>
            <a:ext cx="8001056" cy="2308324"/>
          </a:xfrm>
          <a:prstGeom prst="rect">
            <a:avLst/>
          </a:prstGeom>
        </p:spPr>
        <p:txBody>
          <a:bodyPr wrap="square">
            <a:spAutoFit/>
          </a:bodyPr>
          <a:lstStyle/>
          <a:p>
            <a:r>
              <a:rPr lang="fa-IR" sz="2400" dirty="0" smtClean="0">
                <a:solidFill>
                  <a:srgbClr val="0070C0"/>
                </a:solidFill>
                <a:cs typeface="+mj-cs"/>
              </a:rPr>
              <a:t>گوش داخلی امواج منتقل شده از گوش میانی را دریافت و آن را به </a:t>
            </a:r>
            <a:r>
              <a:rPr lang="fa-IR" sz="2400" u="sng" dirty="0" smtClean="0">
                <a:solidFill>
                  <a:srgbClr val="0070C0"/>
                </a:solidFill>
                <a:cs typeface="+mj-cs"/>
              </a:rPr>
              <a:t>امواج شنوایی</a:t>
            </a:r>
            <a:r>
              <a:rPr lang="fa-IR" sz="2400" dirty="0" smtClean="0">
                <a:solidFill>
                  <a:srgbClr val="0070C0"/>
                </a:solidFill>
                <a:cs typeface="+mj-cs"/>
              </a:rPr>
              <a:t> تبدیل می‌کند. گوش داخلی اصلی‌ترین قسمت گوش است و از چندین قسمت تشکیل شده است. </a:t>
            </a:r>
            <a:br>
              <a:rPr lang="fa-IR" sz="2400" dirty="0" smtClean="0">
                <a:solidFill>
                  <a:srgbClr val="0070C0"/>
                </a:solidFill>
                <a:cs typeface="+mj-cs"/>
              </a:rPr>
            </a:br>
            <a:r>
              <a:rPr lang="fa-IR" sz="2400" b="1" dirty="0" smtClean="0">
                <a:solidFill>
                  <a:srgbClr val="0070C0"/>
                </a:solidFill>
                <a:cs typeface="+mj-cs"/>
              </a:rPr>
              <a:t>مجاری نیم دایره:</a:t>
            </a:r>
            <a:r>
              <a:rPr lang="fa-IR" sz="2400" dirty="0" smtClean="0">
                <a:solidFill>
                  <a:srgbClr val="0070C0"/>
                </a:solidFill>
                <a:cs typeface="+mj-cs"/>
              </a:rPr>
              <a:t> در ساختمان گوش سه مجرای نیم دایره واقع شده است که برای حفظ تعادل بدن در فضا بکار می‌رود و در امر </a:t>
            </a:r>
            <a:r>
              <a:rPr lang="fa-IR" sz="2400" u="sng" dirty="0" smtClean="0">
                <a:solidFill>
                  <a:srgbClr val="0070C0"/>
                </a:solidFill>
                <a:cs typeface="+mj-cs"/>
              </a:rPr>
              <a:t>شنیدن</a:t>
            </a:r>
            <a:r>
              <a:rPr lang="fa-IR" sz="2400" dirty="0" smtClean="0">
                <a:solidFill>
                  <a:srgbClr val="0070C0"/>
                </a:solidFill>
                <a:cs typeface="+mj-cs"/>
              </a:rPr>
              <a:t> تاثیر ندارد.</a:t>
            </a:r>
            <a:br>
              <a:rPr lang="fa-IR" sz="2400" dirty="0" smtClean="0">
                <a:solidFill>
                  <a:srgbClr val="0070C0"/>
                </a:solidFill>
                <a:cs typeface="+mj-cs"/>
              </a:rPr>
            </a:br>
            <a:endParaRPr lang="fa-IR" sz="2400" dirty="0">
              <a:solidFill>
                <a:srgbClr val="0070C0"/>
              </a:solidFill>
              <a:cs typeface="+mj-cs"/>
            </a:endParaRPr>
          </a:p>
        </p:txBody>
      </p:sp>
      <p:sp>
        <p:nvSpPr>
          <p:cNvPr id="3" name="Rectangle 2"/>
          <p:cNvSpPr/>
          <p:nvPr/>
        </p:nvSpPr>
        <p:spPr>
          <a:xfrm>
            <a:off x="642910" y="2136338"/>
            <a:ext cx="7858180" cy="2308324"/>
          </a:xfrm>
          <a:prstGeom prst="rect">
            <a:avLst/>
          </a:prstGeom>
        </p:spPr>
        <p:txBody>
          <a:bodyPr wrap="square">
            <a:spAutoFit/>
          </a:bodyPr>
          <a:lstStyle/>
          <a:p>
            <a:r>
              <a:rPr lang="fa-IR" sz="2400" dirty="0" smtClean="0">
                <a:solidFill>
                  <a:srgbClr val="0070C0"/>
                </a:solidFill>
              </a:rPr>
              <a:t>در زیر مجاری نیم حلقوی ، حلزون قرار گرفته که حفره‌ای پیچیده به شکل حلزون است و بوسیله دریچه بیضی به گوش میانی مربوط می‌شود. حلزون از مایعی پر شده و بوسیله دو پنجره بوسیله غشای مسدود به صندوق تمپان ارتباط دارد. یکی پنجره بیضی که ارتعاشات را دریافت می‌کند و دیگری پنجره گرد بوده و عمل آن این است که به مایعی که در حلزون قرار دارد، امکان ارتعاش می‌دهد. </a:t>
            </a:r>
            <a:endParaRPr lang="fa-IR" sz="2400"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4929222"/>
          </a:xfrm>
        </p:spPr>
        <p:txBody>
          <a:bodyPr>
            <a:noAutofit/>
          </a:bodyPr>
          <a:lstStyle/>
          <a:p>
            <a:pPr algn="r"/>
            <a:r>
              <a:rPr lang="fa-IR" sz="3600" dirty="0" smtClean="0">
                <a:solidFill>
                  <a:srgbClr val="0070C0"/>
                </a:solidFill>
              </a:rPr>
              <a:t>به اندام هایی که اثر محرک خاصی را دریافت و به پیام عصبی تبدیل می کنند، </a:t>
            </a:r>
            <a:r>
              <a:rPr lang="fa-IR" sz="3600" dirty="0" smtClean="0">
                <a:solidFill>
                  <a:schemeClr val="accent6">
                    <a:lumMod val="75000"/>
                  </a:schemeClr>
                </a:solidFill>
              </a:rPr>
              <a:t>اندام های حسی </a:t>
            </a:r>
            <a:r>
              <a:rPr lang="fa-IR" sz="3600" dirty="0" smtClean="0">
                <a:solidFill>
                  <a:srgbClr val="0070C0"/>
                </a:solidFill>
              </a:rPr>
              <a:t>می گویند.</a:t>
            </a:r>
            <a:endParaRPr lang="fa-IR" sz="3600" dirty="0">
              <a:solidFill>
                <a:srgbClr val="0070C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x8qcb0z07lebmfm8sdfr.jpg"/>
          <p:cNvPicPr>
            <a:picLocks noChangeAspect="1"/>
          </p:cNvPicPr>
          <p:nvPr/>
        </p:nvPicPr>
        <p:blipFill>
          <a:blip r:embed="rId2" cstate="print"/>
          <a:stretch>
            <a:fillRect/>
          </a:stretch>
        </p:blipFill>
        <p:spPr>
          <a:xfrm>
            <a:off x="928662" y="1023937"/>
            <a:ext cx="6929486" cy="5834063"/>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r>
              <a:rPr lang="fa-IR" sz="4800" b="1" dirty="0" smtClean="0">
                <a:solidFill>
                  <a:srgbClr val="7030A0"/>
                </a:solidFill>
                <a:cs typeface="2  Baran" pitchFamily="2" charset="-78"/>
              </a:rPr>
              <a:t>تهیه کننده :</a:t>
            </a:r>
          </a:p>
          <a:p>
            <a:r>
              <a:rPr lang="fa-IR" sz="4800" b="1" dirty="0" smtClean="0">
                <a:solidFill>
                  <a:srgbClr val="7030A0"/>
                </a:solidFill>
                <a:cs typeface="2  Baran" pitchFamily="2" charset="-78"/>
              </a:rPr>
              <a:t>شعله پاکباز دبیرعلوم تجربی شهر یاسوج</a:t>
            </a:r>
            <a:endParaRPr lang="fa-IR" sz="4800" b="1" dirty="0">
              <a:solidFill>
                <a:srgbClr val="7030A0"/>
              </a:solidFill>
              <a:cs typeface="2  Bara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6000" dirty="0" smtClean="0">
                <a:solidFill>
                  <a:srgbClr val="0070C0"/>
                </a:solidFill>
              </a:rPr>
              <a:t>چشم</a:t>
            </a:r>
            <a:endParaRPr lang="fa-IR" sz="6000" dirty="0">
              <a:solidFill>
                <a:srgbClr val="0070C0"/>
              </a:solidFill>
            </a:endParaRPr>
          </a:p>
        </p:txBody>
      </p:sp>
      <p:pic>
        <p:nvPicPr>
          <p:cNvPr id="6" name="Content Placeholder 5" descr="142356_367.jpg"/>
          <p:cNvPicPr>
            <a:picLocks noGrp="1" noChangeAspect="1"/>
          </p:cNvPicPr>
          <p:nvPr>
            <p:ph idx="1"/>
          </p:nvPr>
        </p:nvPicPr>
        <p:blipFill>
          <a:blip r:embed="rId2" cstate="print"/>
          <a:stretch>
            <a:fillRect/>
          </a:stretch>
        </p:blipFill>
        <p:spPr>
          <a:xfrm>
            <a:off x="1714500" y="1958181"/>
            <a:ext cx="5715000" cy="38100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74638"/>
            <a:ext cx="8001056" cy="1143000"/>
          </a:xfrm>
        </p:spPr>
        <p:txBody>
          <a:bodyPr>
            <a:noAutofit/>
          </a:bodyPr>
          <a:lstStyle/>
          <a:p>
            <a:pPr algn="r"/>
            <a:r>
              <a:rPr lang="fa-IR" sz="3200" dirty="0" smtClean="0">
                <a:solidFill>
                  <a:srgbClr val="C00000"/>
                </a:solidFill>
              </a:rPr>
              <a:t> دیواره کره ی چشم از خارج به داخل از سه پرده به نام های صلبیه، مشیمیه و شبکیه ساخته شده است.</a:t>
            </a:r>
            <a:endParaRPr lang="fa-IR" sz="3200" dirty="0">
              <a:solidFill>
                <a:srgbClr val="C00000"/>
              </a:solidFill>
            </a:endParaRPr>
          </a:p>
        </p:txBody>
      </p:sp>
      <p:pic>
        <p:nvPicPr>
          <p:cNvPr id="4" name="Content Placeholder 3" descr="2186addf2e6e0468be733b5619e4d9c5.jpg"/>
          <p:cNvPicPr>
            <a:picLocks noGrp="1" noChangeAspect="1"/>
          </p:cNvPicPr>
          <p:nvPr>
            <p:ph idx="1"/>
          </p:nvPr>
        </p:nvPicPr>
        <p:blipFill>
          <a:blip r:embed="rId2" cstate="print"/>
          <a:stretch>
            <a:fillRect/>
          </a:stretch>
        </p:blipFill>
        <p:spPr>
          <a:xfrm>
            <a:off x="1571604" y="1928802"/>
            <a:ext cx="6357982" cy="4357718"/>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100" i="1" dirty="0"/>
              <a:t> </a:t>
            </a:r>
            <a:r>
              <a:rPr lang="fa-IR" sz="3100" dirty="0" smtClean="0"/>
              <a:t/>
            </a:r>
            <a:br>
              <a:rPr lang="fa-IR" sz="3100" dirty="0" smtClean="0"/>
            </a:br>
            <a:r>
              <a:rPr lang="fa-IR" sz="3100" dirty="0" smtClean="0">
                <a:solidFill>
                  <a:srgbClr val="FF0000"/>
                </a:solidFill>
              </a:rPr>
              <a:t>صلبیه</a:t>
            </a:r>
            <a:endParaRPr lang="fa-IR" dirty="0">
              <a:solidFill>
                <a:srgbClr val="FF0000"/>
              </a:solidFill>
            </a:endParaRPr>
          </a:p>
        </p:txBody>
      </p:sp>
      <p:sp>
        <p:nvSpPr>
          <p:cNvPr id="3" name="Content Placeholder 2"/>
          <p:cNvSpPr>
            <a:spLocks noGrp="1"/>
          </p:cNvSpPr>
          <p:nvPr>
            <p:ph idx="1"/>
          </p:nvPr>
        </p:nvSpPr>
        <p:spPr/>
        <p:txBody>
          <a:bodyPr/>
          <a:lstStyle/>
          <a:p>
            <a:r>
              <a:rPr lang="fa-IR" dirty="0" smtClean="0">
                <a:solidFill>
                  <a:srgbClr val="0070C0"/>
                </a:solidFill>
                <a:cs typeface="+mj-cs"/>
              </a:rPr>
              <a:t>صلبيه قسمت سفيدي چشم است که درامتداد قرنيه ميباشد و تا پشت چشم و تاعصب بينايي ادامه مي يابد. در واقع صلبيه بافت  پیوندی نسبتاً محكمي است كه دورتا دور كره چشم به جز قرنيه را مي پوشاند. </a:t>
            </a:r>
            <a:br>
              <a:rPr lang="fa-IR" dirty="0" smtClean="0">
                <a:solidFill>
                  <a:srgbClr val="0070C0"/>
                </a:solidFill>
                <a:cs typeface="+mj-cs"/>
              </a:rPr>
            </a:br>
            <a:endParaRPr lang="fa-IR" dirty="0">
              <a:solidFill>
                <a:srgbClr val="0070C0"/>
              </a:solidFill>
              <a:cs typeface="+mj-cs"/>
            </a:endParaRPr>
          </a:p>
        </p:txBody>
      </p:sp>
      <p:pic>
        <p:nvPicPr>
          <p:cNvPr id="6" name="Picture 5" descr="60d923c600777a08313cb57416722c7e.jpg"/>
          <p:cNvPicPr>
            <a:picLocks noChangeAspect="1"/>
          </p:cNvPicPr>
          <p:nvPr/>
        </p:nvPicPr>
        <p:blipFill>
          <a:blip r:embed="rId2" cstate="print"/>
          <a:stretch>
            <a:fillRect/>
          </a:stretch>
        </p:blipFill>
        <p:spPr>
          <a:xfrm>
            <a:off x="3214678" y="3786190"/>
            <a:ext cx="2857500" cy="280987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قرنیه</a:t>
            </a:r>
            <a:endParaRPr lang="fa-IR" dirty="0">
              <a:solidFill>
                <a:srgbClr val="FF0000"/>
              </a:solidFill>
            </a:endParaRPr>
          </a:p>
        </p:txBody>
      </p:sp>
      <p:sp>
        <p:nvSpPr>
          <p:cNvPr id="3" name="Content Placeholder 2"/>
          <p:cNvSpPr>
            <a:spLocks noGrp="1"/>
          </p:cNvSpPr>
          <p:nvPr>
            <p:ph idx="1"/>
          </p:nvPr>
        </p:nvSpPr>
        <p:spPr/>
        <p:txBody>
          <a:bodyPr/>
          <a:lstStyle/>
          <a:p>
            <a:r>
              <a:rPr lang="fa-IR" dirty="0" smtClean="0">
                <a:solidFill>
                  <a:srgbClr val="0070C0"/>
                </a:solidFill>
                <a:cs typeface="+mj-cs"/>
              </a:rPr>
              <a:t>قرنيه راهي </a:t>
            </a:r>
            <a:r>
              <a:rPr lang="fa-IR" dirty="0">
                <a:solidFill>
                  <a:srgbClr val="0070C0"/>
                </a:solidFill>
                <a:cs typeface="+mj-cs"/>
              </a:rPr>
              <a:t>است كه از طريق آن اطلاعات بينايي از دنياي خارج وارد چشم  مي </a:t>
            </a:r>
            <a:r>
              <a:rPr lang="fa-IR" dirty="0" smtClean="0">
                <a:solidFill>
                  <a:srgbClr val="0070C0"/>
                </a:solidFill>
                <a:cs typeface="+mj-cs"/>
              </a:rPr>
              <a:t>شود.قرنیه مویرگ خونی ندارد و زلالیه از طریق انتشار،مواد غذایی آن را تأمین می کند.</a:t>
            </a:r>
            <a:endParaRPr lang="fa-IR" dirty="0">
              <a:solidFill>
                <a:srgbClr val="0070C0"/>
              </a:solidFill>
              <a:cs typeface="+mj-cs"/>
            </a:endParaRPr>
          </a:p>
        </p:txBody>
      </p:sp>
      <p:pic>
        <p:nvPicPr>
          <p:cNvPr id="4" name="Picture 3" descr="cornea.jpg"/>
          <p:cNvPicPr>
            <a:picLocks noChangeAspect="1"/>
          </p:cNvPicPr>
          <p:nvPr/>
        </p:nvPicPr>
        <p:blipFill>
          <a:blip r:embed="rId2" cstate="print"/>
          <a:stretch>
            <a:fillRect/>
          </a:stretch>
        </p:blipFill>
        <p:spPr>
          <a:xfrm>
            <a:off x="2000232" y="4000504"/>
            <a:ext cx="4286280" cy="264320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15436" cy="3225800"/>
          </a:xfrm>
        </p:spPr>
        <p:txBody>
          <a:bodyPr>
            <a:noAutofit/>
          </a:bodyPr>
          <a:lstStyle/>
          <a:p>
            <a:pPr algn="r"/>
            <a:r>
              <a:rPr lang="fa-IR" sz="2400" dirty="0">
                <a:solidFill>
                  <a:srgbClr val="0070C0"/>
                </a:solidFill>
              </a:rPr>
              <a:t>قرنيه قسمت شفاف و شيشه مانند جلوي چشم مي‌باشد که مقطعي از يک کره يا يک جسم بيضوي منظم است که از وراي آن قسمت رنگي چشم يعني عنبيه ديده مي‌شود. در واقع رنگ چشم وابسته به عنبيه است که از فردي به فرد ديگر متفاوت مي‌باشد و قرنيه کاملا شفاف است. نور پس از عبور از قرنيه و عدسي چشم به شبکيه مي‌رسد تا در آنجا تصوير تشکيل گردد و پس از فعل و انفعالاتي، اطلاعات اين تصوير بصورت امواج الکتريکي-عصبي به مغز منتقل گردد و فعل بينايي کامل گردد. هر گونه اختلالي که در اين مسير بروز نمايد سبب کاهش بينايي مي‌شود. قرنيه اولين عنصر در اين مسير مي‌باشد و وجود يک قرنيه شفاف و با شکل هندسي منظم، لازمه اصلي بينايي است</a:t>
            </a:r>
          </a:p>
        </p:txBody>
      </p:sp>
      <p:pic>
        <p:nvPicPr>
          <p:cNvPr id="4" name="Content Placeholder 3" descr="images.jpg"/>
          <p:cNvPicPr>
            <a:picLocks noGrp="1" noChangeAspect="1"/>
          </p:cNvPicPr>
          <p:nvPr>
            <p:ph idx="1"/>
          </p:nvPr>
        </p:nvPicPr>
        <p:blipFill>
          <a:blip r:embed="rId2" cstate="print"/>
          <a:stretch>
            <a:fillRect/>
          </a:stretch>
        </p:blipFill>
        <p:spPr>
          <a:xfrm>
            <a:off x="1571604" y="3571852"/>
            <a:ext cx="5500726" cy="3286148"/>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عنبیه</a:t>
            </a:r>
            <a:endParaRPr lang="fa-IR" dirty="0">
              <a:solidFill>
                <a:srgbClr val="FF0000"/>
              </a:solidFill>
            </a:endParaRPr>
          </a:p>
        </p:txBody>
      </p:sp>
      <p:sp>
        <p:nvSpPr>
          <p:cNvPr id="3" name="Content Placeholder 2"/>
          <p:cNvSpPr>
            <a:spLocks noGrp="1"/>
          </p:cNvSpPr>
          <p:nvPr>
            <p:ph idx="1"/>
          </p:nvPr>
        </p:nvSpPr>
        <p:spPr/>
        <p:txBody>
          <a:bodyPr/>
          <a:lstStyle/>
          <a:p>
            <a:r>
              <a:rPr lang="fa-IR" dirty="0" smtClean="0">
                <a:solidFill>
                  <a:srgbClr val="0070C0"/>
                </a:solidFill>
                <a:cs typeface="+mj-cs"/>
              </a:rPr>
              <a:t>عنبيه </a:t>
            </a:r>
            <a:r>
              <a:rPr lang="fa-IR" dirty="0">
                <a:solidFill>
                  <a:srgbClr val="0070C0"/>
                </a:solidFill>
                <a:cs typeface="+mj-cs"/>
              </a:rPr>
              <a:t>بخش رنگي پشت قرنيه است كه رنگ چشم افراد را تعيين مي كند.عنبيه  به رنگهاي مختلف مانند آبي، سبز، قهوه‏اي، عسلي وغيره مي‏باشد.</a:t>
            </a:r>
            <a:endParaRPr lang="fa-IR" dirty="0" smtClean="0">
              <a:solidFill>
                <a:srgbClr val="0070C0"/>
              </a:solidFill>
              <a:cs typeface="+mj-cs"/>
            </a:endParaRPr>
          </a:p>
          <a:p>
            <a:endParaRPr lang="fa-IR" dirty="0">
              <a:solidFill>
                <a:srgbClr val="0070C0"/>
              </a:solidFill>
              <a:cs typeface="+mj-cs"/>
            </a:endParaRPr>
          </a:p>
        </p:txBody>
      </p:sp>
      <p:pic>
        <p:nvPicPr>
          <p:cNvPr id="4" name="Picture 3" descr="iris.jpg"/>
          <p:cNvPicPr>
            <a:picLocks noChangeAspect="1"/>
          </p:cNvPicPr>
          <p:nvPr/>
        </p:nvPicPr>
        <p:blipFill>
          <a:blip r:embed="rId2" cstate="print"/>
          <a:stretch>
            <a:fillRect/>
          </a:stretch>
        </p:blipFill>
        <p:spPr>
          <a:xfrm>
            <a:off x="1000100" y="3071810"/>
            <a:ext cx="4572032" cy="3371848"/>
          </a:xfrm>
          <a:prstGeom prst="ellipse">
            <a:avLst/>
          </a:prstGeom>
          <a:ln>
            <a:noFill/>
          </a:ln>
          <a:effectLst>
            <a:softEdge rad="112500"/>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TotalTime>
  <Words>1167</Words>
  <Application>Microsoft Office PowerPoint</Application>
  <PresentationFormat>On-screen Show (4:3)</PresentationFormat>
  <Paragraphs>47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فصل 5 </vt:lpstr>
      <vt:lpstr>اندام های حسی</vt:lpstr>
      <vt:lpstr>به اندام هایی که اثر محرک خاصی را دریافت و به پیام عصبی تبدیل می کنند، اندام های حسی می گویند.</vt:lpstr>
      <vt:lpstr>چشم</vt:lpstr>
      <vt:lpstr> دیواره کره ی چشم از خارج به داخل از سه پرده به نام های صلبیه، مشیمیه و شبکیه ساخته شده است.</vt:lpstr>
      <vt:lpstr>  صلبیه</vt:lpstr>
      <vt:lpstr>قرنیه</vt:lpstr>
      <vt:lpstr>قرنيه قسمت شفاف و شيشه مانند جلوي چشم مي‌باشد که مقطعي از يک کره يا يک جسم بيضوي منظم است که از وراي آن قسمت رنگي چشم يعني عنبيه ديده مي‌شود. در واقع رنگ چشم وابسته به عنبيه است که از فردي به فرد ديگر متفاوت مي‌باشد و قرنيه کاملا شفاف است. نور پس از عبور از قرنيه و عدسي چشم به شبکيه مي‌رسد تا در آنجا تصوير تشکيل گردد و پس از فعل و انفعالاتي، اطلاعات اين تصوير بصورت امواج الکتريکي-عصبي به مغز منتقل گردد و فعل بينايي کامل گردد. هر گونه اختلالي که در اين مسير بروز نمايد سبب کاهش بينايي مي‌شود. قرنيه اولين عنصر در اين مسير مي‌باشد و وجود يک قرنيه شفاف و با شکل هندسي منظم، لازمه اصلي بينايي است</vt:lpstr>
      <vt:lpstr>عنبیه</vt:lpstr>
      <vt:lpstr>مردمک</vt:lpstr>
      <vt:lpstr>عدسی</vt:lpstr>
      <vt:lpstr>اتاقک قدامي اتاقک قدامي فضاي كوچكي است كه بين قرنيه و عنبيه قرار دارد. در اين فضا مايعي به نام زلاليه جريان دارد.در چشم مرتباً مقداري از مايع زلاليه توليد و ازطريق مجاري زاويه چشم خارج مي شود . اگر به هر دليلي تعادل بين توليد و خروج اين مايع به هم بخورد مقدار مايع زلاليه در چشم افزايش پيدا مي كند و فشار داخل كره چشم از حد طبيعي بيشتر مي شود.  بالا رفتن فشار چشم به پرده شبكيه و عصب بينايي آسيب مي زند و باعث بيماري آب سياه يا گلوكوما مي شود.  </vt:lpstr>
      <vt:lpstr>مشیمیه</vt:lpstr>
      <vt:lpstr>شبکيه قسمت حساس به نور چشم است كه در پشت چشم ، مابين  زجاجيه و مشيميه قرار دارد و شامل مجموعه اي از سلولهاي حساس به نور و انواع مختلف نرونهاست. سلولهاي استوانه اي مسئول ديد سياه و سفيد هستند و سلولهاي مخروطي رنگها را تشخيص مي دهند. نرونهاي مياني شبكيه نيز سيگنالهاي بينايي رسيده را جمع آوري و اطلاعات را به عصب بينايي منتقل مي كنند.  شبكيه از ميليونها سلول اختصاصي فتورسپتور (گيرنده نور)بنام سلولهاي مخروطي و استوانه اي تشكيل شده است كه شعاعهاي نوري را به سيگنالهاي الكتريكي تبديل مي كنند و از طريق عصب بينايي به مغز منتقل مي كنند. سلولهاي استوانه اي توانايي ديد در نور كم و سلولهاي مخروطي توانايي ديد رنگها را به ما مي دهند . </vt:lpstr>
      <vt:lpstr>عضلات چشم</vt:lpstr>
      <vt:lpstr>بیماری های چشم</vt:lpstr>
      <vt:lpstr>Slide 17</vt:lpstr>
      <vt:lpstr>Slide 18</vt:lpstr>
      <vt:lpstr>Slide 19</vt:lpstr>
      <vt:lpstr>Slide 20</vt:lpstr>
      <vt:lpstr>Slide 21</vt:lpstr>
      <vt:lpstr>Slide 22</vt:lpstr>
      <vt:lpstr>Slide 23</vt:lpstr>
      <vt:lpstr>Slide 24</vt:lpstr>
      <vt:lpstr>گوش</vt:lpstr>
      <vt:lpstr>گوش اندام حسی است که صدا را دریافت می‌کند. گوش انسان از سه قسمت خارجی، میانی و داخلی تشکیل شده‌است. امواج حرکتی صوت در گوش به امواج الکتریکی تبدیل و به مغز فرستاده می‌شوند.  هر صوتی که به گوش ما برسد، به پیام عصبی تبدیل  و به مرکز شنوایی در قشر مخ ارسال می شود .مرکز شنوایی در قسمت گیجگاهی قشر مخ قرار دارد.</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5</dc:title>
  <dc:creator>user</dc:creator>
  <cp:lastModifiedBy>a</cp:lastModifiedBy>
  <cp:revision>59</cp:revision>
  <dcterms:created xsi:type="dcterms:W3CDTF">2014-12-06T10:11:16Z</dcterms:created>
  <dcterms:modified xsi:type="dcterms:W3CDTF">2015-09-12T09:15:45Z</dcterms:modified>
</cp:coreProperties>
</file>