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57" r:id="rId3"/>
    <p:sldId id="272" r:id="rId4"/>
    <p:sldId id="258" r:id="rId5"/>
    <p:sldId id="259" r:id="rId6"/>
    <p:sldId id="260" r:id="rId7"/>
    <p:sldId id="262" r:id="rId8"/>
    <p:sldId id="263" r:id="rId9"/>
    <p:sldId id="264" r:id="rId10"/>
    <p:sldId id="267" r:id="rId11"/>
    <p:sldId id="266" r:id="rId12"/>
    <p:sldId id="270" r:id="rId13"/>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63" d="100"/>
          <a:sy n="63" d="100"/>
        </p:scale>
        <p:origin x="72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EDBEFEB8-AB11-45E3-AC13-9C9975153B44}" type="datetimeFigureOut">
              <a:rPr lang="fa-IR" smtClean="0"/>
              <a:pPr/>
              <a:t>06/27/1443</a:t>
            </a:fld>
            <a:endParaRPr lang="fa-IR"/>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fa-I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4CC039D3-8A8B-4654-A361-E0D9F4431206}"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DBEFEB8-AB11-45E3-AC13-9C9975153B44}" type="datetimeFigureOut">
              <a:rPr lang="fa-IR" smtClean="0"/>
              <a:pPr/>
              <a:t>06/27/1443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CC039D3-8A8B-4654-A361-E0D9F4431206}"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EDBEFEB8-AB11-45E3-AC13-9C9975153B44}" type="datetimeFigureOut">
              <a:rPr lang="fa-IR" smtClean="0"/>
              <a:pPr/>
              <a:t>06/27/1443</a:t>
            </a:fld>
            <a:endParaRPr lang="fa-IR"/>
          </a:p>
        </p:txBody>
      </p:sp>
      <p:sp>
        <p:nvSpPr>
          <p:cNvPr id="5" name="Footer Placeholder 4"/>
          <p:cNvSpPr>
            <a:spLocks noGrp="1"/>
          </p:cNvSpPr>
          <p:nvPr>
            <p:ph type="ftr" sz="quarter" idx="11"/>
          </p:nvPr>
        </p:nvSpPr>
        <p:spPr>
          <a:xfrm>
            <a:off x="457201" y="6248207"/>
            <a:ext cx="5573483" cy="365125"/>
          </a:xfrm>
        </p:spPr>
        <p:txBody>
          <a:bodyPr/>
          <a:lstStyle/>
          <a:p>
            <a:endParaRPr lang="fa-I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4CC039D3-8A8B-4654-A361-E0D9F4431206}"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DBEFEB8-AB11-45E3-AC13-9C9975153B44}" type="datetimeFigureOut">
              <a:rPr lang="fa-IR" smtClean="0"/>
              <a:pPr/>
              <a:t>06/27/1443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EDBEFEB8-AB11-45E3-AC13-9C9975153B44}" type="datetimeFigureOut">
              <a:rPr lang="fa-IR" smtClean="0"/>
              <a:pPr/>
              <a:t>06/27/1443</a:t>
            </a:fld>
            <a:endParaRPr lang="fa-I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4CC039D3-8A8B-4654-A361-E0D9F4431206}" type="slidenum">
              <a:rPr lang="fa-IR" smtClean="0"/>
              <a:pPr/>
              <a:t>‹#›</a:t>
            </a:fld>
            <a:endParaRPr lang="fa-IR"/>
          </a:p>
        </p:txBody>
      </p:sp>
      <p:sp>
        <p:nvSpPr>
          <p:cNvPr id="14" name="Footer Placeholder 13"/>
          <p:cNvSpPr>
            <a:spLocks noGrp="1"/>
          </p:cNvSpPr>
          <p:nvPr>
            <p:ph type="ftr" sz="quarter" idx="12"/>
          </p:nvPr>
        </p:nvSpPr>
        <p:spPr/>
        <p:txBody>
          <a:bodyPr/>
          <a:lstStyle/>
          <a:p>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EDBEFEB8-AB11-45E3-AC13-9C9975153B44}" type="datetimeFigureOut">
              <a:rPr lang="fa-IR" smtClean="0"/>
              <a:pPr/>
              <a:t>06/27/1443</a:t>
            </a:fld>
            <a:endParaRPr lang="fa-IR"/>
          </a:p>
        </p:txBody>
      </p:sp>
      <p:sp>
        <p:nvSpPr>
          <p:cNvPr id="10" name="Slide Number Placeholder 9"/>
          <p:cNvSpPr>
            <a:spLocks noGrp="1"/>
          </p:cNvSpPr>
          <p:nvPr>
            <p:ph type="sldNum" sz="quarter" idx="16"/>
          </p:nvPr>
        </p:nvSpPr>
        <p:spPr/>
        <p:txBody>
          <a:bodyPr rtlCol="0"/>
          <a:lstStyle/>
          <a:p>
            <a:fld id="{4CC039D3-8A8B-4654-A361-E0D9F4431206}" type="slidenum">
              <a:rPr lang="fa-IR" smtClean="0"/>
              <a:pPr/>
              <a:t>‹#›</a:t>
            </a:fld>
            <a:endParaRPr lang="fa-IR"/>
          </a:p>
        </p:txBody>
      </p:sp>
      <p:sp>
        <p:nvSpPr>
          <p:cNvPr id="12" name="Footer Placeholder 11"/>
          <p:cNvSpPr>
            <a:spLocks noGrp="1"/>
          </p:cNvSpPr>
          <p:nvPr>
            <p:ph type="ftr" sz="quarter" idx="17"/>
          </p:nvPr>
        </p:nvSpPr>
        <p:spPr/>
        <p:txBody>
          <a:bodyPr rtlCol="0"/>
          <a:lstStyle/>
          <a:p>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EDBEFEB8-AB11-45E3-AC13-9C9975153B44}" type="datetimeFigureOut">
              <a:rPr lang="fa-IR" smtClean="0"/>
              <a:pPr/>
              <a:t>06/27/1443</a:t>
            </a:fld>
            <a:endParaRPr lang="fa-IR"/>
          </a:p>
        </p:txBody>
      </p:sp>
      <p:sp>
        <p:nvSpPr>
          <p:cNvPr id="12" name="Slide Number Placeholder 11"/>
          <p:cNvSpPr>
            <a:spLocks noGrp="1"/>
          </p:cNvSpPr>
          <p:nvPr>
            <p:ph type="sldNum" sz="quarter" idx="16"/>
          </p:nvPr>
        </p:nvSpPr>
        <p:spPr/>
        <p:txBody>
          <a:bodyPr rtlCol="0"/>
          <a:lstStyle/>
          <a:p>
            <a:fld id="{4CC039D3-8A8B-4654-A361-E0D9F4431206}" type="slidenum">
              <a:rPr lang="fa-IR" smtClean="0"/>
              <a:pPr/>
              <a:t>‹#›</a:t>
            </a:fld>
            <a:endParaRPr lang="fa-IR"/>
          </a:p>
        </p:txBody>
      </p:sp>
      <p:sp>
        <p:nvSpPr>
          <p:cNvPr id="14" name="Footer Placeholder 13"/>
          <p:cNvSpPr>
            <a:spLocks noGrp="1"/>
          </p:cNvSpPr>
          <p:nvPr>
            <p:ph type="ftr" sz="quarter" idx="17"/>
          </p:nvPr>
        </p:nvSpPr>
        <p:spPr/>
        <p:txBody>
          <a:bodyPr rtlCol="0"/>
          <a:lstStyle/>
          <a:p>
            <a:endParaRPr lang="fa-I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DBEFEB8-AB11-45E3-AC13-9C9975153B44}" type="datetimeFigureOut">
              <a:rPr lang="fa-IR" smtClean="0"/>
              <a:pPr/>
              <a:t>06/27/1443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BEFEB8-AB11-45E3-AC13-9C9975153B44}" type="datetimeFigureOut">
              <a:rPr lang="fa-IR" smtClean="0"/>
              <a:pPr/>
              <a:t>06/27/1443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4CC039D3-8A8B-4654-A361-E0D9F4431206}"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DBEFEB8-AB11-45E3-AC13-9C9975153B44}" type="datetimeFigureOut">
              <a:rPr lang="fa-IR" smtClean="0"/>
              <a:pPr/>
              <a:t>06/27/1443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EDBEFEB8-AB11-45E3-AC13-9C9975153B44}" type="datetimeFigureOut">
              <a:rPr lang="fa-IR" smtClean="0"/>
              <a:pPr/>
              <a:t>06/27/1443</a:t>
            </a:fld>
            <a:endParaRPr lang="fa-I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4CC039D3-8A8B-4654-A361-E0D9F4431206}" type="slidenum">
              <a:rPr lang="fa-IR" smtClean="0"/>
              <a:pPr/>
              <a:t>‹#›</a:t>
            </a:fld>
            <a:endParaRPr lang="fa-IR"/>
          </a:p>
        </p:txBody>
      </p:sp>
      <p:sp>
        <p:nvSpPr>
          <p:cNvPr id="14" name="Footer Placeholder 13"/>
          <p:cNvSpPr>
            <a:spLocks noGrp="1"/>
          </p:cNvSpPr>
          <p:nvPr>
            <p:ph type="ftr" sz="quarter" idx="12"/>
          </p:nvPr>
        </p:nvSpPr>
        <p:spPr>
          <a:xfrm>
            <a:off x="1600200" y="6248206"/>
            <a:ext cx="4572000" cy="365125"/>
          </a:xfrm>
        </p:spPr>
        <p:txBody>
          <a:bodyPr rtlCol="0"/>
          <a:lstStyle/>
          <a:p>
            <a:endParaRPr lang="fa-I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DBEFEB8-AB11-45E3-AC13-9C9975153B44}" type="datetimeFigureOut">
              <a:rPr lang="fa-IR" smtClean="0"/>
              <a:pPr/>
              <a:t>06/27/1443</a:t>
            </a:fld>
            <a:endParaRPr lang="fa-I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fa-I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CC039D3-8A8B-4654-A361-E0D9F4431206}"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86546" y="0"/>
            <a:ext cx="2357454" cy="1357298"/>
          </a:xfrm>
        </p:spPr>
        <p:txBody>
          <a:bodyPr>
            <a:normAutofit fontScale="90000"/>
          </a:bodyPr>
          <a:lstStyle/>
          <a:p>
            <a:r>
              <a:rPr lang="fa-IR" dirty="0" smtClean="0">
                <a:solidFill>
                  <a:schemeClr val="tx1"/>
                </a:solidFill>
              </a:rPr>
              <a:t>درس اول </a:t>
            </a:r>
            <a:r>
              <a:rPr lang="fa-IR" dirty="0" smtClean="0"/>
              <a:t>:     </a:t>
            </a:r>
            <a:br>
              <a:rPr lang="fa-IR" dirty="0" smtClean="0"/>
            </a:br>
            <a:endParaRPr lang="fa-IR" dirty="0"/>
          </a:p>
        </p:txBody>
      </p:sp>
      <p:sp>
        <p:nvSpPr>
          <p:cNvPr id="3" name="Subtitle 2"/>
          <p:cNvSpPr>
            <a:spLocks noGrp="1"/>
          </p:cNvSpPr>
          <p:nvPr>
            <p:ph type="subTitle" idx="1"/>
          </p:nvPr>
        </p:nvSpPr>
        <p:spPr/>
        <p:txBody>
          <a:bodyPr>
            <a:normAutofit fontScale="77500" lnSpcReduction="20000"/>
          </a:bodyPr>
          <a:lstStyle/>
          <a:p>
            <a:r>
              <a:rPr lang="fa-IR" sz="6000" dirty="0" smtClean="0"/>
              <a:t>علوم پایه ششم     1</a:t>
            </a:r>
            <a:endParaRPr lang="fa-IR" sz="6000" dirty="0"/>
          </a:p>
        </p:txBody>
      </p:sp>
      <p:sp>
        <p:nvSpPr>
          <p:cNvPr id="4" name="Rectangle 3"/>
          <p:cNvSpPr/>
          <p:nvPr/>
        </p:nvSpPr>
        <p:spPr>
          <a:xfrm>
            <a:off x="2143108" y="1428736"/>
            <a:ext cx="4714908" cy="35004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5" name="Picture 4" descr="15032008087.jpg"/>
          <p:cNvPicPr>
            <a:picLocks noChangeAspect="1"/>
          </p:cNvPicPr>
          <p:nvPr/>
        </p:nvPicPr>
        <p:blipFill>
          <a:blip r:embed="rId2" cstate="print"/>
          <a:stretch>
            <a:fillRect/>
          </a:stretch>
        </p:blipFill>
        <p:spPr>
          <a:xfrm>
            <a:off x="1714480" y="956099"/>
            <a:ext cx="5786478" cy="4339857"/>
          </a:xfrm>
          <a:prstGeom prst="rect">
            <a:avLst/>
          </a:prstGeom>
        </p:spPr>
      </p:pic>
      <p:sp>
        <p:nvSpPr>
          <p:cNvPr id="6" name="Oval 5"/>
          <p:cNvSpPr/>
          <p:nvPr/>
        </p:nvSpPr>
        <p:spPr>
          <a:xfrm>
            <a:off x="1000100" y="5143512"/>
            <a:ext cx="6929486" cy="7858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2000" dirty="0">
              <a:solidFill>
                <a:srgbClr val="002060"/>
              </a:solidFill>
            </a:endParaRPr>
          </a:p>
        </p:txBody>
      </p:sp>
      <p:sp>
        <p:nvSpPr>
          <p:cNvPr id="7" name="Rectangle 6"/>
          <p:cNvSpPr/>
          <p:nvPr/>
        </p:nvSpPr>
        <p:spPr>
          <a:xfrm>
            <a:off x="285720" y="0"/>
            <a:ext cx="6500858" cy="584775"/>
          </a:xfrm>
          <a:prstGeom prst="rect">
            <a:avLst/>
          </a:prstGeom>
        </p:spPr>
        <p:txBody>
          <a:bodyPr wrap="square">
            <a:spAutoFit/>
          </a:bodyPr>
          <a:lstStyle/>
          <a:p>
            <a:r>
              <a:rPr lang="fa-IR" sz="3200" b="1" dirty="0" smtClean="0"/>
              <a:t>زنگ علوم (مسائل زندگي روزانه و ‌حل آنها)</a:t>
            </a:r>
            <a:endParaRPr lang="fa-IR" sz="3200" dirty="0">
              <a:solidFill>
                <a:srgbClr val="FFFF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785794"/>
            <a:ext cx="8553480" cy="3357586"/>
          </a:xfrm>
        </p:spPr>
        <p:txBody>
          <a:bodyPr>
            <a:normAutofit/>
          </a:bodyPr>
          <a:lstStyle/>
          <a:p>
            <a:pPr algn="ctr"/>
            <a:r>
              <a:rPr lang="fa-IR" dirty="0" smtClean="0"/>
              <a:t>با توجه به ملاک های ارزشیابی یک چک لیست یا فهرست وارسی تهیه کنید </a:t>
            </a:r>
            <a:endParaRPr lang="fa-IR" dirty="0"/>
          </a:p>
        </p:txBody>
      </p:sp>
      <p:sp>
        <p:nvSpPr>
          <p:cNvPr id="3" name="Subtitle 2"/>
          <p:cNvSpPr>
            <a:spLocks noGrp="1"/>
          </p:cNvSpPr>
          <p:nvPr>
            <p:ph type="subTitle" idx="1"/>
          </p:nvPr>
        </p:nvSpPr>
        <p:spPr/>
        <p:txBody>
          <a:bodyPr/>
          <a:lstStyle/>
          <a:p>
            <a:r>
              <a:rPr lang="fa-IR" dirty="0" smtClean="0"/>
              <a:t>کار گروهی </a:t>
            </a:r>
            <a:endParaRPr lang="fa-I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477" y="273050"/>
            <a:ext cx="8077200" cy="869950"/>
          </a:xfrm>
        </p:spPr>
        <p:txBody>
          <a:bodyPr>
            <a:normAutofit/>
          </a:bodyPr>
          <a:lstStyle/>
          <a:p>
            <a:r>
              <a:rPr lang="fa-IR" b="1" dirty="0" smtClean="0">
                <a:cs typeface="2  Lotus" pitchFamily="2" charset="-78"/>
              </a:rPr>
              <a:t>جدول ارزشيابي ملاک ها و سطوح عملکرد</a:t>
            </a:r>
            <a:endParaRPr lang="fa-IR" dirty="0">
              <a:cs typeface="2  Lotus" pitchFamily="2" charset="-78"/>
            </a:endParaRPr>
          </a:p>
        </p:txBody>
      </p:sp>
      <p:graphicFrame>
        <p:nvGraphicFramePr>
          <p:cNvPr id="7" name="Table 6"/>
          <p:cNvGraphicFramePr>
            <a:graphicFrameLocks noGrp="1"/>
          </p:cNvGraphicFramePr>
          <p:nvPr/>
        </p:nvGraphicFramePr>
        <p:xfrm>
          <a:off x="142844" y="2000240"/>
          <a:ext cx="8786874" cy="4528873"/>
        </p:xfrm>
        <a:graphic>
          <a:graphicData uri="http://schemas.openxmlformats.org/drawingml/2006/table">
            <a:tbl>
              <a:tblPr rtl="1">
                <a:tableStyleId>{3C2FFA5D-87B4-456A-9821-1D502468CF0F}</a:tableStyleId>
              </a:tblPr>
              <a:tblGrid>
                <a:gridCol w="1523503"/>
                <a:gridCol w="2421423"/>
                <a:gridCol w="2420525"/>
                <a:gridCol w="2421423"/>
              </a:tblGrid>
              <a:tr h="427789">
                <a:tc>
                  <a:txBody>
                    <a:bodyPr/>
                    <a:lstStyle/>
                    <a:p>
                      <a:pPr marL="457200" algn="ctr" rtl="1">
                        <a:lnSpc>
                          <a:spcPct val="115000"/>
                        </a:lnSpc>
                        <a:spcAft>
                          <a:spcPts val="0"/>
                        </a:spcAft>
                      </a:pPr>
                      <a:r>
                        <a:rPr lang="fa-IR" sz="1200"/>
                        <a:t>ملاک‌ها</a:t>
                      </a:r>
                      <a:endParaRPr lang="en-US" sz="1000">
                        <a:latin typeface="Calibri"/>
                        <a:ea typeface="Calibri"/>
                        <a:cs typeface="Arial"/>
                      </a:endParaRPr>
                    </a:p>
                  </a:txBody>
                  <a:tcPr marL="59784" marR="59784" marT="0" marB="0" anchor="ctr"/>
                </a:tc>
                <a:tc>
                  <a:txBody>
                    <a:bodyPr/>
                    <a:lstStyle/>
                    <a:p>
                      <a:pPr marL="457200" algn="ctr" rtl="1">
                        <a:lnSpc>
                          <a:spcPct val="115000"/>
                        </a:lnSpc>
                        <a:spcAft>
                          <a:spcPts val="0"/>
                        </a:spcAft>
                      </a:pPr>
                      <a:r>
                        <a:rPr lang="fa-IR" sz="1200"/>
                        <a:t>سطح 1</a:t>
                      </a:r>
                      <a:endParaRPr lang="en-US" sz="1000">
                        <a:latin typeface="Calibri"/>
                        <a:ea typeface="Calibri"/>
                        <a:cs typeface="Arial"/>
                      </a:endParaRPr>
                    </a:p>
                  </a:txBody>
                  <a:tcPr marL="59784" marR="59784" marT="0" marB="0" anchor="ctr"/>
                </a:tc>
                <a:tc>
                  <a:txBody>
                    <a:bodyPr/>
                    <a:lstStyle/>
                    <a:p>
                      <a:pPr marL="457200" algn="ctr" rtl="1">
                        <a:lnSpc>
                          <a:spcPct val="115000"/>
                        </a:lnSpc>
                        <a:spcAft>
                          <a:spcPts val="0"/>
                        </a:spcAft>
                      </a:pPr>
                      <a:r>
                        <a:rPr lang="fa-IR" sz="1200"/>
                        <a:t>سطح 2</a:t>
                      </a:r>
                      <a:endParaRPr lang="en-US" sz="1000">
                        <a:latin typeface="Calibri"/>
                        <a:ea typeface="Calibri"/>
                        <a:cs typeface="Arial"/>
                      </a:endParaRPr>
                    </a:p>
                  </a:txBody>
                  <a:tcPr marL="59784" marR="59784" marT="0" marB="0" anchor="ctr"/>
                </a:tc>
                <a:tc>
                  <a:txBody>
                    <a:bodyPr/>
                    <a:lstStyle/>
                    <a:p>
                      <a:pPr marL="457200" algn="ctr" rtl="1">
                        <a:lnSpc>
                          <a:spcPct val="115000"/>
                        </a:lnSpc>
                        <a:spcAft>
                          <a:spcPts val="0"/>
                        </a:spcAft>
                      </a:pPr>
                      <a:r>
                        <a:rPr lang="fa-IR" sz="1200"/>
                        <a:t>سطح 3</a:t>
                      </a:r>
                      <a:endParaRPr lang="en-US" sz="1000">
                        <a:latin typeface="Calibri"/>
                        <a:ea typeface="Calibri"/>
                        <a:cs typeface="Arial"/>
                      </a:endParaRPr>
                    </a:p>
                  </a:txBody>
                  <a:tcPr marL="59784" marR="59784" marT="0" marB="0" anchor="ctr"/>
                </a:tc>
              </a:tr>
              <a:tr h="1925053">
                <a:tc>
                  <a:txBody>
                    <a:bodyPr/>
                    <a:lstStyle/>
                    <a:p>
                      <a:pPr marL="457200" algn="ctr" rtl="1">
                        <a:lnSpc>
                          <a:spcPct val="115000"/>
                        </a:lnSpc>
                        <a:spcAft>
                          <a:spcPts val="0"/>
                        </a:spcAft>
                      </a:pPr>
                      <a:r>
                        <a:rPr lang="fa-IR" sz="1800" dirty="0">
                          <a:cs typeface="2  Lotus" pitchFamily="2" charset="-78"/>
                        </a:rPr>
                        <a:t>طرح مسئله</a:t>
                      </a:r>
                      <a:endParaRPr lang="en-US" sz="1200" dirty="0">
                        <a:latin typeface="Calibri"/>
                        <a:ea typeface="Calibri"/>
                        <a:cs typeface="2  Lotus" pitchFamily="2" charset="-78"/>
                      </a:endParaRPr>
                    </a:p>
                  </a:txBody>
                  <a:tcPr marL="59784" marR="59784" marT="0" marB="0" anchor="ctr"/>
                </a:tc>
                <a:tc>
                  <a:txBody>
                    <a:bodyPr/>
                    <a:lstStyle/>
                    <a:p>
                      <a:pPr marL="457200" algn="just" rtl="1">
                        <a:lnSpc>
                          <a:spcPct val="115000"/>
                        </a:lnSpc>
                        <a:spcAft>
                          <a:spcPts val="0"/>
                        </a:spcAft>
                      </a:pPr>
                      <a:r>
                        <a:rPr lang="fa-IR" sz="1800" dirty="0">
                          <a:cs typeface="2  Lotus" pitchFamily="2" charset="-78"/>
                        </a:rPr>
                        <a:t>در مواجهه با پديده‌هاي آشنا در زندگي روزمره، بدون توجه به پديده‌هاي مورد مشاهده و روابط بين آنها مسائلي را طرح مي‌كند.</a:t>
                      </a:r>
                      <a:endParaRPr lang="en-US" sz="1200" dirty="0">
                        <a:latin typeface="Calibri"/>
                        <a:ea typeface="Calibri"/>
                        <a:cs typeface="2  Lotus" pitchFamily="2" charset="-78"/>
                      </a:endParaRPr>
                    </a:p>
                  </a:txBody>
                  <a:tcPr marL="59784" marR="59784" marT="0" marB="0"/>
                </a:tc>
                <a:tc>
                  <a:txBody>
                    <a:bodyPr/>
                    <a:lstStyle/>
                    <a:p>
                      <a:pPr marL="457200" algn="just" rtl="1">
                        <a:lnSpc>
                          <a:spcPct val="115000"/>
                        </a:lnSpc>
                        <a:spcAft>
                          <a:spcPts val="0"/>
                        </a:spcAft>
                      </a:pPr>
                      <a:r>
                        <a:rPr lang="fa-IR" sz="1800" dirty="0">
                          <a:cs typeface="2  Lotus" pitchFamily="2" charset="-78"/>
                        </a:rPr>
                        <a:t>در مواجهه با پديده‌هاي آشنا در زندگي روزمره، با توجه به پديده‌هاي مورد مشاهده و روابط بين آنها مسائلي را طرح مي‌كند.</a:t>
                      </a:r>
                      <a:endParaRPr lang="en-US" sz="1200" dirty="0">
                        <a:latin typeface="Calibri"/>
                        <a:ea typeface="Calibri"/>
                        <a:cs typeface="2  Lotus" pitchFamily="2" charset="-78"/>
                      </a:endParaRPr>
                    </a:p>
                  </a:txBody>
                  <a:tcPr marL="59784" marR="59784" marT="0" marB="0"/>
                </a:tc>
                <a:tc>
                  <a:txBody>
                    <a:bodyPr/>
                    <a:lstStyle/>
                    <a:p>
                      <a:pPr marL="457200" algn="just" rtl="1">
                        <a:lnSpc>
                          <a:spcPct val="115000"/>
                        </a:lnSpc>
                        <a:spcAft>
                          <a:spcPts val="0"/>
                        </a:spcAft>
                      </a:pPr>
                      <a:r>
                        <a:rPr lang="fa-IR" sz="1800" dirty="0">
                          <a:cs typeface="2  Lotus" pitchFamily="2" charset="-78"/>
                        </a:rPr>
                        <a:t>در مواجهه با پديده‌هاي آشنا و ناآشناي زندگي روزمره، با كنجكاوي و علاقه و  توجه به پديده‌هاي مورد مشاهده و روابط بين آنها مسائلي را طرح مي‌كند.</a:t>
                      </a:r>
                      <a:endParaRPr lang="en-US" sz="1200" dirty="0">
                        <a:latin typeface="Calibri"/>
                        <a:ea typeface="Calibri"/>
                        <a:cs typeface="2  Lotus" pitchFamily="2" charset="-78"/>
                      </a:endParaRPr>
                    </a:p>
                  </a:txBody>
                  <a:tcPr marL="59784" marR="59784" marT="0" marB="0"/>
                </a:tc>
              </a:tr>
              <a:tr h="1711158">
                <a:tc>
                  <a:txBody>
                    <a:bodyPr/>
                    <a:lstStyle/>
                    <a:p>
                      <a:pPr marL="457200" algn="ctr" rtl="1">
                        <a:lnSpc>
                          <a:spcPct val="115000"/>
                        </a:lnSpc>
                        <a:spcAft>
                          <a:spcPts val="0"/>
                        </a:spcAft>
                      </a:pPr>
                      <a:r>
                        <a:rPr lang="fa-IR" sz="1800">
                          <a:cs typeface="2  Lotus" pitchFamily="2" charset="-78"/>
                        </a:rPr>
                        <a:t>ارائه‌ي راه‌حل و امتحان</a:t>
                      </a:r>
                      <a:endParaRPr lang="en-US" sz="1200">
                        <a:latin typeface="Calibri"/>
                        <a:ea typeface="Calibri"/>
                        <a:cs typeface="2  Lotus" pitchFamily="2" charset="-78"/>
                      </a:endParaRPr>
                    </a:p>
                  </a:txBody>
                  <a:tcPr marL="59784" marR="59784" marT="0" marB="0" anchor="ctr"/>
                </a:tc>
                <a:tc>
                  <a:txBody>
                    <a:bodyPr/>
                    <a:lstStyle/>
                    <a:p>
                      <a:pPr marL="457200" algn="just" rtl="1">
                        <a:lnSpc>
                          <a:spcPct val="115000"/>
                        </a:lnSpc>
                        <a:spcAft>
                          <a:spcPts val="0"/>
                        </a:spcAft>
                      </a:pPr>
                      <a:r>
                        <a:rPr lang="fa-IR" sz="1800">
                          <a:cs typeface="2  Lotus" pitchFamily="2" charset="-78"/>
                        </a:rPr>
                        <a:t>براي مسائل مطرح‌شده، پاسخ‌هايي ارائه مي‌دهد اما ارتباط مسئله و راه‌حل روشن نيست.</a:t>
                      </a:r>
                      <a:endParaRPr lang="en-US" sz="1200">
                        <a:latin typeface="Calibri"/>
                        <a:ea typeface="Calibri"/>
                        <a:cs typeface="2  Lotus" pitchFamily="2" charset="-78"/>
                      </a:endParaRPr>
                    </a:p>
                  </a:txBody>
                  <a:tcPr marL="59784" marR="59784" marT="0" marB="0"/>
                </a:tc>
                <a:tc>
                  <a:txBody>
                    <a:bodyPr/>
                    <a:lstStyle/>
                    <a:p>
                      <a:pPr marL="457200" algn="just" rtl="1">
                        <a:lnSpc>
                          <a:spcPct val="115000"/>
                        </a:lnSpc>
                        <a:spcAft>
                          <a:spcPts val="0"/>
                        </a:spcAft>
                      </a:pPr>
                      <a:r>
                        <a:rPr lang="fa-IR" sz="1800">
                          <a:cs typeface="2  Lotus" pitchFamily="2" charset="-78"/>
                        </a:rPr>
                        <a:t>با استفاده از نشانه‌هاي آشكار و پنهان مرتبط با موضوع، راه‌حل‌هايي را براي مسائل مطرح‌شده پيشنهاد مي‌كند.</a:t>
                      </a:r>
                      <a:endParaRPr lang="en-US" sz="1200">
                        <a:latin typeface="Calibri"/>
                        <a:ea typeface="Calibri"/>
                        <a:cs typeface="2  Lotus" pitchFamily="2" charset="-78"/>
                      </a:endParaRPr>
                    </a:p>
                  </a:txBody>
                  <a:tcPr marL="59784" marR="59784" marT="0" marB="0"/>
                </a:tc>
                <a:tc>
                  <a:txBody>
                    <a:bodyPr/>
                    <a:lstStyle/>
                    <a:p>
                      <a:pPr marL="457200" algn="just" rtl="1">
                        <a:lnSpc>
                          <a:spcPct val="115000"/>
                        </a:lnSpc>
                        <a:spcAft>
                          <a:spcPts val="0"/>
                        </a:spcAft>
                      </a:pPr>
                      <a:r>
                        <a:rPr lang="fa-IR" sz="1800" dirty="0">
                          <a:cs typeface="2  Lotus" pitchFamily="2" charset="-78"/>
                        </a:rPr>
                        <a:t>با استفاده از نشانه‌هاي آشكار و پنهان مرتبط با موضوع، راه‌حل‌هايي را براي مسائل مطرح‌شده پيشنهاد كرده و به امتحان آنها مي‌پردازد.</a:t>
                      </a:r>
                      <a:endParaRPr lang="en-US" sz="1200" dirty="0">
                        <a:latin typeface="Calibri"/>
                        <a:ea typeface="Calibri"/>
                        <a:cs typeface="2  Lotus" pitchFamily="2" charset="-78"/>
                      </a:endParaRPr>
                    </a:p>
                  </a:txBody>
                  <a:tcPr marL="59784" marR="59784" marT="0" marB="0"/>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477" y="273050"/>
            <a:ext cx="8077200" cy="869950"/>
          </a:xfrm>
        </p:spPr>
        <p:txBody>
          <a:bodyPr>
            <a:normAutofit/>
          </a:bodyPr>
          <a:lstStyle/>
          <a:p>
            <a:pPr algn="ctr"/>
            <a:r>
              <a:rPr lang="fa-IR" b="1" dirty="0" smtClean="0"/>
              <a:t>اهمییت چک لیست برای درس اول </a:t>
            </a:r>
            <a:endParaRPr lang="fa-IR" dirty="0"/>
          </a:p>
        </p:txBody>
      </p:sp>
      <p:sp>
        <p:nvSpPr>
          <p:cNvPr id="3" name="Text Placeholder 2"/>
          <p:cNvSpPr>
            <a:spLocks noGrp="1"/>
          </p:cNvSpPr>
          <p:nvPr>
            <p:ph type="body" idx="2"/>
          </p:nvPr>
        </p:nvSpPr>
        <p:spPr>
          <a:xfrm>
            <a:off x="500034" y="1752600"/>
            <a:ext cx="8215369" cy="4343400"/>
          </a:xfrm>
        </p:spPr>
        <p:txBody>
          <a:bodyPr>
            <a:normAutofit/>
          </a:bodyPr>
          <a:lstStyle/>
          <a:p>
            <a:pPr lvl="0"/>
            <a:r>
              <a:rPr lang="fa-IR" sz="2800" b="1" dirty="0" smtClean="0">
                <a:cs typeface="2  Lotus" pitchFamily="2" charset="-78"/>
              </a:rPr>
              <a:t>تهيه سياهه رفتار(چک ليست)برای درس اول لازم است </a:t>
            </a:r>
            <a:endParaRPr lang="en-US" sz="2800" b="1" dirty="0" smtClean="0">
              <a:cs typeface="2  Lotus" pitchFamily="2" charset="-78"/>
            </a:endParaRPr>
          </a:p>
          <a:p>
            <a:r>
              <a:rPr lang="fa-IR" sz="2800" b="1" dirty="0" smtClean="0">
                <a:cs typeface="2  Lotus" pitchFamily="2" charset="-78"/>
              </a:rPr>
              <a:t>- مشاهده به عنوان مهارت پايه که در آن دانش﻿آموزان به بيان جزئيات، تفاوت‌ها، شباهت﻿ها يادداشت﻿ها طبقه بندي، اندازه گيري مي﻿پردازند به عنوان مثال دقت و يادداشت دما از روي دماسنج</a:t>
            </a:r>
            <a:endParaRPr lang="en-US" sz="2800" b="1" dirty="0" smtClean="0">
              <a:cs typeface="2  Lotus" pitchFamily="2" charset="-78"/>
            </a:endParaRPr>
          </a:p>
          <a:p>
            <a:r>
              <a:rPr lang="fa-IR" sz="2800" b="1" dirty="0" smtClean="0">
                <a:cs typeface="2  Lotus" pitchFamily="2" charset="-78"/>
              </a:rPr>
              <a:t>- مسئوليت پذيري؛ انجام فعاليت﻿ها با علاقه و آوردن وسايل آموزشي از خانه و غيره.</a:t>
            </a:r>
            <a:endParaRPr lang="en-US" sz="2800" b="1" dirty="0" smtClean="0">
              <a:cs typeface="2  Lotus" pitchFamily="2" charset="-78"/>
            </a:endParaRPr>
          </a:p>
          <a:p>
            <a:r>
              <a:rPr lang="fa-IR" sz="2800" b="1" dirty="0" smtClean="0">
                <a:cs typeface="2  Lotus" pitchFamily="2" charset="-78"/>
              </a:rPr>
              <a:t>- برقراري ارتباط؛ جهت تعامل و بحث گروهي با اعضا گروه و معلم و بقيه مهارت﻿ها و . . .</a:t>
            </a:r>
            <a:endParaRPr lang="en-US" sz="2800" b="1" dirty="0" smtClean="0">
              <a:cs typeface="2  Lotus" pitchFamily="2" charset="-78"/>
            </a:endParaRPr>
          </a:p>
          <a:p>
            <a:endParaRPr lang="fa-IR" b="1" dirty="0">
              <a:cs typeface="2  Lotus"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Autofit/>
          </a:bodyPr>
          <a:lstStyle/>
          <a:p>
            <a:pPr algn="ctr"/>
            <a:r>
              <a:rPr lang="fa-IR" b="1" dirty="0" smtClean="0"/>
              <a:t>درس در يك نگاه</a:t>
            </a:r>
            <a:r>
              <a:rPr lang="en-US" dirty="0" smtClean="0"/>
              <a:t/>
            </a:r>
            <a:br>
              <a:rPr lang="en-US" dirty="0" smtClean="0"/>
            </a:br>
            <a:endParaRPr lang="fa-IR" dirty="0"/>
          </a:p>
        </p:txBody>
      </p:sp>
      <p:sp>
        <p:nvSpPr>
          <p:cNvPr id="3" name="Content Placeholder 2"/>
          <p:cNvSpPr>
            <a:spLocks noGrp="1"/>
          </p:cNvSpPr>
          <p:nvPr>
            <p:ph sz="quarter" idx="1"/>
          </p:nvPr>
        </p:nvSpPr>
        <p:spPr>
          <a:solidFill>
            <a:schemeClr val="accent5">
              <a:lumMod val="40000"/>
              <a:lumOff val="60000"/>
            </a:schemeClr>
          </a:solidFill>
        </p:spPr>
        <p:txBody>
          <a:bodyPr>
            <a:noAutofit/>
          </a:bodyPr>
          <a:lstStyle/>
          <a:p>
            <a:pPr algn="ctr">
              <a:buNone/>
            </a:pPr>
            <a:r>
              <a:rPr lang="fa-IR" sz="3200" b="1" dirty="0" smtClean="0">
                <a:cs typeface="2  Lotus" pitchFamily="2" charset="-78"/>
              </a:rPr>
              <a:t>نقشه مفهومي</a:t>
            </a:r>
            <a:endParaRPr lang="en-US" sz="3200" b="1" dirty="0" smtClean="0">
              <a:cs typeface="2  Lotus" pitchFamily="2" charset="-78"/>
            </a:endParaRPr>
          </a:p>
          <a:p>
            <a:pPr algn="ctr">
              <a:buNone/>
            </a:pPr>
            <a:r>
              <a:rPr lang="fa-IR" sz="3200" b="1" dirty="0" smtClean="0">
                <a:cs typeface="2  Lotus" pitchFamily="2" charset="-78"/>
              </a:rPr>
              <a:t>به‌كارگيري حواس براي مشاهده</a:t>
            </a:r>
            <a:endParaRPr lang="en-US" sz="3200" b="1" dirty="0" smtClean="0">
              <a:cs typeface="2  Lotus" pitchFamily="2" charset="-78"/>
            </a:endParaRPr>
          </a:p>
          <a:p>
            <a:pPr algn="ctr">
              <a:buNone/>
            </a:pPr>
            <a:r>
              <a:rPr lang="fa-IR" sz="3200" b="1" dirty="0" smtClean="0">
                <a:cs typeface="2  Lotus" pitchFamily="2" charset="-78"/>
              </a:rPr>
              <a:t>يادداشت‌برداري و جمع‌آوري اطلاعات</a:t>
            </a:r>
            <a:endParaRPr lang="en-US" sz="3200" b="1" dirty="0" smtClean="0">
              <a:cs typeface="2  Lotus" pitchFamily="2" charset="-78"/>
            </a:endParaRPr>
          </a:p>
          <a:p>
            <a:pPr algn="ctr">
              <a:buNone/>
            </a:pPr>
            <a:r>
              <a:rPr lang="fa-IR" sz="3200" b="1" dirty="0" smtClean="0">
                <a:cs typeface="2  Lotus" pitchFamily="2" charset="-78"/>
              </a:rPr>
              <a:t>روبه‌رو شدن با مسئله</a:t>
            </a:r>
            <a:endParaRPr lang="en-US" sz="3200" b="1" dirty="0" smtClean="0">
              <a:cs typeface="2  Lotus" pitchFamily="2" charset="-78"/>
            </a:endParaRPr>
          </a:p>
          <a:p>
            <a:pPr algn="ctr">
              <a:buNone/>
            </a:pPr>
            <a:r>
              <a:rPr lang="fa-IR" sz="3200" b="1" dirty="0" smtClean="0">
                <a:cs typeface="2  Lotus" pitchFamily="2" charset="-78"/>
              </a:rPr>
              <a:t>پيشنهاد راه‌حل</a:t>
            </a:r>
            <a:endParaRPr lang="en-US" sz="3200" b="1" dirty="0" smtClean="0">
              <a:cs typeface="2  Lotus" pitchFamily="2" charset="-78"/>
            </a:endParaRPr>
          </a:p>
          <a:p>
            <a:pPr algn="ctr">
              <a:buNone/>
            </a:pPr>
            <a:r>
              <a:rPr lang="fa-IR" sz="3200" b="1" dirty="0" smtClean="0">
                <a:cs typeface="2  Lotus" pitchFamily="2" charset="-78"/>
              </a:rPr>
              <a:t>آزمايش</a:t>
            </a:r>
            <a:endParaRPr lang="en-US" sz="3200" b="1" dirty="0" smtClean="0">
              <a:cs typeface="2  Lotus" pitchFamily="2" charset="-78"/>
            </a:endParaRPr>
          </a:p>
          <a:p>
            <a:pPr algn="ctr">
              <a:buNone/>
            </a:pPr>
            <a:r>
              <a:rPr lang="fa-IR" sz="3200" b="1" dirty="0" smtClean="0">
                <a:cs typeface="2  Lotus" pitchFamily="2" charset="-78"/>
              </a:rPr>
              <a:t>طرح مسئله‌ي جدي </a:t>
            </a:r>
            <a:r>
              <a:rPr lang="en-US" sz="3200" b="1" dirty="0" smtClean="0">
                <a:cs typeface="2  Lotus" pitchFamily="2" charset="-78"/>
              </a:rPr>
              <a:t> </a:t>
            </a:r>
            <a:r>
              <a:rPr lang="fa-IR" sz="3200" b="1" dirty="0" smtClean="0">
                <a:cs typeface="2  Lotus" pitchFamily="2" charset="-78"/>
              </a:rPr>
              <a:t> </a:t>
            </a:r>
            <a:endParaRPr lang="en-US" sz="3200" b="1" dirty="0" smtClean="0">
              <a:cs typeface="2  Lotus" pitchFamily="2" charset="-78"/>
            </a:endParaRPr>
          </a:p>
          <a:p>
            <a:pPr>
              <a:buNone/>
            </a:pPr>
            <a:r>
              <a:rPr lang="fa-IR" sz="3200" b="1" dirty="0" smtClean="0">
                <a:cs typeface="2  Lotus" pitchFamily="2" charset="-78"/>
              </a:rPr>
              <a:t> </a:t>
            </a:r>
            <a:endParaRPr lang="en-US" sz="3200" b="1" dirty="0" smtClean="0">
              <a:cs typeface="2  Lotus" pitchFamily="2" charset="-78"/>
            </a:endParaRPr>
          </a:p>
          <a:p>
            <a:pPr>
              <a:buNone/>
            </a:pPr>
            <a:r>
              <a:rPr lang="en-US" sz="3200" b="1" dirty="0" smtClean="0">
                <a:cs typeface="2  Lotus" pitchFamily="2" charset="-78"/>
              </a:rPr>
              <a:t> </a:t>
            </a:r>
          </a:p>
          <a:p>
            <a:pPr>
              <a:buNone/>
            </a:pPr>
            <a:r>
              <a:rPr lang="en-US" sz="3200" b="1" dirty="0" smtClean="0">
                <a:cs typeface="2  Lotus" pitchFamily="2" charset="-78"/>
              </a:rPr>
              <a:t> </a:t>
            </a:r>
            <a:endParaRPr lang="en-US" sz="3200" b="1" dirty="0">
              <a:cs typeface="2  Lotus"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Autofit/>
          </a:bodyPr>
          <a:lstStyle/>
          <a:p>
            <a:pPr algn="ctr"/>
            <a:r>
              <a:rPr lang="fa-IR" b="1" dirty="0" smtClean="0"/>
              <a:t>درس در يك نگاه</a:t>
            </a:r>
            <a:r>
              <a:rPr lang="en-US" dirty="0" smtClean="0"/>
              <a:t/>
            </a:r>
            <a:br>
              <a:rPr lang="en-US" dirty="0" smtClean="0"/>
            </a:br>
            <a:endParaRPr lang="fa-IR" dirty="0"/>
          </a:p>
        </p:txBody>
      </p:sp>
      <p:sp>
        <p:nvSpPr>
          <p:cNvPr id="3" name="Content Placeholder 2"/>
          <p:cNvSpPr>
            <a:spLocks noGrp="1"/>
          </p:cNvSpPr>
          <p:nvPr>
            <p:ph sz="quarter" idx="1"/>
          </p:nvPr>
        </p:nvSpPr>
        <p:spPr>
          <a:solidFill>
            <a:schemeClr val="accent5">
              <a:lumMod val="40000"/>
              <a:lumOff val="60000"/>
            </a:schemeClr>
          </a:solidFill>
        </p:spPr>
        <p:txBody>
          <a:bodyPr>
            <a:normAutofit/>
          </a:bodyPr>
          <a:lstStyle/>
          <a:p>
            <a:pPr>
              <a:buNone/>
            </a:pPr>
            <a:r>
              <a:rPr lang="fa-IR" sz="3600" b="1" dirty="0" smtClean="0">
                <a:cs typeface="2  Lotus" pitchFamily="2" charset="-78"/>
              </a:rPr>
              <a:t>در اين درس، دانش‌آموزان با روش علمي آشنا مي‌شوند و با به‌كارگيري روش علمي در حل مسائل عادت پيدا مي‌كنند كه اين روش را براي حل مسائل روزمره‌ي زندگي به‌كار گيرند. در اين درس, دانش‌آموزان مشاهده, يادداشت‌برداري طرح مسئله, پيشنهاد راه‌حل و ارائه‌ي فرضيه, انجام آزمايش, نتيجه‌گيري و طرح مسائل جديد را تجربه مي‌كنند.</a:t>
            </a:r>
            <a:endParaRPr lang="en-US" sz="3600" b="1" dirty="0">
              <a:cs typeface="2  Lotus"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43050"/>
            <a:ext cx="9144000" cy="4429156"/>
          </a:xfrm>
        </p:spPr>
        <p:txBody>
          <a:bodyPr>
            <a:noAutofit/>
          </a:bodyPr>
          <a:lstStyle/>
          <a:p>
            <a:pPr algn="r"/>
            <a:r>
              <a:rPr lang="fa-IR" sz="4000" b="1" dirty="0" smtClean="0">
                <a:cs typeface="2  Lotus" pitchFamily="2" charset="-78"/>
              </a:rPr>
              <a:t>در پايان اين درس انتظار مي‌رود دانش‌آموزان بتوانند:</a:t>
            </a:r>
            <a:r>
              <a:rPr lang="en-US" sz="4000" b="1" dirty="0" smtClean="0">
                <a:cs typeface="2  Lotus" pitchFamily="2" charset="-78"/>
              </a:rPr>
              <a:t/>
            </a:r>
            <a:br>
              <a:rPr lang="en-US" sz="4000" b="1" dirty="0" smtClean="0">
                <a:cs typeface="2  Lotus" pitchFamily="2" charset="-78"/>
              </a:rPr>
            </a:br>
            <a:r>
              <a:rPr lang="fa-IR" sz="3600" b="1" dirty="0" smtClean="0">
                <a:cs typeface="2  Lotus" pitchFamily="2" charset="-78"/>
              </a:rPr>
              <a:t> </a:t>
            </a:r>
            <a:r>
              <a:rPr lang="fa-IR" sz="3600" b="1" dirty="0" smtClean="0">
                <a:solidFill>
                  <a:srgbClr val="FFFF00"/>
                </a:solidFill>
                <a:cs typeface="2  Lotus" pitchFamily="2" charset="-78"/>
              </a:rPr>
              <a:t>سطح 1:</a:t>
            </a:r>
            <a:r>
              <a:rPr lang="fa-IR" sz="3600" b="1" dirty="0" smtClean="0">
                <a:cs typeface="2  Lotus" pitchFamily="2" charset="-78"/>
              </a:rPr>
              <a:t> </a:t>
            </a:r>
            <a:r>
              <a:rPr lang="fa-IR" sz="3600" b="1" dirty="0" smtClean="0">
                <a:solidFill>
                  <a:schemeClr val="tx1"/>
                </a:solidFill>
                <a:cs typeface="2  Lotus" pitchFamily="2" charset="-78"/>
              </a:rPr>
              <a:t>در مواجهه با پديده‌هاي زندگي روزمره، با مشاهده‌ي دقيق به طرح مسئله بپردازند.</a:t>
            </a:r>
            <a:r>
              <a:rPr lang="en-US" sz="3600" b="1" dirty="0" smtClean="0">
                <a:cs typeface="2  Lotus" pitchFamily="2" charset="-78"/>
              </a:rPr>
              <a:t/>
            </a:r>
            <a:br>
              <a:rPr lang="en-US" sz="3600" b="1" dirty="0" smtClean="0">
                <a:cs typeface="2  Lotus" pitchFamily="2" charset="-78"/>
              </a:rPr>
            </a:br>
            <a:r>
              <a:rPr lang="fa-IR" sz="3600" b="1" dirty="0" smtClean="0">
                <a:solidFill>
                  <a:srgbClr val="FFFF00"/>
                </a:solidFill>
                <a:cs typeface="2  Lotus" pitchFamily="2" charset="-78"/>
              </a:rPr>
              <a:t>سطح 2</a:t>
            </a:r>
            <a:r>
              <a:rPr lang="fa-IR" sz="3600" b="1" dirty="0" smtClean="0">
                <a:cs typeface="2  Lotus" pitchFamily="2" charset="-78"/>
              </a:rPr>
              <a:t>: </a:t>
            </a:r>
            <a:r>
              <a:rPr lang="fa-IR" sz="3600" b="1" dirty="0" smtClean="0">
                <a:solidFill>
                  <a:schemeClr val="tx1"/>
                </a:solidFill>
                <a:cs typeface="2  Lotus" pitchFamily="2" charset="-78"/>
              </a:rPr>
              <a:t>در مواجهه با پديده‌هاي زندگي روزمره، با مشاهده‌ي دقيق، ضمن طرح مسئله بتوانند پيشنهادهايي براي حل آنها ارائه دهند.</a:t>
            </a:r>
            <a:r>
              <a:rPr lang="en-US" sz="3600" b="1" dirty="0" smtClean="0">
                <a:cs typeface="2  Lotus" pitchFamily="2" charset="-78"/>
              </a:rPr>
              <a:t/>
            </a:r>
            <a:br>
              <a:rPr lang="en-US" sz="3600" b="1" dirty="0" smtClean="0">
                <a:cs typeface="2  Lotus" pitchFamily="2" charset="-78"/>
              </a:rPr>
            </a:br>
            <a:r>
              <a:rPr lang="fa-IR" sz="3600" b="1" dirty="0" smtClean="0">
                <a:solidFill>
                  <a:srgbClr val="FFFF00"/>
                </a:solidFill>
                <a:cs typeface="2  Lotus" pitchFamily="2" charset="-78"/>
              </a:rPr>
              <a:t>سطح 3:</a:t>
            </a:r>
            <a:r>
              <a:rPr lang="fa-IR" sz="3600" b="1" dirty="0" smtClean="0">
                <a:cs typeface="2  Lotus" pitchFamily="2" charset="-78"/>
              </a:rPr>
              <a:t> </a:t>
            </a:r>
            <a:r>
              <a:rPr lang="fa-IR" sz="3600" b="1" dirty="0" smtClean="0">
                <a:solidFill>
                  <a:schemeClr val="tx1"/>
                </a:solidFill>
                <a:cs typeface="2  Lotus" pitchFamily="2" charset="-78"/>
              </a:rPr>
              <a:t>در مواجهه با پديده‌هاي زندگي روزمره، با مشاهده‌ي دقيق به طرح مسئله پرداخته، پيشنهادهايي براي حل آنها ارائه و به آزمايش بپردازند</a:t>
            </a:r>
            <a:endParaRPr lang="fa-IR" sz="6000" b="1" dirty="0">
              <a:solidFill>
                <a:schemeClr val="tx1"/>
              </a:solidFill>
              <a:cs typeface="2  Lotus" pitchFamily="2" charset="-78"/>
            </a:endParaRPr>
          </a:p>
        </p:txBody>
      </p:sp>
      <p:sp>
        <p:nvSpPr>
          <p:cNvPr id="3" name="Subtitle 2"/>
          <p:cNvSpPr>
            <a:spLocks noGrp="1"/>
          </p:cNvSpPr>
          <p:nvPr>
            <p:ph type="subTitle" idx="1"/>
          </p:nvPr>
        </p:nvSpPr>
        <p:spPr/>
        <p:txBody>
          <a:bodyPr/>
          <a:lstStyle/>
          <a:p>
            <a:pPr algn="ctr"/>
            <a:r>
              <a:rPr lang="fa-IR" dirty="0" smtClean="0"/>
              <a:t>درس اول علوم پایه ششم  </a:t>
            </a:r>
            <a:endParaRPr lang="fa-IR" dirty="0"/>
          </a:p>
        </p:txBody>
      </p:sp>
      <p:sp>
        <p:nvSpPr>
          <p:cNvPr id="4" name="Rounded Rectangle 3"/>
          <p:cNvSpPr/>
          <p:nvPr/>
        </p:nvSpPr>
        <p:spPr>
          <a:xfrm>
            <a:off x="1571604" y="0"/>
            <a:ext cx="6000792" cy="8572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5400" b="1" dirty="0" smtClean="0">
                <a:solidFill>
                  <a:srgbClr val="002060"/>
                </a:solidFill>
              </a:rPr>
              <a:t>اهداف/ پيامدها</a:t>
            </a:r>
            <a:endParaRPr lang="fa-IR" sz="5400" dirty="0">
              <a:solidFill>
                <a:srgbClr val="00206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a:xfrm>
            <a:off x="0" y="5357826"/>
            <a:ext cx="9144000" cy="1285884"/>
          </a:xfrm>
        </p:spPr>
        <p:txBody>
          <a:bodyPr>
            <a:noAutofit/>
          </a:bodyPr>
          <a:lstStyle/>
          <a:p>
            <a:pPr algn="ctr"/>
            <a:r>
              <a:rPr lang="fa-IR" sz="3200" b="1" dirty="0" smtClean="0">
                <a:cs typeface="2  Lotus" pitchFamily="2" charset="-78"/>
              </a:rPr>
              <a:t> 5روش انسان برای جواب دادن به سوالات : تجربه‌، صاحب‌نظران، استدلال قياسي، استدلال استقرايي و روش علمي.</a:t>
            </a:r>
            <a:endParaRPr lang="en-US" sz="3200" b="1" dirty="0">
              <a:cs typeface="2  Lotus" pitchFamily="2" charset="-78"/>
            </a:endParaRPr>
          </a:p>
        </p:txBody>
      </p:sp>
      <p:sp>
        <p:nvSpPr>
          <p:cNvPr id="3" name="Title 2"/>
          <p:cNvSpPr>
            <a:spLocks noGrp="1"/>
          </p:cNvSpPr>
          <p:nvPr>
            <p:ph type="title"/>
          </p:nvPr>
        </p:nvSpPr>
        <p:spPr/>
        <p:txBody>
          <a:bodyPr/>
          <a:lstStyle/>
          <a:p>
            <a:pPr algn="ctr"/>
            <a:r>
              <a:rPr lang="fa-IR" dirty="0" smtClean="0"/>
              <a:t>علوم پایه ششم  درس اول</a:t>
            </a:r>
            <a:endParaRPr lang="fa-IR" dirty="0"/>
          </a:p>
        </p:txBody>
      </p:sp>
      <p:pic>
        <p:nvPicPr>
          <p:cNvPr id="6" name="Picture Placeholder 5" descr="14022009925.jpg"/>
          <p:cNvPicPr>
            <a:picLocks noGrp="1" noChangeAspect="1"/>
          </p:cNvPicPr>
          <p:nvPr>
            <p:ph type="pic" idx="1"/>
          </p:nvPr>
        </p:nvPicPr>
        <p:blipFill>
          <a:blip r:embed="rId2" cstate="print"/>
          <a:stretch>
            <a:fillRect/>
          </a:stretch>
        </p:blipFill>
        <p:spPr>
          <a:xfrm>
            <a:off x="2496693" y="142780"/>
            <a:ext cx="5711190" cy="4283392"/>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500034" y="2743200"/>
            <a:ext cx="8358246" cy="3400444"/>
          </a:xfrm>
        </p:spPr>
        <p:txBody>
          <a:bodyPr>
            <a:normAutofit/>
          </a:bodyPr>
          <a:lstStyle/>
          <a:p>
            <a:r>
              <a:rPr lang="fa-IR" sz="4400" dirty="0" smtClean="0">
                <a:cs typeface="2  Koodak" pitchFamily="2" charset="-78"/>
              </a:rPr>
              <a:t>بادکنک</a:t>
            </a:r>
            <a:endParaRPr lang="en-US" sz="4400" dirty="0">
              <a:cs typeface="2  Koodak" pitchFamily="2" charset="-78"/>
            </a:endParaRPr>
          </a:p>
        </p:txBody>
      </p:sp>
      <p:sp>
        <p:nvSpPr>
          <p:cNvPr id="3" name="Title 2"/>
          <p:cNvSpPr>
            <a:spLocks noGrp="1"/>
          </p:cNvSpPr>
          <p:nvPr>
            <p:ph type="title"/>
          </p:nvPr>
        </p:nvSpPr>
        <p:spPr>
          <a:xfrm>
            <a:off x="1000100" y="1071546"/>
            <a:ext cx="7991500" cy="1928826"/>
          </a:xfrm>
        </p:spPr>
        <p:txBody>
          <a:bodyPr>
            <a:normAutofit/>
          </a:bodyPr>
          <a:lstStyle/>
          <a:p>
            <a:pPr algn="r"/>
            <a:r>
              <a:rPr lang="fa-IR" sz="6600" b="1" dirty="0" smtClean="0">
                <a:solidFill>
                  <a:srgbClr val="C00000"/>
                </a:solidFill>
              </a:rPr>
              <a:t>مواد و وسايل لازم</a:t>
            </a:r>
            <a:endParaRPr lang="fa-IR" sz="6600" dirty="0">
              <a:solidFill>
                <a:srgbClr val="C00000"/>
              </a:solidFill>
            </a:endParaRPr>
          </a:p>
        </p:txBody>
      </p:sp>
      <p:sp>
        <p:nvSpPr>
          <p:cNvPr id="4" name="Oval 3"/>
          <p:cNvSpPr/>
          <p:nvPr/>
        </p:nvSpPr>
        <p:spPr>
          <a:xfrm>
            <a:off x="0" y="214290"/>
            <a:ext cx="9144000" cy="13573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600" dirty="0" smtClean="0">
                <a:cs typeface="2  Koodak" pitchFamily="2" charset="-78"/>
              </a:rPr>
              <a:t>علوم پایه ششم </a:t>
            </a:r>
            <a:r>
              <a:rPr lang="fa-IR" sz="2400" dirty="0" smtClean="0">
                <a:cs typeface="2  Koodak" pitchFamily="2" charset="-78"/>
              </a:rPr>
              <a:t>درس اول</a:t>
            </a:r>
            <a:endParaRPr lang="fa-IR" sz="3600" dirty="0">
              <a:cs typeface="2  Koodak"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5794"/>
            <a:ext cx="8153400" cy="5929354"/>
          </a:xfrm>
        </p:spPr>
        <p:txBody>
          <a:bodyPr>
            <a:normAutofit fontScale="90000"/>
          </a:bodyPr>
          <a:lstStyle/>
          <a:p>
            <a:pPr algn="r"/>
            <a:r>
              <a:rPr lang="fa-IR" sz="4000" b="1" dirty="0" smtClean="0">
                <a:cs typeface="2  Lotus" pitchFamily="2" charset="-78"/>
              </a:rPr>
              <a:t>دانستنی های برای معلم</a:t>
            </a:r>
            <a:r>
              <a:rPr lang="fa-IR" sz="3100" b="1" dirty="0" smtClean="0">
                <a:cs typeface="2  Lotus" pitchFamily="2" charset="-78"/>
              </a:rPr>
              <a:t/>
            </a:r>
            <a:br>
              <a:rPr lang="fa-IR" sz="3100" b="1" dirty="0" smtClean="0">
                <a:cs typeface="2  Lotus" pitchFamily="2" charset="-78"/>
              </a:rPr>
            </a:br>
            <a:r>
              <a:rPr lang="fa-IR" sz="2800" b="1" dirty="0" smtClean="0">
                <a:cs typeface="2  Lotus" pitchFamily="2" charset="-78"/>
              </a:rPr>
              <a:t> تجربه ابتدايي‌ترين راه‌حل مسائلي است كه انسان انتخاب كرده است . اين روش با وجود مزايا از نقص محدوديت برخوردار است. گاهي انسان راه‌حل مشكلاتش را از شخصي مي‌پرسد كه قبلاً با آن مواجه بوده است. اين روش نيز داراي معايبي است زيرا اين‌گونه افراد ممكن است مرتكب اشتباه شوند. ارسطو و پيروانش براي كشف واقعيات، استدلال قياسي را به‌كار برده‌اند. استدلال قياسي به‌عنوان يك فرايند تفكر عبارت از قراردادن واقعيت‌ها در كنار هم و استخراج يك نتيجه است. نتايج استدلال قياسي وقتي صحيح است كه مقدمه‌ها درست باشند. فرانسيس‌بيكن، شيوه‌ي ديگري به نام استدلال استقرايي را مطرح كرده است. در اين روش ابتدا مشاهده و سپس براساس مشاهده‌هاي انجام‌شده، استنباط صورت مي‌گيرد. اين روش هنگامي قابل اعتماد است كه گروهِ مورد پژوهش، كوچك باشد. دانشمندان با تركيب مهم‌ترين جنبه‌هاي دو روش قياسي و استقرايي، روش جديدي را به نام روش علمي معرفي كرده‌اند.</a:t>
            </a:r>
            <a:r>
              <a:rPr lang="en-US" sz="2800" b="1" dirty="0" smtClean="0">
                <a:cs typeface="2  Lotus" pitchFamily="2" charset="-78"/>
              </a:rPr>
              <a:t/>
            </a:r>
            <a:br>
              <a:rPr lang="en-US" sz="2800" b="1" dirty="0" smtClean="0">
                <a:cs typeface="2  Lotus" pitchFamily="2" charset="-78"/>
              </a:rPr>
            </a:br>
            <a:endParaRPr lang="fa-IR" b="1" dirty="0">
              <a:cs typeface="2  Lotus"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0"/>
            <a:ext cx="7500958" cy="714356"/>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fa-IR" b="1" dirty="0" smtClean="0"/>
              <a:t>نكات آموزشي و فعاليت‌هاي پيشنهادي</a:t>
            </a:r>
            <a:endParaRPr lang="fa-IR" dirty="0"/>
          </a:p>
        </p:txBody>
      </p:sp>
      <p:sp>
        <p:nvSpPr>
          <p:cNvPr id="4" name="Rounded Rectangle 3"/>
          <p:cNvSpPr/>
          <p:nvPr/>
        </p:nvSpPr>
        <p:spPr>
          <a:xfrm>
            <a:off x="0" y="714356"/>
            <a:ext cx="9144000" cy="5357850"/>
          </a:xfrm>
          <a:prstGeom prst="roundRect">
            <a:avLst/>
          </a:prstGeom>
        </p:spPr>
        <p:style>
          <a:lnRef idx="3">
            <a:schemeClr val="lt1"/>
          </a:lnRef>
          <a:fillRef idx="1">
            <a:schemeClr val="dk1"/>
          </a:fillRef>
          <a:effectRef idx="1">
            <a:schemeClr val="dk1"/>
          </a:effectRef>
          <a:fontRef idx="minor">
            <a:schemeClr val="lt1"/>
          </a:fontRef>
        </p:style>
        <p:txBody>
          <a:bodyPr rtlCol="1" anchor="ctr"/>
          <a:lstStyle/>
          <a:p>
            <a:pPr algn="ctr"/>
            <a:endParaRPr lang="fa-IR" dirty="0"/>
          </a:p>
        </p:txBody>
      </p:sp>
      <p:sp>
        <p:nvSpPr>
          <p:cNvPr id="19457" name="Rectangle 1"/>
          <p:cNvSpPr>
            <a:spLocks noChangeArrowheads="1"/>
          </p:cNvSpPr>
          <p:nvPr/>
        </p:nvSpPr>
        <p:spPr bwMode="auto">
          <a:xfrm>
            <a:off x="0" y="928670"/>
            <a:ext cx="8929654" cy="53578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fa-IR" sz="2800" b="1" dirty="0" smtClean="0">
                <a:cs typeface="2  Lotus" pitchFamily="2" charset="-78"/>
              </a:rPr>
              <a:t>دانش‌آموزان را در موقعيت‌هاي واقعي زندگي قرار دهيد تا در مواجهه با فعاليت‌هاي زندگي روزمره به پرسش‌گري و طرح مسائل بپردازند و براي حل آنها راه‌حل پيشنهاد نمايند.</a:t>
            </a:r>
            <a:endParaRPr lang="en-US" sz="2800" b="1" dirty="0" smtClean="0">
              <a:cs typeface="2  Lotus" pitchFamily="2" charset="-78"/>
            </a:endParaRPr>
          </a:p>
          <a:p>
            <a:pPr lvl="0"/>
            <a:r>
              <a:rPr lang="fa-IR" sz="2800" b="1" dirty="0" smtClean="0">
                <a:cs typeface="2  Lotus" pitchFamily="2" charset="-78"/>
              </a:rPr>
              <a:t>در تقويت روحيه‌ي مشاهده‌گري دقيق، يادداشت‌برداري و طرح مسئله بكوشيد.</a:t>
            </a:r>
            <a:endParaRPr lang="en-US" sz="2800" b="1" dirty="0" smtClean="0">
              <a:cs typeface="2  Lotus" pitchFamily="2" charset="-78"/>
            </a:endParaRPr>
          </a:p>
          <a:p>
            <a:pPr lvl="0"/>
            <a:r>
              <a:rPr lang="fa-IR" sz="2800" b="1" dirty="0" smtClean="0">
                <a:cs typeface="2  Lotus" pitchFamily="2" charset="-78"/>
              </a:rPr>
              <a:t>از گفتمان مشاركتي گروه‌هاي دانش‌آموزي در طرح مسائل و حل آنها استفاده كنيد.</a:t>
            </a:r>
            <a:endParaRPr lang="en-US" sz="2800" b="1" dirty="0" smtClean="0">
              <a:cs typeface="2  Lotus" pitchFamily="2" charset="-78"/>
            </a:endParaRPr>
          </a:p>
          <a:p>
            <a:pPr lvl="0"/>
            <a:r>
              <a:rPr lang="fa-IR" sz="2800" b="1" dirty="0" smtClean="0">
                <a:cs typeface="2  Lotus" pitchFamily="2" charset="-78"/>
              </a:rPr>
              <a:t>دانش‌آموزان را به استفاده از روش علمي در طرح مسائل و حلِ آنها عادت دهيد.</a:t>
            </a:r>
            <a:endParaRPr lang="en-US" sz="2800" b="1" dirty="0" smtClean="0">
              <a:cs typeface="2  Lotus" pitchFamily="2" charset="-78"/>
            </a:endParaRPr>
          </a:p>
          <a:p>
            <a:pPr lvl="0"/>
            <a:r>
              <a:rPr lang="fa-IR" sz="2800" b="1" dirty="0" smtClean="0">
                <a:cs typeface="2  Lotus" pitchFamily="2" charset="-78"/>
              </a:rPr>
              <a:t>با ارائه‌ي نمونه‌هايي از زندگي واقعي به آنها نشان دهيد در حل مسائل، اغلب اوقات با مسائل جديدي روبه‌رو مي‌شويم. به عبارت ديگر در زندگي واقعي همواره حل مسائل و طرح مسائل جديد اتفاق مي‌افتد.</a:t>
            </a:r>
            <a:endParaRPr lang="en-US" sz="2800" b="1" dirty="0">
              <a:cs typeface="2  Lotus"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214290"/>
            <a:ext cx="7500958" cy="652450"/>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fa-IR" b="1" dirty="0" smtClean="0"/>
              <a:t>نكات آموزشي و فعاليت‌هاي پيشنهادي</a:t>
            </a:r>
            <a:endParaRPr lang="fa-IR" dirty="0"/>
          </a:p>
        </p:txBody>
      </p:sp>
      <p:sp>
        <p:nvSpPr>
          <p:cNvPr id="3" name="Subtitle 2"/>
          <p:cNvSpPr>
            <a:spLocks noGrp="1"/>
          </p:cNvSpPr>
          <p:nvPr>
            <p:ph type="subTitle" idx="1"/>
          </p:nvPr>
        </p:nvSpPr>
        <p:spPr/>
        <p:txBody>
          <a:bodyPr>
            <a:normAutofit fontScale="77500" lnSpcReduction="20000"/>
          </a:bodyPr>
          <a:lstStyle/>
          <a:p>
            <a:pPr algn="ctr"/>
            <a:endParaRPr lang="fa-IR" dirty="0" smtClean="0">
              <a:solidFill>
                <a:srgbClr val="002060"/>
              </a:solidFill>
            </a:endParaRPr>
          </a:p>
          <a:p>
            <a:pPr algn="ctr"/>
            <a:r>
              <a:rPr lang="fa-IR" dirty="0" smtClean="0">
                <a:solidFill>
                  <a:srgbClr val="002060"/>
                </a:solidFill>
              </a:rPr>
              <a:t>درس اول  علوم پایه ششم </a:t>
            </a:r>
          </a:p>
          <a:p>
            <a:pPr algn="ctr"/>
            <a:endParaRPr lang="fa-IR" dirty="0"/>
          </a:p>
        </p:txBody>
      </p:sp>
      <p:sp>
        <p:nvSpPr>
          <p:cNvPr id="4" name="Rounded Rectangle 3"/>
          <p:cNvSpPr/>
          <p:nvPr/>
        </p:nvSpPr>
        <p:spPr>
          <a:xfrm>
            <a:off x="214282" y="1214422"/>
            <a:ext cx="8715436" cy="47149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dirty="0"/>
          </a:p>
        </p:txBody>
      </p:sp>
      <p:sp>
        <p:nvSpPr>
          <p:cNvPr id="21505" name="Rectangle 1"/>
          <p:cNvSpPr>
            <a:spLocks noChangeArrowheads="1"/>
          </p:cNvSpPr>
          <p:nvPr/>
        </p:nvSpPr>
        <p:spPr bwMode="auto">
          <a:xfrm>
            <a:off x="428596" y="1071546"/>
            <a:ext cx="8501122"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fa-IR" sz="3600" b="1" dirty="0" smtClean="0">
                <a:cs typeface="2  Lotus" pitchFamily="2" charset="-78"/>
              </a:rPr>
              <a:t>اگر بادكنك نچسبد ممكن است به دلايل زير باشد:</a:t>
            </a:r>
            <a:endParaRPr lang="en-US" sz="3600" b="1" dirty="0" smtClean="0">
              <a:cs typeface="2  Lotus" pitchFamily="2" charset="-78"/>
            </a:endParaRPr>
          </a:p>
          <a:p>
            <a:pPr lvl="0"/>
            <a:r>
              <a:rPr lang="fa-IR" sz="3600" b="1" dirty="0" smtClean="0">
                <a:cs typeface="2  Lotus" pitchFamily="2" charset="-78"/>
              </a:rPr>
              <a:t>بادكنك‌ها خوب باردار نشده باشند.</a:t>
            </a:r>
            <a:endParaRPr lang="en-US" sz="3600" b="1" dirty="0" smtClean="0">
              <a:cs typeface="2  Lotus" pitchFamily="2" charset="-78"/>
            </a:endParaRPr>
          </a:p>
          <a:p>
            <a:pPr lvl="0"/>
            <a:r>
              <a:rPr lang="fa-IR" sz="3600" b="1" dirty="0" smtClean="0">
                <a:cs typeface="2  Lotus" pitchFamily="2" charset="-78"/>
              </a:rPr>
              <a:t>احتمال دارد رطوبت هوا زياد باشد در اين صورت در روزي كه رطوبت هوا كم است آزمايش تكرار شود. اگر رطوبت هوا زياد باشد مولكول‌هاي آبي كه در هواي مرطوب وجود دارد تعدادي از مولكول‌هاي اضافي بادكنك را از آن جدا كرده، درنتيجه بار الكتريكي بادكنك ضعيف‌تر مي‌شود.</a:t>
            </a:r>
            <a:endParaRPr lang="en-US" sz="3600" b="1" dirty="0" smtClean="0">
              <a:cs typeface="2  Lotus" pitchFamily="2" charset="-78"/>
            </a:endParaRPr>
          </a:p>
          <a:p>
            <a:r>
              <a:rPr lang="fa-IR" sz="3600" b="1" dirty="0" smtClean="0">
                <a:cs typeface="2  Lotus" pitchFamily="2" charset="-78"/>
              </a:rPr>
              <a:t>اگر جريان هوا در اتاق شديد باشد</a:t>
            </a:r>
            <a:endParaRPr lang="en-US" sz="3600" b="1" dirty="0">
              <a:solidFill>
                <a:schemeClr val="bg1"/>
              </a:solidFill>
              <a:cs typeface="2  Lotus" pitchFamily="2" charset="-78"/>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پاورپوینت درس اول علوم ششم ابتدایی مبحث مسائل روزانه و حل آنها</Template>
  <TotalTime>0</TotalTime>
  <Words>558</Words>
  <Application>Microsoft Office PowerPoint</Application>
  <PresentationFormat>On-screen Show (4:3)</PresentationFormat>
  <Paragraphs>58</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2  Koodak</vt:lpstr>
      <vt:lpstr>2  Lotus</vt:lpstr>
      <vt:lpstr>Arial</vt:lpstr>
      <vt:lpstr>Calibri</vt:lpstr>
      <vt:lpstr>Tw Cen MT</vt:lpstr>
      <vt:lpstr>Wingdings</vt:lpstr>
      <vt:lpstr>Wingdings 2</vt:lpstr>
      <vt:lpstr>Median</vt:lpstr>
      <vt:lpstr>درس اول :      </vt:lpstr>
      <vt:lpstr>درس در يك نگاه </vt:lpstr>
      <vt:lpstr>درس در يك نگاه </vt:lpstr>
      <vt:lpstr>در پايان اين درس انتظار مي‌رود دانش‌آموزان بتوانند:  سطح 1: در مواجهه با پديده‌هاي زندگي روزمره، با مشاهده‌ي دقيق به طرح مسئله بپردازند. سطح 2: در مواجهه با پديده‌هاي زندگي روزمره، با مشاهده‌ي دقيق، ضمن طرح مسئله بتوانند پيشنهادهايي براي حل آنها ارائه دهند. سطح 3: در مواجهه با پديده‌هاي زندگي روزمره، با مشاهده‌ي دقيق به طرح مسئله پرداخته، پيشنهادهايي براي حل آنها ارائه و به آزمايش بپردازند</vt:lpstr>
      <vt:lpstr>علوم پایه ششم  درس اول</vt:lpstr>
      <vt:lpstr>مواد و وسايل لازم</vt:lpstr>
      <vt:lpstr>دانستنی های برای معلم  تجربه ابتدايي‌ترين راه‌حل مسائلي است كه انسان انتخاب كرده است . اين روش با وجود مزايا از نقص محدوديت برخوردار است. گاهي انسان راه‌حل مشكلاتش را از شخصي مي‌پرسد كه قبلاً با آن مواجه بوده است. اين روش نيز داراي معايبي است زيرا اين‌گونه افراد ممكن است مرتكب اشتباه شوند. ارسطو و پيروانش براي كشف واقعيات، استدلال قياسي را به‌كار برده‌اند. استدلال قياسي به‌عنوان يك فرايند تفكر عبارت از قراردادن واقعيت‌ها در كنار هم و استخراج يك نتيجه است. نتايج استدلال قياسي وقتي صحيح است كه مقدمه‌ها درست باشند. فرانسيس‌بيكن، شيوه‌ي ديگري به نام استدلال استقرايي را مطرح كرده است. در اين روش ابتدا مشاهده و سپس براساس مشاهده‌هاي انجام‌شده، استنباط صورت مي‌گيرد. اين روش هنگامي قابل اعتماد است كه گروهِ مورد پژوهش، كوچك باشد. دانشمندان با تركيب مهم‌ترين جنبه‌هاي دو روش قياسي و استقرايي، روش جديدي را به نام روش علمي معرفي كرده‌اند. </vt:lpstr>
      <vt:lpstr>نكات آموزشي و فعاليت‌هاي پيشنهادي</vt:lpstr>
      <vt:lpstr>نكات آموزشي و فعاليت‌هاي پيشنهادي</vt:lpstr>
      <vt:lpstr>با توجه به ملاک های ارزشیابی یک چک لیست یا فهرست وارسی تهیه کنید </vt:lpstr>
      <vt:lpstr>جدول ارزشيابي ملاک ها و سطوح عملکرد</vt:lpstr>
      <vt:lpstr>اهمییت چک لیست برای درس اول </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درس اول :      </dc:title>
  <dc:creator>omid arzi</dc:creator>
  <cp:lastModifiedBy>omid arzi</cp:lastModifiedBy>
  <cp:revision>1</cp:revision>
  <dcterms:created xsi:type="dcterms:W3CDTF">2022-01-31T06:31:41Z</dcterms:created>
  <dcterms:modified xsi:type="dcterms:W3CDTF">2022-01-31T06:31:54Z</dcterms:modified>
</cp:coreProperties>
</file>