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91" r:id="rId14"/>
    <p:sldId id="284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2091" y="1965952"/>
            <a:ext cx="6096000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4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اندام </a:t>
            </a:r>
            <a:r>
              <a:rPr lang="fa-IR" sz="4400" b="1" dirty="0">
                <a:solidFill>
                  <a:srgbClr val="C00000"/>
                </a:solidFill>
                <a:cs typeface="B Titr" panose="00000700000000000000" pitchFamily="2" charset="-78"/>
              </a:rPr>
              <a:t>های </a:t>
            </a:r>
            <a:r>
              <a:rPr lang="fa-IR" sz="4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حسی</a:t>
            </a:r>
          </a:p>
          <a:p>
            <a:pPr algn="r" rtl="1">
              <a:lnSpc>
                <a:spcPct val="200000"/>
              </a:lnSpc>
            </a:pPr>
            <a:endParaRPr lang="fa-IR" sz="44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غلامعلی </a:t>
            </a:r>
            <a:r>
              <a:rPr lang="fa-IR" sz="3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حسن پور</a:t>
            </a:r>
            <a:endParaRPr lang="fa-IR" sz="36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16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789" y="1895426"/>
            <a:ext cx="110049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مفصل: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محل اتصال دو استخوان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2333" y="4303673"/>
            <a:ext cx="264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انواع مفصل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9493875" y="3711308"/>
            <a:ext cx="437882" cy="250918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4276" y="3711308"/>
            <a:ext cx="4503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ثابت 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نیمه متحرک(حرکت محدود)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متحرک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533" t="39569" r="43104" b="45994"/>
          <a:stretch/>
        </p:blipFill>
        <p:spPr>
          <a:xfrm>
            <a:off x="486177" y="2635609"/>
            <a:ext cx="4987344" cy="30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8062" y="1841679"/>
            <a:ext cx="11004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ماهیچه ، عامل اصلی حرکت:</a:t>
            </a:r>
          </a:p>
          <a:p>
            <a:pPr algn="r" rtl="1">
              <a:lnSpc>
                <a:spcPct val="200000"/>
              </a:lnSpc>
            </a:pPr>
            <a:endParaRPr lang="fa-IR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ماهیچه ها سه نوع مختلف هستند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414" y="2535429"/>
            <a:ext cx="3393583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8969" y="2841515"/>
            <a:ext cx="2890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اسکلتی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قلبی 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صاف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173532" y="2925749"/>
            <a:ext cx="437882" cy="250918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308" t="40449" r="36175" b="47051"/>
          <a:stretch/>
        </p:blipFill>
        <p:spPr>
          <a:xfrm>
            <a:off x="309068" y="4519335"/>
            <a:ext cx="5605017" cy="22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8062" y="1841679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بافت در ماهیچه اسکلتی:</a:t>
            </a:r>
          </a:p>
          <a:p>
            <a:pPr algn="r" rtl="1">
              <a:lnSpc>
                <a:spcPct val="200000"/>
              </a:lnSpc>
            </a:pPr>
            <a:endParaRPr lang="fa-IR" sz="28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ماهیچه های اسکلتی عامل ایجاد حرکت استخوان ها هستند.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ماهیچه ها بصورت متقابل عمل می کنند.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1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307724" y="1690688"/>
            <a:ext cx="11004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9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9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28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8062" y="1841679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فصل6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تنظیم هورمونی: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دستگاه هورمونی: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غده         هورمون           جریان خون           اندام هدف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805374" y="5035640"/>
            <a:ext cx="437882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9128974" y="5035640"/>
            <a:ext cx="437882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924540" y="5035640"/>
            <a:ext cx="437882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246" t="29534" r="42609" b="35959"/>
          <a:stretch/>
        </p:blipFill>
        <p:spPr>
          <a:xfrm>
            <a:off x="592427" y="1674252"/>
            <a:ext cx="3490175" cy="44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7" y="2137893"/>
            <a:ext cx="11754118" cy="35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غده های هیپوفیز و تیروئید: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هیپوفیز: </a:t>
            </a:r>
            <a:r>
              <a:rPr lang="fa-IR" sz="2800" b="1" dirty="0" smtClean="0">
                <a:cs typeface="B Nazanin" panose="00000400000000000000" pitchFamily="2" charset="-78"/>
              </a:rPr>
              <a:t>تنظیم رشد با اثر بر مناطق نزدیک بر استخوان های دراز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تیروئید: </a:t>
            </a:r>
            <a:r>
              <a:rPr lang="fa-IR" sz="2800" b="1" dirty="0" smtClean="0">
                <a:cs typeface="B Nazanin" panose="00000400000000000000" pitchFamily="2" charset="-78"/>
              </a:rPr>
              <a:t>کنترل رشد در دوران کودکی به ویژه رشد مغز و افزایش هوشیاری در بزرگسالی و تنظیم سوخت و ساز سلولی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10" y="2125014"/>
            <a:ext cx="11754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پانکراس: </a:t>
            </a:r>
          </a:p>
          <a:p>
            <a:pPr algn="r" rtl="1">
              <a:lnSpc>
                <a:spcPct val="200000"/>
              </a:lnSpc>
            </a:pPr>
            <a:endParaRPr lang="fa-IR" sz="28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ترشح انسولین: </a:t>
            </a:r>
            <a:r>
              <a:rPr lang="fa-IR" sz="2800" b="1" dirty="0" smtClean="0">
                <a:cs typeface="B Nazanin" panose="00000400000000000000" pitchFamily="2" charset="-78"/>
              </a:rPr>
              <a:t>کاهش قند خون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ترشح گلوکاگون: </a:t>
            </a:r>
            <a:r>
              <a:rPr lang="fa-IR" sz="2800" b="1" dirty="0" smtClean="0">
                <a:cs typeface="B Nazanin" panose="00000400000000000000" pitchFamily="2" charset="-78"/>
              </a:rPr>
              <a:t>افزایش قند خون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50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10" y="2125014"/>
            <a:ext cx="11754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فوق کلیه و پاراتیروئید: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آدرنالین(هورمون عواطف): </a:t>
            </a:r>
            <a:r>
              <a:rPr lang="fa-IR" sz="2800" b="1" dirty="0" smtClean="0">
                <a:cs typeface="B Nazanin" panose="00000400000000000000" pitchFamily="2" charset="-78"/>
              </a:rPr>
              <a:t>ترشح به وسیله فوق کلیه و آمادگی بدن در شرایط استرس و هیجان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هورمون پاراتیروئید سبب افزایش کلسیم خون با اثر بر: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کلیه – روده باریک و استخوان</a:t>
            </a:r>
            <a:endParaRPr lang="en-US" sz="2800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8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2171" y="3598692"/>
            <a:ext cx="2416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غدد جنسی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0723" y="2048855"/>
            <a:ext cx="128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نر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0446" y="5448737"/>
            <a:ext cx="12814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ماده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3132" y="1452614"/>
            <a:ext cx="12814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بیضه :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7980" y="4602487"/>
            <a:ext cx="12814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تخمدان: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1240" y="1422283"/>
            <a:ext cx="602409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تولید سلول جنسی نر </a:t>
            </a: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(اسپرم)</a:t>
            </a:r>
            <a:endParaRPr lang="en-US" sz="2800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9" y="4654165"/>
            <a:ext cx="602409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تولید سلول جنسی ماده </a:t>
            </a: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(تخمک)</a:t>
            </a:r>
            <a:endParaRPr lang="en-US" sz="2800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706" y="2481699"/>
            <a:ext cx="739676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ترشح تستوسترون :</a:t>
            </a:r>
            <a:r>
              <a:rPr lang="fa-IR" sz="2800" b="1" dirty="0" smtClean="0">
                <a:cs typeface="B Nazanin" panose="00000400000000000000" pitchFamily="2" charset="-78"/>
              </a:rPr>
              <a:t>ایجاد صفات ثانویه ی درجنس نر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523" y="5730205"/>
            <a:ext cx="85000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ترشح استروژن و پروژسترون :</a:t>
            </a:r>
            <a:r>
              <a:rPr lang="fa-IR" sz="2800" b="1" dirty="0" smtClean="0">
                <a:cs typeface="B Nazanin" panose="00000400000000000000" pitchFamily="2" charset="-78"/>
              </a:rPr>
              <a:t>ایجاد صفات ثانویه در جنس ماده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635541" y="2279561"/>
            <a:ext cx="434125" cy="429703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8812362" y="1702758"/>
            <a:ext cx="152400" cy="189593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8764579" y="4833056"/>
            <a:ext cx="119661" cy="174531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47115" y="1262130"/>
            <a:ext cx="11004997" cy="318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15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15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0941" y="1378039"/>
            <a:ext cx="110049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دریافت محرک های محیطی و تبدیل آن و پیام عصبی:</a:t>
            </a:r>
          </a:p>
          <a:p>
            <a:pPr algn="r" rtl="1">
              <a:lnSpc>
                <a:spcPct val="200000"/>
              </a:lnSpc>
            </a:pPr>
            <a:endParaRPr lang="fa-IR" sz="2800" b="1" dirty="0" smtClean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نور: </a:t>
            </a:r>
            <a:r>
              <a:rPr lang="fa-IR" sz="2800" b="1" dirty="0" smtClean="0">
                <a:cs typeface="B Nazanin" panose="00000400000000000000" pitchFamily="2" charset="-78"/>
              </a:rPr>
              <a:t>چشم                     </a:t>
            </a:r>
            <a:r>
              <a:rPr lang="fa-IR" sz="2800" b="1" dirty="0">
                <a:solidFill>
                  <a:srgbClr val="00B050"/>
                </a:solidFill>
                <a:cs typeface="B Nazanin" panose="00000400000000000000" pitchFamily="2" charset="-78"/>
              </a:rPr>
              <a:t>مولکول های شیمیایی: </a:t>
            </a:r>
            <a:r>
              <a:rPr lang="fa-IR" sz="2800" b="1" dirty="0">
                <a:cs typeface="B Nazanin" panose="00000400000000000000" pitchFamily="2" charset="-78"/>
              </a:rPr>
              <a:t>زبان و بینی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صوت: </a:t>
            </a:r>
            <a:r>
              <a:rPr lang="fa-IR" sz="2800" b="1" dirty="0" smtClean="0">
                <a:cs typeface="B Nazanin" panose="00000400000000000000" pitchFamily="2" charset="-78"/>
              </a:rPr>
              <a:t>گوش                 </a:t>
            </a: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گرما- </a:t>
            </a:r>
            <a:r>
              <a:rPr lang="fa-IR" sz="2800" b="1" dirty="0">
                <a:solidFill>
                  <a:srgbClr val="00B050"/>
                </a:solidFill>
                <a:cs typeface="B Nazanin" panose="00000400000000000000" pitchFamily="2" charset="-78"/>
              </a:rPr>
              <a:t>سرما- فشار- لمس- درد: </a:t>
            </a:r>
            <a:r>
              <a:rPr lang="fa-IR" sz="2800" b="1" dirty="0">
                <a:cs typeface="B Nazanin" panose="00000400000000000000" pitchFamily="2" charset="-78"/>
              </a:rPr>
              <a:t>پوست</a:t>
            </a:r>
            <a:endParaRPr lang="en-US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28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26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230" y="2118111"/>
            <a:ext cx="110049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بینایی: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اندام حسی: </a:t>
            </a:r>
            <a:r>
              <a:rPr lang="fa-IR" sz="2800" b="1" dirty="0" smtClean="0">
                <a:cs typeface="B Nazanin" panose="00000400000000000000" pitchFamily="2" charset="-78"/>
              </a:rPr>
              <a:t>چشم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ساختمان: </a:t>
            </a:r>
            <a:r>
              <a:rPr lang="fa-IR" sz="2800" b="1" dirty="0" smtClean="0">
                <a:cs typeface="B Nazanin" panose="00000400000000000000" pitchFamily="2" charset="-78"/>
              </a:rPr>
              <a:t>چشم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محرک: </a:t>
            </a:r>
            <a:r>
              <a:rPr lang="fa-IR" sz="2800" b="1" dirty="0" smtClean="0">
                <a:cs typeface="B Nazanin" panose="00000400000000000000" pitchFamily="2" charset="-78"/>
              </a:rPr>
              <a:t>نور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ساختمان چشم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236" t="35694" r="43401" b="41066"/>
          <a:stretch/>
        </p:blipFill>
        <p:spPr>
          <a:xfrm>
            <a:off x="660051" y="3348966"/>
            <a:ext cx="3425707" cy="3349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939" t="32879" r="42213" b="38776"/>
          <a:stretch/>
        </p:blipFill>
        <p:spPr>
          <a:xfrm>
            <a:off x="4854266" y="3409070"/>
            <a:ext cx="2897746" cy="31102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45511" y="6113169"/>
            <a:ext cx="1558344" cy="128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0940" y="1609858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شنوایی: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اندام حس: </a:t>
            </a:r>
            <a:r>
              <a:rPr lang="fa-IR" sz="2800" b="1" dirty="0" smtClean="0">
                <a:cs typeface="B Nazanin" panose="00000400000000000000" pitchFamily="2" charset="-78"/>
              </a:rPr>
              <a:t>گوش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محرک: </a:t>
            </a:r>
            <a:r>
              <a:rPr lang="fa-IR" sz="2800" b="1" dirty="0" smtClean="0">
                <a:cs typeface="B Nazanin" panose="00000400000000000000" pitchFamily="2" charset="-78"/>
              </a:rPr>
              <a:t>صوت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ساختمان گوش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345510" y="4752304"/>
            <a:ext cx="1558344" cy="128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000" t="31998" r="36868" b="38072"/>
          <a:stretch/>
        </p:blipFill>
        <p:spPr>
          <a:xfrm>
            <a:off x="1114023" y="2709871"/>
            <a:ext cx="5369416" cy="34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304" y="1996225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بویایی: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اندام حسی: </a:t>
            </a:r>
            <a:r>
              <a:rPr lang="fa-IR" sz="2800" b="1" dirty="0" smtClean="0">
                <a:cs typeface="B Nazanin" panose="00000400000000000000" pitchFamily="2" charset="-78"/>
              </a:rPr>
              <a:t>بینی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محرک: </a:t>
            </a:r>
            <a:r>
              <a:rPr lang="fa-IR" sz="2800" b="1" dirty="0" smtClean="0">
                <a:cs typeface="B Nazanin" panose="00000400000000000000" pitchFamily="2" charset="-78"/>
              </a:rPr>
              <a:t>مولکول های شیمیایی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ساختمان بینی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456868" y="5241701"/>
            <a:ext cx="1558344" cy="128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465" t="32174" r="40531" b="37368"/>
          <a:stretch/>
        </p:blipFill>
        <p:spPr>
          <a:xfrm>
            <a:off x="1133339" y="2413399"/>
            <a:ext cx="4700790" cy="42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457" y="2421227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چشایی: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اندام حسی: زبان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محرک : مولکول های شیمیایی 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ساختمان زبان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525814" y="5602310"/>
            <a:ext cx="1558344" cy="128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533" t="32526" r="43401" b="38248"/>
          <a:stretch/>
        </p:blipFill>
        <p:spPr>
          <a:xfrm>
            <a:off x="2640167" y="1907284"/>
            <a:ext cx="3631843" cy="45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637" y="2318197"/>
            <a:ext cx="11004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لامسه: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اندام حسی: </a:t>
            </a:r>
            <a:r>
              <a:rPr lang="fa-IR" sz="2800" b="1" dirty="0" smtClean="0">
                <a:cs typeface="B Nazanin" panose="00000400000000000000" pitchFamily="2" charset="-78"/>
              </a:rPr>
              <a:t>پوست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ساختمان: </a:t>
            </a:r>
            <a:r>
              <a:rPr lang="fa-IR" sz="2800" b="1" dirty="0" smtClean="0">
                <a:cs typeface="B Nazanin" panose="00000400000000000000" pitchFamily="2" charset="-78"/>
              </a:rPr>
              <a:t>پوست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محرک: </a:t>
            </a:r>
            <a:r>
              <a:rPr lang="fa-IR" sz="2800" b="1" dirty="0" smtClean="0">
                <a:cs typeface="B Nazanin" panose="00000400000000000000" pitchFamily="2" charset="-78"/>
              </a:rPr>
              <a:t>لمس – فشار – درد- گرما- سرما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335" t="33935" r="43401" b="40008"/>
          <a:stretch/>
        </p:blipFill>
        <p:spPr>
          <a:xfrm>
            <a:off x="1043189" y="1880314"/>
            <a:ext cx="4172755" cy="46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4304" y="3423634"/>
            <a:ext cx="2416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دستگاه حرکتی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1307" y="2615720"/>
            <a:ext cx="241693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اسکلت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ماهیچه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0867" y="2205479"/>
            <a:ext cx="2416935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استخوان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غضروف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002332" y="2586715"/>
            <a:ext cx="437882" cy="314438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471892" y="2410541"/>
            <a:ext cx="437882" cy="17483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8062" y="1841679"/>
            <a:ext cx="1100499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استخوان و غضروف: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 بیش ترین استخوان ها ابتدا از جنس غضروف بودند با جذب فسفر و کلسیم سخت شده و به استخوان تبدیل می شود.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820" t="33759" r="44985" b="39480"/>
          <a:stretch/>
        </p:blipFill>
        <p:spPr>
          <a:xfrm>
            <a:off x="1107583" y="3568171"/>
            <a:ext cx="2923504" cy="32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342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43</cp:revision>
  <dcterms:created xsi:type="dcterms:W3CDTF">2015-07-06T05:06:21Z</dcterms:created>
  <dcterms:modified xsi:type="dcterms:W3CDTF">2015-08-26T14:58:00Z</dcterms:modified>
</cp:coreProperties>
</file>