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6" r:id="rId3"/>
    <p:sldId id="258" r:id="rId4"/>
    <p:sldId id="259" r:id="rId5"/>
    <p:sldId id="260" r:id="rId6"/>
    <p:sldId id="262" r:id="rId7"/>
    <p:sldId id="263" r:id="rId8"/>
    <p:sldId id="264" r:id="rId9"/>
    <p:sldId id="267" r:id="rId10"/>
    <p:sldId id="266" r:id="rId11"/>
    <p:sldId id="270" r:id="rId1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07/02/1443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07/02/1443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43702" y="0"/>
            <a:ext cx="2500298" cy="1357298"/>
          </a:xfrm>
        </p:spPr>
        <p:txBody>
          <a:bodyPr>
            <a:normAutofit fontScale="90000"/>
          </a:bodyPr>
          <a:lstStyle/>
          <a:p>
            <a:r>
              <a:rPr lang="fa-IR" dirty="0" smtClean="0">
                <a:solidFill>
                  <a:schemeClr val="tx1"/>
                </a:solidFill>
              </a:rPr>
              <a:t>درس هشتم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8</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cstate="print"/>
          <a:stretch>
            <a:fillRect/>
          </a:stretch>
        </p:blipFill>
        <p:spPr>
          <a:xfrm>
            <a:off x="2012139" y="1142984"/>
            <a:ext cx="5334036" cy="4000527"/>
          </a:xfrm>
          <a:prstGeom prst="rect">
            <a:avLst/>
          </a:prstGeom>
        </p:spPr>
      </p:pic>
      <p:sp>
        <p:nvSpPr>
          <p:cNvPr id="7" name="Rectangle 6"/>
          <p:cNvSpPr/>
          <p:nvPr/>
        </p:nvSpPr>
        <p:spPr>
          <a:xfrm>
            <a:off x="0" y="0"/>
            <a:ext cx="6500858" cy="1015663"/>
          </a:xfrm>
          <a:prstGeom prst="rect">
            <a:avLst/>
          </a:prstGeom>
        </p:spPr>
        <p:txBody>
          <a:bodyPr wrap="square">
            <a:spAutoFit/>
          </a:bodyPr>
          <a:lstStyle/>
          <a:p>
            <a:r>
              <a:rPr lang="fa-IR" sz="6000" b="1" dirty="0" smtClean="0"/>
              <a:t>چه مي‌خواهم بسازم‌</a:t>
            </a:r>
            <a:endParaRPr lang="fa-IR" sz="60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1155686"/>
          </a:xfrm>
        </p:spPr>
        <p:txBody>
          <a:bodyPr>
            <a:normAutofit fontScale="90000"/>
          </a:bodyPr>
          <a:lstStyle/>
          <a:p>
            <a:r>
              <a:rPr lang="fa-IR" b="1" dirty="0" smtClean="0">
                <a:cs typeface="2  Lotus" pitchFamily="2" charset="-78"/>
              </a:rPr>
              <a:t>جدول ارزشيابي :</a:t>
            </a:r>
            <a:r>
              <a:rPr lang="fa-IR" sz="2200" b="1" dirty="0" smtClean="0">
                <a:cs typeface="2  Lotus" pitchFamily="2" charset="-78"/>
              </a:rPr>
              <a:t>ساخت كاردستي‌ها خود نشان دهنده‌ي ميزان فعاليت بچه‌هاست، پس ارزشيابي جهت اطلاع‌رساني به اوليا صرفاً بايد گزارش عملكرد آنان باشد</a:t>
            </a:r>
            <a:r>
              <a:rPr lang="fa-IR" dirty="0" smtClean="0"/>
              <a:t>.</a:t>
            </a:r>
            <a:endParaRPr lang="fa-IR" dirty="0">
              <a:cs typeface="2  Lotus" pitchFamily="2" charset="-78"/>
            </a:endParaRPr>
          </a:p>
        </p:txBody>
      </p:sp>
      <p:graphicFrame>
        <p:nvGraphicFramePr>
          <p:cNvPr id="4" name="Table 3"/>
          <p:cNvGraphicFramePr>
            <a:graphicFrameLocks noGrp="1"/>
          </p:cNvGraphicFramePr>
          <p:nvPr/>
        </p:nvGraphicFramePr>
        <p:xfrm>
          <a:off x="285719" y="1500174"/>
          <a:ext cx="8643998" cy="4891870"/>
        </p:xfrm>
        <a:graphic>
          <a:graphicData uri="http://schemas.openxmlformats.org/drawingml/2006/table">
            <a:tbl>
              <a:tblPr rtl="1"/>
              <a:tblGrid>
                <a:gridCol w="2160532"/>
                <a:gridCol w="2160532"/>
                <a:gridCol w="2161467"/>
                <a:gridCol w="2161467"/>
              </a:tblGrid>
              <a:tr h="428628">
                <a:tc>
                  <a:txBody>
                    <a:bodyPr/>
                    <a:lstStyle/>
                    <a:p>
                      <a:pPr algn="ctr" rtl="1">
                        <a:lnSpc>
                          <a:spcPct val="115000"/>
                        </a:lnSpc>
                        <a:spcAft>
                          <a:spcPts val="0"/>
                        </a:spcAft>
                      </a:pPr>
                      <a:r>
                        <a:rPr lang="fa-IR" sz="1400" b="1" dirty="0">
                          <a:latin typeface="Calibri"/>
                          <a:ea typeface="Calibri"/>
                          <a:cs typeface="Zar"/>
                        </a:rPr>
                        <a:t>ملاک‌ها</a:t>
                      </a:r>
                      <a:endParaRPr lang="en-US" sz="10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latin typeface="Calibri"/>
                          <a:ea typeface="Calibri"/>
                          <a:cs typeface="Zar"/>
                        </a:rPr>
                        <a:t>سطح 1</a:t>
                      </a:r>
                      <a:endParaRPr lang="en-US" sz="10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latin typeface="Calibri"/>
                          <a:ea typeface="Calibri"/>
                          <a:cs typeface="Zar"/>
                        </a:rPr>
                        <a:t>سطح 2</a:t>
                      </a:r>
                      <a:endParaRPr lang="en-US" sz="10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latin typeface="Calibri"/>
                          <a:ea typeface="Calibri"/>
                          <a:cs typeface="Zar"/>
                        </a:rPr>
                        <a:t>سطح 3</a:t>
                      </a:r>
                      <a:endParaRPr lang="en-US" sz="10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6887">
                <a:tc>
                  <a:txBody>
                    <a:bodyPr/>
                    <a:lstStyle/>
                    <a:p>
                      <a:pPr algn="ctr" rtl="1">
                        <a:lnSpc>
                          <a:spcPct val="115000"/>
                        </a:lnSpc>
                        <a:spcAft>
                          <a:spcPts val="0"/>
                        </a:spcAft>
                      </a:pPr>
                      <a:r>
                        <a:rPr lang="fa-IR" sz="2800" b="1" dirty="0">
                          <a:latin typeface="Calibri"/>
                          <a:ea typeface="Calibri"/>
                          <a:cs typeface="2  Lotus" pitchFamily="2" charset="-78"/>
                        </a:rPr>
                        <a:t>متحرك‌سازي</a:t>
                      </a:r>
                      <a:endParaRPr lang="en-US" sz="1600" b="1" dirty="0">
                        <a:latin typeface="Calibri"/>
                        <a:ea typeface="Calibri"/>
                        <a:cs typeface="2  Lot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Calibri"/>
                          <a:ea typeface="Calibri"/>
                          <a:cs typeface="2  Lotus" pitchFamily="2" charset="-78"/>
                        </a:rPr>
                        <a:t>استفاده از طرحي كه باعث حركت در وسيله شود.</a:t>
                      </a:r>
                      <a:endParaRPr lang="en-US" sz="1600" b="1" dirty="0">
                        <a:latin typeface="Calibri"/>
                        <a:ea typeface="Calibri"/>
                        <a:cs typeface="2  Lot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Calibri"/>
                          <a:ea typeface="Calibri"/>
                          <a:cs typeface="2  Lotus" pitchFamily="2" charset="-78"/>
                        </a:rPr>
                        <a:t>اضافه كردن مواد و وسايل براي متحرك‌سازي</a:t>
                      </a:r>
                      <a:endParaRPr lang="en-US" sz="1600" b="1" dirty="0">
                        <a:latin typeface="Calibri"/>
                        <a:ea typeface="Calibri"/>
                        <a:cs typeface="2  Lot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Calibri"/>
                          <a:ea typeface="Calibri"/>
                          <a:cs typeface="2  Lotus" pitchFamily="2" charset="-78"/>
                        </a:rPr>
                        <a:t>استفاده از ابزارهاي پيچيده براي متحرك‌سازي</a:t>
                      </a:r>
                      <a:endParaRPr lang="en-US" sz="1600" b="1">
                        <a:latin typeface="Calibri"/>
                        <a:ea typeface="Calibri"/>
                        <a:cs typeface="2  Lot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0330">
                <a:tc>
                  <a:txBody>
                    <a:bodyPr/>
                    <a:lstStyle/>
                    <a:p>
                      <a:pPr algn="ctr" rtl="1">
                        <a:lnSpc>
                          <a:spcPct val="115000"/>
                        </a:lnSpc>
                        <a:spcAft>
                          <a:spcPts val="0"/>
                        </a:spcAft>
                      </a:pPr>
                      <a:r>
                        <a:rPr lang="fa-IR" sz="2800" b="1" dirty="0">
                          <a:latin typeface="Calibri"/>
                          <a:ea typeface="Calibri"/>
                          <a:cs typeface="2  Lotus" pitchFamily="2" charset="-78"/>
                        </a:rPr>
                        <a:t>انتقال نيرو</a:t>
                      </a:r>
                      <a:endParaRPr lang="en-US" sz="1600" b="1" dirty="0">
                        <a:latin typeface="Calibri"/>
                        <a:ea typeface="Calibri"/>
                        <a:cs typeface="2  Lot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Calibri"/>
                          <a:ea typeface="Calibri"/>
                          <a:cs typeface="2  Lotus" pitchFamily="2" charset="-78"/>
                        </a:rPr>
                        <a:t>استفاده از يكي از روش‌هاي انتقال نيرو مانند تسمه- يا چرخ دنده</a:t>
                      </a:r>
                      <a:endParaRPr lang="en-US" sz="1600" b="1" dirty="0">
                        <a:latin typeface="Calibri"/>
                        <a:ea typeface="Calibri"/>
                        <a:cs typeface="2  Lot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Calibri"/>
                          <a:ea typeface="Calibri"/>
                          <a:cs typeface="2  Lotus" pitchFamily="2" charset="-78"/>
                        </a:rPr>
                        <a:t>رعايت كردن اصولي كه منجر به حفظ انرژي و عدم هدر رفتن مي‌گردد.</a:t>
                      </a:r>
                      <a:endParaRPr lang="en-US" sz="1600" b="1" dirty="0">
                        <a:latin typeface="Calibri"/>
                        <a:ea typeface="Calibri"/>
                        <a:cs typeface="2  Lot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Calibri"/>
                          <a:ea typeface="Calibri"/>
                          <a:cs typeface="2  Lotus" pitchFamily="2" charset="-78"/>
                        </a:rPr>
                        <a:t>تركيب دو سازيه با هم براي صرفه جويي در انرژي</a:t>
                      </a:r>
                      <a:endParaRPr lang="en-US" sz="1600" b="1" dirty="0">
                        <a:latin typeface="Calibri"/>
                        <a:ea typeface="Calibri"/>
                        <a:cs typeface="2  Lot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ارزشیابی</a:t>
            </a:r>
            <a:endParaRPr lang="fa-IR" dirty="0"/>
          </a:p>
        </p:txBody>
      </p:sp>
      <p:sp>
        <p:nvSpPr>
          <p:cNvPr id="3" name="Text Placeholder 2"/>
          <p:cNvSpPr>
            <a:spLocks noGrp="1"/>
          </p:cNvSpPr>
          <p:nvPr>
            <p:ph type="body" idx="2"/>
          </p:nvPr>
        </p:nvSpPr>
        <p:spPr>
          <a:xfrm>
            <a:off x="0" y="1285860"/>
            <a:ext cx="9144000" cy="5572140"/>
          </a:xfrm>
        </p:spPr>
        <p:txBody>
          <a:bodyPr>
            <a:normAutofit/>
          </a:bodyPr>
          <a:lstStyle/>
          <a:p>
            <a:r>
              <a:rPr lang="fa-IR" sz="2800" b="1" dirty="0" smtClean="0">
                <a:solidFill>
                  <a:srgbClr val="FFFF00"/>
                </a:solidFill>
                <a:cs typeface="2  Lotus" pitchFamily="2" charset="-78"/>
              </a:rPr>
              <a:t>روش و ابزار ارزشيابي</a:t>
            </a:r>
            <a:endParaRPr lang="en-US" sz="2800" b="1" dirty="0" smtClean="0">
              <a:solidFill>
                <a:srgbClr val="FFFF00"/>
              </a:solidFill>
              <a:cs typeface="2  Lotus" pitchFamily="2" charset="-78"/>
            </a:endParaRPr>
          </a:p>
          <a:p>
            <a:r>
              <a:rPr lang="fa-IR" sz="2800" b="1" dirty="0" smtClean="0">
                <a:solidFill>
                  <a:schemeClr val="tx1"/>
                </a:solidFill>
                <a:cs typeface="2  Lotus" pitchFamily="2" charset="-78"/>
              </a:rPr>
              <a:t>ارزشيابي مستمر</a:t>
            </a:r>
            <a:r>
              <a:rPr lang="fa-IR" sz="2800" b="1" dirty="0" smtClean="0">
                <a:cs typeface="2  Lotus" pitchFamily="2" charset="-78"/>
              </a:rPr>
              <a:t>: از ارزشيابي مستمر مي‌توان بيشتر به‌صورت كيفي (ارزيابي عملكردي) و استفاده نمود. براي اين منظور، در انجام فعاليت‌هاي درسي مهارت‌هاي مختلف فرايند ياددهي و يادگيري به همراه دانش و نگرش از روش تهيه‌ي سياهه‌ رفتار (چك‌ليست)  استفاده شود. به اين ترتيب، معلم مي‌تواند براساس بازخوردي كه دريافت مي‌كند فرايند ياددهي-يادگيري را هدايت نمايد.</a:t>
            </a:r>
            <a:endParaRPr lang="en-US" sz="2800" b="1" dirty="0" smtClean="0">
              <a:cs typeface="2  Lotus" pitchFamily="2" charset="-78"/>
            </a:endParaRPr>
          </a:p>
          <a:p>
            <a:r>
              <a:rPr lang="fa-IR" sz="2800" b="1" dirty="0" smtClean="0">
                <a:solidFill>
                  <a:schemeClr val="tx1"/>
                </a:solidFill>
                <a:cs typeface="2  Lotus" pitchFamily="2" charset="-78"/>
              </a:rPr>
              <a:t>ارزشيابي پاياني</a:t>
            </a:r>
            <a:r>
              <a:rPr lang="fa-IR" sz="2800" b="1" dirty="0" smtClean="0">
                <a:cs typeface="2  Lotus" pitchFamily="2" charset="-78"/>
              </a:rPr>
              <a:t>: اين ارزشيابي معمولاً به‌صورت كمي صورت مي‌گيرد و مي‌توان در اين ارزشيابي علاوه بر سؤالاتي كه براساس دانستني مطرح مي‌شوند موارد مربوط به اهداف مهارتي و نگرشي را نيز ارزشيابي نمود.</a:t>
            </a:r>
            <a:endParaRPr lang="en-US" sz="2800"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Autofit/>
          </a:bodyPr>
          <a:lstStyle/>
          <a:p>
            <a:r>
              <a:rPr lang="fa-IR" sz="3600" b="1" dirty="0" smtClean="0">
                <a:cs typeface="2  Lotus" pitchFamily="2" charset="-78"/>
              </a:rPr>
              <a:t>پس از آشنايي اوليه دانش آموزان در سال‌هاي قبل با دست ساخته‌هاي ساده و استفاده از مواد دوريختني، استفاده از ابزارهايي همچون قيچي، ارّه، پيچ گوشتي، انبردست، چكش و نيز استفاده از متصل كننده‌هايي مانند ميخ، چسب‌هاي نواري و مايع و انواع منتقل كننده‌هاي نيرو حالا زمان تركيب اين مهارت‌ها با هم رسيده و آن‌ها مي‌توانند با متحرك سازي و با استفاده از منابع نيرو، به طرح‌هاي جديدي دست پيدا كنند.</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357562"/>
            <a:ext cx="9144000" cy="4214842"/>
          </a:xfrm>
        </p:spPr>
        <p:txBody>
          <a:bodyPr>
            <a:noAutofit/>
          </a:bodyPr>
          <a:lstStyle/>
          <a:p>
            <a:pPr algn="r"/>
            <a:r>
              <a:rPr lang="fa-IR" sz="4000" b="1" dirty="0" smtClean="0">
                <a:cs typeface="2  Lotus" pitchFamily="2" charset="-78"/>
              </a:rPr>
              <a:t>در پايان اين درس انتظار مي‌رود دانش‌آموزان بتوانند:</a:t>
            </a:r>
            <a:br>
              <a:rPr lang="fa-IR" sz="4000" b="1" dirty="0" smtClean="0">
                <a:cs typeface="2  Lotus" pitchFamily="2" charset="-78"/>
              </a:rPr>
            </a:br>
            <a:r>
              <a:rPr lang="fa-IR" sz="3600" b="1" dirty="0" smtClean="0">
                <a:cs typeface="2  Lotus" pitchFamily="2" charset="-78"/>
              </a:rPr>
              <a:t> </a:t>
            </a:r>
            <a:r>
              <a:rPr lang="fa-IR" sz="4000" b="1" dirty="0" smtClean="0">
                <a:solidFill>
                  <a:srgbClr val="FFFF00"/>
                </a:solidFill>
                <a:cs typeface="2  Lotus" pitchFamily="2" charset="-78"/>
              </a:rPr>
              <a:t>سطح 1</a:t>
            </a:r>
            <a:r>
              <a:rPr lang="fa-IR" sz="4000" b="1" dirty="0" smtClean="0">
                <a:cs typeface="2  Lotus" pitchFamily="2" charset="-78"/>
              </a:rPr>
              <a:t>- قابليت حركت دادن به كاردستي‌هاي فاقد حركت.</a:t>
            </a:r>
            <a:r>
              <a:rPr lang="en-US" sz="4000" b="1" dirty="0" smtClean="0">
                <a:cs typeface="2  Lotus" pitchFamily="2" charset="-78"/>
              </a:rPr>
              <a:t/>
            </a:r>
            <a:br>
              <a:rPr lang="en-US" sz="4000" b="1" dirty="0" smtClean="0">
                <a:cs typeface="2  Lotus" pitchFamily="2" charset="-78"/>
              </a:rPr>
            </a:br>
            <a:r>
              <a:rPr lang="fa-IR" sz="4000" b="1" dirty="0" smtClean="0">
                <a:solidFill>
                  <a:srgbClr val="FFFF00"/>
                </a:solidFill>
                <a:cs typeface="2  Lotus" pitchFamily="2" charset="-78"/>
              </a:rPr>
              <a:t>سطح 2</a:t>
            </a:r>
            <a:r>
              <a:rPr lang="fa-IR" sz="4000" b="1" dirty="0" smtClean="0">
                <a:cs typeface="2  Lotus" pitchFamily="2" charset="-78"/>
              </a:rPr>
              <a:t>- استفاده از ابزارهايي كه در متحرك سازي كاربرد دارند.</a:t>
            </a:r>
            <a:r>
              <a:rPr lang="en-US" sz="4000" b="1" dirty="0" smtClean="0">
                <a:cs typeface="2  Lotus" pitchFamily="2" charset="-78"/>
              </a:rPr>
              <a:t/>
            </a:r>
            <a:br>
              <a:rPr lang="en-US" sz="4000" b="1" dirty="0" smtClean="0">
                <a:cs typeface="2  Lotus" pitchFamily="2" charset="-78"/>
              </a:rPr>
            </a:br>
            <a:r>
              <a:rPr lang="fa-IR" sz="4000" b="1" dirty="0" smtClean="0">
                <a:solidFill>
                  <a:srgbClr val="FFFF00"/>
                </a:solidFill>
                <a:cs typeface="2  Lotus" pitchFamily="2" charset="-78"/>
              </a:rPr>
              <a:t>سطح 3</a:t>
            </a:r>
            <a:r>
              <a:rPr lang="fa-IR" sz="4000" b="1" dirty="0" smtClean="0">
                <a:cs typeface="2  Lotus" pitchFamily="2" charset="-78"/>
              </a:rPr>
              <a:t>- استفاده از موتور الكتريكي (آرميچر)، چرخ دنده، تسمه و ... براي متحرك كردن كاردستي‌ها.</a:t>
            </a:r>
            <a:r>
              <a:rPr lang="en-US" sz="4000" b="1" dirty="0" smtClean="0">
                <a:cs typeface="2  Lotus" pitchFamily="2" charset="-78"/>
              </a:rPr>
              <a:t/>
            </a:r>
            <a:br>
              <a:rPr lang="en-US" sz="4000" b="1" dirty="0" smtClean="0">
                <a:cs typeface="2  Lotus" pitchFamily="2" charset="-78"/>
              </a:rPr>
            </a:br>
            <a:r>
              <a:rPr lang="en-US" dirty="0" smtClean="0">
                <a:cs typeface="2  Lotus" pitchFamily="2" charset="-78"/>
              </a:rPr>
              <a:t/>
            </a:r>
            <a:br>
              <a:rPr lang="en-US" dirty="0" smtClean="0">
                <a:cs typeface="2  Lotus" pitchFamily="2" charset="-78"/>
              </a:rPr>
            </a:br>
            <a:r>
              <a:rPr lang="fa-IR" dirty="0" smtClean="0">
                <a:solidFill>
                  <a:schemeClr val="tx1"/>
                </a:solidFill>
                <a:cs typeface="2  Lotus" pitchFamily="2" charset="-78"/>
              </a:rPr>
              <a:t>.</a:t>
            </a: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هشتم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3200" b="1" dirty="0" smtClean="0">
                <a:cs typeface="2  Lotus" pitchFamily="2" charset="-78"/>
              </a:rPr>
              <a:t>اسباب بازي‌هاي خراب خود را به كلاس بياورند و با همفكري دوستانشان سعي در تعمير آن‌ها نمايند يا لااقل از درون آن‌ها با اطلاع شده و چگونگي كاركردش را براي كلاس توضيح دهند، كمك بزرگي به اين هدف نموده‌اند.</a:t>
            </a:r>
            <a:endParaRPr lang="en-US" sz="32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هشتم </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3000364" y="500042"/>
            <a:ext cx="4759324" cy="356949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71472" y="2643182"/>
            <a:ext cx="8358246" cy="3400444"/>
          </a:xfrm>
        </p:spPr>
        <p:txBody>
          <a:bodyPr>
            <a:noAutofit/>
          </a:bodyPr>
          <a:lstStyle/>
          <a:p>
            <a:pPr algn="ctr"/>
            <a:r>
              <a:rPr lang="fa-IR" sz="4800" b="1" dirty="0" smtClean="0">
                <a:cs typeface="2  Lotus" pitchFamily="2" charset="-78"/>
              </a:rPr>
              <a:t>ابزارهاي معمولي خانگي- باتري- موتور الكتريكي- چرخ دنده- قرقره و تسمه</a:t>
            </a:r>
            <a:endParaRPr lang="en-US" sz="4800" b="1" dirty="0">
              <a:cs typeface="2  Lotus"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پنجم</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cs typeface="2  Lotus" pitchFamily="2" charset="-78"/>
              </a:rPr>
              <a:t>دانستنی های برای معلم</a:t>
            </a:r>
            <a:r>
              <a:rPr lang="fa-IR" sz="3200" dirty="0" smtClean="0">
                <a:cs typeface="2  Lotus" pitchFamily="2" charset="-78"/>
              </a:rPr>
              <a:t> </a:t>
            </a:r>
            <a:r>
              <a:rPr lang="en-US" sz="3200" dirty="0" smtClean="0">
                <a:cs typeface="2  Lotus" pitchFamily="2" charset="-78"/>
              </a:rPr>
              <a:t/>
            </a:r>
            <a:br>
              <a:rPr lang="en-US" sz="3200" dirty="0" smtClean="0">
                <a:cs typeface="2  Lotus" pitchFamily="2" charset="-78"/>
              </a:rPr>
            </a:br>
            <a:r>
              <a:rPr lang="fa-IR" sz="3200" b="1" dirty="0" smtClean="0">
                <a:solidFill>
                  <a:schemeClr val="tx1"/>
                </a:solidFill>
                <a:cs typeface="2  Lotus" pitchFamily="2" charset="-78"/>
              </a:rPr>
              <a:t>مسلم است كه درك بچه‌ها از نحوه‌ي عملكرد دستگاه‌هاي پيچيده در اطرافشان احساس تسلط و آگاهي و اعتماد به نفس را در آنان تقويت مي‌نمايد. دانش آموزاني كه نسبت به پديده‌هاي اطراف خود منفعل و خودباخته هستند، در بهره‌وري و نگه‌داري از وسايل ضعيف‌تر عمل مي‌كنند. لذا دانستن نحوه‌ي عملكرد دستگاه‌ها، چگونگي تأمين نيرو و انتقال آن، مكانيك و ساختار داخلي آن‌ها كمك به رشد ذهن فناورانه براي آنان مي‌نمايد. آنان از اين‌كه مي‌فهمند يك چرخ گوشت يا يك كتري برقي چگونه كار مي‌كند، لذت مي‌برند. </a:t>
            </a:r>
            <a:endParaRPr lang="fa-IR"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3200" b="1" dirty="0" smtClean="0">
                <a:cs typeface="2  Lotus" pitchFamily="2" charset="-78"/>
              </a:rPr>
              <a:t>فرض كنيد كه در درس جغرافي از بچه‌ها خواسته‌ايد كه منظومه‌ي شمسي را شبيه سازي كنند. هر دانش‌آموز به نحوي با نقاشي، كلاژ و يا به شكل برجسته ممكن است خانواده‌ي خورشيد را مدل سازي كند. حالا معلم تلاش مي‌كند بچه‌ها را به متحرك سازي دست ساخته‌هاي خود ترغيب نمايد. به اين شكل كه بپرسد چگونه مي‌توانيد حركت اين سيارات را به دور خورشيد نشان دهيد. فراموش نفرماييد كه هر نوع ايده‌اي قابل پذيرش است حتي اگر قابل اجرا در كلاس نباشد. سپس از آن‌ها بخواهيد كه غير از اين راه چه راه ديگري را مي‌توانند با كمك دوستانشان براي به حركت درآوردن سيارات پيدا كنند. به همين ترتيب در دروس مختلف ساختن وسايل حركت كننده قابل اجرا است.</a:t>
            </a:r>
            <a:endParaRPr lang="en-US" sz="3200" b="1" dirty="0">
              <a:cs typeface="2  Lotus"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فعاليت‌ </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هشتم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بااستفاده از موتور الکتریکی وباطری یک اسباب بازی متحرک بسازید : </a:t>
            </a:r>
          </a:p>
          <a:p>
            <a:pPr lvl="0"/>
            <a:r>
              <a:rPr lang="fa-IR" sz="3600" b="1" dirty="0" smtClean="0">
                <a:solidFill>
                  <a:schemeClr val="bg1"/>
                </a:solidFill>
                <a:cs typeface="2  Lotus" pitchFamily="2" charset="-78"/>
              </a:rPr>
              <a:t>برای ساخت این مدل چه پیشنهاداتی دارید ؟</a:t>
            </a:r>
          </a:p>
          <a:p>
            <a:pPr lvl="0"/>
            <a:endParaRPr lang="fa-IR" sz="3600" b="1" dirty="0" smtClean="0">
              <a:solidFill>
                <a:schemeClr val="bg1"/>
              </a:solidFill>
              <a:cs typeface="2  Lotus" pitchFamily="2" charset="-78"/>
            </a:endParaRPr>
          </a:p>
          <a:p>
            <a:pPr lvl="0"/>
            <a:r>
              <a:rPr lang="fa-IR" sz="3600" b="1" dirty="0" smtClean="0">
                <a:solidFill>
                  <a:schemeClr val="bg1"/>
                </a:solidFill>
                <a:cs typeface="2  Lotus" pitchFamily="2" charset="-78"/>
              </a:rPr>
              <a:t> برای ساخت این مدل چه وسایلی لازم دارید ؟</a:t>
            </a:r>
          </a:p>
          <a:p>
            <a:pPr lvl="0"/>
            <a:endParaRPr lang="fa-IR" sz="3600" b="1" dirty="0" smtClean="0">
              <a:solidFill>
                <a:schemeClr val="bg1"/>
              </a:solidFill>
              <a:cs typeface="2  Lotus" pitchFamily="2" charset="-78"/>
            </a:endParaRPr>
          </a:p>
          <a:p>
            <a:pPr lvl="0"/>
            <a:r>
              <a:rPr lang="fa-IR" sz="3600" b="1" dirty="0" smtClean="0">
                <a:solidFill>
                  <a:schemeClr val="bg1"/>
                </a:solidFill>
                <a:cs typeface="2  Lotus" pitchFamily="2" charset="-78"/>
              </a:rPr>
              <a:t>مراحل کار را یادداشت نمایید .</a:t>
            </a:r>
          </a:p>
          <a:p>
            <a:pPr lvl="0"/>
            <a:r>
              <a:rPr lang="fa-IR" sz="3600" b="1" dirty="0" smtClean="0">
                <a:solidFill>
                  <a:schemeClr val="bg1"/>
                </a:solidFill>
                <a:cs typeface="2  Lotus" pitchFamily="2" charset="-78"/>
              </a:rPr>
              <a:t> </a:t>
            </a:r>
          </a:p>
          <a:p>
            <a:pPr lvl="0"/>
            <a:endParaRPr lang="fa-IR" sz="3600" b="1" dirty="0" smtClean="0">
              <a:solidFill>
                <a:schemeClr val="bg1"/>
              </a:solidFill>
              <a:cs typeface="2  Lotus" pitchFamily="2" charset="-78"/>
            </a:endParaRPr>
          </a:p>
          <a:p>
            <a:pPr lvl="0"/>
            <a:endParaRPr lang="en-US" sz="3600" b="1" dirty="0">
              <a:solidFill>
                <a:schemeClr val="bg1"/>
              </a:solidFill>
              <a:cs typeface="2  Lotus"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چک لیست  طراحی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هشتم-می خواهم بسازم(مناسب برای مطالعه آموزگاران)</Template>
  <TotalTime>0</TotalTime>
  <Words>565</Words>
  <Application>Microsoft Office PowerPoint</Application>
  <PresentationFormat>On-screen Show (4:3)</PresentationFormat>
  <Paragraphs>45</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2  Koodak</vt:lpstr>
      <vt:lpstr>2  Lotus</vt:lpstr>
      <vt:lpstr>Arial</vt:lpstr>
      <vt:lpstr>Calibri</vt:lpstr>
      <vt:lpstr>Tw Cen MT</vt:lpstr>
      <vt:lpstr>Wingdings</vt:lpstr>
      <vt:lpstr>Wingdings 2</vt:lpstr>
      <vt:lpstr>Zar</vt:lpstr>
      <vt:lpstr>Median</vt:lpstr>
      <vt:lpstr>درس هشتم  :      </vt:lpstr>
      <vt:lpstr>درس در يك نگاه </vt:lpstr>
      <vt:lpstr>در پايان اين درس انتظار مي‌رود دانش‌آموزان بتوانند:  سطح 1- قابليت حركت دادن به كاردستي‌هاي فاقد حركت. سطح 2- استفاده از ابزارهايي كه در متحرك سازي كاربرد دارند. سطح 3- استفاده از موتور الكتريكي (آرميچر)، چرخ دنده، تسمه و ... براي متحرك كردن كاردستي‌ها.  . </vt:lpstr>
      <vt:lpstr>علوم پایه ششم  درس هشتم </vt:lpstr>
      <vt:lpstr>مواد و وسايل لازم</vt:lpstr>
      <vt:lpstr>دانستنی های برای معلم  مسلم است كه درك بچه‌ها از نحوه‌ي عملكرد دستگاه‌هاي پيچيده در اطرافشان احساس تسلط و آگاهي و اعتماد به نفس را در آنان تقويت مي‌نمايد. دانش آموزاني كه نسبت به پديده‌هاي اطراف خود منفعل و خودباخته هستند، در بهره‌وري و نگه‌داري از وسايل ضعيف‌تر عمل مي‌كنند. لذا دانستن نحوه‌ي عملكرد دستگاه‌ها، چگونگي تأمين نيرو و انتقال آن، مكانيك و ساختار داخلي آن‌ها كمك به رشد ذهن فناورانه براي آنان مي‌نمايد. آنان از اين‌كه مي‌فهمند يك چرخ گوشت يا يك كتري برقي چگونه كار مي‌كند، لذت مي‌برند. </vt:lpstr>
      <vt:lpstr>نكات آموزشي و فعاليت‌هاي پيشنهادي</vt:lpstr>
      <vt:lpstr>فعاليت‌ </vt:lpstr>
      <vt:lpstr>با توجه به ملاک های ارزشیابی چک لیست  طراحی کنید </vt:lpstr>
      <vt:lpstr>جدول ارزشيابي :ساخت كاردستي‌ها خود نشان دهنده‌ي ميزان فعاليت بچه‌هاست، پس ارزشيابي جهت اطلاع‌رساني به اوليا صرفاً بايد گزارش عملكرد آنان باشد.</vt:lpstr>
      <vt:lpstr>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هشتم  :      </dc:title>
  <dc:creator>omid arzi</dc:creator>
  <cp:lastModifiedBy>omid arzi</cp:lastModifiedBy>
  <cp:revision>1</cp:revision>
  <dcterms:created xsi:type="dcterms:W3CDTF">2022-02-04T07:32:37Z</dcterms:created>
  <dcterms:modified xsi:type="dcterms:W3CDTF">2022-02-04T07:32:57Z</dcterms:modified>
</cp:coreProperties>
</file>