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sldIdLst>
    <p:sldId id="258" r:id="rId2"/>
    <p:sldId id="319" r:id="rId3"/>
    <p:sldId id="320" r:id="rId4"/>
    <p:sldId id="321" r:id="rId5"/>
    <p:sldId id="290" r:id="rId6"/>
    <p:sldId id="291" r:id="rId7"/>
    <p:sldId id="298" r:id="rId8"/>
    <p:sldId id="299" r:id="rId9"/>
    <p:sldId id="301" r:id="rId10"/>
    <p:sldId id="302" r:id="rId11"/>
    <p:sldId id="317" r:id="rId12"/>
    <p:sldId id="303" r:id="rId13"/>
    <p:sldId id="322" r:id="rId14"/>
    <p:sldId id="292" r:id="rId15"/>
    <p:sldId id="297" r:id="rId16"/>
    <p:sldId id="310" r:id="rId17"/>
    <p:sldId id="309" r:id="rId18"/>
    <p:sldId id="308" r:id="rId19"/>
    <p:sldId id="307" r:id="rId20"/>
    <p:sldId id="306"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8" autoAdjust="0"/>
    <p:restoredTop sz="94709" autoAdjust="0"/>
  </p:normalViewPr>
  <p:slideViewPr>
    <p:cSldViewPr>
      <p:cViewPr varScale="1">
        <p:scale>
          <a:sx n="60" d="100"/>
          <a:sy n="60" d="100"/>
        </p:scale>
        <p:origin x="804"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33C24D80-CCA5-4EF0-8D47-94800FA37421}" type="datetimeFigureOut">
              <a:rPr lang="en-US"/>
              <a:pPr>
                <a:defRPr/>
              </a:pPr>
              <a:t>2/5/2022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733DA424-2BAD-4318-B969-40019B8A4E02}" type="slidenum">
              <a:rPr lang="en-US"/>
              <a:pPr/>
              <a:t>‹#›</a:t>
            </a:fld>
            <a:endParaRPr lang="en-US"/>
          </a:p>
        </p:txBody>
      </p:sp>
    </p:spTree>
    <p:extLst>
      <p:ext uri="{BB962C8B-B14F-4D97-AF65-F5344CB8AC3E}">
        <p14:creationId xmlns:p14="http://schemas.microsoft.com/office/powerpoint/2010/main" val="6646764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50C1A0C-685F-4BFA-93E1-418427B7E295}" type="slidenum">
              <a:rPr lang="ar-SA">
                <a:latin typeface="Calibri" panose="020F0502020204030204" pitchFamily="34" charset="0"/>
              </a:rPr>
              <a:pPr eaLnBrk="1" hangingPunct="1"/>
              <a:t>1</a:t>
            </a:fld>
            <a:endParaRPr lang="en-US">
              <a:latin typeface="Calibri" panose="020F0502020204030204" pitchFamily="34" charset="0"/>
            </a:endParaRPr>
          </a:p>
        </p:txBody>
      </p:sp>
      <p:sp>
        <p:nvSpPr>
          <p:cNvPr id="2355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2557778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FD357A7-DB88-4CED-8E64-D2658576C034}" type="slidenum">
              <a:rPr lang="en-US">
                <a:latin typeface="Calibri" panose="020F0502020204030204" pitchFamily="34" charset="0"/>
              </a:rPr>
              <a:pPr eaLnBrk="1" hangingPunct="1"/>
              <a:t>5</a:t>
            </a:fld>
            <a:endParaRPr lang="en-US">
              <a:latin typeface="Calibri" panose="020F0502020204030204" pitchFamily="34" charset="0"/>
            </a:endParaRPr>
          </a:p>
        </p:txBody>
      </p:sp>
    </p:spTree>
    <p:extLst>
      <p:ext uri="{BB962C8B-B14F-4D97-AF65-F5344CB8AC3E}">
        <p14:creationId xmlns:p14="http://schemas.microsoft.com/office/powerpoint/2010/main" val="19579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41988"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BA1074F-5DDF-45E5-B0BA-7311EE586B30}" type="slidenum">
              <a:rPr lang="en-US">
                <a:latin typeface="Calibri" panose="020F0502020204030204" pitchFamily="34" charset="0"/>
              </a:rPr>
              <a:pPr eaLnBrk="1" hangingPunct="1"/>
              <a:t>6</a:t>
            </a:fld>
            <a:endParaRPr lang="en-US">
              <a:latin typeface="Calibri" panose="020F0502020204030204" pitchFamily="34" charset="0"/>
            </a:endParaRPr>
          </a:p>
        </p:txBody>
      </p:sp>
    </p:spTree>
    <p:extLst>
      <p:ext uri="{BB962C8B-B14F-4D97-AF65-F5344CB8AC3E}">
        <p14:creationId xmlns:p14="http://schemas.microsoft.com/office/powerpoint/2010/main" val="42223269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4301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4837173-080C-4AAA-8990-EE575F238F5A}" type="slidenum">
              <a:rPr lang="en-US">
                <a:latin typeface="Calibri" panose="020F0502020204030204" pitchFamily="34" charset="0"/>
              </a:rPr>
              <a:pPr eaLnBrk="1" hangingPunct="1"/>
              <a:t>14</a:t>
            </a:fld>
            <a:endParaRPr lang="en-US">
              <a:latin typeface="Calibri" panose="020F0502020204030204" pitchFamily="34" charset="0"/>
            </a:endParaRPr>
          </a:p>
        </p:txBody>
      </p:sp>
    </p:spTree>
    <p:extLst>
      <p:ext uri="{BB962C8B-B14F-4D97-AF65-F5344CB8AC3E}">
        <p14:creationId xmlns:p14="http://schemas.microsoft.com/office/powerpoint/2010/main" val="472226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8E6915AD-B8AD-46F8-86EF-5BC3D1B58B8D}" type="slidenum">
              <a:rPr lang="en-US"/>
              <a:pPr/>
              <a:t>‹#›</a:t>
            </a:fld>
            <a:endParaRPr lang="en-US"/>
          </a:p>
        </p:txBody>
      </p:sp>
      <p:sp>
        <p:nvSpPr>
          <p:cNvPr id="6" name="Rectangle 7"/>
          <p:cNvSpPr>
            <a:spLocks noGrp="1" noChangeArrowheads="1"/>
          </p:cNvSpPr>
          <p:nvPr>
            <p:ph type="dt" sz="quarter" idx="12"/>
          </p:nvPr>
        </p:nvSpPr>
        <p:spPr>
          <a:ln/>
        </p:spPr>
        <p:txBody>
          <a:bodyPr/>
          <a:lstStyle>
            <a:lvl1pPr>
              <a:defRPr/>
            </a:lvl1pPr>
          </a:lstStyle>
          <a:p>
            <a:pPr>
              <a:defRPr/>
            </a:pPr>
            <a:fld id="{9CE5E3B7-364A-4E96-9789-4206075631C0}" type="datetimeFigureOut">
              <a:rPr lang="en-US"/>
              <a:pPr>
                <a:defRPr/>
              </a:pPr>
              <a:t>2/5/2022</a:t>
            </a:fld>
            <a:endParaRPr lang="en-US"/>
          </a:p>
        </p:txBody>
      </p:sp>
    </p:spTree>
    <p:extLst>
      <p:ext uri="{BB962C8B-B14F-4D97-AF65-F5344CB8AC3E}">
        <p14:creationId xmlns:p14="http://schemas.microsoft.com/office/powerpoint/2010/main" val="4215458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A644328B-9BF3-49EC-96F9-18D61A78A907}" type="slidenum">
              <a:rPr lang="en-US"/>
              <a:pPr/>
              <a:t>‹#›</a:t>
            </a:fld>
            <a:endParaRPr lang="en-US"/>
          </a:p>
        </p:txBody>
      </p:sp>
      <p:sp>
        <p:nvSpPr>
          <p:cNvPr id="6" name="Rectangle 7"/>
          <p:cNvSpPr>
            <a:spLocks noGrp="1" noChangeArrowheads="1"/>
          </p:cNvSpPr>
          <p:nvPr>
            <p:ph type="dt" sz="quarter" idx="12"/>
          </p:nvPr>
        </p:nvSpPr>
        <p:spPr>
          <a:ln/>
        </p:spPr>
        <p:txBody>
          <a:bodyPr/>
          <a:lstStyle>
            <a:lvl1pPr>
              <a:defRPr/>
            </a:lvl1pPr>
          </a:lstStyle>
          <a:p>
            <a:pPr>
              <a:defRPr/>
            </a:pPr>
            <a:fld id="{3EA9650E-6467-412A-9A2B-3F10A71A89EF}" type="datetimeFigureOut">
              <a:rPr lang="en-US"/>
              <a:pPr>
                <a:defRPr/>
              </a:pPr>
              <a:t>2/5/2022</a:t>
            </a:fld>
            <a:endParaRPr lang="en-US"/>
          </a:p>
        </p:txBody>
      </p:sp>
    </p:spTree>
    <p:extLst>
      <p:ext uri="{BB962C8B-B14F-4D97-AF65-F5344CB8AC3E}">
        <p14:creationId xmlns:p14="http://schemas.microsoft.com/office/powerpoint/2010/main" val="577070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3DFDC5B4-A099-40E5-A48A-83876CDB28B0}" type="slidenum">
              <a:rPr lang="en-US"/>
              <a:pPr/>
              <a:t>‹#›</a:t>
            </a:fld>
            <a:endParaRPr lang="en-US"/>
          </a:p>
        </p:txBody>
      </p:sp>
      <p:sp>
        <p:nvSpPr>
          <p:cNvPr id="6" name="Rectangle 7"/>
          <p:cNvSpPr>
            <a:spLocks noGrp="1" noChangeArrowheads="1"/>
          </p:cNvSpPr>
          <p:nvPr>
            <p:ph type="dt" sz="quarter" idx="12"/>
          </p:nvPr>
        </p:nvSpPr>
        <p:spPr>
          <a:ln/>
        </p:spPr>
        <p:txBody>
          <a:bodyPr/>
          <a:lstStyle>
            <a:lvl1pPr>
              <a:defRPr/>
            </a:lvl1pPr>
          </a:lstStyle>
          <a:p>
            <a:pPr>
              <a:defRPr/>
            </a:pPr>
            <a:fld id="{34EF9126-7CDB-476F-9A86-91209634B827}" type="datetimeFigureOut">
              <a:rPr lang="en-US"/>
              <a:pPr>
                <a:defRPr/>
              </a:pPr>
              <a:t>2/5/2022</a:t>
            </a:fld>
            <a:endParaRPr lang="en-US"/>
          </a:p>
        </p:txBody>
      </p:sp>
    </p:spTree>
    <p:extLst>
      <p:ext uri="{BB962C8B-B14F-4D97-AF65-F5344CB8AC3E}">
        <p14:creationId xmlns:p14="http://schemas.microsoft.com/office/powerpoint/2010/main" val="127084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F2C676C8-3641-4761-B7F9-FC58EF12F913}" type="slidenum">
              <a:rPr lang="en-US"/>
              <a:pPr/>
              <a:t>‹#›</a:t>
            </a:fld>
            <a:endParaRPr lang="en-US"/>
          </a:p>
        </p:txBody>
      </p:sp>
      <p:sp>
        <p:nvSpPr>
          <p:cNvPr id="6" name="Rectangle 7"/>
          <p:cNvSpPr>
            <a:spLocks noGrp="1" noChangeArrowheads="1"/>
          </p:cNvSpPr>
          <p:nvPr>
            <p:ph type="dt" sz="quarter" idx="12"/>
          </p:nvPr>
        </p:nvSpPr>
        <p:spPr>
          <a:ln/>
        </p:spPr>
        <p:txBody>
          <a:bodyPr/>
          <a:lstStyle>
            <a:lvl1pPr>
              <a:defRPr/>
            </a:lvl1pPr>
          </a:lstStyle>
          <a:p>
            <a:pPr>
              <a:defRPr/>
            </a:pPr>
            <a:fld id="{D6F0E8E2-C3B4-4EF6-A10C-39A194864555}" type="datetimeFigureOut">
              <a:rPr lang="en-US"/>
              <a:pPr>
                <a:defRPr/>
              </a:pPr>
              <a:t>2/5/2022</a:t>
            </a:fld>
            <a:endParaRPr lang="en-US"/>
          </a:p>
        </p:txBody>
      </p:sp>
    </p:spTree>
    <p:extLst>
      <p:ext uri="{BB962C8B-B14F-4D97-AF65-F5344CB8AC3E}">
        <p14:creationId xmlns:p14="http://schemas.microsoft.com/office/powerpoint/2010/main" val="3773846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27BB6098-C739-44A5-B1F6-46DE53A57C9C}" type="slidenum">
              <a:rPr lang="en-US"/>
              <a:pPr/>
              <a:t>‹#›</a:t>
            </a:fld>
            <a:endParaRPr lang="en-US"/>
          </a:p>
        </p:txBody>
      </p:sp>
      <p:sp>
        <p:nvSpPr>
          <p:cNvPr id="6" name="Rectangle 7"/>
          <p:cNvSpPr>
            <a:spLocks noGrp="1" noChangeArrowheads="1"/>
          </p:cNvSpPr>
          <p:nvPr>
            <p:ph type="dt" sz="quarter" idx="12"/>
          </p:nvPr>
        </p:nvSpPr>
        <p:spPr>
          <a:ln/>
        </p:spPr>
        <p:txBody>
          <a:bodyPr/>
          <a:lstStyle>
            <a:lvl1pPr>
              <a:defRPr/>
            </a:lvl1pPr>
          </a:lstStyle>
          <a:p>
            <a:pPr>
              <a:defRPr/>
            </a:pPr>
            <a:fld id="{C0A972CB-9A96-4C6C-8422-9ED506355579}" type="datetimeFigureOut">
              <a:rPr lang="en-US"/>
              <a:pPr>
                <a:defRPr/>
              </a:pPr>
              <a:t>2/5/2022</a:t>
            </a:fld>
            <a:endParaRPr lang="en-US"/>
          </a:p>
        </p:txBody>
      </p:sp>
    </p:spTree>
    <p:extLst>
      <p:ext uri="{BB962C8B-B14F-4D97-AF65-F5344CB8AC3E}">
        <p14:creationId xmlns:p14="http://schemas.microsoft.com/office/powerpoint/2010/main" val="987872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fld id="{B36A0791-3901-48EB-A669-196A0137C4E5}" type="slidenum">
              <a:rPr lang="en-US"/>
              <a:pPr/>
              <a:t>‹#›</a:t>
            </a:fld>
            <a:endParaRPr lang="en-US"/>
          </a:p>
        </p:txBody>
      </p:sp>
      <p:sp>
        <p:nvSpPr>
          <p:cNvPr id="7" name="Rectangle 7"/>
          <p:cNvSpPr>
            <a:spLocks noGrp="1" noChangeArrowheads="1"/>
          </p:cNvSpPr>
          <p:nvPr>
            <p:ph type="dt" sz="quarter" idx="12"/>
          </p:nvPr>
        </p:nvSpPr>
        <p:spPr>
          <a:ln/>
        </p:spPr>
        <p:txBody>
          <a:bodyPr/>
          <a:lstStyle>
            <a:lvl1pPr>
              <a:defRPr/>
            </a:lvl1pPr>
          </a:lstStyle>
          <a:p>
            <a:pPr>
              <a:defRPr/>
            </a:pPr>
            <a:fld id="{3B608771-FAEA-4DB1-95EC-DD78790FF8CC}" type="datetimeFigureOut">
              <a:rPr lang="en-US"/>
              <a:pPr>
                <a:defRPr/>
              </a:pPr>
              <a:t>2/5/2022</a:t>
            </a:fld>
            <a:endParaRPr lang="en-US"/>
          </a:p>
        </p:txBody>
      </p:sp>
    </p:spTree>
    <p:extLst>
      <p:ext uri="{BB962C8B-B14F-4D97-AF65-F5344CB8AC3E}">
        <p14:creationId xmlns:p14="http://schemas.microsoft.com/office/powerpoint/2010/main" val="29091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fld id="{B58E1CE4-E607-46B2-B4A7-3AA6EFEA1F9F}" type="slidenum">
              <a:rPr lang="en-US"/>
              <a:pPr/>
              <a:t>‹#›</a:t>
            </a:fld>
            <a:endParaRPr lang="en-US"/>
          </a:p>
        </p:txBody>
      </p:sp>
      <p:sp>
        <p:nvSpPr>
          <p:cNvPr id="9" name="Rectangle 7"/>
          <p:cNvSpPr>
            <a:spLocks noGrp="1" noChangeArrowheads="1"/>
          </p:cNvSpPr>
          <p:nvPr>
            <p:ph type="dt" sz="quarter" idx="12"/>
          </p:nvPr>
        </p:nvSpPr>
        <p:spPr>
          <a:ln/>
        </p:spPr>
        <p:txBody>
          <a:bodyPr/>
          <a:lstStyle>
            <a:lvl1pPr>
              <a:defRPr/>
            </a:lvl1pPr>
          </a:lstStyle>
          <a:p>
            <a:pPr>
              <a:defRPr/>
            </a:pPr>
            <a:fld id="{5BCE9DE6-F9CF-42AB-963A-EF5E3286EC36}" type="datetimeFigureOut">
              <a:rPr lang="en-US"/>
              <a:pPr>
                <a:defRPr/>
              </a:pPr>
              <a:t>2/5/2022</a:t>
            </a:fld>
            <a:endParaRPr lang="en-US"/>
          </a:p>
        </p:txBody>
      </p:sp>
    </p:spTree>
    <p:extLst>
      <p:ext uri="{BB962C8B-B14F-4D97-AF65-F5344CB8AC3E}">
        <p14:creationId xmlns:p14="http://schemas.microsoft.com/office/powerpoint/2010/main" val="2628709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fld id="{875B2711-F023-47A8-A70D-5AA240A4F6D9}" type="slidenum">
              <a:rPr lang="en-US"/>
              <a:pPr/>
              <a:t>‹#›</a:t>
            </a:fld>
            <a:endParaRPr lang="en-US"/>
          </a:p>
        </p:txBody>
      </p:sp>
      <p:sp>
        <p:nvSpPr>
          <p:cNvPr id="5" name="Rectangle 7"/>
          <p:cNvSpPr>
            <a:spLocks noGrp="1" noChangeArrowheads="1"/>
          </p:cNvSpPr>
          <p:nvPr>
            <p:ph type="dt" sz="quarter" idx="12"/>
          </p:nvPr>
        </p:nvSpPr>
        <p:spPr>
          <a:ln/>
        </p:spPr>
        <p:txBody>
          <a:bodyPr/>
          <a:lstStyle>
            <a:lvl1pPr>
              <a:defRPr/>
            </a:lvl1pPr>
          </a:lstStyle>
          <a:p>
            <a:pPr>
              <a:defRPr/>
            </a:pPr>
            <a:fld id="{A5624494-F228-48DB-9ECA-575D78C027F7}" type="datetimeFigureOut">
              <a:rPr lang="en-US"/>
              <a:pPr>
                <a:defRPr/>
              </a:pPr>
              <a:t>2/5/2022</a:t>
            </a:fld>
            <a:endParaRPr lang="en-US"/>
          </a:p>
        </p:txBody>
      </p:sp>
    </p:spTree>
    <p:extLst>
      <p:ext uri="{BB962C8B-B14F-4D97-AF65-F5344CB8AC3E}">
        <p14:creationId xmlns:p14="http://schemas.microsoft.com/office/powerpoint/2010/main" val="615784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fld id="{F3734FA6-0AAA-4C09-86D3-DAD72DDEF6AC}" type="slidenum">
              <a:rPr lang="en-US"/>
              <a:pPr/>
              <a:t>‹#›</a:t>
            </a:fld>
            <a:endParaRPr lang="en-US"/>
          </a:p>
        </p:txBody>
      </p:sp>
      <p:sp>
        <p:nvSpPr>
          <p:cNvPr id="4" name="Rectangle 7"/>
          <p:cNvSpPr>
            <a:spLocks noGrp="1" noChangeArrowheads="1"/>
          </p:cNvSpPr>
          <p:nvPr>
            <p:ph type="dt" sz="quarter" idx="12"/>
          </p:nvPr>
        </p:nvSpPr>
        <p:spPr>
          <a:ln/>
        </p:spPr>
        <p:txBody>
          <a:bodyPr/>
          <a:lstStyle>
            <a:lvl1pPr>
              <a:defRPr/>
            </a:lvl1pPr>
          </a:lstStyle>
          <a:p>
            <a:pPr>
              <a:defRPr/>
            </a:pPr>
            <a:fld id="{B3A7DC5F-3BAA-4B65-A7A6-301E17635DBD}" type="datetimeFigureOut">
              <a:rPr lang="en-US"/>
              <a:pPr>
                <a:defRPr/>
              </a:pPr>
              <a:t>2/5/2022</a:t>
            </a:fld>
            <a:endParaRPr lang="en-US"/>
          </a:p>
        </p:txBody>
      </p:sp>
    </p:spTree>
    <p:extLst>
      <p:ext uri="{BB962C8B-B14F-4D97-AF65-F5344CB8AC3E}">
        <p14:creationId xmlns:p14="http://schemas.microsoft.com/office/powerpoint/2010/main" val="1283388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fld id="{005EF6CE-5624-4040-8809-8502E13E5C1B}" type="slidenum">
              <a:rPr lang="en-US"/>
              <a:pPr/>
              <a:t>‹#›</a:t>
            </a:fld>
            <a:endParaRPr lang="en-US"/>
          </a:p>
        </p:txBody>
      </p:sp>
      <p:sp>
        <p:nvSpPr>
          <p:cNvPr id="7" name="Rectangle 7"/>
          <p:cNvSpPr>
            <a:spLocks noGrp="1" noChangeArrowheads="1"/>
          </p:cNvSpPr>
          <p:nvPr>
            <p:ph type="dt" sz="quarter" idx="12"/>
          </p:nvPr>
        </p:nvSpPr>
        <p:spPr>
          <a:ln/>
        </p:spPr>
        <p:txBody>
          <a:bodyPr/>
          <a:lstStyle>
            <a:lvl1pPr>
              <a:defRPr/>
            </a:lvl1pPr>
          </a:lstStyle>
          <a:p>
            <a:pPr>
              <a:defRPr/>
            </a:pPr>
            <a:fld id="{FE0504CA-6B42-4CF0-BC8D-1CE6757E58CD}" type="datetimeFigureOut">
              <a:rPr lang="en-US"/>
              <a:pPr>
                <a:defRPr/>
              </a:pPr>
              <a:t>2/5/2022</a:t>
            </a:fld>
            <a:endParaRPr lang="en-US"/>
          </a:p>
        </p:txBody>
      </p:sp>
    </p:spTree>
    <p:extLst>
      <p:ext uri="{BB962C8B-B14F-4D97-AF65-F5344CB8AC3E}">
        <p14:creationId xmlns:p14="http://schemas.microsoft.com/office/powerpoint/2010/main" val="3387211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fld id="{E64B3B04-85C9-4875-88F5-16D136371A80}" type="slidenum">
              <a:rPr lang="en-US"/>
              <a:pPr/>
              <a:t>‹#›</a:t>
            </a:fld>
            <a:endParaRPr lang="en-US"/>
          </a:p>
        </p:txBody>
      </p:sp>
      <p:sp>
        <p:nvSpPr>
          <p:cNvPr id="7" name="Rectangle 7"/>
          <p:cNvSpPr>
            <a:spLocks noGrp="1" noChangeArrowheads="1"/>
          </p:cNvSpPr>
          <p:nvPr>
            <p:ph type="dt" sz="quarter" idx="12"/>
          </p:nvPr>
        </p:nvSpPr>
        <p:spPr>
          <a:ln/>
        </p:spPr>
        <p:txBody>
          <a:bodyPr/>
          <a:lstStyle>
            <a:lvl1pPr>
              <a:defRPr/>
            </a:lvl1pPr>
          </a:lstStyle>
          <a:p>
            <a:pPr>
              <a:defRPr/>
            </a:pPr>
            <a:fld id="{716CE2BF-91BF-4E8F-93C5-00ED4471DC1C}" type="datetimeFigureOut">
              <a:rPr lang="en-US"/>
              <a:pPr>
                <a:defRPr/>
              </a:pPr>
              <a:t>2/5/2022</a:t>
            </a:fld>
            <a:endParaRPr lang="en-US"/>
          </a:p>
        </p:txBody>
      </p:sp>
    </p:spTree>
    <p:extLst>
      <p:ext uri="{BB962C8B-B14F-4D97-AF65-F5344CB8AC3E}">
        <p14:creationId xmlns:p14="http://schemas.microsoft.com/office/powerpoint/2010/main" val="2177212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7" name="Freeform 4"/>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1027" name="Rectangle 2"/>
          <p:cNvSpPr>
            <a:spLocks noGrp="1" noChangeArrowheads="1"/>
          </p:cNvSpPr>
          <p:nvPr>
            <p:ph type="title"/>
          </p:nvPr>
        </p:nvSpPr>
        <p:spPr bwMode="auto">
          <a:xfrm>
            <a:off x="457200" y="292100"/>
            <a:ext cx="82296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smtClean="0"/>
          </a:p>
        </p:txBody>
      </p:sp>
      <p:sp>
        <p:nvSpPr>
          <p:cNvPr id="1028" name="Rectangle 3"/>
          <p:cNvSpPr>
            <a:spLocks noGrp="1" noChangeArrowheads="1"/>
          </p:cNvSpPr>
          <p:nvPr>
            <p:ph type="body" idx="1"/>
          </p:nvPr>
        </p:nvSpPr>
        <p:spPr bwMode="auto">
          <a:xfrm>
            <a:off x="457200" y="19050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8" name="Rectangle 5"/>
          <p:cNvSpPr>
            <a:spLocks noGrp="1" noChangeArrowheads="1"/>
          </p:cNvSpPr>
          <p:nvPr>
            <p:ph type="ftr" sz="quarter" idx="3"/>
          </p:nvPr>
        </p:nvSpPr>
        <p:spPr bwMode="auto">
          <a:xfrm>
            <a:off x="3124200" y="6245225"/>
            <a:ext cx="2895600" cy="47625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lgn="ctr" rtl="0" fontAlgn="auto">
              <a:spcBef>
                <a:spcPts val="0"/>
              </a:spcBef>
              <a:spcAft>
                <a:spcPts val="0"/>
              </a:spcAft>
              <a:defRPr sz="1400">
                <a:effectLst>
                  <a:outerShdw blurRad="38100" dist="38100" dir="2700000" algn="tl">
                    <a:srgbClr val="000000"/>
                  </a:outerShdw>
                </a:effectLst>
                <a:latin typeface="Arial" charset="0"/>
                <a:cs typeface="+mn-cs"/>
              </a:defRPr>
            </a:lvl1pPr>
          </a:lstStyle>
          <a:p>
            <a:pPr>
              <a:defRPr/>
            </a:pPr>
            <a:endParaRPr lang="en-US"/>
          </a:p>
        </p:txBody>
      </p:sp>
      <p:sp>
        <p:nvSpPr>
          <p:cNvPr id="9" name="Rectangle 6"/>
          <p:cNvSpPr>
            <a:spLocks noGrp="1" noChangeArrowheads="1"/>
          </p:cNvSpPr>
          <p:nvPr>
            <p:ph type="sldNum" sz="quarter" idx="4"/>
          </p:nvPr>
        </p:nvSpPr>
        <p:spPr bwMode="auto">
          <a:xfrm>
            <a:off x="6553200" y="6245225"/>
            <a:ext cx="2133600" cy="47625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defRPr>
            </a:lvl1pPr>
          </a:lstStyle>
          <a:p>
            <a:fld id="{5E9959F6-898A-4156-AD57-1012647FED0E}" type="slidenum">
              <a:rPr lang="en-US"/>
              <a:pPr/>
              <a:t>‹#›</a:t>
            </a:fld>
            <a:endParaRPr lang="en-US"/>
          </a:p>
        </p:txBody>
      </p:sp>
      <p:sp>
        <p:nvSpPr>
          <p:cNvPr id="10" name="Rectangle 7"/>
          <p:cNvSpPr>
            <a:spLocks noGrp="1" noChangeArrowheads="1"/>
          </p:cNvSpPr>
          <p:nvPr>
            <p:ph type="dt" sz="quarter" idx="2"/>
          </p:nvPr>
        </p:nvSpPr>
        <p:spPr bwMode="auto">
          <a:xfrm>
            <a:off x="457200" y="6245225"/>
            <a:ext cx="2133600" cy="47625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lgn="l" rtl="0" fontAlgn="auto">
              <a:spcBef>
                <a:spcPts val="0"/>
              </a:spcBef>
              <a:spcAft>
                <a:spcPts val="0"/>
              </a:spcAft>
              <a:defRPr sz="1400">
                <a:effectLst>
                  <a:outerShdw blurRad="38100" dist="38100" dir="2700000" algn="tl">
                    <a:srgbClr val="000000"/>
                  </a:outerShdw>
                </a:effectLst>
                <a:latin typeface="Arial" charset="0"/>
                <a:cs typeface="+mn-cs"/>
              </a:defRPr>
            </a:lvl1pPr>
          </a:lstStyle>
          <a:p>
            <a:pPr>
              <a:defRPr/>
            </a:pPr>
            <a:fld id="{7E4E75D4-AD4F-4237-8E4F-A1D766FA8FDE}" type="datetimeFigureOut">
              <a:rPr lang="en-US"/>
              <a:pPr>
                <a:defRPr/>
              </a:pPr>
              <a:t>2/5/2022</a:t>
            </a:fld>
            <a:endParaRPr lang="en-US"/>
          </a:p>
        </p:txBody>
      </p:sp>
    </p:spTree>
  </p:cSld>
  <p:clrMap bg1="dk2" tx1="lt1" bg2="dk1"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fontAlgn="base" hangingPunct="1">
        <a:spcBef>
          <a:spcPct val="0"/>
        </a:spcBef>
        <a:spcAft>
          <a:spcPct val="0"/>
        </a:spcAft>
        <a:defRPr sz="4400">
          <a:solidFill>
            <a:schemeClr val="tx2"/>
          </a:solidFill>
          <a:latin typeface="+mj-lt"/>
          <a:ea typeface="+mj-ea"/>
          <a:cs typeface="+mj-cs"/>
        </a:defRPr>
      </a:lvl1pPr>
      <a:lvl2pPr algn="l" rtl="1" eaLnBrk="1" fontAlgn="base" hangingPunct="1">
        <a:spcBef>
          <a:spcPct val="0"/>
        </a:spcBef>
        <a:spcAft>
          <a:spcPct val="0"/>
        </a:spcAft>
        <a:defRPr sz="4400">
          <a:solidFill>
            <a:schemeClr val="tx2"/>
          </a:solidFill>
          <a:latin typeface="Tahoma" pitchFamily="34" charset="0"/>
          <a:cs typeface="Arial" pitchFamily="34" charset="0"/>
        </a:defRPr>
      </a:lvl2pPr>
      <a:lvl3pPr algn="l" rtl="1" eaLnBrk="1" fontAlgn="base" hangingPunct="1">
        <a:spcBef>
          <a:spcPct val="0"/>
        </a:spcBef>
        <a:spcAft>
          <a:spcPct val="0"/>
        </a:spcAft>
        <a:defRPr sz="4400">
          <a:solidFill>
            <a:schemeClr val="tx2"/>
          </a:solidFill>
          <a:latin typeface="Tahoma" pitchFamily="34" charset="0"/>
          <a:cs typeface="Arial" pitchFamily="34" charset="0"/>
        </a:defRPr>
      </a:lvl3pPr>
      <a:lvl4pPr algn="l" rtl="1" eaLnBrk="1" fontAlgn="base" hangingPunct="1">
        <a:spcBef>
          <a:spcPct val="0"/>
        </a:spcBef>
        <a:spcAft>
          <a:spcPct val="0"/>
        </a:spcAft>
        <a:defRPr sz="4400">
          <a:solidFill>
            <a:schemeClr val="tx2"/>
          </a:solidFill>
          <a:latin typeface="Tahoma" pitchFamily="34" charset="0"/>
          <a:cs typeface="Arial" pitchFamily="34" charset="0"/>
        </a:defRPr>
      </a:lvl4pPr>
      <a:lvl5pPr algn="l" rtl="1" eaLnBrk="1" fontAlgn="base" hangingPunct="1">
        <a:spcBef>
          <a:spcPct val="0"/>
        </a:spcBef>
        <a:spcAft>
          <a:spcPct val="0"/>
        </a:spcAft>
        <a:defRPr sz="4400">
          <a:solidFill>
            <a:schemeClr val="tx2"/>
          </a:solidFill>
          <a:latin typeface="Tahoma" pitchFamily="34" charset="0"/>
          <a:cs typeface="Arial" pitchFamily="34" charset="0"/>
        </a:defRPr>
      </a:lvl5pPr>
      <a:lvl6pPr marL="457200" algn="l" rtl="1" eaLnBrk="1" fontAlgn="base" hangingPunct="1">
        <a:spcBef>
          <a:spcPct val="0"/>
        </a:spcBef>
        <a:spcAft>
          <a:spcPct val="0"/>
        </a:spcAft>
        <a:defRPr sz="4400">
          <a:solidFill>
            <a:schemeClr val="tx2"/>
          </a:solidFill>
          <a:latin typeface="Tahoma" pitchFamily="34" charset="0"/>
          <a:cs typeface="Arial" pitchFamily="34" charset="0"/>
        </a:defRPr>
      </a:lvl6pPr>
      <a:lvl7pPr marL="914400" algn="l" rtl="1" eaLnBrk="1" fontAlgn="base" hangingPunct="1">
        <a:spcBef>
          <a:spcPct val="0"/>
        </a:spcBef>
        <a:spcAft>
          <a:spcPct val="0"/>
        </a:spcAft>
        <a:defRPr sz="4400">
          <a:solidFill>
            <a:schemeClr val="tx2"/>
          </a:solidFill>
          <a:latin typeface="Tahoma" pitchFamily="34" charset="0"/>
          <a:cs typeface="Arial" pitchFamily="34" charset="0"/>
        </a:defRPr>
      </a:lvl7pPr>
      <a:lvl8pPr marL="1371600" algn="l" rtl="1" eaLnBrk="1" fontAlgn="base" hangingPunct="1">
        <a:spcBef>
          <a:spcPct val="0"/>
        </a:spcBef>
        <a:spcAft>
          <a:spcPct val="0"/>
        </a:spcAft>
        <a:defRPr sz="4400">
          <a:solidFill>
            <a:schemeClr val="tx2"/>
          </a:solidFill>
          <a:latin typeface="Tahoma" pitchFamily="34" charset="0"/>
          <a:cs typeface="Arial" pitchFamily="34" charset="0"/>
        </a:defRPr>
      </a:lvl8pPr>
      <a:lvl9pPr marL="1828800" algn="l" rtl="1" eaLnBrk="1" fontAlgn="base" hangingPunct="1">
        <a:spcBef>
          <a:spcPct val="0"/>
        </a:spcBef>
        <a:spcAft>
          <a:spcPct val="0"/>
        </a:spcAft>
        <a:defRPr sz="4400">
          <a:solidFill>
            <a:schemeClr val="tx2"/>
          </a:solidFill>
          <a:latin typeface="Tahoma" pitchFamily="34" charset="0"/>
          <a:cs typeface="Arial" pitchFamily="34" charset="0"/>
        </a:defRPr>
      </a:lvl9pPr>
    </p:titleStyle>
    <p:bodyStyle>
      <a:lvl1pPr marL="342900" indent="-342900" algn="r" rtl="1" eaLnBrk="1" fontAlgn="base" hangingPunct="1">
        <a:spcBef>
          <a:spcPct val="20000"/>
        </a:spcBef>
        <a:spcAft>
          <a:spcPct val="0"/>
        </a:spcAft>
        <a:buClr>
          <a:schemeClr val="hlink"/>
        </a:buClr>
        <a:buSzPct val="120000"/>
        <a:buChar char="•"/>
        <a:defRPr sz="3200">
          <a:solidFill>
            <a:schemeClr val="tx1"/>
          </a:solidFill>
          <a:latin typeface="+mn-lt"/>
          <a:ea typeface="+mn-ea"/>
          <a:cs typeface="+mn-cs"/>
        </a:defRPr>
      </a:lvl1pPr>
      <a:lvl2pPr marL="742950" indent="-285750" algn="r" rtl="1" eaLnBrk="1" fontAlgn="base" hangingPunct="1">
        <a:spcBef>
          <a:spcPct val="20000"/>
        </a:spcBef>
        <a:spcAft>
          <a:spcPct val="0"/>
        </a:spcAft>
        <a:buFont typeface="Tahoma" panose="020B0604030504040204" pitchFamily="34" charset="0"/>
        <a:buChar char="–"/>
        <a:defRPr sz="2800">
          <a:solidFill>
            <a:schemeClr val="tx1"/>
          </a:solidFill>
          <a:latin typeface="+mn-lt"/>
          <a:cs typeface="+mn-cs"/>
        </a:defRPr>
      </a:lvl2pPr>
      <a:lvl3pPr marL="1143000" indent="-228600" algn="r" rtl="1" eaLnBrk="1" fontAlgn="base" hangingPunct="1">
        <a:spcBef>
          <a:spcPct val="20000"/>
        </a:spcBef>
        <a:spcAft>
          <a:spcPct val="0"/>
        </a:spcAft>
        <a:buClr>
          <a:schemeClr val="hlink"/>
        </a:buClr>
        <a:buSzPct val="120000"/>
        <a:buChar char="•"/>
        <a:defRPr sz="2400">
          <a:solidFill>
            <a:schemeClr val="tx1"/>
          </a:solidFill>
          <a:latin typeface="+mn-lt"/>
          <a:cs typeface="+mn-cs"/>
        </a:defRPr>
      </a:lvl3pPr>
      <a:lvl4pPr marL="1600200" indent="-228600" algn="r" rtl="1" eaLnBrk="1" fontAlgn="base" hangingPunct="1">
        <a:spcBef>
          <a:spcPct val="20000"/>
        </a:spcBef>
        <a:spcAft>
          <a:spcPct val="0"/>
        </a:spcAft>
        <a:buFont typeface="Tahoma" panose="020B0604030504040204" pitchFamily="34" charset="0"/>
        <a:buChar char="–"/>
        <a:defRPr sz="2000">
          <a:solidFill>
            <a:schemeClr val="tx1"/>
          </a:solidFill>
          <a:latin typeface="+mn-lt"/>
          <a:cs typeface="+mn-cs"/>
        </a:defRPr>
      </a:lvl4pPr>
      <a:lvl5pPr marL="2057400" indent="-228600" algn="r" rtl="1" eaLnBrk="1" fontAlgn="base" hangingPunct="1">
        <a:spcBef>
          <a:spcPct val="20000"/>
        </a:spcBef>
        <a:spcAft>
          <a:spcPct val="0"/>
        </a:spcAft>
        <a:buClr>
          <a:schemeClr val="hlink"/>
        </a:buClr>
        <a:buSzPct val="80000"/>
        <a:buFont typeface="Wingdings" panose="05000000000000000000" pitchFamily="2" charset="2"/>
        <a:buChar char="v"/>
        <a:defRPr sz="2000">
          <a:solidFill>
            <a:schemeClr val="tx1"/>
          </a:solidFill>
          <a:latin typeface="+mn-lt"/>
          <a:cs typeface="+mn-cs"/>
        </a:defRPr>
      </a:lvl5pPr>
      <a:lvl6pPr marL="2514600" indent="-228600" algn="r" rtl="1" eaLnBrk="1" fontAlgn="base" hangingPunct="1">
        <a:spcBef>
          <a:spcPct val="20000"/>
        </a:spcBef>
        <a:spcAft>
          <a:spcPct val="0"/>
        </a:spcAft>
        <a:buClr>
          <a:schemeClr val="hlink"/>
        </a:buClr>
        <a:buSzPct val="80000"/>
        <a:buFont typeface="Wingdings" pitchFamily="2" charset="2"/>
        <a:buChar char="v"/>
        <a:defRPr sz="2000">
          <a:solidFill>
            <a:schemeClr val="tx1"/>
          </a:solidFill>
          <a:latin typeface="+mn-lt"/>
          <a:cs typeface="+mn-cs"/>
        </a:defRPr>
      </a:lvl6pPr>
      <a:lvl7pPr marL="2971800" indent="-228600" algn="r" rtl="1" eaLnBrk="1" fontAlgn="base" hangingPunct="1">
        <a:spcBef>
          <a:spcPct val="20000"/>
        </a:spcBef>
        <a:spcAft>
          <a:spcPct val="0"/>
        </a:spcAft>
        <a:buClr>
          <a:schemeClr val="hlink"/>
        </a:buClr>
        <a:buSzPct val="80000"/>
        <a:buFont typeface="Wingdings" pitchFamily="2" charset="2"/>
        <a:buChar char="v"/>
        <a:defRPr sz="2000">
          <a:solidFill>
            <a:schemeClr val="tx1"/>
          </a:solidFill>
          <a:latin typeface="+mn-lt"/>
          <a:cs typeface="+mn-cs"/>
        </a:defRPr>
      </a:lvl7pPr>
      <a:lvl8pPr marL="3429000" indent="-228600" algn="r" rtl="1" eaLnBrk="1" fontAlgn="base" hangingPunct="1">
        <a:spcBef>
          <a:spcPct val="20000"/>
        </a:spcBef>
        <a:spcAft>
          <a:spcPct val="0"/>
        </a:spcAft>
        <a:buClr>
          <a:schemeClr val="hlink"/>
        </a:buClr>
        <a:buSzPct val="80000"/>
        <a:buFont typeface="Wingdings" pitchFamily="2" charset="2"/>
        <a:buChar char="v"/>
        <a:defRPr sz="2000">
          <a:solidFill>
            <a:schemeClr val="tx1"/>
          </a:solidFill>
          <a:latin typeface="+mn-lt"/>
          <a:cs typeface="+mn-cs"/>
        </a:defRPr>
      </a:lvl8pPr>
      <a:lvl9pPr marL="3886200" indent="-228600" algn="r" rtl="1" eaLnBrk="1" fontAlgn="base" hangingPunct="1">
        <a:spcBef>
          <a:spcPct val="20000"/>
        </a:spcBef>
        <a:spcAft>
          <a:spcPct val="0"/>
        </a:spcAft>
        <a:buClr>
          <a:schemeClr val="hlink"/>
        </a:buClr>
        <a:buSzPct val="80000"/>
        <a:buFont typeface="Wingdings" pitchFamily="2" charset="2"/>
        <a:buChar char="v"/>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type="subTitle" idx="1"/>
          </p:nvPr>
        </p:nvSpPr>
        <p:spPr>
          <a:xfrm>
            <a:off x="1785938" y="500063"/>
            <a:ext cx="6103937" cy="6215062"/>
          </a:xfrm>
        </p:spPr>
        <p:txBody>
          <a:bodyPr/>
          <a:lstStyle/>
          <a:p>
            <a:pPr eaLnBrk="1" hangingPunct="1">
              <a:lnSpc>
                <a:spcPct val="90000"/>
              </a:lnSpc>
            </a:pPr>
            <a:r>
              <a:rPr lang="fa-IR" sz="4000" b="1" dirty="0" smtClean="0"/>
              <a:t>”بنام ایزد یکتا“</a:t>
            </a:r>
          </a:p>
          <a:p>
            <a:pPr eaLnBrk="1" hangingPunct="1">
              <a:lnSpc>
                <a:spcPct val="90000"/>
              </a:lnSpc>
            </a:pPr>
            <a:endParaRPr lang="fa-IR" sz="2800" dirty="0" smtClean="0"/>
          </a:p>
          <a:p>
            <a:pPr eaLnBrk="1" hangingPunct="1">
              <a:lnSpc>
                <a:spcPct val="90000"/>
              </a:lnSpc>
            </a:pPr>
            <a:endParaRPr lang="fa-IR" b="1" dirty="0" smtClean="0"/>
          </a:p>
          <a:p>
            <a:pPr eaLnBrk="1" hangingPunct="1">
              <a:lnSpc>
                <a:spcPct val="90000"/>
              </a:lnSpc>
            </a:pPr>
            <a:r>
              <a:rPr lang="fa-IR" b="1" dirty="0" smtClean="0"/>
              <a:t>موضوع:</a:t>
            </a:r>
          </a:p>
          <a:p>
            <a:pPr eaLnBrk="1" hangingPunct="1">
              <a:lnSpc>
                <a:spcPct val="90000"/>
              </a:lnSpc>
            </a:pPr>
            <a:r>
              <a:rPr lang="fa-IR" sz="2800" dirty="0" smtClean="0"/>
              <a:t>قوانین ساربنز و اکسلی2002</a:t>
            </a:r>
            <a:endParaRPr lang="en-US" sz="2800" dirty="0" smtClean="0"/>
          </a:p>
          <a:p>
            <a:pPr eaLnBrk="1" hangingPunct="1">
              <a:lnSpc>
                <a:spcPct val="90000"/>
              </a:lnSpc>
            </a:pPr>
            <a:r>
              <a:rPr lang="en-US" sz="2800" dirty="0" smtClean="0"/>
              <a:t>Sarbanes-Oxley Act (SOA)2002</a:t>
            </a:r>
            <a:endParaRPr lang="fa-IR" sz="2800" dirty="0" smtClean="0"/>
          </a:p>
          <a:p>
            <a:pPr eaLnBrk="1" hangingPunct="1">
              <a:lnSpc>
                <a:spcPct val="90000"/>
              </a:lnSpc>
            </a:pPr>
            <a:endParaRPr lang="fa-IR" sz="3600" b="1" dirty="0" smtClean="0"/>
          </a:p>
        </p:txBody>
      </p:sp>
      <p:sp>
        <p:nvSpPr>
          <p:cNvPr id="11266" name="Rectangle 6"/>
          <p:cNvSpPr>
            <a:spLocks noGrp="1" noChangeArrowheads="1"/>
          </p:cNvSpPr>
          <p:nvPr>
            <p:ph type="sldNum" sz="quarter" idx="11"/>
          </p:nvPr>
        </p:nvSpPr>
        <p:spPr>
          <a:xfrm>
            <a:off x="457200" y="6245225"/>
            <a:ext cx="2133600" cy="476250"/>
          </a:xfrm>
        </p:spPr>
        <p:txBody>
          <a:bodyPr/>
          <a:lstStyle/>
          <a:p>
            <a:pPr defTabSz="913837" fontAlgn="auto">
              <a:spcBef>
                <a:spcPts val="0"/>
              </a:spcBef>
              <a:spcAft>
                <a:spcPts val="0"/>
              </a:spcAft>
              <a:defRPr/>
            </a:pPr>
            <a:endParaRPr lang="en-US" dirty="0">
              <a:latin typeface="Arial" charset="0"/>
              <a:cs typeface="+mn-cs"/>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endParaRPr lang="en-US" smtClean="0"/>
          </a:p>
        </p:txBody>
      </p:sp>
      <p:sp>
        <p:nvSpPr>
          <p:cNvPr id="11267" name="Content Placeholder 2"/>
          <p:cNvSpPr>
            <a:spLocks noGrp="1"/>
          </p:cNvSpPr>
          <p:nvPr>
            <p:ph idx="1"/>
          </p:nvPr>
        </p:nvSpPr>
        <p:spPr>
          <a:xfrm>
            <a:off x="457200" y="1905000"/>
            <a:ext cx="8229600" cy="4953000"/>
          </a:xfrm>
        </p:spPr>
        <p:txBody>
          <a:bodyPr/>
          <a:lstStyle/>
          <a:p>
            <a:pPr algn="just"/>
            <a:r>
              <a:rPr lang="ar-SA" smtClean="0"/>
              <a:t>•</a:t>
            </a:r>
            <a:r>
              <a:rPr lang="ar-SA" sz="1600" smtClean="0"/>
              <a:t>  </a:t>
            </a:r>
            <a:r>
              <a:rPr lang="ar-SA" sz="2400" smtClean="0"/>
              <a:t> ساربانز- اکسلی «بايدهای» کميته های حسابرسی شرکت های دولتی را افزايش داد. همه اعضای اين کميته ها بايد مستقل باشند و حداقل يکی از آن ها بايد متخصص در امور مالی باشد.   </a:t>
            </a:r>
            <a:br>
              <a:rPr lang="ar-SA" sz="2400" smtClean="0"/>
            </a:br>
            <a:r>
              <a:rPr lang="ar-SA" sz="2400" smtClean="0"/>
              <a:t>•   ساربانز- اکسلی به خودگردانی شغل حسابرسی پايان </a:t>
            </a:r>
            <a:r>
              <a:rPr lang="fa-IR" sz="2400" smtClean="0"/>
              <a:t>داده و</a:t>
            </a:r>
            <a:r>
              <a:rPr lang="ar-SA" sz="2400" smtClean="0"/>
              <a:t> بر اساس اين قانون، (</a:t>
            </a:r>
            <a:r>
              <a:rPr lang="en-US" sz="2400" smtClean="0"/>
              <a:t>PCAOB</a:t>
            </a:r>
            <a:r>
              <a:rPr lang="ar-SA" sz="2000" smtClean="0"/>
              <a:t>)</a:t>
            </a:r>
            <a:r>
              <a:rPr lang="en-US" sz="2000" smtClean="0"/>
              <a:t> Public Company</a:t>
            </a:r>
            <a:r>
              <a:rPr lang="fa-IR" sz="2000" smtClean="0"/>
              <a:t> </a:t>
            </a:r>
            <a:r>
              <a:rPr lang="en-US" sz="2000" smtClean="0"/>
              <a:t>Accounting Oversight Board</a:t>
            </a:r>
            <a:endParaRPr lang="fa-IR" sz="2000" smtClean="0"/>
          </a:p>
          <a:p>
            <a:pPr algn="just"/>
            <a:r>
              <a:rPr lang="fa-IR" sz="2400" smtClean="0"/>
              <a:t>هیئت نظارت برحسابداری شرکتهای سهامی عام</a:t>
            </a:r>
            <a:r>
              <a:rPr lang="ar-SA" sz="2400" smtClean="0"/>
              <a:t> تشکيل </a:t>
            </a:r>
            <a:r>
              <a:rPr lang="fa-IR" sz="2400" smtClean="0"/>
              <a:t>گردید </a:t>
            </a:r>
            <a:r>
              <a:rPr lang="ar-SA" sz="2400" smtClean="0"/>
              <a:t>و اين هيأت با ثبت شرکت های دولتی حساب رسی که وظيفه آن ها حساب رسی شرکت های دولتی است، تقويت </a:t>
            </a:r>
            <a:r>
              <a:rPr lang="fa-IR" sz="2400" smtClean="0"/>
              <a:t>گشت</a:t>
            </a:r>
            <a:r>
              <a:rPr lang="ar-SA" sz="2400" smtClean="0"/>
              <a:t>. اين قانون حساب رسی، کنترل کيفيت، اخلاقيات، استقلال عمل و ساير استانداردهای لازم را برای اين حرفه تنظيم </a:t>
            </a:r>
            <a:r>
              <a:rPr lang="fa-IR" sz="2400" smtClean="0"/>
              <a:t>نمود</a:t>
            </a:r>
            <a:r>
              <a:rPr lang="ar-SA" sz="2400" smtClean="0"/>
              <a:t>. برای اطمينان يافتن از انجام وظيفه، نحوه کار شرکت های حسابداری دولتی را کنترل می کند و همچنين متخلفين را مجازات می نمايد.</a:t>
            </a:r>
            <a:endParaRPr lang="en-US" sz="2400" smtClean="0"/>
          </a:p>
          <a:p>
            <a:pPr algn="just"/>
            <a:r>
              <a:rPr lang="ar-SA" sz="2400" smtClean="0"/>
              <a:t> </a:t>
            </a:r>
            <a:endParaRPr lang="en-US" sz="2400" smtClean="0"/>
          </a:p>
          <a:p>
            <a:endParaRPr lang="en-US" sz="160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endParaRPr lang="en-US" smtClean="0"/>
          </a:p>
        </p:txBody>
      </p:sp>
      <p:sp>
        <p:nvSpPr>
          <p:cNvPr id="12291" name="Content Placeholder 2"/>
          <p:cNvSpPr>
            <a:spLocks noGrp="1"/>
          </p:cNvSpPr>
          <p:nvPr>
            <p:ph idx="1"/>
          </p:nvPr>
        </p:nvSpPr>
        <p:spPr/>
        <p:txBody>
          <a:bodyPr/>
          <a:lstStyle/>
          <a:p>
            <a:pPr algn="just"/>
            <a:r>
              <a:rPr lang="fa-IR" sz="2400" smtClean="0"/>
              <a:t>همانطور که گفته شد </a:t>
            </a:r>
            <a:r>
              <a:rPr lang="ar-SA" sz="2400" smtClean="0"/>
              <a:t>قانون «ساربنز – آكسلي» موجبات پيدايش مرجع نظارتي قدرتمندي به نام هيأت نظارت حسابداري شركتهاي سهامي عام </a:t>
            </a:r>
            <a:r>
              <a:rPr lang="en-US" sz="2400" smtClean="0"/>
              <a:t>(PCBOB)</a:t>
            </a:r>
            <a:r>
              <a:rPr lang="ar-SA" sz="2400" smtClean="0"/>
              <a:t> براي نظارت بر حرفه حسابداري و حسابرسي شد. وظيفه اين هيأت تهيه استانداردهاي جديد حسابرسي، تعيين اصولي حسابداري مورد نياز، تدوين استانداردهاي كنترل كيفيت حسابرسان و انتشار آئين­ رفتار حرفه­اي مي­باشد. اين نقش بسي فراتر از نقش­هاي ساير مراجع نظارتي قبلي بوده زيرا كليه موسسات حسابرسي عضو </a:t>
            </a:r>
            <a:r>
              <a:rPr lang="en-US" sz="2400" smtClean="0"/>
              <a:t>SEC</a:t>
            </a:r>
            <a:r>
              <a:rPr lang="ar-SA" sz="2400" smtClean="0"/>
              <a:t> موظف شدند در اين هيأت ثبت نام كنند و فرمهاي اطلاعاتي خاصي را تكميل نمايند تا از طريق </a:t>
            </a:r>
            <a:r>
              <a:rPr lang="fa-IR" sz="2400" smtClean="0"/>
              <a:t>این</a:t>
            </a:r>
            <a:r>
              <a:rPr lang="ar-SA" sz="2400" smtClean="0"/>
              <a:t> فرمها امكان كنترل كيفيت اوليه آنها فراهم گردد. نگاهي اجمالي به متن قانوني ساربنز آكسلي نشان مي­دهد كه اين قانون داراي 11 قسمت بود كه </a:t>
            </a:r>
            <a:r>
              <a:rPr lang="fa-IR" sz="2400" smtClean="0"/>
              <a:t>بخشی از آن </a:t>
            </a:r>
            <a:r>
              <a:rPr lang="ar-SA" sz="2400" smtClean="0"/>
              <a:t>عبارتند از:</a:t>
            </a:r>
            <a:endParaRPr lang="en-US" sz="2400" smtClean="0"/>
          </a:p>
          <a:p>
            <a:endParaRPr lang="en-US"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endParaRPr lang="en-US" smtClean="0"/>
          </a:p>
        </p:txBody>
      </p:sp>
      <p:sp>
        <p:nvSpPr>
          <p:cNvPr id="13315" name="Content Placeholder 2"/>
          <p:cNvSpPr>
            <a:spLocks noGrp="1"/>
          </p:cNvSpPr>
          <p:nvPr>
            <p:ph idx="1"/>
          </p:nvPr>
        </p:nvSpPr>
        <p:spPr>
          <a:xfrm>
            <a:off x="457200" y="1905000"/>
            <a:ext cx="8229600" cy="4953000"/>
          </a:xfrm>
        </p:spPr>
        <p:txBody>
          <a:bodyPr/>
          <a:lstStyle/>
          <a:p>
            <a:r>
              <a:rPr lang="ar-SA" sz="2400" smtClean="0"/>
              <a:t>خلاصه اي از قانون سابينز-اكسلي سال 2002‏</a:t>
            </a:r>
            <a:br>
              <a:rPr lang="ar-SA" sz="2400" smtClean="0"/>
            </a:br>
            <a:r>
              <a:rPr lang="ar-SA" sz="2400" smtClean="0"/>
              <a:t>بخش </a:t>
            </a:r>
            <a:r>
              <a:rPr lang="fa-IR" sz="2400" smtClean="0"/>
              <a:t>100</a:t>
            </a:r>
            <a:r>
              <a:rPr lang="ar-SA" sz="2400" smtClean="0"/>
              <a:t>-قواعد كميسيون بورس والزامات اجرائي:‏</a:t>
            </a:r>
            <a:br>
              <a:rPr lang="ar-SA" sz="2400" smtClean="0"/>
            </a:br>
            <a:r>
              <a:rPr lang="ar-SA" sz="2400" smtClean="0"/>
              <a:t>هر گونه تخطي از اين قانون تخطي از قانون بورس اوراق بهادار سال 1934 تلقي شده وجرائم مطرح در قانون ‏مذكور براي اين قانون نيز به كار مي رود.‏</a:t>
            </a:r>
            <a:br>
              <a:rPr lang="ar-SA" sz="2400" smtClean="0"/>
            </a:br>
            <a:r>
              <a:rPr lang="ar-SA" sz="2400" smtClean="0"/>
              <a:t>بخش 101-مقررات اداري ‏</a:t>
            </a:r>
            <a:br>
              <a:rPr lang="ar-SA" sz="2400" smtClean="0"/>
            </a:br>
            <a:r>
              <a:rPr lang="ar-SA" sz="2400" smtClean="0"/>
              <a:t>هيات نظارت بر شركتهاي حسابرسي با عضويت 5 نفر كه داراي مدرك مالي بوده ودو نفر آنها حسابدار رسمي ‏هستند براي  5 سال انتخاب شده وبه صورت تمام وقت در هيات حضور داشته ونبايد هيچ گونه منافعي در ‏موسسات حسابرسي داشته باشند(غير از حقوق بازنشستگي)‏‎ ‎‏ ‏</a:t>
            </a:r>
            <a:endParaRPr lang="en-US" sz="2400" smtClean="0"/>
          </a:p>
          <a:p>
            <a:r>
              <a:rPr lang="ar-SA" sz="2400" smtClean="0"/>
              <a:t>بخش 102-ثبت نام با هيات</a:t>
            </a:r>
            <a:br>
              <a:rPr lang="ar-SA" sz="2400" smtClean="0"/>
            </a:br>
            <a:r>
              <a:rPr lang="ar-SA" sz="2400" smtClean="0"/>
              <a:t>تمامي شركتهاي حسابرسي كه گزارشهاي حسابرسي براي منتشر كننده صورتهاي مالي تهيه وامضاء مي كنند ‏بايستي در هيات نظارت ثبت نام شده باشند. ‏</a:t>
            </a:r>
            <a:endParaRPr lang="en-US" sz="2400" smtClean="0"/>
          </a:p>
          <a:p>
            <a:r>
              <a:rPr lang="ar-SA" sz="1100" smtClean="0"/>
              <a:t/>
            </a:r>
            <a:br>
              <a:rPr lang="ar-SA" sz="1100" smtClean="0"/>
            </a:br>
            <a:r>
              <a:rPr lang="ar-SA" sz="1100" smtClean="0"/>
              <a:t/>
            </a:r>
            <a:br>
              <a:rPr lang="ar-SA" sz="1100" smtClean="0"/>
            </a:br>
            <a:endParaRPr lang="en-US" sz="1100" smtClean="0"/>
          </a:p>
          <a:p>
            <a:endParaRPr lang="en-US" sz="11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292100"/>
            <a:ext cx="8229600" cy="708025"/>
          </a:xfrm>
        </p:spPr>
        <p:txBody>
          <a:bodyPr/>
          <a:lstStyle/>
          <a:p>
            <a:endParaRPr lang="en-US" smtClean="0"/>
          </a:p>
        </p:txBody>
      </p:sp>
      <p:sp>
        <p:nvSpPr>
          <p:cNvPr id="14339" name="Content Placeholder 2"/>
          <p:cNvSpPr>
            <a:spLocks noGrp="1"/>
          </p:cNvSpPr>
          <p:nvPr>
            <p:ph idx="1"/>
          </p:nvPr>
        </p:nvSpPr>
        <p:spPr>
          <a:xfrm>
            <a:off x="457200" y="1143000"/>
            <a:ext cx="8229600" cy="5572125"/>
          </a:xfrm>
        </p:spPr>
        <p:txBody>
          <a:bodyPr/>
          <a:lstStyle/>
          <a:p>
            <a:r>
              <a:rPr lang="ar-SA" sz="2400" smtClean="0"/>
              <a:t>بخش 103-حسابرسي كنترل كيفيت قواعد واستانداردهاي استقلال ‏</a:t>
            </a:r>
            <a:br>
              <a:rPr lang="ar-SA" sz="2400" smtClean="0"/>
            </a:br>
            <a:r>
              <a:rPr lang="ar-SA" sz="2400" smtClean="0"/>
              <a:t>هيات بايد:‏</a:t>
            </a:r>
            <a:br>
              <a:rPr lang="ar-SA" sz="2400" smtClean="0"/>
            </a:br>
            <a:r>
              <a:rPr lang="ar-SA" sz="2400" smtClean="0"/>
              <a:t>‏1-شركتهاي وموسسات حسابرسي را ثبت نام كنند</a:t>
            </a:r>
            <a:br>
              <a:rPr lang="ar-SA" sz="2400" smtClean="0"/>
            </a:br>
            <a:r>
              <a:rPr lang="ar-SA" sz="2400" smtClean="0"/>
              <a:t>‏2-نظارت وبازرسي از شركتها وموسسات حسابرسي را به انجام رساند</a:t>
            </a:r>
            <a:br>
              <a:rPr lang="ar-SA" sz="2400" smtClean="0"/>
            </a:br>
            <a:r>
              <a:rPr lang="ar-SA" sz="2400" smtClean="0"/>
              <a:t>‏3-قواعد كنترل كيفيت آئين رفتار حرفه اي وساير موارد مرتبط را تنظيم نمايد.‏</a:t>
            </a:r>
            <a:br>
              <a:rPr lang="ar-SA" sz="2400" smtClean="0"/>
            </a:br>
            <a:r>
              <a:rPr lang="ar-SA" sz="2400" smtClean="0"/>
              <a:t>‏4-قوانين لازم ومناسب راتهيه و الزامي نموده وبرسيها ونظارت هاي خود را اعمال نمايد.‏</a:t>
            </a:r>
            <a:br>
              <a:rPr lang="ar-SA" sz="2400" smtClean="0"/>
            </a:br>
            <a:r>
              <a:rPr lang="ar-SA" sz="2400" smtClean="0"/>
              <a:t>‏5-ساير وظايفي را كه مناسب وضروري است ارائه نمايد</a:t>
            </a:r>
            <a:br>
              <a:rPr lang="ar-SA" sz="2400" smtClean="0"/>
            </a:br>
            <a:r>
              <a:rPr lang="ar-SA" sz="2400" smtClean="0"/>
              <a:t>‏6-اجبار به قوانين واستانداردهاي تنظيم شده را اعمال وهدايت نمايد.‏</a:t>
            </a:r>
            <a:br>
              <a:rPr lang="ar-SA" sz="2400" smtClean="0"/>
            </a:br>
            <a:r>
              <a:rPr lang="ar-SA" sz="2400" smtClean="0"/>
              <a:t>‏7-بودجه خود را تنظيم وسازماندهي هيات را به انجام رساند.‏</a:t>
            </a:r>
            <a:br>
              <a:rPr lang="ar-SA" sz="2400" smtClean="0"/>
            </a:br>
            <a:r>
              <a:rPr lang="ar-SA" sz="2400" smtClean="0"/>
              <a:t>بخش 104-مقررات بازرسي ونظارت بر موسسات حسابرسي</a:t>
            </a:r>
            <a:br>
              <a:rPr lang="ar-SA" sz="2400" smtClean="0"/>
            </a:br>
            <a:r>
              <a:rPr lang="ar-SA" sz="2400" smtClean="0"/>
              <a:t>كنترل كيفي سالانه در خصوص موسسات حسابرسي كه بيش از 100 مورد حسابرسي داشته باشند صورت خواهد ‏گرفت در مورد ساير موسسات هر سه سال يكبار اما هيات اين اقتدار را دارد كه در هر زمان هر گونه بازرسي ‏را به انجام رساند.‏</a:t>
            </a:r>
            <a:endParaRPr lang="en-US" sz="2400" smtClean="0"/>
          </a:p>
          <a:p>
            <a:endParaRPr lang="en-US"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eaLnBrk="1" fontAlgn="auto" hangingPunct="1">
              <a:spcAft>
                <a:spcPts val="0"/>
              </a:spcAft>
              <a:defRPr/>
            </a:pPr>
            <a:endParaRPr lang="en-US" sz="4000" b="1" dirty="0">
              <a:solidFill>
                <a:schemeClr val="accent6">
                  <a:lumMod val="60000"/>
                  <a:lumOff val="40000"/>
                </a:schemeClr>
              </a:solidFill>
            </a:endParaRPr>
          </a:p>
        </p:txBody>
      </p:sp>
      <p:sp>
        <p:nvSpPr>
          <p:cNvPr id="3" name="Content Placeholder 2"/>
          <p:cNvSpPr>
            <a:spLocks noGrp="1"/>
          </p:cNvSpPr>
          <p:nvPr>
            <p:ph idx="1"/>
          </p:nvPr>
        </p:nvSpPr>
        <p:spPr>
          <a:xfrm>
            <a:off x="457200" y="1714500"/>
            <a:ext cx="8229600" cy="5000625"/>
          </a:xfrm>
        </p:spPr>
        <p:txBody>
          <a:bodyPr>
            <a:normAutofit fontScale="70000" lnSpcReduction="20000"/>
          </a:bodyPr>
          <a:lstStyle/>
          <a:p>
            <a:pPr>
              <a:defRPr/>
            </a:pPr>
            <a:r>
              <a:rPr lang="fa-IR" b="1" dirty="0" smtClean="0"/>
              <a:t> </a:t>
            </a:r>
            <a:r>
              <a:rPr lang="ar-SA" dirty="0" smtClean="0"/>
              <a:t>بخش 105-بررسيها ومقررات انضباطي</a:t>
            </a:r>
            <a:br>
              <a:rPr lang="ar-SA" dirty="0" smtClean="0"/>
            </a:br>
            <a:r>
              <a:rPr lang="ar-SA" dirty="0" smtClean="0"/>
              <a:t>تمام مدارك وپرونده هاي دريافتي از موسسات توسط هيات محرمانه خواهد ماند مگر در مورد دعاوي عمومي كه ‏مرتبط با مورد انظباطي باشد.هر چند تمامي اين مدارك قابل ارائه به بورس ودادگاههاي آمريكا خواهد بود.پرونده ‏هاي انضباطي بسته خواهد بود مگر اينكه بورس ويا هيات دستور به انتشار عمومي آن دهد</a:t>
            </a:r>
            <a:endParaRPr lang="en-US" dirty="0" smtClean="0"/>
          </a:p>
          <a:p>
            <a:pPr>
              <a:defRPr/>
            </a:pPr>
            <a:r>
              <a:rPr lang="ar-SA" dirty="0" smtClean="0"/>
              <a:t>‎بخش 106-شركتهاي حسابرسي خارجي(ثبت شده در خارج از آمريكا)‏</a:t>
            </a:r>
            <a:br>
              <a:rPr lang="ar-SA" dirty="0" smtClean="0"/>
            </a:br>
            <a:r>
              <a:rPr lang="ar-SA" dirty="0" smtClean="0"/>
              <a:t>اين قوانين همچنين شركتهاي حسابرس خارجي كه در امريكا به فعاليت مشغول اند را نيز در بر مي گيرد.‏</a:t>
            </a:r>
            <a:endParaRPr lang="en-US" dirty="0" smtClean="0"/>
          </a:p>
          <a:p>
            <a:pPr>
              <a:defRPr/>
            </a:pPr>
            <a:r>
              <a:rPr lang="ar-SA" dirty="0" smtClean="0"/>
              <a:t>بخش 107-كميسيون نظارت بر هيات</a:t>
            </a:r>
            <a:br>
              <a:rPr lang="ar-SA" dirty="0" smtClean="0"/>
            </a:br>
            <a:r>
              <a:rPr lang="ar-SA" dirty="0" smtClean="0"/>
              <a:t>بورس اوراق بهادار بايستي بر هيات نظارت نظارت كند ومي تواند با دستور دادن ويا اعمال قانون وصدور ‏بخشنامه هيات را به انجام مسوليتهايي علاوه بر آنچه گفته شده موظف نمايد.بورس هيات را بايستي موظف به ‏نگهداري مداركي نمايد كه در زمان بازرسي از هيات بتواند مورداستفاده قرار گيرد.همان اقتدار وقدرتي كه بورس ‏براي نظارت از نزد ك دارد براي هيات نيز دارد.هيت در فرايند قانون گذاري به عنوان يك عضو وابسته ثبت ‏شده به بورس تلقي شده ويك سازمان خود تنظيم تلقي مي شود.‏</a:t>
            </a:r>
            <a:endParaRPr lang="en-US" dirty="0" smtClean="0"/>
          </a:p>
          <a:p>
            <a:pPr marL="274320" indent="-274320" eaLnBrk="1" fontAlgn="auto" hangingPunct="1">
              <a:spcAft>
                <a:spcPts val="0"/>
              </a:spcAft>
              <a:buFontTx/>
              <a:buNone/>
              <a:defRPr/>
            </a:pPr>
            <a:endParaRPr lang="en-US" b="1" dirty="0" smtClean="0"/>
          </a:p>
          <a:p>
            <a:pPr marL="274320" indent="-274320" eaLnBrk="1" fontAlgn="auto" hangingPunct="1">
              <a:spcAft>
                <a:spcPts val="0"/>
              </a:spcAft>
              <a:buFont typeface="Wingdings" pitchFamily="2" charset="2"/>
              <a:buChar char="ü"/>
              <a:defRPr/>
            </a:pPr>
            <a:endParaRPr lang="en-US" sz="3800" b="1" dirty="0" smtClean="0"/>
          </a:p>
          <a:p>
            <a:pPr marL="274320" indent="-274320" eaLnBrk="1" fontAlgn="auto" hangingPunct="1">
              <a:spcAft>
                <a:spcPts val="0"/>
              </a:spcAft>
              <a:buFont typeface="Wingdings" pitchFamily="2" charset="2"/>
              <a:buChar char="ü"/>
              <a:defRPr/>
            </a:pPr>
            <a:endParaRPr lang="en-US" sz="6000" b="1" dirty="0" smtClean="0"/>
          </a:p>
          <a:p>
            <a:pPr marL="274320" indent="-274320" eaLnBrk="1" fontAlgn="auto" hangingPunct="1">
              <a:spcAft>
                <a:spcPts val="0"/>
              </a:spcAft>
              <a:buFont typeface="Wingdings"/>
              <a:buChar char=""/>
              <a:defRPr/>
            </a:pPr>
            <a:endParaRPr lang="en-US" b="1" dirty="0"/>
          </a:p>
        </p:txBody>
      </p:sp>
      <p:sp>
        <p:nvSpPr>
          <p:cNvPr id="15364" name="Slide Number Placeholder 5"/>
          <p:cNvSpPr>
            <a:spLocks noGrp="1"/>
          </p:cNvSpPr>
          <p:nvPr>
            <p:ph type="sldNum" sz="quarter" idx="11"/>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7BE3629-0144-4843-BDEF-F962D635D970}" type="slidenum">
              <a:rPr lang="en-US"/>
              <a:pPr eaLnBrk="1" hangingPunct="1"/>
              <a:t>14</a:t>
            </a:fld>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endParaRPr lang="en-US" smtClean="0"/>
          </a:p>
        </p:txBody>
      </p:sp>
      <p:sp>
        <p:nvSpPr>
          <p:cNvPr id="16387" name="Content Placeholder 2"/>
          <p:cNvSpPr>
            <a:spLocks noGrp="1"/>
          </p:cNvSpPr>
          <p:nvPr>
            <p:ph idx="1"/>
          </p:nvPr>
        </p:nvSpPr>
        <p:spPr/>
        <p:txBody>
          <a:bodyPr/>
          <a:lstStyle/>
          <a:p>
            <a:r>
              <a:rPr lang="ar-SA" sz="1600" smtClean="0"/>
              <a:t>بخش 108-استانداردهاي حسابداري</a:t>
            </a:r>
            <a:br>
              <a:rPr lang="ar-SA" sz="1600" smtClean="0"/>
            </a:br>
            <a:r>
              <a:rPr lang="ar-SA" sz="1600" smtClean="0"/>
              <a:t>به بورس اين مجوز داده شده كه اصول پذيرفته شده حسابداري وهر گونه رويه حسابداري كه بوسيله نهادهاي ‏استاندارد گذاري تدوين مي شود راشناسايي وتشخيص دهد .نهاد استانداردگذاري مذكور بايستي معيارهاي ذيل را ‏داشته باشد:‏</a:t>
            </a:r>
            <a:br>
              <a:rPr lang="ar-SA" sz="1600" smtClean="0"/>
            </a:br>
            <a:r>
              <a:rPr lang="ar-SA" sz="1600" smtClean="0"/>
              <a:t>‏1-يك شخصيت حقوقي خصوصي باشد</a:t>
            </a:r>
            <a:br>
              <a:rPr lang="ar-SA" sz="1600" smtClean="0"/>
            </a:br>
            <a:r>
              <a:rPr lang="ar-SA" sz="1600" smtClean="0"/>
              <a:t>‏2-به وسيله هيات امناءي از افراد مورد اعتماد بوده واكثريت آنها در دو سال گذشته به موسسات حسابرسي مستقل ‏وابسته نبوده باشند</a:t>
            </a:r>
            <a:br>
              <a:rPr lang="ar-SA" sz="1600" smtClean="0"/>
            </a:br>
            <a:r>
              <a:rPr lang="ar-SA" sz="1600" smtClean="0"/>
              <a:t>‏3-تامين مالي آنها نظير چيزي شبيه به هيات باشد.‏</a:t>
            </a:r>
            <a:br>
              <a:rPr lang="ar-SA" sz="1600" smtClean="0"/>
            </a:br>
            <a:r>
              <a:rPr lang="ar-SA" sz="1600" smtClean="0"/>
              <a:t>‏4-رويه هاي مورد پذيرشي براي اطمينان از پذيرش فوري تغييرات در اصول حسابداري كه با راي اكثريت آراء ‏صورت مي گيرد داشته باشد و</a:t>
            </a:r>
            <a:br>
              <a:rPr lang="ar-SA" sz="1600" smtClean="0"/>
            </a:br>
            <a:r>
              <a:rPr lang="ar-SA" sz="1600" smtClean="0"/>
              <a:t>‏5-اين را در نظر داشته باشند كه استانداردها همواره در مقابل تغييرات آسيب پذيرند ونياز به تجديد نظر دارند ‏ضمن اينكه استانداردهاي بين المللي را نيز بايد مد نظر داشت.‏</a:t>
            </a:r>
            <a:endParaRPr lang="en-US" sz="1600" smtClean="0"/>
          </a:p>
          <a:p>
            <a:r>
              <a:rPr lang="ar-SA" sz="1600" smtClean="0"/>
              <a:t>بخش 109-تامين مالي</a:t>
            </a:r>
            <a:br>
              <a:rPr lang="ar-SA" sz="1600" smtClean="0"/>
            </a:br>
            <a:r>
              <a:rPr lang="ar-SA" sz="1600" smtClean="0"/>
              <a:t>به منظور حسابرسي يك شركت سهامي عام موسسه حسابرسي بايستي نزد هيات به ثبت رسيده باشد.هيات حق ‏عضويتي را از موسسات مذكور مي گيرد تا بتواند پوشش هزينه هاي نظارتي وارشادي خود را به انجام رساند.‏</a:t>
            </a:r>
            <a:endParaRPr lang="en-US" sz="1600" smtClean="0"/>
          </a:p>
          <a:p>
            <a:r>
              <a:rPr lang="ar-SA" sz="1600" smtClean="0"/>
              <a:t>بخش 201-خدمات خارج از دامنه عمل حسابرسان</a:t>
            </a:r>
            <a:endParaRPr lang="en-US" sz="1600" smtClean="0"/>
          </a:p>
          <a:p>
            <a:r>
              <a:rPr lang="ar-SA" sz="1600" smtClean="0"/>
              <a:t>انجام ساير خدمات غير اعتباردهي نظير دفترداري تهيه صورتهاي مالي طراحي سيستم خدمات حسابرسي داخلي ‏خدمات مشاوره مديريت وارزيابي سهام و.....كه با استقلال حسابرس متباين است عمل غير قانوني تلقي مي ‏شود.هيات ميتواند هر مورد را به صورت خاص برسي نموده وممنوعيت يا عدم ممنوعيت آنرا به عضو اعلام ‏نمايد.‏</a:t>
            </a:r>
            <a:endParaRPr lang="en-US" sz="1600" smtClean="0"/>
          </a:p>
          <a:p>
            <a:endParaRPr lang="en-US" sz="160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endParaRPr lang="en-US" smtClean="0"/>
          </a:p>
        </p:txBody>
      </p:sp>
      <p:sp>
        <p:nvSpPr>
          <p:cNvPr id="17411" name="Content Placeholder 2"/>
          <p:cNvSpPr>
            <a:spLocks noGrp="1"/>
          </p:cNvSpPr>
          <p:nvPr>
            <p:ph idx="1"/>
          </p:nvPr>
        </p:nvSpPr>
        <p:spPr/>
        <p:txBody>
          <a:bodyPr/>
          <a:lstStyle/>
          <a:p>
            <a:r>
              <a:rPr lang="ar-SA" sz="2000" smtClean="0"/>
              <a:t>بخش 202-الزامات قبل از تصويب</a:t>
            </a:r>
            <a:br>
              <a:rPr lang="ar-SA" sz="2000" smtClean="0"/>
            </a:br>
            <a:r>
              <a:rPr lang="ar-SA" sz="2000" smtClean="0"/>
              <a:t>مواردي كه خدمات غير حسابرسي بوده ولي به تائيد كميته حسابرسي رسيده باشد در مواردي شامل ممنوعيت ‏مذكور در بخش 201 نبوده وهيا اجازه مي دهد در موارد مشاوره مالياتي در صورت تصويب قبلي كميته ‏حسابرسي موردي ندارد.در اين گونه موارد كميته حسابرسي موارد مذكوررا به اطلاع سرمايه گذاران برساند.در ‏خصوص مقررات شركتهاي بيمه حسابرسي مذكور به عنوان يك خدمت حسابرسي تلقي شده ونيازي به تائئيد ‏كميته حسابرسي نيست.‏</a:t>
            </a:r>
            <a:endParaRPr lang="en-US" sz="2000" smtClean="0"/>
          </a:p>
          <a:p>
            <a:r>
              <a:rPr lang="ar-SA" sz="2000" smtClean="0"/>
              <a:t>بخش 203-چرخش شريك حسابرسي</a:t>
            </a:r>
            <a:br>
              <a:rPr lang="ar-SA" sz="2000" smtClean="0"/>
            </a:br>
            <a:r>
              <a:rPr lang="ar-SA" sz="2000" smtClean="0"/>
              <a:t>سرپرست حسابرسي يا شريك هماهنگ كننده وهمچنين شريك بررسي كننده بايستي هر 5 سال يكبار عوض ‏شوند.‏</a:t>
            </a:r>
            <a:endParaRPr lang="en-US" sz="2000" smtClean="0"/>
          </a:p>
          <a:p>
            <a:r>
              <a:rPr lang="ar-SA" sz="2000" smtClean="0"/>
              <a:t>بخش 204-گزارشات حسابرسي به كميته حسابرسي</a:t>
            </a:r>
            <a:br>
              <a:rPr lang="ar-SA" sz="2000" smtClean="0"/>
            </a:br>
            <a:r>
              <a:rPr lang="ar-SA" sz="2000" smtClean="0"/>
              <a:t>موسسه حسابرس بايستي تمامي رويه هاي اساسي وتمامي روشهاي ارائه اطلاعات مالي در قالب اصول پذيرفته ‏شده حسابداري كه مورد بحث مديريت نيز قرا گرفته وموردي كه توسط شركت اعمال شده را بايد به كميته ‏حسابرسي گزارش كند. ‏</a:t>
            </a:r>
            <a:endParaRPr lang="en-US" sz="2000" smtClean="0"/>
          </a:p>
          <a:p>
            <a:r>
              <a:rPr lang="ar-SA" sz="2000" smtClean="0"/>
              <a:t>بخش 205-اصلاحات اينده نگر</a:t>
            </a:r>
            <a:br>
              <a:rPr lang="ar-SA" sz="2000" smtClean="0"/>
            </a:br>
            <a:r>
              <a:rPr lang="ar-SA" sz="2000" smtClean="0"/>
              <a:t>اصلاحات آتي نسبت به تعاريف قانون بورس در خصوص كميته هاي حسابرسي شركتهاي حسابرسي ثبت شده در ‏هيات الزامات حسابرسي  وساير اصلاحات اعمال خواهد شد.‏</a:t>
            </a:r>
            <a:endParaRPr lang="en-US" sz="2000" smtClean="0"/>
          </a:p>
          <a:p>
            <a:endParaRPr lang="en-US" sz="200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endParaRPr lang="en-US" smtClean="0"/>
          </a:p>
        </p:txBody>
      </p:sp>
      <p:sp>
        <p:nvSpPr>
          <p:cNvPr id="18435" name="Content Placeholder 2"/>
          <p:cNvSpPr>
            <a:spLocks noGrp="1"/>
          </p:cNvSpPr>
          <p:nvPr>
            <p:ph idx="1"/>
          </p:nvPr>
        </p:nvSpPr>
        <p:spPr/>
        <p:txBody>
          <a:bodyPr/>
          <a:lstStyle/>
          <a:p>
            <a:r>
              <a:rPr lang="ar-SA" sz="1800" smtClean="0"/>
              <a:t>بخش 206-تضاد منافع</a:t>
            </a:r>
            <a:br>
              <a:rPr lang="ar-SA" sz="1800" smtClean="0"/>
            </a:br>
            <a:r>
              <a:rPr lang="ar-SA" sz="1800" smtClean="0"/>
              <a:t>مير عامل مدير مالي رئيس حسابداري ويا شغل معدل اينها نبايد يك سال قبل از اينكه اين سمت ها را داشته باشند ‏در موسسه حسابرسي مشغول به كار باشند.‏</a:t>
            </a:r>
            <a:endParaRPr lang="en-US" sz="1800" smtClean="0"/>
          </a:p>
          <a:p>
            <a:r>
              <a:rPr lang="ar-SA" sz="1800" smtClean="0"/>
              <a:t>بخش 207-مطالعه گردش اجباري حسابرسان مستقل</a:t>
            </a:r>
            <a:br>
              <a:rPr lang="ar-SA" sz="1800" smtClean="0"/>
            </a:br>
            <a:r>
              <a:rPr lang="ar-SA" sz="1800" smtClean="0"/>
              <a:t>هيات نظارت مطالعه اي در خصوص الزامي بودن گردش مستمر حسابرسان به انجام خواهد رسانيد.‏</a:t>
            </a:r>
            <a:endParaRPr lang="en-US" sz="1800" smtClean="0"/>
          </a:p>
          <a:p>
            <a:r>
              <a:rPr lang="ar-SA" sz="1800" smtClean="0"/>
              <a:t>بخش 208-اقتدار كميسيون</a:t>
            </a:r>
            <a:br>
              <a:rPr lang="ar-SA" sz="1800" smtClean="0"/>
            </a:br>
            <a:r>
              <a:rPr lang="ar-SA" sz="1800" smtClean="0"/>
              <a:t>كميسيون تا 180 روز آتي مقررات نهائي براي زير بخشهاي متعدد را انتشار خواهد داد.‏</a:t>
            </a:r>
            <a:endParaRPr lang="en-US" sz="1800" smtClean="0"/>
          </a:p>
          <a:p>
            <a:r>
              <a:rPr lang="ar-SA" sz="1800" smtClean="0"/>
              <a:t>بخش 209-موارد مورد توجه مقامات قانوني ايالتي</a:t>
            </a:r>
            <a:br>
              <a:rPr lang="ar-SA" sz="1800" smtClean="0"/>
            </a:br>
            <a:r>
              <a:rPr lang="ar-SA" sz="1800" smtClean="0"/>
              <a:t>قانون گذاران ايالتي اين موضوع را كه آيا اين قوانين براي شركتهاي كوچك  حسابداري نيز قابل اعمال است يا ‏خير بررسي خواهند نمود.‏</a:t>
            </a:r>
            <a:endParaRPr lang="en-US" sz="1800" smtClean="0"/>
          </a:p>
          <a:p>
            <a:r>
              <a:rPr lang="ar-SA" sz="1800" smtClean="0"/>
              <a:t>بخش 301-كميته هاي حسابرسي حسابرسان مستقل</a:t>
            </a:r>
            <a:br>
              <a:rPr lang="ar-SA" sz="1800" smtClean="0"/>
            </a:br>
            <a:r>
              <a:rPr lang="ar-SA" sz="1800" smtClean="0"/>
              <a:t>هر عضو كميته حسابرسي بايستي عضو هيات مديره شركت صادر كننده صورت مالي باشد ودر غير اينصورت ‏بايستي شخص مستقلي باشد كه صرفا حق عضويت گرفته وحق مشاوره و... نمي گيرد.بورس ممكن است معافيت ‏هايي بسته به مورد در اين خصوص اعمال نمايد.اين كميته مسوليت در يافت گزارش شكايت از عموم وبررسي آن ‏والزام واجراي كنترلهاي داخلي حسابداري وحسابرسي وانعقاد قرارداد با موسسات حسابرسي وگردش آنها را ‏دارد</a:t>
            </a:r>
            <a:endParaRPr lang="en-US" sz="180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endParaRPr lang="en-US" smtClean="0"/>
          </a:p>
        </p:txBody>
      </p:sp>
      <p:sp>
        <p:nvSpPr>
          <p:cNvPr id="19459" name="Content Placeholder 2"/>
          <p:cNvSpPr>
            <a:spLocks noGrp="1"/>
          </p:cNvSpPr>
          <p:nvPr>
            <p:ph idx="1"/>
          </p:nvPr>
        </p:nvSpPr>
        <p:spPr/>
        <p:txBody>
          <a:bodyPr/>
          <a:lstStyle/>
          <a:p>
            <a:r>
              <a:rPr lang="ar-SA" sz="2000" smtClean="0"/>
              <a:t>بخش 302-مسوليت شركت در قبال گزارشات مالي</a:t>
            </a:r>
            <a:br>
              <a:rPr lang="ar-SA" sz="2000" smtClean="0"/>
            </a:br>
            <a:r>
              <a:rPr lang="ar-SA" sz="2000" smtClean="0"/>
              <a:t>مدير عامل ومدير مالي بايد تاييديه وبيانيه اي در خصوص اينكه صورتهاي مالي همراه گزارش حسابرسي به نحو ‏مناسبي تهيه واز تمام جنبه هاي با اهميت وضعيت مالي ونتايج عملكرد صادر كننده را منصفانه وبا افشاء كامل ‏اطلاعات نشان مي دهد فراهم نمايند.تخطي از اين جنبه اطلاع رساني بايد شود واگر عمدا چنين نشود مسوليت آن ‏با ايشان مي باشد.‏</a:t>
            </a:r>
            <a:endParaRPr lang="en-US" sz="2000" smtClean="0"/>
          </a:p>
          <a:p>
            <a:r>
              <a:rPr lang="ar-SA" sz="2000" smtClean="0"/>
              <a:t>بخش 303-نفوذ نادرست در انجام عمليات حسابرسي</a:t>
            </a:r>
            <a:br>
              <a:rPr lang="ar-SA" sz="2000" smtClean="0"/>
            </a:br>
            <a:r>
              <a:rPr lang="ar-SA" sz="2000" smtClean="0"/>
              <a:t>اعمال مدير عامل يا هر عضو هيات مديره اي كه به منظور فريب حسابرس به دستكاري حسابسازي واعما ‏لمتقلبانه ديگر دست زنند به گونه اي كه منجر به ارائه صورتهاي مالي گمراه كننده شوند ممنوع مي باشد.‏</a:t>
            </a:r>
            <a:endParaRPr lang="en-US" sz="2000" smtClean="0"/>
          </a:p>
          <a:p>
            <a:r>
              <a:rPr lang="ar-SA" sz="2000" smtClean="0"/>
              <a:t>بخش 304-پاداشها ومنافع مشخص</a:t>
            </a:r>
            <a:endParaRPr lang="en-US" sz="200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endParaRPr lang="en-US" smtClean="0"/>
          </a:p>
        </p:txBody>
      </p:sp>
      <p:sp>
        <p:nvSpPr>
          <p:cNvPr id="20483" name="Content Placeholder 2"/>
          <p:cNvSpPr>
            <a:spLocks noGrp="1"/>
          </p:cNvSpPr>
          <p:nvPr>
            <p:ph idx="1"/>
          </p:nvPr>
        </p:nvSpPr>
        <p:spPr/>
        <p:txBody>
          <a:bodyPr/>
          <a:lstStyle/>
          <a:p>
            <a:r>
              <a:rPr lang="ar-SA" sz="2000" smtClean="0"/>
              <a:t>بخش 305-جرائم مدير عامل ومسولان شركت</a:t>
            </a:r>
            <a:br>
              <a:rPr lang="ar-SA" sz="2000" smtClean="0"/>
            </a:br>
            <a:r>
              <a:rPr lang="ar-SA" sz="2000" smtClean="0"/>
              <a:t>بخش 306-معاملات افراد داخل سازمان در طول دوره وجوه بازنشستگي</a:t>
            </a:r>
            <a:br>
              <a:rPr lang="ar-SA" sz="2000" smtClean="0"/>
            </a:br>
            <a:r>
              <a:rPr lang="ar-SA" sz="2000" smtClean="0"/>
              <a:t>‎بخش 307-قواعد مسوليت حرفه اي در خصوص وكلا</a:t>
            </a:r>
            <a:br>
              <a:rPr lang="ar-SA" sz="2000" smtClean="0"/>
            </a:br>
            <a:r>
              <a:rPr lang="ar-SA" sz="2000" smtClean="0"/>
              <a:t>بخش 308-وجوه منصفانه براي سرمايه گذاران</a:t>
            </a:r>
            <a:br>
              <a:rPr lang="ar-SA" sz="2000" smtClean="0"/>
            </a:br>
            <a:r>
              <a:rPr lang="ar-SA" sz="2000" smtClean="0"/>
              <a:t>بخش 401- افشاء در گزارشات فصلي‏</a:t>
            </a:r>
            <a:br>
              <a:rPr lang="ar-SA" sz="2000" smtClean="0"/>
            </a:br>
            <a:r>
              <a:rPr lang="ar-SA" sz="2000" smtClean="0"/>
              <a:t>بخش 402-مقررات تضاد منافع گسترش يافته</a:t>
            </a:r>
            <a:br>
              <a:rPr lang="ar-SA" sz="2000" smtClean="0"/>
            </a:br>
            <a:r>
              <a:rPr lang="ar-SA" sz="2000" smtClean="0"/>
              <a:t>بخش 403-افشاء معاملات مشمول مديريت وسهامداران عمده</a:t>
            </a:r>
            <a:br>
              <a:rPr lang="ar-SA" sz="2000" smtClean="0"/>
            </a:br>
            <a:r>
              <a:rPr lang="ar-SA" sz="2000" smtClean="0"/>
              <a:t>بخش 404-كنترلهاي داخلي ارزيابي مديريت</a:t>
            </a:r>
            <a:br>
              <a:rPr lang="ar-SA" sz="2000" smtClean="0"/>
            </a:br>
            <a:r>
              <a:rPr lang="ar-SA" sz="2000" smtClean="0"/>
              <a:t>بخش 405- معافيت ها‏</a:t>
            </a:r>
            <a:br>
              <a:rPr lang="ar-SA" sz="2000" smtClean="0"/>
            </a:br>
            <a:r>
              <a:rPr lang="ar-SA" sz="2000" smtClean="0"/>
              <a:t>بخش 406-آيين رفتار حرفه اي براي مديران ارشد مالي</a:t>
            </a:r>
            <a:br>
              <a:rPr lang="ar-SA" sz="2000" smtClean="0"/>
            </a:br>
            <a:r>
              <a:rPr lang="ar-SA" sz="2000" smtClean="0"/>
              <a:t>بخش 407-افشاء كارشناس مالي كميته حسابرسي</a:t>
            </a:r>
            <a:br>
              <a:rPr lang="ar-SA" sz="2000" smtClean="0"/>
            </a:br>
            <a:r>
              <a:rPr lang="ar-SA" sz="2000" smtClean="0"/>
              <a:t>بخش 408-بررسي گسترده افشاء گزارشهاي دوره اي  توسط گزارشگر</a:t>
            </a:r>
            <a:br>
              <a:rPr lang="ar-SA" sz="2000" smtClean="0"/>
            </a:br>
            <a:r>
              <a:rPr lang="ar-SA" sz="2000" smtClean="0"/>
              <a:t>بخش 409-افشاء به موقع وفوري اشاء هاي گزارشگر</a:t>
            </a:r>
            <a:br>
              <a:rPr lang="ar-SA" sz="2000" smtClean="0"/>
            </a:br>
            <a:r>
              <a:rPr lang="ar-SA" sz="2000" smtClean="0"/>
              <a:t>بش 501- تحت نظم در آمدن تحليل گران اوراق بهادار‏</a:t>
            </a:r>
            <a:br>
              <a:rPr lang="ar-SA" sz="2000" smtClean="0"/>
            </a:br>
            <a:r>
              <a:rPr lang="ar-SA" sz="2000" smtClean="0"/>
              <a:t>بخش 601-اختيارات تصويب مقررات</a:t>
            </a:r>
            <a:endParaRPr lang="en-US" sz="20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500063" y="357188"/>
            <a:ext cx="8186737" cy="714375"/>
          </a:xfrm>
        </p:spPr>
        <p:txBody>
          <a:bodyPr/>
          <a:lstStyle/>
          <a:p>
            <a:pPr algn="just"/>
            <a:r>
              <a:rPr lang="fa-IR" smtClean="0"/>
              <a:t/>
            </a:r>
            <a:br>
              <a:rPr lang="fa-IR" smtClean="0"/>
            </a:br>
            <a:r>
              <a:rPr lang="fa-IR" smtClean="0"/>
              <a:t>مقدمه: </a:t>
            </a:r>
            <a:br>
              <a:rPr lang="fa-IR" smtClean="0"/>
            </a:br>
            <a:endParaRPr lang="en-US" smtClean="0"/>
          </a:p>
        </p:txBody>
      </p:sp>
      <p:sp>
        <p:nvSpPr>
          <p:cNvPr id="3075" name="Content Placeholder 2"/>
          <p:cNvSpPr>
            <a:spLocks noGrp="1"/>
          </p:cNvSpPr>
          <p:nvPr>
            <p:ph idx="1"/>
          </p:nvPr>
        </p:nvSpPr>
        <p:spPr>
          <a:xfrm>
            <a:off x="457200" y="1000125"/>
            <a:ext cx="8229600" cy="5019675"/>
          </a:xfrm>
        </p:spPr>
        <p:txBody>
          <a:bodyPr/>
          <a:lstStyle/>
          <a:p>
            <a:pPr algn="just"/>
            <a:r>
              <a:rPr lang="ar-SA" sz="2400" smtClean="0"/>
              <a:t>اطلاع داريد كه اولين بحران بازار سرمايه در سال 1929 در بورس امريكا رخ داد كه عملاً بورس فروريخت. اين بحران كه زائيده بحران اقتصادي 33-1929 بود آنچنان بود كه رئيس جمهور وقت امريكا در يك سخنراني ضمن انداختن گناه ركود بزرگ به سيستم تجاري ابراز داشت: «صرافان بي</a:t>
            </a:r>
            <a:r>
              <a:rPr lang="fa-IR" sz="2400" smtClean="0"/>
              <a:t> </a:t>
            </a:r>
            <a:r>
              <a:rPr lang="ar-SA" sz="2400" smtClean="0"/>
              <a:t>وجدان معبد مقدس امريكا را بي</a:t>
            </a:r>
            <a:r>
              <a:rPr lang="fa-IR" sz="2400" smtClean="0"/>
              <a:t> </a:t>
            </a:r>
            <a:r>
              <a:rPr lang="ar-SA" sz="2400" smtClean="0"/>
              <a:t>حرمت كرده</a:t>
            </a:r>
            <a:r>
              <a:rPr lang="fa-IR" sz="2400" smtClean="0"/>
              <a:t> </a:t>
            </a:r>
            <a:r>
              <a:rPr lang="ar-SA" sz="2400" smtClean="0"/>
              <a:t>اند و اكنون زمان آن رسيده تا يكبار ديگر قداست ديرينه به اين معبد بازگردد». وي اظهار داشت «ميزان موفقيت ما در بازگرداندن حيثيت از دست رفته به اين امر بستگي دارد كه تا چه اندازه بر ارزشهاي اجتماعي بيش از سود پولي ارج نهيم. </a:t>
            </a:r>
            <a:endParaRPr lang="en-US" sz="2400" smtClean="0"/>
          </a:p>
          <a:p>
            <a:endParaRPr lang="en-US"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p:txBody>
          <a:bodyPr/>
          <a:lstStyle/>
          <a:p>
            <a:r>
              <a:rPr lang="ar-SA" sz="2000" smtClean="0"/>
              <a:t>بخش 602-ظواهر واجرا قبل از كميسيون</a:t>
            </a:r>
            <a:br>
              <a:rPr lang="ar-SA" sz="2000" smtClean="0"/>
            </a:br>
            <a:r>
              <a:rPr lang="ar-SA" sz="2000" smtClean="0"/>
              <a:t>بخش 603-اختيارات دادگاه فدرال براي تحقق دادگاه اوراق بهادار</a:t>
            </a:r>
            <a:br>
              <a:rPr lang="ar-SA" sz="2000" smtClean="0"/>
            </a:br>
            <a:r>
              <a:rPr lang="ar-SA" sz="2000" smtClean="0"/>
              <a:t>بخش 604-صلاحيتهاي اشخاص وابسته به معامله گران ودلالان</a:t>
            </a:r>
            <a:br>
              <a:rPr lang="ar-SA" sz="2000" smtClean="0"/>
            </a:br>
            <a:r>
              <a:rPr lang="ar-SA" sz="2000" smtClean="0"/>
              <a:t>بخش 701- مطالع وگزارش در خصوص ادغام موسسات حسابرسي‏</a:t>
            </a:r>
            <a:br>
              <a:rPr lang="ar-SA" sz="2000" smtClean="0"/>
            </a:br>
            <a:r>
              <a:rPr lang="ar-SA" sz="2000" smtClean="0"/>
              <a:t>بخش 702-مطالعه وگزارش كميسيون در خصوص موسسات رتبه بندي اعتباري</a:t>
            </a:r>
            <a:br>
              <a:rPr lang="ar-SA" sz="2000" smtClean="0"/>
            </a:br>
            <a:r>
              <a:rPr lang="ar-SA" sz="2000" smtClean="0"/>
              <a:t>بخش 703-مطالعه وگزارش تخطي گران وموارد تخطي</a:t>
            </a:r>
            <a:br>
              <a:rPr lang="ar-SA" sz="2000" smtClean="0"/>
            </a:br>
            <a:r>
              <a:rPr lang="ar-SA" sz="2000" smtClean="0"/>
              <a:t>بخش 704-مطالعه اعمال اجرايي‎ ‎‏    ‏</a:t>
            </a:r>
            <a:br>
              <a:rPr lang="ar-SA" sz="2000" smtClean="0"/>
            </a:br>
            <a:r>
              <a:rPr lang="ar-SA" sz="2000" smtClean="0"/>
              <a:t>بخش 705-مطالعه بانكهاي سرمايه گذاري</a:t>
            </a:r>
            <a:br>
              <a:rPr lang="ar-SA" sz="2000" smtClean="0"/>
            </a:br>
            <a:r>
              <a:rPr lang="ar-SA" sz="2000" smtClean="0"/>
              <a:t>بخش 1001-رويكرد سنا در خصوص امضاء اظهارنامه هاي مالياتي توسط مدير عامل</a:t>
            </a:r>
            <a:br>
              <a:rPr lang="ar-SA" sz="2000" smtClean="0"/>
            </a:br>
            <a:r>
              <a:rPr lang="ar-SA" sz="2000" smtClean="0"/>
              <a:t>بخش 1102-جلوگيري از ثبت ويا عوايد مقام رسمي از وي ‏</a:t>
            </a:r>
            <a:br>
              <a:rPr lang="ar-SA" sz="2000" smtClean="0"/>
            </a:br>
            <a:r>
              <a:rPr lang="ar-SA" sz="2000" smtClean="0"/>
              <a:t>بخش 1103-بسط موقت اختيارات كميسيون بورس ‏</a:t>
            </a:r>
            <a:br>
              <a:rPr lang="ar-SA" sz="2000" smtClean="0"/>
            </a:br>
            <a:r>
              <a:rPr lang="ar-SA" sz="2000" smtClean="0"/>
              <a:t>بخش 1105-اختيارات كميسيون براي قدغن كردن افرادي از داشتن سمت مديريتي در شركتهاي بورسي‎</a:t>
            </a:r>
            <a:endParaRPr lang="en-US" sz="2000" smtClean="0"/>
          </a:p>
          <a:p>
            <a:r>
              <a:rPr lang="ar-SA" sz="2000" smtClean="0"/>
              <a:t> </a:t>
            </a:r>
            <a:endParaRPr lang="en-US" sz="20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292100"/>
            <a:ext cx="8229600" cy="708025"/>
          </a:xfrm>
        </p:spPr>
        <p:txBody>
          <a:bodyPr/>
          <a:lstStyle/>
          <a:p>
            <a:endParaRPr lang="en-US" smtClean="0"/>
          </a:p>
        </p:txBody>
      </p:sp>
      <p:sp>
        <p:nvSpPr>
          <p:cNvPr id="4099" name="Content Placeholder 2"/>
          <p:cNvSpPr>
            <a:spLocks noGrp="1"/>
          </p:cNvSpPr>
          <p:nvPr>
            <p:ph idx="1"/>
          </p:nvPr>
        </p:nvSpPr>
        <p:spPr>
          <a:xfrm>
            <a:off x="457200" y="1143000"/>
            <a:ext cx="8229600" cy="5715000"/>
          </a:xfrm>
        </p:spPr>
        <p:txBody>
          <a:bodyPr/>
          <a:lstStyle/>
          <a:p>
            <a:pPr algn="just"/>
            <a:r>
              <a:rPr lang="ar-SA" sz="2400" smtClean="0"/>
              <a:t>از همان سالها موضوع نظارت بورس و كنترل شركتهاي پذيرفته شده در بورس </a:t>
            </a:r>
            <a:r>
              <a:rPr lang="en-US" sz="2400" smtClean="0"/>
              <a:t>(Listed Co.)</a:t>
            </a:r>
            <a:r>
              <a:rPr lang="ar-SA" sz="2400" smtClean="0"/>
              <a:t> بعنوان يك موضوع جدي هميشه مورد مناقشه بوده است. پس از افشاي ماجراي واترگيت در انتخابات 1973 امريكا كه موضوع كمكهاي نامشروع و پنهاني هفده شركت بزرگ امريكا به حزب جمهوريخواه فاش شد بحث كنترلهاي داخلي جدي شد كه سرانجام آن انتشار گزارش كميسيوني بنام ترودوي</a:t>
            </a:r>
            <a:r>
              <a:rPr lang="fa-IR" sz="2400" smtClean="0"/>
              <a:t> ( گستـره حسابرسي‌داخلي ارزيابي كفايت سيستم كنترل داخلي)ما</a:t>
            </a:r>
            <a:r>
              <a:rPr lang="ar-SA" sz="2400" smtClean="0"/>
              <a:t>مور بررسي اين قضيه شد كه حاصل آن انتشار</a:t>
            </a:r>
            <a:r>
              <a:rPr lang="fa-IR" sz="2400" smtClean="0"/>
              <a:t> </a:t>
            </a:r>
            <a:r>
              <a:rPr lang="ar-SA" sz="2400" smtClean="0"/>
              <a:t>گزارش </a:t>
            </a:r>
            <a:r>
              <a:rPr lang="fa-IR" sz="2400" smtClean="0"/>
              <a:t>(</a:t>
            </a:r>
            <a:r>
              <a:rPr lang="en-US" sz="2400" smtClean="0"/>
              <a:t> COSO</a:t>
            </a:r>
            <a:r>
              <a:rPr lang="fa-IR" sz="2400" smtClean="0"/>
              <a:t>)      </a:t>
            </a:r>
            <a:r>
              <a:rPr lang="en-US" sz="3600" b="1" smtClean="0">
                <a:latin typeface="Angsana New" panose="02020603050405020304" pitchFamily="18" charset="-34"/>
                <a:cs typeface="Angsana New" panose="02020603050405020304" pitchFamily="18" charset="-34"/>
              </a:rPr>
              <a:t>Committee of</a:t>
            </a:r>
            <a:r>
              <a:rPr lang="en-US" sz="3600" smtClean="0">
                <a:latin typeface="Angsana New" panose="02020603050405020304" pitchFamily="18" charset="-34"/>
                <a:cs typeface="Angsana New" panose="02020603050405020304" pitchFamily="18" charset="-34"/>
              </a:rPr>
              <a:t> </a:t>
            </a:r>
            <a:r>
              <a:rPr lang="en-US" sz="3600" b="1" smtClean="0">
                <a:latin typeface="Angsana New" panose="02020603050405020304" pitchFamily="18" charset="-34"/>
                <a:cs typeface="Angsana New" panose="02020603050405020304" pitchFamily="18" charset="-34"/>
              </a:rPr>
              <a:t>Sponsoring Organizations</a:t>
            </a:r>
            <a:r>
              <a:rPr lang="en-US" sz="3600" smtClean="0">
                <a:latin typeface="Angsana New" panose="02020603050405020304" pitchFamily="18" charset="-34"/>
                <a:cs typeface="Angsana New" panose="02020603050405020304" pitchFamily="18" charset="-34"/>
              </a:rPr>
              <a:t> </a:t>
            </a:r>
            <a:r>
              <a:rPr lang="fa-IR" sz="2400" smtClean="0"/>
              <a:t>کمیته ی پشتیبانی مالی شرکتها و سازمانها</a:t>
            </a:r>
            <a:r>
              <a:rPr lang="ar-SA" sz="2400" smtClean="0"/>
              <a:t> شد. بعدها در دهه 1990 كه بازارهاي سرمايه به شدت رشد كردند و اوج جهاني شدن سرمايه و فرامليتي شدن شركتها بود گزارشات ويژه</a:t>
            </a:r>
            <a:r>
              <a:rPr lang="fa-IR" sz="2400" smtClean="0"/>
              <a:t> </a:t>
            </a:r>
            <a:r>
              <a:rPr lang="ar-SA" sz="2400" smtClean="0"/>
              <a:t>اي پيرامون نقش سيستم كنترلهاي داخلي در شركتها و يا نقش اعضاي هيأت مديره غيرموظف شركتها و بحث نظارت بورس بر شركتها منتشر شد كه مهمترين آنها گزارش </a:t>
            </a:r>
            <a:r>
              <a:rPr lang="en-US" sz="2400" smtClean="0"/>
              <a:t>Hample 1998, green bury (1995) -cadbury (1992)</a:t>
            </a:r>
            <a:r>
              <a:rPr lang="ar-SA" sz="2400" smtClean="0"/>
              <a:t> در انگلستان بود. </a:t>
            </a:r>
            <a:endParaRPr lang="en-US" sz="24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a:spLocks noGrp="1"/>
          </p:cNvSpPr>
          <p:nvPr>
            <p:ph idx="1"/>
          </p:nvPr>
        </p:nvSpPr>
        <p:spPr>
          <a:xfrm>
            <a:off x="457200" y="1905000"/>
            <a:ext cx="8229600" cy="4953000"/>
          </a:xfrm>
        </p:spPr>
        <p:txBody>
          <a:bodyPr/>
          <a:lstStyle/>
          <a:p>
            <a:pPr algn="just"/>
            <a:r>
              <a:rPr lang="ar-SA" sz="2400" smtClean="0"/>
              <a:t>. در همين دوران كه موضوع شفافيت و نظام پاسخگوئي درحاكميتها هم مطرح گرديد مبحثي به نام </a:t>
            </a:r>
            <a:r>
              <a:rPr lang="en-US" sz="2400" smtClean="0"/>
              <a:t>“Corporate governance”</a:t>
            </a:r>
            <a:r>
              <a:rPr lang="ar-SA" sz="2400" smtClean="0"/>
              <a:t> يا حكمراني خوب از طرف سازمان بين</a:t>
            </a:r>
            <a:r>
              <a:rPr lang="fa-IR" sz="2400" smtClean="0"/>
              <a:t> </a:t>
            </a:r>
            <a:r>
              <a:rPr lang="ar-SA" sz="2400" smtClean="0"/>
              <a:t>المللي شفاف</a:t>
            </a:r>
            <a:r>
              <a:rPr lang="fa-IR" sz="2400" smtClean="0"/>
              <a:t> </a:t>
            </a:r>
            <a:r>
              <a:rPr lang="ar-SA" sz="2400" smtClean="0"/>
              <a:t>سازي اتحاديه اروپا </a:t>
            </a:r>
            <a:r>
              <a:rPr lang="en-US" sz="2400" smtClean="0"/>
              <a:t>(OECD)</a:t>
            </a:r>
            <a:r>
              <a:rPr lang="ar-SA" sz="2400" smtClean="0"/>
              <a:t> مطرح شد رشد اين اصطلاح از كلم</a:t>
            </a:r>
            <a:r>
              <a:rPr lang="en-US" sz="2400" smtClean="0"/>
              <a:t>Governance</a:t>
            </a:r>
            <a:r>
              <a:rPr lang="ar-SA" sz="2400" smtClean="0"/>
              <a:t> بمعني راهبري اخذ شده كه عموماً براي هدايت كشتي به كار مي</a:t>
            </a:r>
            <a:r>
              <a:rPr lang="en-US" sz="2400" smtClean="0"/>
              <a:t> </a:t>
            </a:r>
            <a:r>
              <a:rPr lang="ar-SA" sz="2400" smtClean="0"/>
              <a:t>رود و اين بدان معني بود كه حاكميت شركتي يا راهبرد شركتها نيازمند هدايت است تا كنترل.</a:t>
            </a:r>
            <a:endParaRPr lang="en-US" sz="2400" smtClean="0"/>
          </a:p>
          <a:p>
            <a:r>
              <a:rPr lang="ar-SA" sz="2400" smtClean="0"/>
              <a:t>در واقع </a:t>
            </a:r>
            <a:r>
              <a:rPr lang="en-US" sz="2400" smtClean="0"/>
              <a:t>Corporate Governance</a:t>
            </a:r>
            <a:r>
              <a:rPr lang="ar-SA" sz="2400" smtClean="0"/>
              <a:t> يا </a:t>
            </a:r>
            <a:r>
              <a:rPr lang="en-US" sz="2400" smtClean="0"/>
              <a:t>CG</a:t>
            </a:r>
            <a:r>
              <a:rPr lang="ar-SA" sz="2400" smtClean="0"/>
              <a:t> در آغاز حوزه سياست كلان مطرح شد و بعدها در حوزۀ بازار سرمايه كاربرد يافت. </a:t>
            </a:r>
            <a:endParaRPr lang="fa-IR" sz="2400" smtClean="0"/>
          </a:p>
          <a:p>
            <a:r>
              <a:rPr lang="ar-SA" sz="2400" smtClean="0"/>
              <a:t>اگر «حكمراني خوب» را اعمال قدرت اقتصادي- سياسي واداري بر اساس قانون، پاسخگوئي و اثربخشي بدانيم شايد بتوان گفت حاكميت شركتي يعني «اعمال حاكمانه اختيارات سهامداران در چارچوب اثربخشي و مسئوليت مديران بنگاههاي اقتصادي».</a:t>
            </a:r>
            <a:endParaRPr lang="en-US" sz="2400" smtClean="0"/>
          </a:p>
          <a:p>
            <a:endParaRPr lang="en-US"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5875" y="428625"/>
            <a:ext cx="7467600" cy="857250"/>
          </a:xfrm>
        </p:spPr>
        <p:txBody>
          <a:bodyPr/>
          <a:lstStyle/>
          <a:p>
            <a:pPr algn="ctr" eaLnBrk="1" fontAlgn="auto" hangingPunct="1">
              <a:spcAft>
                <a:spcPts val="0"/>
              </a:spcAft>
              <a:defRPr/>
            </a:pPr>
            <a:r>
              <a:rPr lang="en-US" sz="3600" dirty="0" smtClean="0"/>
              <a:t>Sarbanes-Oxley Act 2002</a:t>
            </a:r>
            <a:endParaRPr lang="en-US" sz="3600" dirty="0">
              <a:solidFill>
                <a:schemeClr val="accent6">
                  <a:lumMod val="60000"/>
                  <a:lumOff val="40000"/>
                </a:schemeClr>
              </a:solidFill>
            </a:endParaRPr>
          </a:p>
        </p:txBody>
      </p:sp>
      <p:sp>
        <p:nvSpPr>
          <p:cNvPr id="6147" name="Content Placeholder 2"/>
          <p:cNvSpPr>
            <a:spLocks noGrp="1"/>
          </p:cNvSpPr>
          <p:nvPr>
            <p:ph idx="1"/>
          </p:nvPr>
        </p:nvSpPr>
        <p:spPr>
          <a:xfrm>
            <a:off x="0" y="1500188"/>
            <a:ext cx="8858250" cy="5187950"/>
          </a:xfrm>
        </p:spPr>
        <p:txBody>
          <a:bodyPr/>
          <a:lstStyle/>
          <a:p>
            <a:pPr algn="just" eaLnBrk="1" hangingPunct="1"/>
            <a:r>
              <a:rPr lang="ar-SA" sz="2800" smtClean="0"/>
              <a:t>پس از افشاي تقلبات گسترده در بازار سرمايه جهاني به ويژه موضوع شركتهاي انرون، ورلدكام، آجيب، پارمالات، فولكس واگن و... كنگره امريكا كميته خاصي را مامور اين قضيه و يافتن راهكارهاي مقابله با فساد و تقلب نمود. راهبري اين كميته بر عهده سناتور امريكائي به نام پل ساربنز و يك نفر نماينده كنگره امريكا بنام آقاي ميشل اكسلي تفويض شده بود. آنان با همكاري سازمان حسابرسي دولتي، انجمن حسابداران خبره امريكا و سازمان بورس امريكا لايحه</a:t>
            </a:r>
            <a:r>
              <a:rPr lang="en-US" sz="2800" smtClean="0"/>
              <a:t> </a:t>
            </a:r>
            <a:r>
              <a:rPr lang="ar-SA" sz="2800" smtClean="0"/>
              <a:t>اي را تنظيم كرد كه بعدها به نام همين دو نفر به نام «قانون ساربنز اكسلي» يا </a:t>
            </a:r>
            <a:r>
              <a:rPr lang="en-US" sz="2800" smtClean="0"/>
              <a:t>Sarbanes-Oxley Act </a:t>
            </a:r>
            <a:r>
              <a:rPr lang="fa-IR" sz="2800" smtClean="0"/>
              <a:t>(</a:t>
            </a:r>
            <a:r>
              <a:rPr lang="en-US" sz="2800" smtClean="0"/>
              <a:t>(SOA</a:t>
            </a:r>
            <a:r>
              <a:rPr lang="ar-SA" sz="2800" smtClean="0"/>
              <a:t> مشهور شد. </a:t>
            </a:r>
            <a:endParaRPr lang="en-US" sz="2800" smtClean="0"/>
          </a:p>
          <a:p>
            <a:pPr eaLnBrk="1" hangingPunct="1"/>
            <a:endParaRPr lang="en-US" sz="2000" b="1" smtClean="0"/>
          </a:p>
        </p:txBody>
      </p:sp>
      <p:sp>
        <p:nvSpPr>
          <p:cNvPr id="13316" name="Slide Number Placeholder 5"/>
          <p:cNvSpPr>
            <a:spLocks noGrp="1"/>
          </p:cNvSpPr>
          <p:nvPr>
            <p:ph type="sldNum" sz="quarter" idx="11"/>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6DF4343-1FC4-40C5-876C-39FEFE8A1EE3}" type="slidenum">
              <a:rPr lang="en-US"/>
              <a:pPr eaLnBrk="1" hangingPunct="1"/>
              <a:t>5</a:t>
            </a:fld>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500063" y="142875"/>
            <a:ext cx="8229600" cy="1384300"/>
          </a:xfrm>
        </p:spPr>
        <p:txBody>
          <a:bodyPr>
            <a:normAutofit/>
          </a:bodyPr>
          <a:lstStyle/>
          <a:p>
            <a:pPr algn="r" eaLnBrk="1" hangingPunct="1">
              <a:defRPr/>
            </a:pPr>
            <a:endParaRPr lang="en-US" sz="3600" dirty="0" smtClean="0">
              <a:solidFill>
                <a:schemeClr val="accent6">
                  <a:lumMod val="60000"/>
                  <a:lumOff val="40000"/>
                </a:schemeClr>
              </a:solidFill>
            </a:endParaRPr>
          </a:p>
        </p:txBody>
      </p:sp>
      <p:sp>
        <p:nvSpPr>
          <p:cNvPr id="7171" name="Content Placeholder 2"/>
          <p:cNvSpPr>
            <a:spLocks noGrp="1"/>
          </p:cNvSpPr>
          <p:nvPr>
            <p:ph idx="1"/>
          </p:nvPr>
        </p:nvSpPr>
        <p:spPr>
          <a:xfrm>
            <a:off x="571500" y="1143000"/>
            <a:ext cx="8229600" cy="4257675"/>
          </a:xfrm>
        </p:spPr>
        <p:txBody>
          <a:bodyPr/>
          <a:lstStyle/>
          <a:p>
            <a:pPr eaLnBrk="1" hangingPunct="1">
              <a:buFont typeface="Wingdings" panose="05000000000000000000" pitchFamily="2" charset="2"/>
              <a:buChar char="ü"/>
            </a:pPr>
            <a:endParaRPr lang="en-US" sz="2000" b="1" smtClean="0"/>
          </a:p>
          <a:p>
            <a:pPr algn="just" eaLnBrk="1" hangingPunct="1">
              <a:buFontTx/>
              <a:buNone/>
            </a:pPr>
            <a:r>
              <a:rPr lang="ar-SA" sz="2400" smtClean="0"/>
              <a:t>آقاي پل سپيروس ساربنز سناتور ايالات مريلند از حزب دمكرات متولد 1933 فارغ</a:t>
            </a:r>
            <a:r>
              <a:rPr lang="en-US" sz="2400" smtClean="0"/>
              <a:t> </a:t>
            </a:r>
            <a:r>
              <a:rPr lang="ar-SA" sz="2400" smtClean="0"/>
              <a:t>التحصيل رشته حقوق از دانشگاه اكسفورد انگلستان و هاروارد امريكا در سال 1960 مي</a:t>
            </a:r>
            <a:r>
              <a:rPr lang="en-US" sz="2400" smtClean="0"/>
              <a:t> </a:t>
            </a:r>
            <a:r>
              <a:rPr lang="ar-SA" sz="2400" smtClean="0"/>
              <a:t>باشد و آقاي ميشل گارور آكسلي متولد 1944 نماينده كنگره از حزب جمهوري</a:t>
            </a:r>
            <a:r>
              <a:rPr lang="en-US" sz="2400" smtClean="0"/>
              <a:t> </a:t>
            </a:r>
            <a:r>
              <a:rPr lang="ar-SA" sz="2400" smtClean="0"/>
              <a:t>خواه از ايالت اوهايو فارغ</a:t>
            </a:r>
            <a:r>
              <a:rPr lang="en-US" sz="2400" smtClean="0"/>
              <a:t> </a:t>
            </a:r>
            <a:r>
              <a:rPr lang="ar-SA" sz="2400" smtClean="0"/>
              <a:t>التحصيل رشته حقوق در سال 1969 از دانشگاه ايالتي اوهايو مي</a:t>
            </a:r>
            <a:r>
              <a:rPr lang="en-US" sz="2400" smtClean="0"/>
              <a:t> </a:t>
            </a:r>
            <a:r>
              <a:rPr lang="ar-SA" sz="2400" smtClean="0"/>
              <a:t>باشد. </a:t>
            </a:r>
            <a:r>
              <a:rPr lang="en-US" sz="2400" smtClean="0"/>
              <a:t>))</a:t>
            </a:r>
            <a:r>
              <a:rPr lang="ar-SA" sz="2800" b="1" smtClean="0"/>
              <a:t>در واقع محتواي قانون افشاي اطلاعات درست و بموقع، شفافيت مالي و رابطه حسابرسان و شركت بود.</a:t>
            </a:r>
            <a:r>
              <a:rPr lang="en-US" sz="2800" b="1" smtClean="0"/>
              <a:t>((</a:t>
            </a:r>
            <a:r>
              <a:rPr lang="ar-SA" sz="2400" b="1" smtClean="0"/>
              <a:t> </a:t>
            </a:r>
            <a:r>
              <a:rPr lang="ar-SA" sz="2400" smtClean="0"/>
              <a:t>قانون مذكور در جلسه 170 كنگره در تاريخ </a:t>
            </a:r>
            <a:r>
              <a:rPr lang="en-US" sz="2400" smtClean="0"/>
              <a:t>23</a:t>
            </a:r>
            <a:r>
              <a:rPr lang="ar-SA" sz="2400" smtClean="0"/>
              <a:t>/</a:t>
            </a:r>
            <a:r>
              <a:rPr lang="en-US" sz="2400" smtClean="0"/>
              <a:t>6</a:t>
            </a:r>
            <a:r>
              <a:rPr lang="ar-SA" sz="2400" smtClean="0"/>
              <a:t>/ </a:t>
            </a:r>
            <a:r>
              <a:rPr lang="en-US" sz="2400" smtClean="0"/>
              <a:t>2002</a:t>
            </a:r>
            <a:r>
              <a:rPr lang="ar-SA" sz="2400" smtClean="0"/>
              <a:t>به تصويب نمايندگان رسيد و در تاريخ </a:t>
            </a:r>
            <a:r>
              <a:rPr lang="en-US" sz="2400" smtClean="0"/>
              <a:t>30</a:t>
            </a:r>
            <a:r>
              <a:rPr lang="ar-SA" sz="2400" smtClean="0"/>
              <a:t>/</a:t>
            </a:r>
            <a:r>
              <a:rPr lang="en-US" sz="2400" smtClean="0"/>
              <a:t>7</a:t>
            </a:r>
            <a:r>
              <a:rPr lang="ar-SA" sz="2400" smtClean="0"/>
              <a:t>/ </a:t>
            </a:r>
            <a:r>
              <a:rPr lang="en-US" sz="2400" smtClean="0"/>
              <a:t>2002</a:t>
            </a:r>
            <a:r>
              <a:rPr lang="ar-SA" sz="2400" smtClean="0"/>
              <a:t>پس از امضاي جورج بوش جهت اجرا به</a:t>
            </a:r>
            <a:r>
              <a:rPr lang="en-US" sz="2400" smtClean="0"/>
              <a:t>)</a:t>
            </a:r>
            <a:r>
              <a:rPr lang="ar-SA" sz="2400" smtClean="0"/>
              <a:t> </a:t>
            </a:r>
            <a:r>
              <a:rPr lang="en-US" sz="2400" smtClean="0"/>
              <a:t>(SEC</a:t>
            </a:r>
            <a:r>
              <a:rPr lang="ar-SA" sz="2400" smtClean="0"/>
              <a:t> ابلاغ شد.</a:t>
            </a:r>
            <a:endParaRPr lang="en-US" sz="2400" smtClean="0"/>
          </a:p>
          <a:p>
            <a:pPr algn="just" eaLnBrk="1" hangingPunct="1">
              <a:buFontTx/>
              <a:buNone/>
            </a:pPr>
            <a:r>
              <a:rPr lang="en-US" sz="2400" smtClean="0"/>
              <a:t> (Securities and Exchange Commission) </a:t>
            </a:r>
            <a:r>
              <a:rPr lang="ar-SA" sz="2400" smtClean="0"/>
              <a:t/>
            </a:r>
            <a:br>
              <a:rPr lang="ar-SA" sz="2400" smtClean="0"/>
            </a:br>
            <a:endParaRPr lang="en-US" sz="2400" b="1" smtClean="0"/>
          </a:p>
        </p:txBody>
      </p:sp>
      <p:sp>
        <p:nvSpPr>
          <p:cNvPr id="14340" name="Slide Number Placeholder 5"/>
          <p:cNvSpPr>
            <a:spLocks noGrp="1"/>
          </p:cNvSpPr>
          <p:nvPr>
            <p:ph type="sldNum" sz="quarter" idx="11"/>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604A95B-58CE-4D1A-A5CF-6156C0D6175E}" type="slidenum">
              <a:rPr lang="en-US"/>
              <a:pPr eaLnBrk="1" hangingPunct="1"/>
              <a:t>6</a:t>
            </a:fld>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endParaRPr lang="en-US" smtClean="0"/>
          </a:p>
        </p:txBody>
      </p:sp>
      <p:sp>
        <p:nvSpPr>
          <p:cNvPr id="8195" name="Content Placeholder 2"/>
          <p:cNvSpPr>
            <a:spLocks noGrp="1"/>
          </p:cNvSpPr>
          <p:nvPr>
            <p:ph idx="1"/>
          </p:nvPr>
        </p:nvSpPr>
        <p:spPr/>
        <p:txBody>
          <a:bodyPr/>
          <a:lstStyle/>
          <a:p>
            <a:pPr algn="just"/>
            <a:r>
              <a:rPr lang="ar-SA" sz="2000" smtClean="0"/>
              <a:t>•  </a:t>
            </a:r>
            <a:r>
              <a:rPr lang="ar-SA" sz="2400" smtClean="0"/>
              <a:t> این لا‌یحه کار مشاوره‌ای را که موسسات حسابرسی مجازند برای صاحبکاران انجام دهند محدود می‌سازد. افزون بر آن، لا‌یحه مذکور، حوزه‌های مسئولیت جدیدی بر مسئولیتهای حسابرسان افزود. بدین معنی که براساس مفاد بخش 404 قانون مذکور، شرکتهای فهرست شده در بورس اوراق بهادار نیویورک  ملزم شده‌اند  در گزارشهای سالا‌نه، گزارش جداگانه‌ای درباره ارزیابی اثربخشی کنترلهای داخلی شرکت ارائه کنند. همچنین، حسابرسان مستقل باید ارزیابی هیئت مدیره شرکت از کنترلهای داخلی را گواهی و گزارش نمایند. ارائه این گزارش در پایان اولین سال مالی یا پس از 15 ژوئن 2004 الزامی شده است.  </a:t>
            </a:r>
            <a:endParaRPr lang="en-US" sz="240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endParaRPr lang="en-US" smtClean="0"/>
          </a:p>
        </p:txBody>
      </p:sp>
      <p:sp>
        <p:nvSpPr>
          <p:cNvPr id="9219" name="Content Placeholder 2"/>
          <p:cNvSpPr>
            <a:spLocks noGrp="1"/>
          </p:cNvSpPr>
          <p:nvPr>
            <p:ph idx="1"/>
          </p:nvPr>
        </p:nvSpPr>
        <p:spPr/>
        <p:txBody>
          <a:bodyPr/>
          <a:lstStyle/>
          <a:p>
            <a:pPr algn="just"/>
            <a:r>
              <a:rPr lang="ar-SA" sz="2400" smtClean="0"/>
              <a:t>•   بموجب قانون ساربنز براي تخلفات متقلبانه تا 20 سال زنداني پيش</a:t>
            </a:r>
            <a:r>
              <a:rPr lang="fa-IR" sz="2400" smtClean="0"/>
              <a:t> </a:t>
            </a:r>
            <a:r>
              <a:rPr lang="ar-SA" sz="2400" smtClean="0"/>
              <a:t>بيني شده كه اولين حاصل آن محاكمه مديران شركت انرون بود كه نتيجه راي دادگاه آنچنان براي مديران متقلب انرون سخت آمد كه كنت لي رئيس هيأت مديره شركت انرون روز چهارشنبه </a:t>
            </a:r>
            <a:r>
              <a:rPr lang="fa-IR" sz="2400" smtClean="0"/>
              <a:t>4</a:t>
            </a:r>
            <a:r>
              <a:rPr lang="ar-SA" sz="2400" smtClean="0"/>
              <a:t>/</a:t>
            </a:r>
            <a:r>
              <a:rPr lang="fa-IR" sz="2400" smtClean="0"/>
              <a:t>14</a:t>
            </a:r>
            <a:r>
              <a:rPr lang="ar-SA" sz="2400" smtClean="0"/>
              <a:t>/ </a:t>
            </a:r>
            <a:r>
              <a:rPr lang="fa-IR" sz="2400" smtClean="0"/>
              <a:t>1384</a:t>
            </a:r>
            <a:r>
              <a:rPr lang="ar-SA" sz="2400" smtClean="0"/>
              <a:t>پس از دو ماه حبس دچار سكته قلبي شد و فوت شد. سخت</a:t>
            </a:r>
            <a:r>
              <a:rPr lang="en-US" sz="2400" smtClean="0"/>
              <a:t> </a:t>
            </a:r>
            <a:r>
              <a:rPr lang="ar-SA" sz="2400" smtClean="0"/>
              <a:t>گيري</a:t>
            </a:r>
            <a:r>
              <a:rPr lang="en-US" sz="2400" smtClean="0"/>
              <a:t> </a:t>
            </a:r>
            <a:r>
              <a:rPr lang="ar-SA" sz="2400" smtClean="0"/>
              <a:t>هاي بازار سرمايه چنان شده كه براي مديران متقلب دو راهكار بيشتر وجود ندارد </a:t>
            </a:r>
            <a:r>
              <a:rPr lang="fa-IR" sz="2400" smtClean="0"/>
              <a:t>،</a:t>
            </a:r>
            <a:r>
              <a:rPr lang="ar-SA" sz="2400" smtClean="0"/>
              <a:t> يا حبس</a:t>
            </a:r>
            <a:r>
              <a:rPr lang="en-US" sz="2400" smtClean="0"/>
              <a:t> </a:t>
            </a:r>
            <a:r>
              <a:rPr lang="ar-SA" sz="2400" smtClean="0"/>
              <a:t>هاي طولاني بيش از يكصد سال و يا خودكشي و سكته قلبي.  قاعدتاً اگر بازيگران اقتصادی خردمند باشند، اين قانون بايد حلال بسياری از مشکلات ناشی از تقلب های مالی در شرکت ها باشد. ساربانز- اکسلی ترکيب و سازمان تقريباً تمامی فعالان مهم در يک شرکت را مورد توجه قرار می دهد. کارشناسان اين ترکيب را «زنجيره تدارک گزارش شرکت» می خوانند. اين ترکيب شامل رؤسا، مديران، حسابرسان، وکلا و کارشناسان اوراق بهادار می باشد.</a:t>
            </a:r>
            <a:br>
              <a:rPr lang="ar-SA" sz="2400" smtClean="0"/>
            </a:br>
            <a:endParaRPr lang="en-US" sz="24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endParaRPr lang="en-US" sz="1600" smtClean="0"/>
          </a:p>
        </p:txBody>
      </p:sp>
      <p:sp>
        <p:nvSpPr>
          <p:cNvPr id="10243" name="Content Placeholder 2"/>
          <p:cNvSpPr>
            <a:spLocks noGrp="1"/>
          </p:cNvSpPr>
          <p:nvPr>
            <p:ph idx="1"/>
          </p:nvPr>
        </p:nvSpPr>
        <p:spPr/>
        <p:txBody>
          <a:bodyPr/>
          <a:lstStyle/>
          <a:p>
            <a:pPr algn="just"/>
            <a:r>
              <a:rPr lang="ar-SA" sz="1600" smtClean="0"/>
              <a:t>• </a:t>
            </a:r>
            <a:r>
              <a:rPr lang="ar-SA" sz="2400" smtClean="0"/>
              <a:t>  اين قانون از مدير عامل و مسئول امور مالی شرکت ها می خواهد، در مورد گزارش های دوره ای شرکت ها که شامل اظهارات مالی که توسط اداره کل اوراق بهادار و داد و ستد (</a:t>
            </a:r>
            <a:r>
              <a:rPr lang="en-US" sz="2400" smtClean="0"/>
              <a:t>SEC</a:t>
            </a:r>
            <a:r>
              <a:rPr lang="ar-SA" sz="2400" smtClean="0"/>
              <a:t> ) جمع آوری شده است، گواهی دهند. اين قانون مسئولان مختلف شرکت ها را در معرض مجازات های کيفری قرار می دهد. اين قانون تمامی مسئولين شرکت ها را که به نحو متقلبانه بر روی کار حسابرسان تأثير بگذارند و يا در کار آن ها دخالت کنند و يا آن ها را مجبور به برآورده کردن خواست های خود بنمايند، مجازات می کند. و اين که ساربانز- اکسلی رؤسا و مديران را مجبور به ارائه گزارش دقيق از عملکرد تجاری بخش تحت نظر خود می نمايد و همچنين </a:t>
            </a:r>
            <a:r>
              <a:rPr lang="en-US" sz="2400" smtClean="0"/>
              <a:t>SEC</a:t>
            </a:r>
            <a:r>
              <a:rPr lang="ar-SA" sz="2400" smtClean="0"/>
              <a:t>   را مکلف می کند که مسئولين مربوط را ملزم به تدوين اساسنامه اخلاقی برای مسئولين ارشد مالی نمايد.  </a:t>
            </a:r>
            <a:r>
              <a:rPr lang="ar-SA" sz="1600" smtClean="0"/>
              <a:t> </a:t>
            </a:r>
            <a:endParaRPr lang="en-US" sz="1600" smtClean="0"/>
          </a:p>
        </p:txBody>
      </p:sp>
    </p:spTree>
  </p:cSld>
  <p:clrMapOvr>
    <a:masterClrMapping/>
  </p:clrMapOvr>
</p:sld>
</file>

<file path=ppt/theme/theme1.xml><?xml version="1.0" encoding="utf-8"?>
<a:theme xmlns:a="http://schemas.openxmlformats.org/drawingml/2006/main" name="Theme1">
  <a:themeElements>
    <a:clrScheme name="1_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1_Ocean">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Tahoma"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Tahoma" pitchFamily="34" charset="0"/>
            <a:cs typeface="Arial" pitchFamily="34" charset="0"/>
          </a:defRPr>
        </a:defPPr>
      </a:lstStyle>
    </a:lnDef>
  </a:objectDefaults>
  <a:extraClrSchemeLst>
    <a:extraClrScheme>
      <a:clrScheme name="1_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1_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1_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1_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1_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1_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1_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1_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sarbanes+oxley</Template>
  <TotalTime>0</TotalTime>
  <Words>749</Words>
  <Application>Microsoft Office PowerPoint</Application>
  <PresentationFormat>On-screen Show (4:3)</PresentationFormat>
  <Paragraphs>59</Paragraphs>
  <Slides>20</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Tahoma</vt:lpstr>
      <vt:lpstr>Wingdings</vt:lpstr>
      <vt:lpstr>Calibri</vt:lpstr>
      <vt:lpstr>Angsana New</vt:lpstr>
      <vt:lpstr>Theme1</vt:lpstr>
      <vt:lpstr>PowerPoint Presentation</vt:lpstr>
      <vt:lpstr> مقدمه:  </vt:lpstr>
      <vt:lpstr>PowerPoint Presentation</vt:lpstr>
      <vt:lpstr>PowerPoint Presentation</vt:lpstr>
      <vt:lpstr>Sarbanes-Oxley Act 2002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omid arzi</dc:creator>
  <cp:lastModifiedBy>omid arzi</cp:lastModifiedBy>
  <cp:revision>1</cp:revision>
  <dcterms:created xsi:type="dcterms:W3CDTF">2022-02-05T14:03:01Z</dcterms:created>
  <dcterms:modified xsi:type="dcterms:W3CDTF">2022-02-05T14:03:55Z</dcterms:modified>
</cp:coreProperties>
</file>