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66" r:id="rId2"/>
    <p:sldId id="258" r:id="rId3"/>
    <p:sldId id="259" r:id="rId4"/>
    <p:sldId id="261" r:id="rId5"/>
    <p:sldId id="262" r:id="rId6"/>
    <p:sldId id="263" r:id="rId7"/>
    <p:sldId id="264" r:id="rId8"/>
    <p:sldId id="260" r:id="rId9"/>
    <p:sldId id="265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2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F23461-E97B-46F9-8AC0-A4C26EC9A559}" type="datetimeFigureOut">
              <a:rPr lang="fa-IR" smtClean="0"/>
              <a:pPr/>
              <a:t>06/28/1443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50C0A1-464F-4B61-9204-441FFF3FBDA7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1578" y="1714488"/>
            <a:ext cx="7712369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6000" dirty="0" smtClean="0"/>
              <a:t>به </a:t>
            </a:r>
            <a:r>
              <a:rPr lang="fa-IR" sz="6000" dirty="0" smtClean="0"/>
              <a:t>نام</a:t>
            </a:r>
            <a:r>
              <a:rPr lang="en-US" sz="6000" smtClean="0"/>
              <a:t> </a:t>
            </a:r>
            <a:r>
              <a:rPr lang="fa-IR" sz="6000" smtClean="0"/>
              <a:t> </a:t>
            </a:r>
            <a:r>
              <a:rPr lang="fa-IR" sz="6000" dirty="0" smtClean="0"/>
              <a:t>آفریدگار بی همتا</a:t>
            </a:r>
            <a:endParaRPr lang="fa-IR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3714744" y="4500570"/>
            <a:ext cx="1327607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400" dirty="0" smtClean="0"/>
              <a:t>زاویه </a:t>
            </a:r>
            <a:endParaRPr lang="fa-IR" sz="4400" dirty="0"/>
          </a:p>
        </p:txBody>
      </p:sp>
    </p:spTree>
  </p:cSld>
  <p:clrMapOvr>
    <a:masterClrMapping/>
  </p:clrMapOvr>
  <p:transition spd="slow" advTm="5000">
    <p:wheel spokes="8"/>
    <p:sndAc>
      <p:stSnd>
        <p:snd r:embed="rId2" name="bomb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1571612"/>
            <a:ext cx="7116114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زاویه ای که راس آن روی محیط دایره و ضلع ها یش دو وتر از دایره</a:t>
            </a:r>
          </a:p>
          <a:p>
            <a:endParaRPr lang="fa-IR" sz="2400" dirty="0" smtClean="0"/>
          </a:p>
          <a:p>
            <a:r>
              <a:rPr lang="fa-IR" sz="2400" dirty="0" smtClean="0"/>
              <a:t>باشند را زاویه ی محاطی می گو یند .</a:t>
            </a:r>
            <a:endParaRPr lang="fa-I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497206" y="714356"/>
            <a:ext cx="2688557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solidFill>
                  <a:srgbClr val="FF0000"/>
                </a:solidFill>
              </a:rPr>
              <a:t>زاویه ی محا طی :</a:t>
            </a:r>
            <a:endParaRPr lang="fa-IR" sz="3200" dirty="0">
              <a:solidFill>
                <a:srgbClr val="FF0000"/>
              </a:solidFill>
            </a:endParaRPr>
          </a:p>
        </p:txBody>
      </p:sp>
      <p:sp>
        <p:nvSpPr>
          <p:cNvPr id="6" name="Flowchart: Connector 5"/>
          <p:cNvSpPr/>
          <p:nvPr/>
        </p:nvSpPr>
        <p:spPr>
          <a:xfrm>
            <a:off x="214282" y="3000372"/>
            <a:ext cx="2786082" cy="250033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0166" y="3500438"/>
            <a:ext cx="1428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cxnSp>
        <p:nvCxnSpPr>
          <p:cNvPr id="20" name="Straight Connector 19"/>
          <p:cNvCxnSpPr>
            <a:endCxn id="18" idx="0"/>
          </p:cNvCxnSpPr>
          <p:nvPr/>
        </p:nvCxnSpPr>
        <p:spPr>
          <a:xfrm rot="5400000" flipH="1" flipV="1">
            <a:off x="1663970" y="4143380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08459" y="3857628"/>
            <a:ext cx="4291624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هر زاویه ی محاطی برابر است با نصف </a:t>
            </a:r>
          </a:p>
          <a:p>
            <a:endParaRPr lang="fa-IR" sz="2400" dirty="0"/>
          </a:p>
          <a:p>
            <a:r>
              <a:rPr lang="fa-IR" sz="2400" dirty="0" smtClean="0"/>
              <a:t>کمان روبه رو ی آن</a:t>
            </a:r>
            <a:endParaRPr lang="fa-IR" sz="2400" dirty="0"/>
          </a:p>
        </p:txBody>
      </p:sp>
      <p:cxnSp>
        <p:nvCxnSpPr>
          <p:cNvPr id="29" name="Straight Connector 28"/>
          <p:cNvCxnSpPr>
            <a:stCxn id="6" idx="0"/>
            <a:endCxn id="6" idx="3"/>
          </p:cNvCxnSpPr>
          <p:nvPr/>
        </p:nvCxnSpPr>
        <p:spPr>
          <a:xfrm rot="16200000" flipH="1" flipV="1">
            <a:off x="47726" y="3574940"/>
            <a:ext cx="2134165" cy="9850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6" idx="0"/>
            <a:endCxn id="6" idx="5"/>
          </p:cNvCxnSpPr>
          <p:nvPr/>
        </p:nvCxnSpPr>
        <p:spPr>
          <a:xfrm rot="16200000" flipH="1">
            <a:off x="1032754" y="3574940"/>
            <a:ext cx="2134165" cy="9850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363282" y="2571744"/>
            <a:ext cx="39305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A</a:t>
            </a:r>
            <a:endParaRPr lang="fa-IR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285720" y="5214950"/>
            <a:ext cx="38023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B</a:t>
            </a:r>
            <a:endParaRPr lang="fa-IR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2786050" y="5143512"/>
            <a:ext cx="7143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/>
              <a:t>C</a:t>
            </a:r>
            <a:endParaRPr lang="fa-IR" sz="2800" dirty="0"/>
          </a:p>
        </p:txBody>
      </p:sp>
    </p:spTree>
  </p:cSld>
  <p:clrMapOvr>
    <a:masterClrMapping/>
  </p:clrMapOvr>
  <p:transition spd="slow">
    <p:wedge/>
    <p:sndAc>
      <p:stSnd>
        <p:snd r:embed="rId2" name="breez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1722" y="785794"/>
            <a:ext cx="553549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زاویه های محاطی روبه روی یک کمان با هم مساویند</a:t>
            </a:r>
            <a:endParaRPr lang="fa-IR" sz="2400" dirty="0"/>
          </a:p>
        </p:txBody>
      </p:sp>
      <p:sp>
        <p:nvSpPr>
          <p:cNvPr id="3" name="Flowchart: Connector 2"/>
          <p:cNvSpPr/>
          <p:nvPr/>
        </p:nvSpPr>
        <p:spPr>
          <a:xfrm>
            <a:off x="928662" y="2285992"/>
            <a:ext cx="2428892" cy="2000264"/>
          </a:xfrm>
          <a:prstGeom prst="flowChartConnector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8800" dirty="0"/>
          </a:p>
        </p:txBody>
      </p:sp>
      <p:sp>
        <p:nvSpPr>
          <p:cNvPr id="6" name="Rectangle 5"/>
          <p:cNvSpPr/>
          <p:nvPr/>
        </p:nvSpPr>
        <p:spPr>
          <a:xfrm>
            <a:off x="2786050" y="3786190"/>
            <a:ext cx="49885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a-IR" sz="880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4348" y="3643314"/>
            <a:ext cx="71438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sz="8800" dirty="0"/>
          </a:p>
        </p:txBody>
      </p:sp>
      <p:cxnSp>
        <p:nvCxnSpPr>
          <p:cNvPr id="9" name="Straight Connector 8"/>
          <p:cNvCxnSpPr>
            <a:endCxn id="3" idx="0"/>
          </p:cNvCxnSpPr>
          <p:nvPr/>
        </p:nvCxnSpPr>
        <p:spPr>
          <a:xfrm rot="5400000" flipH="1" flipV="1">
            <a:off x="892943" y="2893215"/>
            <a:ext cx="1857388" cy="64294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" idx="0"/>
          </p:cNvCxnSpPr>
          <p:nvPr/>
        </p:nvCxnSpPr>
        <p:spPr>
          <a:xfrm rot="16200000" flipH="1">
            <a:off x="1393009" y="3036091"/>
            <a:ext cx="1928826" cy="42862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3" idx="7"/>
          </p:cNvCxnSpPr>
          <p:nvPr/>
        </p:nvCxnSpPr>
        <p:spPr>
          <a:xfrm rot="5400000" flipH="1" flipV="1">
            <a:off x="1468780" y="2610310"/>
            <a:ext cx="1564456" cy="15016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3" idx="7"/>
          </p:cNvCxnSpPr>
          <p:nvPr/>
        </p:nvCxnSpPr>
        <p:spPr>
          <a:xfrm rot="16200000" flipH="1" flipV="1">
            <a:off x="1968846" y="3181814"/>
            <a:ext cx="1635896" cy="4301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3" idx="1"/>
          </p:cNvCxnSpPr>
          <p:nvPr/>
        </p:nvCxnSpPr>
        <p:spPr>
          <a:xfrm rot="16200000" flipV="1">
            <a:off x="1110104" y="2753185"/>
            <a:ext cx="1635894" cy="1287371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3" idx="1"/>
          </p:cNvCxnSpPr>
          <p:nvPr/>
        </p:nvCxnSpPr>
        <p:spPr>
          <a:xfrm rot="16200000" flipH="1">
            <a:off x="610037" y="3253252"/>
            <a:ext cx="1564458" cy="21580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071538" y="4071942"/>
            <a:ext cx="39305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A</a:t>
            </a:r>
            <a:endParaRPr lang="fa-IR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2428860" y="4214818"/>
            <a:ext cx="38023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B</a:t>
            </a:r>
            <a:endParaRPr lang="fa-IR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1000100" y="2000240"/>
            <a:ext cx="37542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C</a:t>
            </a:r>
            <a:endParaRPr lang="fa-IR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1928794" y="1785926"/>
            <a:ext cx="405881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D</a:t>
            </a:r>
            <a:endParaRPr lang="fa-IR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3000364" y="2071678"/>
            <a:ext cx="34977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F</a:t>
            </a:r>
            <a:endParaRPr lang="fa-IR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3871963" y="2500306"/>
            <a:ext cx="273882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A F B = ADB= ACB</a:t>
            </a:r>
            <a:endParaRPr lang="fa-IR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3598493" y="5572140"/>
            <a:ext cx="515878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زاویه ی محاطی روبه روی قطر 90 درجه است .</a:t>
            </a:r>
            <a:endParaRPr lang="fa-IR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7677007" y="4929198"/>
            <a:ext cx="865943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solidFill>
                  <a:srgbClr val="FF0000"/>
                </a:solidFill>
              </a:rPr>
              <a:t>نکته:</a:t>
            </a:r>
            <a:endParaRPr lang="fa-I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285728"/>
            <a:ext cx="7430303" cy="267765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دو زاویه ی متقابل به راس:</a:t>
            </a:r>
          </a:p>
          <a:p>
            <a:endParaRPr lang="fa-IR" sz="2400" dirty="0"/>
          </a:p>
          <a:p>
            <a:r>
              <a:rPr lang="fa-IR" sz="2400" dirty="0" smtClean="0"/>
              <a:t>هر دو زاویه که در راس مشترک باشند واضلاع آن ها دو به دو در امتداد</a:t>
            </a:r>
          </a:p>
          <a:p>
            <a:endParaRPr lang="fa-IR" sz="2400" dirty="0"/>
          </a:p>
          <a:p>
            <a:r>
              <a:rPr lang="fa-IR" sz="2400" dirty="0" smtClean="0"/>
              <a:t>یکدیگر باشند را متقابل به راس می گویند .</a:t>
            </a:r>
          </a:p>
          <a:p>
            <a:endParaRPr lang="fa-IR" sz="2400" dirty="0"/>
          </a:p>
          <a:p>
            <a:r>
              <a:rPr lang="fa-IR" sz="2400" dirty="0" smtClean="0"/>
              <a:t>دو زاویه ی متقابل به راس با هم مساویند</a:t>
            </a:r>
            <a:endParaRPr lang="fa-IR" sz="2400" dirty="0"/>
          </a:p>
        </p:txBody>
      </p:sp>
      <p:cxnSp>
        <p:nvCxnSpPr>
          <p:cNvPr id="4" name="Straight Connector 3"/>
          <p:cNvCxnSpPr/>
          <p:nvPr/>
        </p:nvCxnSpPr>
        <p:spPr>
          <a:xfrm rot="10800000" flipV="1">
            <a:off x="3428992" y="4000504"/>
            <a:ext cx="3000396" cy="128588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28992" y="4143380"/>
            <a:ext cx="3071834" cy="100013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86314" y="5357826"/>
            <a:ext cx="33695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O</a:t>
            </a:r>
            <a:endParaRPr lang="fa-IR" dirty="0"/>
          </a:p>
        </p:txBody>
      </p:sp>
      <p:sp>
        <p:nvSpPr>
          <p:cNvPr id="13" name="TextBox 12"/>
          <p:cNvSpPr txBox="1"/>
          <p:nvPr/>
        </p:nvSpPr>
        <p:spPr>
          <a:xfrm>
            <a:off x="4786314" y="4143380"/>
            <a:ext cx="30168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1</a:t>
            </a:r>
            <a:endParaRPr lang="fa-IR" dirty="0"/>
          </a:p>
        </p:txBody>
      </p:sp>
      <p:sp>
        <p:nvSpPr>
          <p:cNvPr id="14" name="TextBox 13"/>
          <p:cNvSpPr txBox="1"/>
          <p:nvPr/>
        </p:nvSpPr>
        <p:spPr>
          <a:xfrm>
            <a:off x="4786314" y="4786322"/>
            <a:ext cx="30168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2</a:t>
            </a:r>
            <a:endParaRPr lang="fa-IR" dirty="0"/>
          </a:p>
        </p:txBody>
      </p:sp>
      <p:sp>
        <p:nvSpPr>
          <p:cNvPr id="15" name="TextBox 14"/>
          <p:cNvSpPr txBox="1"/>
          <p:nvPr/>
        </p:nvSpPr>
        <p:spPr>
          <a:xfrm>
            <a:off x="5500694" y="4429132"/>
            <a:ext cx="30168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3</a:t>
            </a:r>
            <a:endParaRPr lang="fa-IR" dirty="0"/>
          </a:p>
        </p:txBody>
      </p:sp>
      <p:sp>
        <p:nvSpPr>
          <p:cNvPr id="16" name="TextBox 15"/>
          <p:cNvSpPr txBox="1"/>
          <p:nvPr/>
        </p:nvSpPr>
        <p:spPr>
          <a:xfrm>
            <a:off x="4000496" y="4500570"/>
            <a:ext cx="30168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4</a:t>
            </a:r>
            <a:endParaRPr lang="fa-IR" dirty="0"/>
          </a:p>
        </p:txBody>
      </p:sp>
      <p:sp>
        <p:nvSpPr>
          <p:cNvPr id="17" name="TextBox 16"/>
          <p:cNvSpPr txBox="1"/>
          <p:nvPr/>
        </p:nvSpPr>
        <p:spPr>
          <a:xfrm>
            <a:off x="500034" y="3929066"/>
            <a:ext cx="72968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1=2</a:t>
            </a:r>
            <a:endParaRPr lang="fa-IR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463438" y="3714752"/>
            <a:ext cx="36420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^</a:t>
            </a:r>
            <a:endParaRPr lang="fa-IR" sz="2800" dirty="0"/>
          </a:p>
        </p:txBody>
      </p:sp>
      <p:sp>
        <p:nvSpPr>
          <p:cNvPr id="19" name="Rectangle 18"/>
          <p:cNvSpPr/>
          <p:nvPr/>
        </p:nvSpPr>
        <p:spPr>
          <a:xfrm>
            <a:off x="864542" y="371475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^</a:t>
            </a:r>
            <a:endParaRPr lang="fa-IR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491322" y="4786322"/>
            <a:ext cx="72968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 smtClean="0"/>
              <a:t>3=4</a:t>
            </a:r>
            <a:endParaRPr lang="fa-IR" sz="2800" dirty="0"/>
          </a:p>
        </p:txBody>
      </p:sp>
      <p:sp>
        <p:nvSpPr>
          <p:cNvPr id="21" name="Rectangle 20"/>
          <p:cNvSpPr/>
          <p:nvPr/>
        </p:nvSpPr>
        <p:spPr>
          <a:xfrm>
            <a:off x="864542" y="464344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^</a:t>
            </a:r>
            <a:endParaRPr lang="fa-IR" sz="2800" dirty="0"/>
          </a:p>
        </p:txBody>
      </p:sp>
      <p:sp>
        <p:nvSpPr>
          <p:cNvPr id="22" name="Rectangle 21"/>
          <p:cNvSpPr/>
          <p:nvPr/>
        </p:nvSpPr>
        <p:spPr>
          <a:xfrm>
            <a:off x="507352" y="464344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^</a:t>
            </a:r>
            <a:endParaRPr lang="fa-IR" sz="2800" dirty="0"/>
          </a:p>
        </p:txBody>
      </p:sp>
    </p:spTree>
  </p:cSld>
  <p:clrMapOvr>
    <a:masterClrMapping/>
  </p:clrMapOvr>
  <p:transition spd="slow">
    <p:split orient="vert"/>
    <p:sndAc>
      <p:stSnd>
        <p:snd r:embed="rId2" name="typ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6649275" y="928670"/>
            <a:ext cx="175080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دوزاویه ی متمم</a:t>
            </a:r>
            <a:endParaRPr lang="fa-IR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500826" y="1000108"/>
            <a:ext cx="2487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/>
              <a:t>:</a:t>
            </a:r>
            <a:endParaRPr lang="fa-IR" dirty="0"/>
          </a:p>
        </p:txBody>
      </p:sp>
      <p:sp>
        <p:nvSpPr>
          <p:cNvPr id="24" name="TextBox 23"/>
          <p:cNvSpPr txBox="1"/>
          <p:nvPr/>
        </p:nvSpPr>
        <p:spPr>
          <a:xfrm>
            <a:off x="1854922" y="2143116"/>
            <a:ext cx="66880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دو زاویه را که مجموع آ ن ها 90 درجه با شد ، متمم می گو یند .</a:t>
            </a:r>
            <a:endParaRPr lang="fa-IR" sz="2400" dirty="0"/>
          </a:p>
        </p:txBody>
      </p:sp>
      <p:cxnSp>
        <p:nvCxnSpPr>
          <p:cNvPr id="28" name="Straight Connector 27"/>
          <p:cNvCxnSpPr/>
          <p:nvPr/>
        </p:nvCxnSpPr>
        <p:spPr>
          <a:xfrm rot="10800000" flipV="1">
            <a:off x="1071538" y="3000372"/>
            <a:ext cx="1857388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071538" y="3643314"/>
            <a:ext cx="21431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929190" y="3929066"/>
            <a:ext cx="214314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928396" y="2858290"/>
            <a:ext cx="1071570" cy="106998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928794" y="3286124"/>
            <a:ext cx="42832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/>
              <a:t>35</a:t>
            </a:r>
            <a:endParaRPr lang="fa-IR" dirty="0"/>
          </a:p>
        </p:txBody>
      </p:sp>
      <p:sp>
        <p:nvSpPr>
          <p:cNvPr id="40" name="TextBox 39"/>
          <p:cNvSpPr txBox="1"/>
          <p:nvPr/>
        </p:nvSpPr>
        <p:spPr>
          <a:xfrm>
            <a:off x="5286380" y="3500438"/>
            <a:ext cx="42832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/>
              <a:t>55</a:t>
            </a:r>
            <a:endParaRPr lang="fa-IR" dirty="0"/>
          </a:p>
        </p:txBody>
      </p:sp>
      <p:sp>
        <p:nvSpPr>
          <p:cNvPr id="41" name="Rectangle 40"/>
          <p:cNvSpPr/>
          <p:nvPr/>
        </p:nvSpPr>
        <p:spPr>
          <a:xfrm>
            <a:off x="1705768" y="5214950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 smtClean="0"/>
              <a:t>55</a:t>
            </a:r>
            <a:endParaRPr lang="fa-IR" sz="2400" dirty="0"/>
          </a:p>
        </p:txBody>
      </p:sp>
      <p:sp>
        <p:nvSpPr>
          <p:cNvPr id="42" name="Rectangle 41"/>
          <p:cNvSpPr/>
          <p:nvPr/>
        </p:nvSpPr>
        <p:spPr>
          <a:xfrm>
            <a:off x="777074" y="5214950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 smtClean="0"/>
              <a:t>35</a:t>
            </a:r>
            <a:endParaRPr lang="fa-IR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1312406" y="5214950"/>
            <a:ext cx="36420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+</a:t>
            </a:r>
            <a:endParaRPr lang="fa-IR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2143108" y="5214950"/>
            <a:ext cx="36420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=</a:t>
            </a:r>
            <a:endParaRPr lang="fa-IR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2428860" y="5214950"/>
            <a:ext cx="508474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90</a:t>
            </a:r>
            <a:endParaRPr lang="fa-IR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1071538" y="5072074"/>
            <a:ext cx="251993" cy="21544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800" dirty="0"/>
              <a:t>O</a:t>
            </a:r>
            <a:endParaRPr lang="fa-IR" sz="800" dirty="0"/>
          </a:p>
        </p:txBody>
      </p:sp>
      <p:sp>
        <p:nvSpPr>
          <p:cNvPr id="50" name="Rectangle 49"/>
          <p:cNvSpPr/>
          <p:nvPr/>
        </p:nvSpPr>
        <p:spPr>
          <a:xfrm>
            <a:off x="2071670" y="5072074"/>
            <a:ext cx="8351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O</a:t>
            </a:r>
            <a:endParaRPr lang="fa-IR" sz="800" dirty="0"/>
          </a:p>
        </p:txBody>
      </p:sp>
      <p:sp>
        <p:nvSpPr>
          <p:cNvPr id="52" name="Rectangle 51"/>
          <p:cNvSpPr/>
          <p:nvPr/>
        </p:nvSpPr>
        <p:spPr>
          <a:xfrm>
            <a:off x="5572132" y="3429000"/>
            <a:ext cx="25199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O</a:t>
            </a:r>
            <a:endParaRPr lang="fa-IR" sz="800" dirty="0"/>
          </a:p>
        </p:txBody>
      </p:sp>
      <p:sp>
        <p:nvSpPr>
          <p:cNvPr id="53" name="Rectangle 52"/>
          <p:cNvSpPr/>
          <p:nvPr/>
        </p:nvSpPr>
        <p:spPr>
          <a:xfrm>
            <a:off x="2285984" y="3214686"/>
            <a:ext cx="2143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O</a:t>
            </a:r>
            <a:endParaRPr lang="fa-IR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2714612" y="5143512"/>
            <a:ext cx="251993" cy="21544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800" dirty="0" smtClean="0"/>
              <a:t>O</a:t>
            </a:r>
            <a:endParaRPr lang="fa-IR" sz="800" dirty="0"/>
          </a:p>
        </p:txBody>
      </p:sp>
    </p:spTree>
  </p:cSld>
  <p:clrMapOvr>
    <a:masterClrMapping/>
  </p:clrMapOvr>
  <p:transition spd="slow">
    <p:plus/>
    <p:sndAc>
      <p:stSnd>
        <p:snd r:embed="rId2" name="push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87" y="571480"/>
            <a:ext cx="9126216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دو زاویه ی متمم می تواند به صورت جدا از هم یا مانند شکل زیر دارای</a:t>
            </a:r>
            <a:endParaRPr lang="fa-IR" sz="2400" dirty="0"/>
          </a:p>
          <a:p>
            <a:r>
              <a:rPr lang="fa-IR" sz="2400" dirty="0" smtClean="0"/>
              <a:t>راس مشترک باشند .</a:t>
            </a:r>
            <a:endParaRPr lang="fa-IR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214414" y="4214818"/>
            <a:ext cx="2714644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35687" y="3036091"/>
            <a:ext cx="2357454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214414" y="3286124"/>
            <a:ext cx="2286016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24241" y="4071942"/>
            <a:ext cx="31771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A</a:t>
            </a:r>
            <a:endParaRPr lang="fa-IR" dirty="0"/>
          </a:p>
        </p:txBody>
      </p:sp>
      <p:sp>
        <p:nvSpPr>
          <p:cNvPr id="13" name="TextBox 12"/>
          <p:cNvSpPr txBox="1"/>
          <p:nvPr/>
        </p:nvSpPr>
        <p:spPr>
          <a:xfrm>
            <a:off x="946568" y="1428736"/>
            <a:ext cx="30970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B</a:t>
            </a:r>
            <a:endParaRPr lang="fa-IR" dirty="0"/>
          </a:p>
        </p:txBody>
      </p:sp>
      <p:sp>
        <p:nvSpPr>
          <p:cNvPr id="14" name="TextBox 13"/>
          <p:cNvSpPr txBox="1"/>
          <p:nvPr/>
        </p:nvSpPr>
        <p:spPr>
          <a:xfrm>
            <a:off x="3537572" y="2928934"/>
            <a:ext cx="29046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F</a:t>
            </a:r>
            <a:endParaRPr lang="fa-IR" dirty="0"/>
          </a:p>
        </p:txBody>
      </p:sp>
      <p:sp>
        <p:nvSpPr>
          <p:cNvPr id="15" name="TextBox 14"/>
          <p:cNvSpPr txBox="1"/>
          <p:nvPr/>
        </p:nvSpPr>
        <p:spPr>
          <a:xfrm>
            <a:off x="4091444" y="4000504"/>
            <a:ext cx="30809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C</a:t>
            </a:r>
            <a:endParaRPr lang="fa-IR" dirty="0"/>
          </a:p>
        </p:txBody>
      </p:sp>
      <p:sp>
        <p:nvSpPr>
          <p:cNvPr id="16" name="TextBox 15"/>
          <p:cNvSpPr txBox="1"/>
          <p:nvPr/>
        </p:nvSpPr>
        <p:spPr>
          <a:xfrm>
            <a:off x="4331959" y="3000372"/>
            <a:ext cx="202478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BAF + FAC = 90</a:t>
            </a:r>
            <a:endParaRPr lang="fa-IR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500562" y="2714620"/>
            <a:ext cx="33855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^</a:t>
            </a:r>
            <a:endParaRPr lang="fa-IR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286380" y="2714620"/>
            <a:ext cx="33855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^</a:t>
            </a:r>
            <a:endParaRPr lang="fa-I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7572396" y="5286388"/>
            <a:ext cx="60786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متمم</a:t>
            </a:r>
            <a:endParaRPr lang="fa-IR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3963902" y="5286388"/>
            <a:ext cx="365035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  زاویه ی </a:t>
            </a:r>
            <a:r>
              <a:rPr lang="en-US" sz="2400" dirty="0" smtClean="0"/>
              <a:t>BAF</a:t>
            </a:r>
            <a:r>
              <a:rPr lang="fa-IR" sz="2400" dirty="0" smtClean="0"/>
              <a:t> برابر است با </a:t>
            </a:r>
            <a:endParaRPr lang="fa-IR" sz="2400" dirty="0"/>
          </a:p>
        </p:txBody>
      </p:sp>
      <p:sp>
        <p:nvSpPr>
          <p:cNvPr id="21" name="Left Arrow 20"/>
          <p:cNvSpPr/>
          <p:nvPr/>
        </p:nvSpPr>
        <p:spPr>
          <a:xfrm>
            <a:off x="3000364" y="5429264"/>
            <a:ext cx="978408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TextBox 21"/>
          <p:cNvSpPr txBox="1"/>
          <p:nvPr/>
        </p:nvSpPr>
        <p:spPr>
          <a:xfrm>
            <a:off x="1357290" y="5286388"/>
            <a:ext cx="5715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90 </a:t>
            </a:r>
            <a:endParaRPr lang="fa-IR" sz="2400" dirty="0"/>
          </a:p>
        </p:txBody>
      </p:sp>
      <p:sp>
        <p:nvSpPr>
          <p:cNvPr id="25" name="Minus 24"/>
          <p:cNvSpPr/>
          <p:nvPr/>
        </p:nvSpPr>
        <p:spPr>
          <a:xfrm>
            <a:off x="1928794" y="5500702"/>
            <a:ext cx="142876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TextBox 25"/>
          <p:cNvSpPr txBox="1"/>
          <p:nvPr/>
        </p:nvSpPr>
        <p:spPr>
          <a:xfrm>
            <a:off x="2143108" y="5286388"/>
            <a:ext cx="66736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BAF</a:t>
            </a:r>
            <a:endParaRPr lang="fa-IR" sz="2400" dirty="0"/>
          </a:p>
        </p:txBody>
      </p:sp>
    </p:spTree>
  </p:cSld>
  <p:clrMapOvr>
    <a:masterClrMapping/>
  </p:clrMapOvr>
  <p:transition spd="slow">
    <p:pull dir="r"/>
    <p:sndAc>
      <p:stSnd>
        <p:snd r:embed="rId2" name="wind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14412" y="285728"/>
            <a:ext cx="9858412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/>
              <a:t>دو زاویه ی مکمل :</a:t>
            </a:r>
          </a:p>
          <a:p>
            <a:endParaRPr lang="fa-IR" sz="2400" dirty="0"/>
          </a:p>
          <a:p>
            <a:r>
              <a:rPr lang="fa-IR" sz="2400" dirty="0" smtClean="0"/>
              <a:t>دو زاویه که مجموع آن ها 180 درجه باشد ،دو زاویه ی مکمل نامیده          می شوندمانند زاویه های 35و145 درجه</a:t>
            </a:r>
          </a:p>
          <a:p>
            <a:endParaRPr lang="fa-IR" sz="2400" dirty="0"/>
          </a:p>
        </p:txBody>
      </p:sp>
      <p:cxnSp>
        <p:nvCxnSpPr>
          <p:cNvPr id="4" name="Straight Connector 3"/>
          <p:cNvCxnSpPr/>
          <p:nvPr/>
        </p:nvCxnSpPr>
        <p:spPr>
          <a:xfrm rot="10800000">
            <a:off x="1643042" y="3571876"/>
            <a:ext cx="1928826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V="1">
            <a:off x="642910" y="2571744"/>
            <a:ext cx="1214446" cy="78581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5429256" y="3643314"/>
            <a:ext cx="200026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429256" y="2857496"/>
            <a:ext cx="1500198" cy="78581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714480" y="5929330"/>
            <a:ext cx="43577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786182" y="5000636"/>
            <a:ext cx="2000264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2" name="applaus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14356"/>
            <a:ext cx="8837740" cy="193899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زاویه ی مر کزی :</a:t>
            </a:r>
          </a:p>
          <a:p>
            <a:endParaRPr lang="fa-IR" sz="2400" dirty="0" smtClean="0"/>
          </a:p>
          <a:p>
            <a:r>
              <a:rPr lang="fa-IR" sz="2400" dirty="0" smtClean="0"/>
              <a:t>زاویه ای که راس آن بر مرکز دایره قرار دارد.</a:t>
            </a:r>
          </a:p>
          <a:p>
            <a:endParaRPr lang="fa-IR" sz="2400" dirty="0"/>
          </a:p>
          <a:p>
            <a:r>
              <a:rPr lang="fa-IR" sz="2400" dirty="0" smtClean="0"/>
              <a:t>اندازه ی هر زاویه ی مرکزی برابر است با اندازه ی کمان روبه روی آن .</a:t>
            </a:r>
            <a:endParaRPr lang="fa-IR" sz="2400" dirty="0"/>
          </a:p>
        </p:txBody>
      </p:sp>
      <p:sp>
        <p:nvSpPr>
          <p:cNvPr id="4" name="Flowchart: Connector 3"/>
          <p:cNvSpPr/>
          <p:nvPr/>
        </p:nvSpPr>
        <p:spPr>
          <a:xfrm>
            <a:off x="2643174" y="3500438"/>
            <a:ext cx="3143272" cy="2428892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/>
              <a:t>.</a:t>
            </a:r>
            <a:endParaRPr lang="fa-IR" sz="2800" dirty="0"/>
          </a:p>
        </p:txBody>
      </p:sp>
      <p:cxnSp>
        <p:nvCxnSpPr>
          <p:cNvPr id="6" name="Straight Connector 5"/>
          <p:cNvCxnSpPr>
            <a:endCxn id="4" idx="0"/>
          </p:cNvCxnSpPr>
          <p:nvPr/>
        </p:nvCxnSpPr>
        <p:spPr>
          <a:xfrm rot="5400000" flipH="1" flipV="1">
            <a:off x="3536149" y="4179099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4" idx="7"/>
          </p:cNvCxnSpPr>
          <p:nvPr/>
        </p:nvCxnSpPr>
        <p:spPr>
          <a:xfrm flipV="1">
            <a:off x="4214810" y="3856141"/>
            <a:ext cx="1111314" cy="10016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00496" y="4857760"/>
            <a:ext cx="36260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A</a:t>
            </a:r>
            <a:endParaRPr lang="fa-IR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071934" y="3000372"/>
            <a:ext cx="35137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 smtClean="0"/>
              <a:t>B</a:t>
            </a:r>
            <a:endParaRPr lang="fa-IR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214942" y="3429000"/>
            <a:ext cx="4805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C</a:t>
            </a:r>
            <a:endParaRPr lang="fa-IR" sz="2400" dirty="0"/>
          </a:p>
        </p:txBody>
      </p:sp>
    </p:spTree>
  </p:cSld>
  <p:clrMapOvr>
    <a:masterClrMapping/>
  </p:clrMapOvr>
  <p:transition spd="slow">
    <p:split orient="vert"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1957" y="857232"/>
            <a:ext cx="7932043" cy="378565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/>
              <a:t>پرسش :</a:t>
            </a:r>
          </a:p>
          <a:p>
            <a:endParaRPr lang="fa-IR" sz="2400" dirty="0"/>
          </a:p>
          <a:p>
            <a:r>
              <a:rPr lang="fa-IR" sz="2400" dirty="0" smtClean="0"/>
              <a:t>مکمل یک زاویه ی 65 درجه برابر است با یک زاویه ی ........ درجه .</a:t>
            </a:r>
          </a:p>
          <a:p>
            <a:endParaRPr lang="fa-IR" sz="2400" dirty="0"/>
          </a:p>
          <a:p>
            <a:endParaRPr lang="fa-IR" sz="2400" dirty="0" smtClean="0"/>
          </a:p>
          <a:p>
            <a:r>
              <a:rPr lang="fa-IR" sz="2400" dirty="0" smtClean="0"/>
              <a:t>دو زاویه مکمل یکدیگرند و اختلاف دو برابر یکی از دیگری 57 درجه است .</a:t>
            </a:r>
          </a:p>
          <a:p>
            <a:endParaRPr lang="fa-IR" sz="2400" dirty="0"/>
          </a:p>
          <a:p>
            <a:r>
              <a:rPr lang="fa-IR" sz="2400" dirty="0" smtClean="0"/>
              <a:t>اندازه ی هر یک از زاویه ها را بیابید . ( راهبرد رسم شکل )</a:t>
            </a:r>
          </a:p>
          <a:p>
            <a:endParaRPr lang="fa-IR" sz="2400" dirty="0"/>
          </a:p>
          <a:p>
            <a:r>
              <a:rPr lang="fa-IR" sz="2400" dirty="0" smtClean="0"/>
              <a:t>متمم زاویه ی 46 درجه برابر است با .......... درجه</a:t>
            </a:r>
          </a:p>
        </p:txBody>
      </p:sp>
    </p:spTree>
  </p:cSld>
  <p:clrMapOvr>
    <a:masterClrMapping/>
  </p:clrMapOvr>
  <p:transition spd="slow">
    <p:dissolve/>
    <p:sndAc>
      <p:stSnd>
        <p:snd r:embed="rId2" name="applause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آموزشی زاویه محاطی ریاضی ششم ابتدایی</Template>
  <TotalTime>0</TotalTime>
  <Words>333</Words>
  <Application>Microsoft Office PowerPoint</Application>
  <PresentationFormat>On-screen Show (4:3)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Franklin Gothic Book</vt:lpstr>
      <vt:lpstr>Franklin Gothic Medium</vt:lpstr>
      <vt:lpstr>Tahoma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2022-01-31T19:09:24Z</dcterms:created>
  <dcterms:modified xsi:type="dcterms:W3CDTF">2022-01-31T19:09:36Z</dcterms:modified>
</cp:coreProperties>
</file>