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76" r:id="rId3"/>
    <p:sldId id="272" r:id="rId4"/>
    <p:sldId id="258" r:id="rId5"/>
    <p:sldId id="277" r:id="rId6"/>
    <p:sldId id="259" r:id="rId7"/>
    <p:sldId id="260" r:id="rId8"/>
    <p:sldId id="262" r:id="rId9"/>
    <p:sldId id="275" r:id="rId10"/>
    <p:sldId id="263" r:id="rId11"/>
    <p:sldId id="264" r:id="rId12"/>
    <p:sldId id="267" r:id="rId13"/>
    <p:sldId id="266" r:id="rId14"/>
    <p:sldId id="270" r:id="rId1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3" d="100"/>
          <a:sy n="63" d="100"/>
        </p:scale>
        <p:origin x="72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DBEFEB8-AB11-45E3-AC13-9C9975153B44}" type="datetimeFigureOut">
              <a:rPr lang="fa-IR" smtClean="0"/>
              <a:pPr/>
              <a:t>07/02/1443</a:t>
            </a:fld>
            <a:endParaRPr lang="fa-I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a-I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CC039D3-8A8B-4654-A361-E0D9F4431206}"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CC039D3-8A8B-4654-A361-E0D9F4431206}"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EDBEFEB8-AB11-45E3-AC13-9C9975153B44}" type="datetimeFigureOut">
              <a:rPr lang="fa-IR" smtClean="0"/>
              <a:pPr/>
              <a:t>07/02/1443</a:t>
            </a:fld>
            <a:endParaRPr lang="fa-IR"/>
          </a:p>
        </p:txBody>
      </p:sp>
      <p:sp>
        <p:nvSpPr>
          <p:cNvPr id="5" name="Footer Placeholder 4"/>
          <p:cNvSpPr>
            <a:spLocks noGrp="1"/>
          </p:cNvSpPr>
          <p:nvPr>
            <p:ph type="ftr" sz="quarter" idx="11"/>
          </p:nvPr>
        </p:nvSpPr>
        <p:spPr>
          <a:xfrm>
            <a:off x="457201" y="6248207"/>
            <a:ext cx="5573483" cy="365125"/>
          </a:xfrm>
        </p:spPr>
        <p:txBody>
          <a:bodyPr/>
          <a:lstStyle/>
          <a:p>
            <a:endParaRPr lang="fa-I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CC039D3-8A8B-4654-A361-E0D9F4431206}"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CC039D3-8A8B-4654-A361-E0D9F4431206}" type="slidenum">
              <a:rPr lang="fa-IR" smtClean="0"/>
              <a:pPr/>
              <a:t>‹#›</a:t>
            </a:fld>
            <a:endParaRPr lang="fa-IR"/>
          </a:p>
        </p:txBody>
      </p:sp>
      <p:sp>
        <p:nvSpPr>
          <p:cNvPr id="14" name="Footer Placeholder 13"/>
          <p:cNvSpPr>
            <a:spLocks noGrp="1"/>
          </p:cNvSpPr>
          <p:nvPr>
            <p:ph type="ftr" sz="quarter" idx="12"/>
          </p:nvPr>
        </p:nvSpPr>
        <p:spPr/>
        <p:txBody>
          <a:bodyPr/>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EDBEFEB8-AB11-45E3-AC13-9C9975153B44}" type="datetimeFigureOut">
              <a:rPr lang="fa-IR" smtClean="0"/>
              <a:pPr/>
              <a:t>07/02/1443</a:t>
            </a:fld>
            <a:endParaRPr lang="fa-IR"/>
          </a:p>
        </p:txBody>
      </p:sp>
      <p:sp>
        <p:nvSpPr>
          <p:cNvPr id="10" name="Slide Number Placeholder 9"/>
          <p:cNvSpPr>
            <a:spLocks noGrp="1"/>
          </p:cNvSpPr>
          <p:nvPr>
            <p:ph type="sldNum" sz="quarter" idx="16"/>
          </p:nvPr>
        </p:nvSpPr>
        <p:spPr/>
        <p:txBody>
          <a:bodyPr rtlCol="0"/>
          <a:lstStyle/>
          <a:p>
            <a:fld id="{4CC039D3-8A8B-4654-A361-E0D9F4431206}" type="slidenum">
              <a:rPr lang="fa-IR" smtClean="0"/>
              <a:pPr/>
              <a:t>‹#›</a:t>
            </a:fld>
            <a:endParaRPr lang="fa-IR"/>
          </a:p>
        </p:txBody>
      </p:sp>
      <p:sp>
        <p:nvSpPr>
          <p:cNvPr id="12" name="Footer Placeholder 11"/>
          <p:cNvSpPr>
            <a:spLocks noGrp="1"/>
          </p:cNvSpPr>
          <p:nvPr>
            <p:ph type="ftr" sz="quarter" idx="17"/>
          </p:nvPr>
        </p:nvSpPr>
        <p:spPr/>
        <p:txBody>
          <a:bodyPr rtlCol="0"/>
          <a:lstStyle/>
          <a:p>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EDBEFEB8-AB11-45E3-AC13-9C9975153B44}" type="datetimeFigureOut">
              <a:rPr lang="fa-IR" smtClean="0"/>
              <a:pPr/>
              <a:t>07/02/1443</a:t>
            </a:fld>
            <a:endParaRPr lang="fa-IR"/>
          </a:p>
        </p:txBody>
      </p:sp>
      <p:sp>
        <p:nvSpPr>
          <p:cNvPr id="12" name="Slide Number Placeholder 11"/>
          <p:cNvSpPr>
            <a:spLocks noGrp="1"/>
          </p:cNvSpPr>
          <p:nvPr>
            <p:ph type="sldNum" sz="quarter" idx="16"/>
          </p:nvPr>
        </p:nvSpPr>
        <p:spPr/>
        <p:txBody>
          <a:bodyPr rtlCol="0"/>
          <a:lstStyle/>
          <a:p>
            <a:fld id="{4CC039D3-8A8B-4654-A361-E0D9F4431206}" type="slidenum">
              <a:rPr lang="fa-IR" smtClean="0"/>
              <a:pPr/>
              <a:t>‹#›</a:t>
            </a:fld>
            <a:endParaRPr lang="fa-IR"/>
          </a:p>
        </p:txBody>
      </p:sp>
      <p:sp>
        <p:nvSpPr>
          <p:cNvPr id="14" name="Footer Placeholder 13"/>
          <p:cNvSpPr>
            <a:spLocks noGrp="1"/>
          </p:cNvSpPr>
          <p:nvPr>
            <p:ph type="ftr" sz="quarter" idx="17"/>
          </p:nvPr>
        </p:nvSpPr>
        <p:spPr/>
        <p:txBody>
          <a:bodyPr rtlCol="0"/>
          <a:lstStyle/>
          <a:p>
            <a:endParaRPr lang="fa-I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CC039D3-8A8B-4654-A361-E0D9F4431206}"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EDBEFEB8-AB11-45E3-AC13-9C9975153B44}" type="datetimeFigureOut">
              <a:rPr lang="fa-IR" smtClean="0"/>
              <a:pPr/>
              <a:t>07/02/1443</a:t>
            </a:fld>
            <a:endParaRPr lang="fa-I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CC039D3-8A8B-4654-A361-E0D9F4431206}" type="slidenum">
              <a:rPr lang="fa-IR" smtClean="0"/>
              <a:pPr/>
              <a:t>‹#›</a:t>
            </a:fld>
            <a:endParaRPr lang="fa-IR"/>
          </a:p>
        </p:txBody>
      </p:sp>
      <p:sp>
        <p:nvSpPr>
          <p:cNvPr id="14" name="Footer Placeholder 13"/>
          <p:cNvSpPr>
            <a:spLocks noGrp="1"/>
          </p:cNvSpPr>
          <p:nvPr>
            <p:ph type="ftr" sz="quarter" idx="12"/>
          </p:nvPr>
        </p:nvSpPr>
        <p:spPr>
          <a:xfrm>
            <a:off x="1600200" y="6248206"/>
            <a:ext cx="4572000" cy="365125"/>
          </a:xfrm>
        </p:spPr>
        <p:txBody>
          <a:bodyPr rtlCol="0"/>
          <a:lstStyle/>
          <a:p>
            <a:endParaRPr lang="fa-I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DBEFEB8-AB11-45E3-AC13-9C9975153B44}" type="datetimeFigureOut">
              <a:rPr lang="fa-IR" smtClean="0"/>
              <a:pPr/>
              <a:t>07/02/1443</a:t>
            </a:fld>
            <a:endParaRPr lang="fa-I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a-I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CC039D3-8A8B-4654-A361-E0D9F4431206}"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86546" y="0"/>
            <a:ext cx="2357454" cy="1357298"/>
          </a:xfrm>
        </p:spPr>
        <p:txBody>
          <a:bodyPr>
            <a:normAutofit fontScale="90000"/>
          </a:bodyPr>
          <a:lstStyle/>
          <a:p>
            <a:r>
              <a:rPr lang="fa-IR" dirty="0" smtClean="0">
                <a:solidFill>
                  <a:schemeClr val="tx1"/>
                </a:solidFill>
              </a:rPr>
              <a:t>درس سوم </a:t>
            </a:r>
            <a:r>
              <a:rPr lang="fa-IR" dirty="0" smtClean="0"/>
              <a:t>:     </a:t>
            </a:r>
            <a:br>
              <a:rPr lang="fa-IR" dirty="0" smtClean="0"/>
            </a:br>
            <a:endParaRPr lang="fa-IR" dirty="0"/>
          </a:p>
        </p:txBody>
      </p:sp>
      <p:sp>
        <p:nvSpPr>
          <p:cNvPr id="3" name="Subtitle 2"/>
          <p:cNvSpPr>
            <a:spLocks noGrp="1"/>
          </p:cNvSpPr>
          <p:nvPr>
            <p:ph type="subTitle" idx="1"/>
          </p:nvPr>
        </p:nvSpPr>
        <p:spPr/>
        <p:txBody>
          <a:bodyPr>
            <a:normAutofit fontScale="77500" lnSpcReduction="20000"/>
          </a:bodyPr>
          <a:lstStyle/>
          <a:p>
            <a:r>
              <a:rPr lang="fa-IR" sz="6000" dirty="0" smtClean="0"/>
              <a:t>علوم پایه ششم     3</a:t>
            </a:r>
            <a:endParaRPr lang="fa-IR" sz="6000" dirty="0"/>
          </a:p>
        </p:txBody>
      </p:sp>
      <p:sp>
        <p:nvSpPr>
          <p:cNvPr id="4" name="Rectangle 3"/>
          <p:cNvSpPr/>
          <p:nvPr/>
        </p:nvSpPr>
        <p:spPr>
          <a:xfrm>
            <a:off x="2143108" y="1428736"/>
            <a:ext cx="4714908" cy="35004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5" name="Picture 4" descr="15032008087.jpg"/>
          <p:cNvPicPr>
            <a:picLocks noChangeAspect="1"/>
          </p:cNvPicPr>
          <p:nvPr/>
        </p:nvPicPr>
        <p:blipFill>
          <a:blip r:embed="rId2"/>
          <a:stretch>
            <a:fillRect/>
          </a:stretch>
        </p:blipFill>
        <p:spPr>
          <a:xfrm>
            <a:off x="2437790" y="956099"/>
            <a:ext cx="4339857" cy="4339857"/>
          </a:xfrm>
          <a:prstGeom prst="rect">
            <a:avLst/>
          </a:prstGeom>
        </p:spPr>
      </p:pic>
      <p:sp>
        <p:nvSpPr>
          <p:cNvPr id="7" name="Rectangle 6"/>
          <p:cNvSpPr/>
          <p:nvPr/>
        </p:nvSpPr>
        <p:spPr>
          <a:xfrm>
            <a:off x="214282" y="214290"/>
            <a:ext cx="6500858" cy="1015663"/>
          </a:xfrm>
          <a:prstGeom prst="rect">
            <a:avLst/>
          </a:prstGeom>
        </p:spPr>
        <p:txBody>
          <a:bodyPr wrap="square">
            <a:spAutoFit/>
          </a:bodyPr>
          <a:lstStyle/>
          <a:p>
            <a:r>
              <a:rPr lang="fa-IR" sz="6000" b="1" dirty="0" smtClean="0">
                <a:cs typeface="2  Lotus" pitchFamily="2" charset="-78"/>
              </a:rPr>
              <a:t>كارخانه‌ي كاغذسازي</a:t>
            </a:r>
            <a:endParaRPr lang="fa-IR" sz="6000" dirty="0">
              <a:solidFill>
                <a:srgbClr val="FFFF00"/>
              </a:solidFill>
              <a:cs typeface="2  Lotus"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0"/>
            <a:ext cx="7500958" cy="714356"/>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a-IR" b="1" dirty="0" smtClean="0"/>
              <a:t>نكات آموزشي و فعاليت‌هاي پيشنهادي</a:t>
            </a:r>
            <a:endParaRPr lang="fa-IR" dirty="0"/>
          </a:p>
        </p:txBody>
      </p:sp>
      <p:sp>
        <p:nvSpPr>
          <p:cNvPr id="4" name="Rounded Rectangle 3"/>
          <p:cNvSpPr/>
          <p:nvPr/>
        </p:nvSpPr>
        <p:spPr>
          <a:xfrm>
            <a:off x="0" y="714356"/>
            <a:ext cx="9144000" cy="5357850"/>
          </a:xfrm>
          <a:prstGeom prst="roundRect">
            <a:avLst/>
          </a:prstGeom>
        </p:spPr>
        <p:style>
          <a:lnRef idx="3">
            <a:schemeClr val="lt1"/>
          </a:lnRef>
          <a:fillRef idx="1">
            <a:schemeClr val="dk1"/>
          </a:fillRef>
          <a:effectRef idx="1">
            <a:schemeClr val="dk1"/>
          </a:effectRef>
          <a:fontRef idx="minor">
            <a:schemeClr val="lt1"/>
          </a:fontRef>
        </p:style>
        <p:txBody>
          <a:bodyPr rtlCol="1" anchor="ctr"/>
          <a:lstStyle/>
          <a:p>
            <a:pPr algn="ctr"/>
            <a:endParaRPr lang="fa-IR" dirty="0"/>
          </a:p>
        </p:txBody>
      </p:sp>
      <p:sp>
        <p:nvSpPr>
          <p:cNvPr id="19457" name="Rectangle 1"/>
          <p:cNvSpPr>
            <a:spLocks noChangeArrowheads="1"/>
          </p:cNvSpPr>
          <p:nvPr/>
        </p:nvSpPr>
        <p:spPr bwMode="auto">
          <a:xfrm>
            <a:off x="0" y="928670"/>
            <a:ext cx="8929654"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fa-IR" sz="3200" b="1" dirty="0" smtClean="0">
                <a:cs typeface="2  Lotus" pitchFamily="2" charset="-78"/>
              </a:rPr>
              <a:t>بازديد از كارخانه بهانه‌اي است تا دانش‌آموزان با مشاهده‌ي قسمت‌هاي مختلف كارخانه از نزديك، بتوانند يافته‌هاي ذهني خود را درباره‌ي  مواد  و وسايل به كار رفته در كارخانه به طور عملي امتحان نموده و اصلاح مي كنند. در ضمن با مشكلات زيست محيطي كاخانه هاي توليدي از نزديك آشنا شده و احتمالا" بتوانند ويژگي هايي براي مكان مناسب ساختن كاخانه ارائه بدهند</a:t>
            </a:r>
            <a:r>
              <a:rPr lang="fa-IR" sz="3200" dirty="0" smtClean="0"/>
              <a:t> </a:t>
            </a:r>
          </a:p>
          <a:p>
            <a:pPr lvl="0"/>
            <a:r>
              <a:rPr lang="fa-IR" sz="3200" b="1" dirty="0" smtClean="0"/>
              <a:t>تعميم دادن از مهارت هاي فرايندي مهم در علوم تجربي است كه در اين درس دانش آموزان به كمك معلم روش آن را فرا مي گيرند.</a:t>
            </a:r>
            <a:endParaRPr lang="en-US" sz="3200" b="1" dirty="0">
              <a:cs typeface="2  Lotus"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14290"/>
            <a:ext cx="7500958" cy="652450"/>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a-IR" b="1" dirty="0" smtClean="0"/>
              <a:t>نكات آموزشي و فعاليت‌هاي پيشنهادي</a:t>
            </a:r>
            <a:endParaRPr lang="fa-IR" dirty="0"/>
          </a:p>
        </p:txBody>
      </p:sp>
      <p:sp>
        <p:nvSpPr>
          <p:cNvPr id="3" name="Subtitle 2"/>
          <p:cNvSpPr>
            <a:spLocks noGrp="1"/>
          </p:cNvSpPr>
          <p:nvPr>
            <p:ph type="subTitle" idx="1"/>
          </p:nvPr>
        </p:nvSpPr>
        <p:spPr/>
        <p:txBody>
          <a:bodyPr>
            <a:normAutofit fontScale="77500" lnSpcReduction="20000"/>
          </a:bodyPr>
          <a:lstStyle/>
          <a:p>
            <a:pPr algn="ctr"/>
            <a:endParaRPr lang="fa-IR" dirty="0" smtClean="0">
              <a:solidFill>
                <a:srgbClr val="002060"/>
              </a:solidFill>
            </a:endParaRPr>
          </a:p>
          <a:p>
            <a:pPr algn="ctr"/>
            <a:r>
              <a:rPr lang="fa-IR" dirty="0" smtClean="0">
                <a:solidFill>
                  <a:srgbClr val="002060"/>
                </a:solidFill>
              </a:rPr>
              <a:t>درس سوم علوم پایه ششم </a:t>
            </a:r>
          </a:p>
          <a:p>
            <a:pPr algn="ctr"/>
            <a:endParaRPr lang="fa-IR" dirty="0"/>
          </a:p>
        </p:txBody>
      </p:sp>
      <p:sp>
        <p:nvSpPr>
          <p:cNvPr id="4" name="Rounded Rectangle 3"/>
          <p:cNvSpPr/>
          <p:nvPr/>
        </p:nvSpPr>
        <p:spPr>
          <a:xfrm>
            <a:off x="214282" y="1000108"/>
            <a:ext cx="8715436" cy="49292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dirty="0"/>
          </a:p>
        </p:txBody>
      </p:sp>
      <p:sp>
        <p:nvSpPr>
          <p:cNvPr id="21505" name="Rectangle 1"/>
          <p:cNvSpPr>
            <a:spLocks noChangeArrowheads="1"/>
          </p:cNvSpPr>
          <p:nvPr/>
        </p:nvSpPr>
        <p:spPr bwMode="auto">
          <a:xfrm>
            <a:off x="500034" y="1357298"/>
            <a:ext cx="8143932"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fa-IR" sz="3600" b="1" dirty="0" smtClean="0">
                <a:cs typeface="2  Lotus" pitchFamily="2" charset="-78"/>
              </a:rPr>
              <a:t>تفسير داده هاي عددي بر اساس آمار و اطلاعات واقعي يكي ديگر از مهارت هاي مورد نياز هر شهروند در زندگي امروزي است. در اين درس ميزان مصرف انرژي و آلودگي ايجاد شده توسط كاخانه هاي توليد كاغذ و آهن در دو روش مقايسه و بررسي شده است. تفسير اين داده ها قدرت استدلال و نتيجه گيري را در دانش آموزان افزايش مي دهد.</a:t>
            </a:r>
            <a:endParaRPr lang="en-US" sz="3600" b="1" dirty="0">
              <a:solidFill>
                <a:schemeClr val="bg1"/>
              </a:solidFill>
              <a:cs typeface="2  Lotus"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785794"/>
            <a:ext cx="8553480" cy="3357586"/>
          </a:xfrm>
        </p:spPr>
        <p:txBody>
          <a:bodyPr>
            <a:normAutofit/>
          </a:bodyPr>
          <a:lstStyle/>
          <a:p>
            <a:pPr algn="ctr"/>
            <a:r>
              <a:rPr lang="fa-IR" dirty="0" smtClean="0"/>
              <a:t>با توجه به ملاک های ارزشیابی 5سوال طراحی کنید </a:t>
            </a:r>
            <a:endParaRPr lang="fa-IR" dirty="0"/>
          </a:p>
        </p:txBody>
      </p:sp>
      <p:sp>
        <p:nvSpPr>
          <p:cNvPr id="3" name="Subtitle 2"/>
          <p:cNvSpPr>
            <a:spLocks noGrp="1"/>
          </p:cNvSpPr>
          <p:nvPr>
            <p:ph type="subTitle" idx="1"/>
          </p:nvPr>
        </p:nvSpPr>
        <p:spPr/>
        <p:txBody>
          <a:bodyPr/>
          <a:lstStyle/>
          <a:p>
            <a:r>
              <a:rPr lang="fa-IR" dirty="0" smtClean="0"/>
              <a:t>کار گروهی </a:t>
            </a:r>
            <a:endParaRPr lang="fa-I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7" y="273050"/>
            <a:ext cx="8077200" cy="869950"/>
          </a:xfrm>
        </p:spPr>
        <p:txBody>
          <a:bodyPr>
            <a:normAutofit/>
          </a:bodyPr>
          <a:lstStyle/>
          <a:p>
            <a:r>
              <a:rPr lang="fa-IR" b="1" dirty="0" smtClean="0">
                <a:cs typeface="2  Lotus" pitchFamily="2" charset="-78"/>
              </a:rPr>
              <a:t>جدول ارزشيابي ملاک ها و سطوح عملکرد</a:t>
            </a:r>
            <a:endParaRPr lang="fa-IR" dirty="0">
              <a:cs typeface="2  Lotus" pitchFamily="2" charset="-78"/>
            </a:endParaRPr>
          </a:p>
        </p:txBody>
      </p:sp>
      <p:graphicFrame>
        <p:nvGraphicFramePr>
          <p:cNvPr id="5" name="Table 4"/>
          <p:cNvGraphicFramePr>
            <a:graphicFrameLocks noGrp="1"/>
          </p:cNvGraphicFramePr>
          <p:nvPr/>
        </p:nvGraphicFramePr>
        <p:xfrm>
          <a:off x="285721" y="1571611"/>
          <a:ext cx="8643998" cy="4929224"/>
        </p:xfrm>
        <a:graphic>
          <a:graphicData uri="http://schemas.openxmlformats.org/drawingml/2006/table">
            <a:tbl>
              <a:tblPr rtl="1"/>
              <a:tblGrid>
                <a:gridCol w="1786210"/>
                <a:gridCol w="2168648"/>
                <a:gridCol w="2295528"/>
                <a:gridCol w="2393612"/>
              </a:tblGrid>
              <a:tr h="379390">
                <a:tc>
                  <a:txBody>
                    <a:bodyPr/>
                    <a:lstStyle/>
                    <a:p>
                      <a:pPr marL="457200" algn="ctr" rtl="1">
                        <a:spcAft>
                          <a:spcPts val="0"/>
                        </a:spcAft>
                      </a:pPr>
                      <a:r>
                        <a:rPr lang="fa-IR" sz="1400" b="1">
                          <a:latin typeface="Traditional Arabic"/>
                          <a:ea typeface="Calibri"/>
                          <a:cs typeface="Zar"/>
                        </a:rPr>
                        <a:t>ملاک‌ها</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rtl="1">
                        <a:spcAft>
                          <a:spcPts val="0"/>
                        </a:spcAft>
                      </a:pPr>
                      <a:r>
                        <a:rPr lang="fa-IR" sz="1400" b="1">
                          <a:latin typeface="Traditional Arabic"/>
                          <a:ea typeface="Calibri"/>
                          <a:cs typeface="Zar"/>
                        </a:rPr>
                        <a:t>سطح 1</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rtl="1">
                        <a:spcAft>
                          <a:spcPts val="0"/>
                        </a:spcAft>
                      </a:pPr>
                      <a:r>
                        <a:rPr lang="fa-IR" sz="1400" b="1">
                          <a:latin typeface="Traditional Arabic"/>
                          <a:ea typeface="Calibri"/>
                          <a:cs typeface="Zar"/>
                        </a:rPr>
                        <a:t> سطح 2</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rtl="1">
                        <a:spcAft>
                          <a:spcPts val="0"/>
                        </a:spcAft>
                      </a:pPr>
                      <a:r>
                        <a:rPr lang="fa-IR" sz="1400" b="1">
                          <a:latin typeface="Traditional Arabic"/>
                          <a:ea typeface="Calibri"/>
                          <a:cs typeface="Zar"/>
                        </a:rPr>
                        <a:t>سطح 3</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4917">
                <a:tc>
                  <a:txBody>
                    <a:bodyPr/>
                    <a:lstStyle/>
                    <a:p>
                      <a:pPr marL="457200" algn="ctr" rtl="1">
                        <a:spcAft>
                          <a:spcPts val="0"/>
                        </a:spcAft>
                      </a:pPr>
                      <a:r>
                        <a:rPr lang="fa-IR" sz="2400" dirty="0">
                          <a:latin typeface="Traditional Arabic"/>
                          <a:ea typeface="Calibri"/>
                          <a:cs typeface="Zar"/>
                        </a:rPr>
                        <a:t>نام بردن و بررسي</a:t>
                      </a:r>
                      <a:endParaRPr lang="en-US" sz="1800" dirty="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spcAft>
                          <a:spcPts val="0"/>
                        </a:spcAft>
                      </a:pPr>
                      <a:r>
                        <a:rPr lang="fa-IR" sz="2400" dirty="0">
                          <a:latin typeface="Traditional Arabic"/>
                          <a:ea typeface="Calibri"/>
                          <a:cs typeface="Zar"/>
                        </a:rPr>
                        <a:t>تعدادي از مواد و وسايل به‌كار رفته را نام برده، اثر يك مورد را بررسي مي‌كند.</a:t>
                      </a:r>
                      <a:endParaRPr lang="en-US" sz="1800" dirty="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spcAft>
                          <a:spcPts val="0"/>
                        </a:spcAft>
                      </a:pPr>
                      <a:r>
                        <a:rPr lang="fa-IR" sz="2400">
                          <a:latin typeface="Traditional Arabic"/>
                          <a:ea typeface="Calibri"/>
                          <a:cs typeface="Zar"/>
                        </a:rPr>
                        <a:t>تعدادي از مواد و وسايل به‌كار رفته را نام برده، اثر دو مورد را بررسي مي‌كند.</a:t>
                      </a:r>
                      <a:endParaRPr lang="en-US" sz="180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spcAft>
                          <a:spcPts val="0"/>
                        </a:spcAft>
                      </a:pPr>
                      <a:r>
                        <a:rPr lang="fa-IR" sz="2400">
                          <a:latin typeface="Traditional Arabic"/>
                          <a:ea typeface="Calibri"/>
                          <a:cs typeface="Zar"/>
                        </a:rPr>
                        <a:t>اغلب مواد و وسايل به‌كار رفته را نام برده، اثر بيش از دو مورد را بررسي مي‌كند.</a:t>
                      </a:r>
                      <a:endParaRPr lang="en-US" sz="180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4917">
                <a:tc>
                  <a:txBody>
                    <a:bodyPr/>
                    <a:lstStyle/>
                    <a:p>
                      <a:pPr marL="457200" algn="ctr" rtl="1">
                        <a:spcAft>
                          <a:spcPts val="0"/>
                        </a:spcAft>
                      </a:pPr>
                      <a:r>
                        <a:rPr lang="fa-IR" sz="2400">
                          <a:latin typeface="Traditional Arabic"/>
                          <a:ea typeface="Calibri"/>
                          <a:cs typeface="Zar"/>
                        </a:rPr>
                        <a:t>گزارش دادن</a:t>
                      </a:r>
                      <a:endParaRPr lang="en-US" sz="18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spcAft>
                          <a:spcPts val="0"/>
                        </a:spcAft>
                      </a:pPr>
                      <a:r>
                        <a:rPr lang="fa-IR" sz="2400" dirty="0">
                          <a:latin typeface="Traditional Arabic"/>
                          <a:ea typeface="Calibri"/>
                          <a:cs typeface="Zar"/>
                        </a:rPr>
                        <a:t>اثر يكي از مواد و وسايل را در فرايند توليد، بررسي نموده و گزارش مي‌دهد.</a:t>
                      </a:r>
                      <a:endParaRPr lang="en-US" sz="1800" dirty="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spcAft>
                          <a:spcPts val="0"/>
                        </a:spcAft>
                      </a:pPr>
                      <a:r>
                        <a:rPr lang="fa-IR" sz="2400" dirty="0">
                          <a:latin typeface="Traditional Arabic"/>
                          <a:ea typeface="Calibri"/>
                          <a:cs typeface="Zar"/>
                        </a:rPr>
                        <a:t>اثر دو نمونه از مواد و وسايل را در فرايند توليد، بررسي نموده و گزارش مي‌دهد.</a:t>
                      </a:r>
                      <a:endParaRPr lang="en-US" sz="1800" dirty="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spcAft>
                          <a:spcPts val="0"/>
                        </a:spcAft>
                      </a:pPr>
                      <a:r>
                        <a:rPr lang="fa-IR" sz="2400" dirty="0">
                          <a:latin typeface="Traditional Arabic"/>
                          <a:ea typeface="Calibri"/>
                          <a:cs typeface="Zar"/>
                        </a:rPr>
                        <a:t>اثر بيش از دو نمونه مواد و وسايل را در فرايند توليد، بررسي نموده و گزارش مي‌دهد.</a:t>
                      </a:r>
                      <a:endParaRPr lang="en-US" sz="1800" dirty="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7" y="273050"/>
            <a:ext cx="8077200" cy="869950"/>
          </a:xfrm>
        </p:spPr>
        <p:txBody>
          <a:bodyPr>
            <a:normAutofit/>
          </a:bodyPr>
          <a:lstStyle/>
          <a:p>
            <a:pPr algn="ctr"/>
            <a:r>
              <a:rPr lang="fa-IR" b="1" dirty="0" smtClean="0"/>
              <a:t>اهمییت چک لیست برای ارزشیابی</a:t>
            </a:r>
            <a:endParaRPr lang="fa-IR" dirty="0"/>
          </a:p>
        </p:txBody>
      </p:sp>
      <p:sp>
        <p:nvSpPr>
          <p:cNvPr id="3" name="Text Placeholder 2"/>
          <p:cNvSpPr>
            <a:spLocks noGrp="1"/>
          </p:cNvSpPr>
          <p:nvPr>
            <p:ph type="body" idx="2"/>
          </p:nvPr>
        </p:nvSpPr>
        <p:spPr>
          <a:xfrm>
            <a:off x="500034" y="1752600"/>
            <a:ext cx="8215369" cy="4343400"/>
          </a:xfrm>
        </p:spPr>
        <p:txBody>
          <a:bodyPr>
            <a:normAutofit/>
          </a:bodyPr>
          <a:lstStyle/>
          <a:p>
            <a:pPr lvl="0"/>
            <a:r>
              <a:rPr lang="fa-IR" sz="2800" b="1" dirty="0" smtClean="0">
                <a:cs typeface="2  Lotus" pitchFamily="2" charset="-78"/>
              </a:rPr>
              <a:t>تهيه سياهه رفتار(چک ليست)</a:t>
            </a:r>
            <a:endParaRPr lang="en-US" sz="2800" b="1" dirty="0" smtClean="0">
              <a:cs typeface="2  Lotus" pitchFamily="2" charset="-78"/>
            </a:endParaRPr>
          </a:p>
          <a:p>
            <a:r>
              <a:rPr lang="fa-IR" sz="2800" b="1" dirty="0" smtClean="0">
                <a:cs typeface="2  Lotus" pitchFamily="2" charset="-78"/>
              </a:rPr>
              <a:t>- مشاهده به عنوان مهارت پايه که در آن دانش﻿آموزان به بيان جزئيات، تفاوت‌ها، شباهت﻿ها يادداشت﻿ها طبقه بندي، اندازه گيري مي﻿پردازند به عنوان مثال دقت و يادداشت دما از روي دماسنج</a:t>
            </a:r>
            <a:endParaRPr lang="en-US" sz="2800" b="1" dirty="0" smtClean="0">
              <a:cs typeface="2  Lotus" pitchFamily="2" charset="-78"/>
            </a:endParaRPr>
          </a:p>
          <a:p>
            <a:r>
              <a:rPr lang="fa-IR" sz="2800" b="1" dirty="0" smtClean="0">
                <a:cs typeface="2  Lotus" pitchFamily="2" charset="-78"/>
              </a:rPr>
              <a:t>- مسئوليت پذيري؛ انجام فعاليت﻿ها با علاقه و آوردن وسايل آموزشي از خانه و غيره.</a:t>
            </a:r>
            <a:endParaRPr lang="en-US" sz="2800" b="1" dirty="0" smtClean="0">
              <a:cs typeface="2  Lotus" pitchFamily="2" charset="-78"/>
            </a:endParaRPr>
          </a:p>
          <a:p>
            <a:r>
              <a:rPr lang="fa-IR" sz="2800" b="1" dirty="0" smtClean="0">
                <a:cs typeface="2  Lotus" pitchFamily="2" charset="-78"/>
              </a:rPr>
              <a:t>- برقراري ارتباط؛ جهت تعامل و بحث گروهي با اعضا گروه و معلم و بقيه مهارت﻿ها و . . .</a:t>
            </a:r>
            <a:endParaRPr lang="en-US" sz="2800" b="1" dirty="0" smtClean="0">
              <a:cs typeface="2  Lotus" pitchFamily="2" charset="-78"/>
            </a:endParaRPr>
          </a:p>
          <a:p>
            <a:endParaRPr lang="fa-IR" b="1" dirty="0">
              <a:cs typeface="2  Lotus"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algn="ctr"/>
            <a:r>
              <a:rPr lang="fa-IR" b="1" dirty="0" smtClean="0"/>
              <a:t>درس در يك نگاه</a:t>
            </a:r>
            <a:r>
              <a:rPr lang="en-US" dirty="0" smtClean="0"/>
              <a:t/>
            </a:r>
            <a:br>
              <a:rPr lang="en-US" dirty="0" smtClean="0"/>
            </a:br>
            <a:endParaRPr lang="fa-IR" dirty="0"/>
          </a:p>
        </p:txBody>
      </p:sp>
      <p:sp>
        <p:nvSpPr>
          <p:cNvPr id="3" name="Content Placeholder 2"/>
          <p:cNvSpPr>
            <a:spLocks noGrp="1"/>
          </p:cNvSpPr>
          <p:nvPr>
            <p:ph sz="quarter" idx="1"/>
          </p:nvPr>
        </p:nvSpPr>
        <p:spPr>
          <a:solidFill>
            <a:schemeClr val="accent5">
              <a:lumMod val="40000"/>
              <a:lumOff val="60000"/>
            </a:schemeClr>
          </a:solidFill>
        </p:spPr>
        <p:txBody>
          <a:bodyPr>
            <a:normAutofit/>
          </a:bodyPr>
          <a:lstStyle/>
          <a:p>
            <a:r>
              <a:rPr lang="fa-IR" sz="3200" b="1" dirty="0" smtClean="0">
                <a:cs typeface="2  Lotus" pitchFamily="2" charset="-78"/>
              </a:rPr>
              <a:t>اين درس نيز رويكرد زمينه‌محور و تماتيك دارد و همان‌طور كه از نام درس پيداست، اين بار، كارخانه‌ي كاغذسازي بستري است تا با توجه به آن برخي از مفاهيم مرتبط با ماده، مورد بررسي و مطالعه قرار بگيرد.. فلزها يكي از اصلي‌ترين مواد لازم براي ساخت كارخانه هستند و اسيدها هم جزء مواد شيميايي هستند كه در فرايند كاغذسازي استفاده مي‌شوند. دانش‌آموزان با انجام آزمايش‌هاي ساده و گوناگون، برخي از ويژگي‌هاي اين دسته از مواد را كشف خواهند كرد. سپس با انجام فعاليت‌هاي هدفدار، دلايل استفاده از اين مواد در كارخانه را درك خواهند كرد.</a:t>
            </a:r>
            <a:endParaRPr lang="en-US" sz="3600" b="1" dirty="0">
              <a:cs typeface="2  Lotus"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algn="ctr"/>
            <a:r>
              <a:rPr lang="fa-IR" b="1" dirty="0" smtClean="0"/>
              <a:t>درس در يك نگاه</a:t>
            </a:r>
            <a:r>
              <a:rPr lang="en-US" dirty="0" smtClean="0"/>
              <a:t/>
            </a:r>
            <a:br>
              <a:rPr lang="en-US" dirty="0" smtClean="0"/>
            </a:br>
            <a:endParaRPr lang="fa-IR" dirty="0"/>
          </a:p>
        </p:txBody>
      </p:sp>
      <p:sp>
        <p:nvSpPr>
          <p:cNvPr id="3" name="Content Placeholder 2"/>
          <p:cNvSpPr>
            <a:spLocks noGrp="1"/>
          </p:cNvSpPr>
          <p:nvPr>
            <p:ph sz="quarter" idx="1"/>
          </p:nvPr>
        </p:nvSpPr>
        <p:spPr>
          <a:solidFill>
            <a:schemeClr val="accent5">
              <a:lumMod val="40000"/>
              <a:lumOff val="60000"/>
            </a:schemeClr>
          </a:solidFill>
        </p:spPr>
        <p:txBody>
          <a:bodyPr>
            <a:normAutofit/>
          </a:bodyPr>
          <a:lstStyle/>
          <a:p>
            <a:r>
              <a:rPr lang="fa-IR" sz="3200" b="1" dirty="0" smtClean="0">
                <a:cs typeface="2  Lotus" pitchFamily="2" charset="-78"/>
              </a:rPr>
              <a:t>در پايان نيز با تفسير داده‌هاي واقعي، مفاهيم دروس «كاغذ» و «كارخانه‌ي كاغذسازي»  را در هم آميخته و به اهميت بازيافت به‌عنوان يك راهكار مناسب براي حفظ منابع خدادادي براي نسل‌هاي آينده پي خواهند برد. همچنين آنها درك خواهند كرد كه توليد يك وسيله يا ماده‌ي مناسب براي زندگي انسان‌ها، به‌ناچار روي محيط زيست اثرات مخرب دارد و لذا هميشه روش توليد وسيله‌ها، مواد و چگونگي توليد آنها در حال تغيير و اصلاح است.</a:t>
            </a:r>
            <a:endParaRPr lang="en-US" sz="3200" b="1" dirty="0">
              <a:cs typeface="2  Lotus"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43050"/>
            <a:ext cx="9144000" cy="5214950"/>
          </a:xfrm>
        </p:spPr>
        <p:txBody>
          <a:bodyPr>
            <a:noAutofit/>
          </a:bodyPr>
          <a:lstStyle/>
          <a:p>
            <a:pPr algn="r"/>
            <a:r>
              <a:rPr lang="fa-IR" sz="4000" b="1" dirty="0" smtClean="0">
                <a:cs typeface="2  Lotus" pitchFamily="2" charset="-78"/>
              </a:rPr>
              <a:t>در پايان اين درس انتظار مي‌رود دانش‌آموزان بتوانند:</a:t>
            </a:r>
            <a:r>
              <a:rPr lang="en-US" sz="4000" b="1" dirty="0" smtClean="0">
                <a:cs typeface="2  Lotus" pitchFamily="2" charset="-78"/>
              </a:rPr>
              <a:t/>
            </a:r>
            <a:br>
              <a:rPr lang="en-US" sz="4000" b="1" dirty="0" smtClean="0">
                <a:cs typeface="2  Lotus" pitchFamily="2" charset="-78"/>
              </a:rPr>
            </a:br>
            <a:r>
              <a:rPr lang="fa-IR" sz="3600" b="1" dirty="0" smtClean="0">
                <a:cs typeface="2  Lotus" pitchFamily="2" charset="-78"/>
              </a:rPr>
              <a:t> </a:t>
            </a:r>
            <a:r>
              <a:rPr lang="fa-IR" sz="3600" dirty="0" smtClean="0">
                <a:solidFill>
                  <a:srgbClr val="FFFF00"/>
                </a:solidFill>
                <a:cs typeface="2  Lotus" pitchFamily="2" charset="-78"/>
              </a:rPr>
              <a:t>سطح 1:</a:t>
            </a:r>
            <a:r>
              <a:rPr lang="fa-IR" sz="3600" dirty="0" smtClean="0">
                <a:cs typeface="2  Lotus" pitchFamily="2" charset="-78"/>
              </a:rPr>
              <a:t> </a:t>
            </a:r>
            <a:r>
              <a:rPr lang="fa-IR" sz="3600" dirty="0" smtClean="0">
                <a:solidFill>
                  <a:schemeClr val="tx1"/>
                </a:solidFill>
                <a:cs typeface="2  Lotus" pitchFamily="2" charset="-78"/>
              </a:rPr>
              <a:t>تعدادي از مواد و وسايل به‌كار رفته را نام برده، يك مورد را در فرايند، مورد بررسي قرار داده و اثرات زيست‌محيطي آن را گزارش كند.</a:t>
            </a:r>
            <a:r>
              <a:rPr lang="en-US" sz="3600" dirty="0" smtClean="0">
                <a:cs typeface="2  Lotus" pitchFamily="2" charset="-78"/>
              </a:rPr>
              <a:t/>
            </a:r>
            <a:br>
              <a:rPr lang="en-US" sz="3600" dirty="0" smtClean="0">
                <a:cs typeface="2  Lotus" pitchFamily="2" charset="-78"/>
              </a:rPr>
            </a:br>
            <a:r>
              <a:rPr lang="fa-IR" sz="3600" dirty="0" smtClean="0">
                <a:solidFill>
                  <a:srgbClr val="FFFF00"/>
                </a:solidFill>
                <a:cs typeface="2  Lotus" pitchFamily="2" charset="-78"/>
              </a:rPr>
              <a:t>سطح2:</a:t>
            </a:r>
            <a:r>
              <a:rPr lang="fa-IR" sz="3600" dirty="0" smtClean="0">
                <a:cs typeface="2  Lotus" pitchFamily="2" charset="-78"/>
              </a:rPr>
              <a:t> </a:t>
            </a:r>
            <a:r>
              <a:rPr lang="fa-IR" sz="3600" dirty="0" smtClean="0">
                <a:solidFill>
                  <a:schemeClr val="tx1"/>
                </a:solidFill>
                <a:cs typeface="2  Lotus" pitchFamily="2" charset="-78"/>
              </a:rPr>
              <a:t>تعدادي از مواد و وسايل به‌كار رفته را نام برده، دو مورد را در فرايند، مورد بررسي قرار داده و اثرات زيست‌محيطي آنها را گزارش كند.</a:t>
            </a:r>
            <a:r>
              <a:rPr lang="en-US" sz="3600" dirty="0" smtClean="0">
                <a:cs typeface="2  Lotus" pitchFamily="2" charset="-78"/>
              </a:rPr>
              <a:t/>
            </a:r>
            <a:br>
              <a:rPr lang="en-US" sz="3600" dirty="0" smtClean="0">
                <a:cs typeface="2  Lotus" pitchFamily="2" charset="-78"/>
              </a:rPr>
            </a:br>
            <a:r>
              <a:rPr lang="fa-IR" sz="3600" dirty="0" smtClean="0">
                <a:solidFill>
                  <a:srgbClr val="FFFF00"/>
                </a:solidFill>
                <a:cs typeface="2  Lotus" pitchFamily="2" charset="-78"/>
              </a:rPr>
              <a:t>سطح 3:</a:t>
            </a:r>
            <a:r>
              <a:rPr lang="fa-IR" sz="3600" dirty="0" smtClean="0">
                <a:cs typeface="2  Lotus" pitchFamily="2" charset="-78"/>
              </a:rPr>
              <a:t> </a:t>
            </a:r>
            <a:r>
              <a:rPr lang="fa-IR" sz="3600" dirty="0" smtClean="0">
                <a:solidFill>
                  <a:schemeClr val="tx1"/>
                </a:solidFill>
                <a:cs typeface="2  Lotus" pitchFamily="2" charset="-78"/>
              </a:rPr>
              <a:t>اغلب مواد و وسايل به‌كار رفته را نام برده، بيش از دو مورد را در فرايند، مورد بررسي قرار داده و اثرات زيست‌محيطي آنها را گزارش كند.</a:t>
            </a:r>
            <a:r>
              <a:rPr lang="en-US" sz="3600" dirty="0" smtClean="0">
                <a:cs typeface="2  Lotus" pitchFamily="2" charset="-78"/>
              </a:rPr>
              <a:t/>
            </a:r>
            <a:br>
              <a:rPr lang="en-US" sz="3600" dirty="0" smtClean="0">
                <a:cs typeface="2  Lotus" pitchFamily="2" charset="-78"/>
              </a:rPr>
            </a:br>
            <a:endParaRPr lang="fa-IR" sz="6000" b="1" dirty="0">
              <a:solidFill>
                <a:schemeClr val="tx1"/>
              </a:solidFill>
              <a:cs typeface="2  Lotus" pitchFamily="2" charset="-78"/>
            </a:endParaRPr>
          </a:p>
        </p:txBody>
      </p:sp>
      <p:sp>
        <p:nvSpPr>
          <p:cNvPr id="3" name="Subtitle 2"/>
          <p:cNvSpPr>
            <a:spLocks noGrp="1"/>
          </p:cNvSpPr>
          <p:nvPr>
            <p:ph type="subTitle" idx="1"/>
          </p:nvPr>
        </p:nvSpPr>
        <p:spPr/>
        <p:txBody>
          <a:bodyPr/>
          <a:lstStyle/>
          <a:p>
            <a:pPr algn="ctr"/>
            <a:r>
              <a:rPr lang="fa-IR" dirty="0" smtClean="0"/>
              <a:t>درس سوم علوم پایه ششم  </a:t>
            </a:r>
            <a:endParaRPr lang="fa-IR" dirty="0"/>
          </a:p>
        </p:txBody>
      </p:sp>
      <p:sp>
        <p:nvSpPr>
          <p:cNvPr id="4" name="Rounded Rectangle 3"/>
          <p:cNvSpPr/>
          <p:nvPr/>
        </p:nvSpPr>
        <p:spPr>
          <a:xfrm>
            <a:off x="1571604" y="0"/>
            <a:ext cx="6000792" cy="5714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5400" b="1" dirty="0" smtClean="0">
                <a:solidFill>
                  <a:srgbClr val="002060"/>
                </a:solidFill>
              </a:rPr>
              <a:t>اهداف/ پيامدها</a:t>
            </a:r>
            <a:endParaRPr lang="fa-IR" sz="5400"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43050"/>
            <a:ext cx="9144000" cy="5214950"/>
          </a:xfrm>
        </p:spPr>
        <p:txBody>
          <a:bodyPr>
            <a:noAutofit/>
          </a:bodyPr>
          <a:lstStyle/>
          <a:p>
            <a:pPr lvl="0" algn="r"/>
            <a:r>
              <a:rPr lang="fa-IR" sz="3600" dirty="0" smtClean="0"/>
              <a:t/>
            </a:r>
            <a:br>
              <a:rPr lang="fa-IR" sz="3600" dirty="0" smtClean="0"/>
            </a:br>
            <a:r>
              <a:rPr lang="fa-IR" sz="3600" dirty="0" smtClean="0"/>
              <a:t/>
            </a:r>
            <a:br>
              <a:rPr lang="fa-IR" sz="3600" dirty="0" smtClean="0"/>
            </a:br>
            <a:r>
              <a:rPr lang="fa-IR" sz="3600" b="1" dirty="0" smtClean="0">
                <a:cs typeface="2  Lotus" pitchFamily="2" charset="-78"/>
              </a:rPr>
              <a:t>فلزها چه ويژگي‌هايي دارند,</a:t>
            </a:r>
            <a:r>
              <a:rPr lang="en-US" sz="3600" b="1" dirty="0" smtClean="0">
                <a:cs typeface="2  Lotus" pitchFamily="2" charset="-78"/>
              </a:rPr>
              <a:t/>
            </a:r>
            <a:br>
              <a:rPr lang="en-US" sz="3600" b="1" dirty="0" smtClean="0">
                <a:cs typeface="2  Lotus" pitchFamily="2" charset="-78"/>
              </a:rPr>
            </a:br>
            <a:r>
              <a:rPr lang="fa-IR" sz="3600" b="1" dirty="0" smtClean="0">
                <a:cs typeface="2  Lotus" pitchFamily="2" charset="-78"/>
              </a:rPr>
              <a:t>فلزها كاربردهاي گوناگون دارند,</a:t>
            </a:r>
            <a:r>
              <a:rPr lang="en-US" sz="3600" b="1" dirty="0" smtClean="0">
                <a:cs typeface="2  Lotus" pitchFamily="2" charset="-78"/>
              </a:rPr>
              <a:t/>
            </a:r>
            <a:br>
              <a:rPr lang="en-US" sz="3600" b="1" dirty="0" smtClean="0">
                <a:cs typeface="2  Lotus" pitchFamily="2" charset="-78"/>
              </a:rPr>
            </a:br>
            <a:r>
              <a:rPr lang="fa-IR" sz="3600" b="1" dirty="0" smtClean="0">
                <a:cs typeface="2  Lotus" pitchFamily="2" charset="-78"/>
              </a:rPr>
              <a:t>فلزها در طبيعت به‌صورت سنگ معدن يافت مي‌شوند,</a:t>
            </a:r>
            <a:r>
              <a:rPr lang="en-US" sz="3600" b="1" dirty="0" smtClean="0">
                <a:cs typeface="2  Lotus" pitchFamily="2" charset="-78"/>
              </a:rPr>
              <a:t/>
            </a:r>
            <a:br>
              <a:rPr lang="en-US" sz="3600" b="1" dirty="0" smtClean="0">
                <a:cs typeface="2  Lotus" pitchFamily="2" charset="-78"/>
              </a:rPr>
            </a:br>
            <a:r>
              <a:rPr lang="fa-IR" sz="3600" b="1" dirty="0" smtClean="0">
                <a:cs typeface="2  Lotus" pitchFamily="2" charset="-78"/>
              </a:rPr>
              <a:t>اسيدها چه ويژگي‌هايي دارند,</a:t>
            </a:r>
            <a:r>
              <a:rPr lang="en-US" sz="3600" b="1" dirty="0" smtClean="0">
                <a:cs typeface="2  Lotus" pitchFamily="2" charset="-78"/>
              </a:rPr>
              <a:t/>
            </a:r>
            <a:br>
              <a:rPr lang="en-US" sz="3600" b="1" dirty="0" smtClean="0">
                <a:cs typeface="2  Lotus" pitchFamily="2" charset="-78"/>
              </a:rPr>
            </a:br>
            <a:r>
              <a:rPr lang="fa-IR" sz="3600" b="1" dirty="0" smtClean="0">
                <a:cs typeface="2  Lotus" pitchFamily="2" charset="-78"/>
              </a:rPr>
              <a:t>اسيدها بر روي فلزها و سنگ مرمر چه اثري مي‌گذراند,</a:t>
            </a:r>
            <a:r>
              <a:rPr lang="en-US" sz="3600" b="1" dirty="0" smtClean="0">
                <a:cs typeface="2  Lotus" pitchFamily="2" charset="-78"/>
              </a:rPr>
              <a:t/>
            </a:r>
            <a:br>
              <a:rPr lang="en-US" sz="3600" b="1" dirty="0" smtClean="0">
                <a:cs typeface="2  Lotus" pitchFamily="2" charset="-78"/>
              </a:rPr>
            </a:br>
            <a:r>
              <a:rPr lang="fa-IR" sz="3600" b="1" dirty="0" smtClean="0">
                <a:cs typeface="2  Lotus" pitchFamily="2" charset="-78"/>
              </a:rPr>
              <a:t>كاغذ </a:t>
            </a:r>
            <a:r>
              <a:rPr lang="en-US" sz="3600" b="1" dirty="0" smtClean="0">
                <a:cs typeface="2  Lotus" pitchFamily="2" charset="-78"/>
              </a:rPr>
              <a:t>PH</a:t>
            </a:r>
            <a:r>
              <a:rPr lang="fa-IR" sz="3600" b="1" dirty="0" smtClean="0">
                <a:cs typeface="2  Lotus" pitchFamily="2" charset="-78"/>
              </a:rPr>
              <a:t> وسيله‌اي براي شناسايي اسيدهاست،</a:t>
            </a:r>
            <a:r>
              <a:rPr lang="en-US" sz="3600" b="1" dirty="0" smtClean="0">
                <a:cs typeface="2  Lotus" pitchFamily="2" charset="-78"/>
              </a:rPr>
              <a:t/>
            </a:r>
            <a:br>
              <a:rPr lang="en-US" sz="3600" b="1" dirty="0" smtClean="0">
                <a:cs typeface="2  Lotus" pitchFamily="2" charset="-78"/>
              </a:rPr>
            </a:br>
            <a:r>
              <a:rPr lang="fa-IR" sz="3600" b="1" dirty="0" smtClean="0">
                <a:cs typeface="2  Lotus" pitchFamily="2" charset="-78"/>
              </a:rPr>
              <a:t>هنگام كار با مواد شيميايي بايد چه نكاتي را رعايت كنند,</a:t>
            </a:r>
            <a:r>
              <a:rPr lang="en-US" sz="3600" b="1" dirty="0" smtClean="0">
                <a:cs typeface="2  Lotus" pitchFamily="2" charset="-78"/>
              </a:rPr>
              <a:t/>
            </a:r>
            <a:br>
              <a:rPr lang="en-US" sz="3600" b="1" dirty="0" smtClean="0">
                <a:cs typeface="2  Lotus" pitchFamily="2" charset="-78"/>
              </a:rPr>
            </a:br>
            <a:r>
              <a:rPr lang="fa-IR" sz="3600" b="1" dirty="0" smtClean="0">
                <a:cs typeface="2  Lotus" pitchFamily="2" charset="-78"/>
              </a:rPr>
              <a:t>مصرف مواد شيميايي در كارخانه‌ها و... روي محيط زيست چه اثرهايي دارند </a:t>
            </a:r>
            <a:r>
              <a:rPr lang="en-US" sz="3600" dirty="0" smtClean="0">
                <a:cs typeface="2  Lotus" pitchFamily="2" charset="-78"/>
              </a:rPr>
              <a:t/>
            </a:r>
            <a:br>
              <a:rPr lang="en-US" sz="3600" dirty="0" smtClean="0">
                <a:cs typeface="2  Lotus" pitchFamily="2" charset="-78"/>
              </a:rPr>
            </a:br>
            <a:endParaRPr lang="fa-IR" sz="6000" b="1" dirty="0">
              <a:solidFill>
                <a:schemeClr val="tx1"/>
              </a:solidFill>
              <a:cs typeface="2  Lotus" pitchFamily="2" charset="-78"/>
            </a:endParaRPr>
          </a:p>
        </p:txBody>
      </p:sp>
      <p:sp>
        <p:nvSpPr>
          <p:cNvPr id="3" name="Subtitle 2"/>
          <p:cNvSpPr>
            <a:spLocks noGrp="1"/>
          </p:cNvSpPr>
          <p:nvPr>
            <p:ph type="subTitle" idx="1"/>
          </p:nvPr>
        </p:nvSpPr>
        <p:spPr/>
        <p:txBody>
          <a:bodyPr/>
          <a:lstStyle/>
          <a:p>
            <a:pPr algn="ctr"/>
            <a:r>
              <a:rPr lang="fa-IR" dirty="0" smtClean="0"/>
              <a:t>درس سوم علوم پایه ششم  </a:t>
            </a:r>
            <a:endParaRPr lang="fa-IR" dirty="0"/>
          </a:p>
        </p:txBody>
      </p:sp>
      <p:sp>
        <p:nvSpPr>
          <p:cNvPr id="4" name="Rounded Rectangle 3"/>
          <p:cNvSpPr/>
          <p:nvPr/>
        </p:nvSpPr>
        <p:spPr>
          <a:xfrm>
            <a:off x="1571604" y="0"/>
            <a:ext cx="6000792" cy="5714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5400" b="1" dirty="0" smtClean="0">
                <a:solidFill>
                  <a:srgbClr val="002060"/>
                </a:solidFill>
              </a:rPr>
              <a:t>دانش آموز چه می آموزد </a:t>
            </a:r>
            <a:endParaRPr lang="fa-IR" sz="5400"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a:xfrm>
            <a:off x="0" y="4143380"/>
            <a:ext cx="9144000" cy="2714620"/>
          </a:xfrm>
        </p:spPr>
        <p:txBody>
          <a:bodyPr>
            <a:noAutofit/>
          </a:bodyPr>
          <a:lstStyle/>
          <a:p>
            <a:pPr algn="ctr"/>
            <a:r>
              <a:rPr lang="fa-IR" sz="3200" b="1" dirty="0" smtClean="0">
                <a:cs typeface="2  Lotus" pitchFamily="2" charset="-78"/>
              </a:rPr>
              <a:t>جوهرنمك يا همان هيدروكلريك اسيد داراي فرمول </a:t>
            </a:r>
            <a:r>
              <a:rPr lang="en-US" sz="3200" b="1" dirty="0" err="1" smtClean="0">
                <a:cs typeface="2  Lotus" pitchFamily="2" charset="-78"/>
              </a:rPr>
              <a:t>HCl</a:t>
            </a:r>
            <a:r>
              <a:rPr lang="fa-IR" sz="3200" b="1" dirty="0" smtClean="0">
                <a:cs typeface="2  Lotus" pitchFamily="2" charset="-78"/>
              </a:rPr>
              <a:t> است و در واقع اسيدي است كه از واكنش آن با سود، نمك طعام (خوراكي) توليد مي‌شود. اين اسيد خوراكي نيست.</a:t>
            </a:r>
            <a:endParaRPr lang="en-US" sz="3200" b="1" dirty="0">
              <a:cs typeface="2  Lotus" pitchFamily="2" charset="-78"/>
            </a:endParaRPr>
          </a:p>
        </p:txBody>
      </p:sp>
      <p:sp>
        <p:nvSpPr>
          <p:cNvPr id="3" name="Title 2"/>
          <p:cNvSpPr>
            <a:spLocks noGrp="1"/>
          </p:cNvSpPr>
          <p:nvPr>
            <p:ph type="title"/>
          </p:nvPr>
        </p:nvSpPr>
        <p:spPr>
          <a:xfrm>
            <a:off x="0" y="928670"/>
            <a:ext cx="2428860" cy="1614494"/>
          </a:xfrm>
        </p:spPr>
        <p:txBody>
          <a:bodyPr>
            <a:normAutofit/>
          </a:bodyPr>
          <a:lstStyle/>
          <a:p>
            <a:pPr algn="ctr"/>
            <a:r>
              <a:rPr lang="fa-IR" dirty="0" smtClean="0">
                <a:solidFill>
                  <a:schemeClr val="tx1"/>
                </a:solidFill>
              </a:rPr>
              <a:t>علوم پایه ششم  درس سوم</a:t>
            </a:r>
            <a:endParaRPr lang="fa-IR" dirty="0">
              <a:solidFill>
                <a:schemeClr val="tx1"/>
              </a:solidFill>
            </a:endParaRPr>
          </a:p>
        </p:txBody>
      </p:sp>
      <p:pic>
        <p:nvPicPr>
          <p:cNvPr id="6" name="Picture Placeholder 5" descr="14022009925.jpg"/>
          <p:cNvPicPr>
            <a:picLocks noGrp="1" noChangeAspect="1"/>
          </p:cNvPicPr>
          <p:nvPr>
            <p:ph type="pic" idx="1"/>
          </p:nvPr>
        </p:nvPicPr>
        <p:blipFill>
          <a:blip r:embed="rId2" cstate="print"/>
          <a:stretch>
            <a:fillRect/>
          </a:stretch>
        </p:blipFill>
        <p:spPr>
          <a:xfrm>
            <a:off x="2496693" y="499729"/>
            <a:ext cx="5711190" cy="3569493"/>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00034" y="2743200"/>
            <a:ext cx="8358246" cy="3400444"/>
          </a:xfrm>
        </p:spPr>
        <p:txBody>
          <a:bodyPr>
            <a:normAutofit/>
          </a:bodyPr>
          <a:lstStyle/>
          <a:p>
            <a:pPr algn="ctr"/>
            <a:r>
              <a:rPr lang="fa-IR" sz="4400" b="1" dirty="0" smtClean="0"/>
              <a:t>ليوان، روغن مايع، چوب، آهن، ترازوي دوكفه‌اي، پلاستيك، چكش، ظروف مسي، فويل آلومينيوم، جوهر نمك، ليموترش.</a:t>
            </a:r>
            <a:endParaRPr lang="en-US" sz="4400" b="1" dirty="0">
              <a:cs typeface="2  Koodak" pitchFamily="2" charset="-78"/>
            </a:endParaRPr>
          </a:p>
        </p:txBody>
      </p:sp>
      <p:sp>
        <p:nvSpPr>
          <p:cNvPr id="3" name="Title 2"/>
          <p:cNvSpPr>
            <a:spLocks noGrp="1"/>
          </p:cNvSpPr>
          <p:nvPr>
            <p:ph type="title"/>
          </p:nvPr>
        </p:nvSpPr>
        <p:spPr>
          <a:xfrm>
            <a:off x="1000100" y="1071546"/>
            <a:ext cx="7991500" cy="1928826"/>
          </a:xfrm>
        </p:spPr>
        <p:txBody>
          <a:bodyPr>
            <a:normAutofit/>
          </a:bodyPr>
          <a:lstStyle/>
          <a:p>
            <a:pPr algn="r"/>
            <a:r>
              <a:rPr lang="fa-IR" sz="6600" b="1" dirty="0" smtClean="0">
                <a:solidFill>
                  <a:srgbClr val="C00000"/>
                </a:solidFill>
              </a:rPr>
              <a:t>مواد و وسايل لازم</a:t>
            </a:r>
            <a:endParaRPr lang="fa-IR" sz="6600" dirty="0">
              <a:solidFill>
                <a:srgbClr val="C00000"/>
              </a:solidFill>
            </a:endParaRPr>
          </a:p>
        </p:txBody>
      </p:sp>
      <p:sp>
        <p:nvSpPr>
          <p:cNvPr id="4" name="Oval 3"/>
          <p:cNvSpPr/>
          <p:nvPr/>
        </p:nvSpPr>
        <p:spPr>
          <a:xfrm>
            <a:off x="0" y="214290"/>
            <a:ext cx="9144000" cy="13573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dirty="0" smtClean="0">
                <a:cs typeface="2  Koodak" pitchFamily="2" charset="-78"/>
              </a:rPr>
              <a:t>علوم پایه ششم </a:t>
            </a:r>
            <a:r>
              <a:rPr lang="fa-IR" sz="2400" dirty="0" smtClean="0">
                <a:cs typeface="2  Koodak" pitchFamily="2" charset="-78"/>
              </a:rPr>
              <a:t>درس دوم</a:t>
            </a:r>
            <a:endParaRPr lang="fa-IR" sz="3600" dirty="0">
              <a:cs typeface="2  Koodak"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Autofit/>
          </a:bodyPr>
          <a:lstStyle/>
          <a:p>
            <a:pPr algn="r"/>
            <a:r>
              <a:rPr lang="fa-IR" sz="3200" b="1" dirty="0" smtClean="0">
                <a:cs typeface="2  Lotus" pitchFamily="2" charset="-78"/>
              </a:rPr>
              <a:t>دانستنی های برای معلم</a:t>
            </a:r>
            <a:br>
              <a:rPr lang="fa-IR" sz="3200" b="1" dirty="0" smtClean="0">
                <a:cs typeface="2  Lotus" pitchFamily="2" charset="-78"/>
              </a:rPr>
            </a:br>
            <a:r>
              <a:rPr lang="fa-IR" sz="3200" dirty="0" smtClean="0">
                <a:cs typeface="2  Lotus" pitchFamily="2" charset="-78"/>
              </a:rPr>
              <a:t>. </a:t>
            </a:r>
            <a:r>
              <a:rPr lang="en-US" sz="3200" dirty="0" smtClean="0">
                <a:cs typeface="2  Lotus" pitchFamily="2" charset="-78"/>
              </a:rPr>
              <a:t/>
            </a:r>
            <a:br>
              <a:rPr lang="en-US" sz="3200" dirty="0" smtClean="0">
                <a:cs typeface="2  Lotus" pitchFamily="2" charset="-78"/>
              </a:rPr>
            </a:br>
            <a:r>
              <a:rPr lang="fa-IR" sz="3200" b="1" dirty="0" smtClean="0">
                <a:cs typeface="2  Lotus" pitchFamily="2" charset="-78"/>
              </a:rPr>
              <a:t>عنصرها در طبيعت</a:t>
            </a:r>
            <a:r>
              <a:rPr lang="en-US" sz="3200" dirty="0" smtClean="0">
                <a:cs typeface="2  Lotus" pitchFamily="2" charset="-78"/>
              </a:rPr>
              <a:t/>
            </a:r>
            <a:br>
              <a:rPr lang="en-US" sz="3200" dirty="0" smtClean="0">
                <a:cs typeface="2  Lotus" pitchFamily="2" charset="-78"/>
              </a:rPr>
            </a:br>
            <a:r>
              <a:rPr lang="fa-IR" sz="3200" b="1" dirty="0" smtClean="0">
                <a:cs typeface="2  Lotus" pitchFamily="2" charset="-78"/>
              </a:rPr>
              <a:t>اغلب عنصرها در طبيعت به حالت تركيب يافت مي‌شوند و به عبارت ديگر بيشتر عنصرها در طبيعت به حالت آزاد و عنصري يافت نمي‌شوند. براي مثال, عنصر هيدروژن كه فراوان‌ترين عنصر در جهان هستي است، به‌صورت آب </a:t>
            </a:r>
            <a:r>
              <a:rPr lang="en-US" sz="3200" b="1" dirty="0" smtClean="0">
                <a:cs typeface="2  Lotus" pitchFamily="2" charset="-78"/>
              </a:rPr>
              <a:t>H</a:t>
            </a:r>
            <a:r>
              <a:rPr lang="en-US" sz="3200" b="1" baseline="-25000" dirty="0" smtClean="0">
                <a:cs typeface="2  Lotus" pitchFamily="2" charset="-78"/>
              </a:rPr>
              <a:t>2</a:t>
            </a:r>
            <a:r>
              <a:rPr lang="en-US" sz="3200" b="1" dirty="0" smtClean="0">
                <a:cs typeface="2  Lotus" pitchFamily="2" charset="-78"/>
              </a:rPr>
              <a:t>O</a:t>
            </a:r>
            <a:r>
              <a:rPr lang="fa-IR" sz="3200" b="1" dirty="0" smtClean="0">
                <a:cs typeface="2  Lotus" pitchFamily="2" charset="-78"/>
              </a:rPr>
              <a:t> يا تركيب‌هاي ديگر وجود دارد و به حالت </a:t>
            </a:r>
            <a:r>
              <a:rPr lang="en-US" sz="3200" b="1" dirty="0" smtClean="0">
                <a:cs typeface="2  Lotus" pitchFamily="2" charset="-78"/>
              </a:rPr>
              <a:t>H</a:t>
            </a:r>
            <a:r>
              <a:rPr lang="en-US" sz="3200" b="1" baseline="-25000" dirty="0" smtClean="0">
                <a:cs typeface="2  Lotus" pitchFamily="2" charset="-78"/>
              </a:rPr>
              <a:t>2(g)</a:t>
            </a:r>
            <a:r>
              <a:rPr lang="fa-IR" sz="3200" b="1" dirty="0" smtClean="0">
                <a:cs typeface="2  Lotus" pitchFamily="2" charset="-78"/>
              </a:rPr>
              <a:t> يافت نمي‌شود.</a:t>
            </a:r>
            <a:r>
              <a:rPr lang="en-US" sz="3200" b="1" dirty="0" smtClean="0">
                <a:cs typeface="2  Lotus" pitchFamily="2" charset="-78"/>
              </a:rPr>
              <a:t/>
            </a:r>
            <a:br>
              <a:rPr lang="en-US" sz="3200" b="1" dirty="0" smtClean="0">
                <a:cs typeface="2  Lotus" pitchFamily="2" charset="-78"/>
              </a:rPr>
            </a:br>
            <a:r>
              <a:rPr lang="fa-IR" sz="3200" b="1" dirty="0" smtClean="0">
                <a:cs typeface="2  Lotus" pitchFamily="2" charset="-78"/>
              </a:rPr>
              <a:t>فلزها نيز در طبيعت به‌صورت تركيب‌هاي معدني (نمك‌ها يا تركيب‌هاي كووالانسي) در پوسته‌ي زمين (سنگ كره) يافت مي‌شوند. </a:t>
            </a:r>
            <a:r>
              <a:rPr lang="en-US" sz="3200" dirty="0" smtClean="0">
                <a:cs typeface="2  Lotus" pitchFamily="2" charset="-78"/>
              </a:rPr>
              <a:t/>
            </a:r>
            <a:br>
              <a:rPr lang="en-US" sz="3200" dirty="0" smtClean="0">
                <a:cs typeface="2  Lotus" pitchFamily="2" charset="-78"/>
              </a:rPr>
            </a:br>
            <a:r>
              <a:rPr lang="en-US" sz="2400" b="1" dirty="0" smtClean="0">
                <a:cs typeface="2  Lotus" pitchFamily="2" charset="-78"/>
              </a:rPr>
              <a:t/>
            </a:r>
            <a:br>
              <a:rPr lang="en-US" sz="2400" b="1" dirty="0" smtClean="0">
                <a:cs typeface="2  Lotus" pitchFamily="2" charset="-78"/>
              </a:rPr>
            </a:br>
            <a:endParaRPr lang="fa-IR" sz="3600" b="1" dirty="0">
              <a:cs typeface="2  Lotus"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rmAutofit/>
          </a:bodyPr>
          <a:lstStyle/>
          <a:p>
            <a:pPr algn="r"/>
            <a:r>
              <a:rPr lang="fa-IR" sz="4000" b="1" dirty="0" smtClean="0">
                <a:cs typeface="2  Lotus" pitchFamily="2" charset="-78"/>
              </a:rPr>
              <a:t>دانستنی های برای معلم</a:t>
            </a:r>
            <a:br>
              <a:rPr lang="fa-IR" sz="4000" b="1" dirty="0" smtClean="0">
                <a:cs typeface="2  Lotus" pitchFamily="2" charset="-78"/>
              </a:rPr>
            </a:br>
            <a:r>
              <a:rPr lang="fa-IR" sz="4000" dirty="0" smtClean="0"/>
              <a:t> </a:t>
            </a:r>
            <a:r>
              <a:rPr lang="fa-IR" sz="4000" b="1" dirty="0" smtClean="0">
                <a:cs typeface="2  Lotus" pitchFamily="2" charset="-78"/>
              </a:rPr>
              <a:t>البته فلزها در آب كره (درياها، اقيانوس‌ها و...) نيز يافت مي‌شوند اما دراين منابع به‌صورت يون‌هاي فلزي محلول در آب هستند. مثلاً يون‌هاي </a:t>
            </a:r>
            <a:r>
              <a:rPr lang="en-US" sz="4000" b="1" dirty="0" smtClean="0">
                <a:cs typeface="2  Lotus" pitchFamily="2" charset="-78"/>
              </a:rPr>
              <a:t>Na</a:t>
            </a:r>
            <a:r>
              <a:rPr lang="en-US" sz="4000" b="1" baseline="30000" dirty="0" smtClean="0">
                <a:cs typeface="2  Lotus" pitchFamily="2" charset="-78"/>
              </a:rPr>
              <a:t>+</a:t>
            </a:r>
            <a:r>
              <a:rPr lang="fa-IR" sz="4000" b="1" dirty="0" smtClean="0">
                <a:cs typeface="2  Lotus" pitchFamily="2" charset="-78"/>
              </a:rPr>
              <a:t>، </a:t>
            </a:r>
            <a:r>
              <a:rPr lang="en-US" sz="4000" b="1" dirty="0" smtClean="0">
                <a:cs typeface="2  Lotus" pitchFamily="2" charset="-78"/>
              </a:rPr>
              <a:t>Mg</a:t>
            </a:r>
            <a:r>
              <a:rPr lang="en-US" sz="4000" b="1" baseline="30000" dirty="0" smtClean="0">
                <a:cs typeface="2  Lotus" pitchFamily="2" charset="-78"/>
              </a:rPr>
              <a:t>2+</a:t>
            </a:r>
            <a:r>
              <a:rPr lang="fa-IR" sz="4000" b="1" dirty="0" smtClean="0">
                <a:cs typeface="2  Lotus" pitchFamily="2" charset="-78"/>
              </a:rPr>
              <a:t>، </a:t>
            </a:r>
            <a:r>
              <a:rPr lang="en-US" sz="4000" b="1" dirty="0" smtClean="0">
                <a:cs typeface="2  Lotus" pitchFamily="2" charset="-78"/>
              </a:rPr>
              <a:t>Ca</a:t>
            </a:r>
            <a:r>
              <a:rPr lang="en-US" sz="4000" b="1" baseline="30000" dirty="0" smtClean="0">
                <a:cs typeface="2  Lotus" pitchFamily="2" charset="-78"/>
              </a:rPr>
              <a:t>2+</a:t>
            </a:r>
            <a:r>
              <a:rPr lang="fa-IR" sz="4000" b="1" dirty="0" smtClean="0">
                <a:cs typeface="2  Lotus" pitchFamily="2" charset="-78"/>
              </a:rPr>
              <a:t>, </a:t>
            </a:r>
            <a:r>
              <a:rPr lang="en-US" sz="4000" b="1" dirty="0" smtClean="0">
                <a:cs typeface="2  Lotus" pitchFamily="2" charset="-78"/>
              </a:rPr>
              <a:t>Fe</a:t>
            </a:r>
            <a:r>
              <a:rPr lang="en-US" sz="4000" b="1" baseline="30000" dirty="0" smtClean="0">
                <a:cs typeface="2  Lotus" pitchFamily="2" charset="-78"/>
              </a:rPr>
              <a:t>3+</a:t>
            </a:r>
            <a:r>
              <a:rPr lang="fa-IR" sz="4000" b="1" dirty="0" smtClean="0">
                <a:cs typeface="2  Lotus" pitchFamily="2" charset="-78"/>
              </a:rPr>
              <a:t>، </a:t>
            </a:r>
            <a:r>
              <a:rPr lang="en-US" sz="4000" b="1" dirty="0" smtClean="0">
                <a:cs typeface="2  Lotus" pitchFamily="2" charset="-78"/>
              </a:rPr>
              <a:t>Fe</a:t>
            </a:r>
            <a:r>
              <a:rPr lang="en-US" sz="4000" b="1" baseline="30000" dirty="0" smtClean="0">
                <a:cs typeface="2  Lotus" pitchFamily="2" charset="-78"/>
              </a:rPr>
              <a:t>2+</a:t>
            </a:r>
            <a:r>
              <a:rPr lang="fa-IR" sz="4000" b="1" dirty="0" smtClean="0">
                <a:cs typeface="2  Lotus" pitchFamily="2" charset="-78"/>
              </a:rPr>
              <a:t> و... در آب اقيانوس‌ها، درياها و... باعث شوري و سنگين‌شدن آنها مي‌شوند. از ميان فلزها، فلز طلا در طبيعت به‌صورت عنصري و طلاي خالص يافت مي‌شود. البته مس و جيوه نيز به‌صورت عنصري گزارش شده‌اند.</a:t>
            </a:r>
            <a:endParaRPr lang="en-US" sz="4000" b="1" dirty="0">
              <a:cs typeface="2  Lotus"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پاورپوینت علوم ششم ابتدایی-درس سوم-کارخانه ی کاغذ سازی(مناسب برای مطالعه آموزگاران)</Template>
  <TotalTime>0</TotalTime>
  <Words>649</Words>
  <Application>Microsoft Office PowerPoint</Application>
  <PresentationFormat>On-screen Show (4:3)</PresentationFormat>
  <Paragraphs>47</Paragraphs>
  <Slides>14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2  Koodak</vt:lpstr>
      <vt:lpstr>2  Lotus</vt:lpstr>
      <vt:lpstr>Arial</vt:lpstr>
      <vt:lpstr>Calibri</vt:lpstr>
      <vt:lpstr>Traditional Arabic</vt:lpstr>
      <vt:lpstr>Tw Cen MT</vt:lpstr>
      <vt:lpstr>Wingdings</vt:lpstr>
      <vt:lpstr>Wingdings 2</vt:lpstr>
      <vt:lpstr>Zar</vt:lpstr>
      <vt:lpstr>Median</vt:lpstr>
      <vt:lpstr>درس سوم :      </vt:lpstr>
      <vt:lpstr>درس در يك نگاه </vt:lpstr>
      <vt:lpstr>درس در يك نگاه </vt:lpstr>
      <vt:lpstr>در پايان اين درس انتظار مي‌رود دانش‌آموزان بتوانند:  سطح 1: تعدادي از مواد و وسايل به‌كار رفته را نام برده، يك مورد را در فرايند، مورد بررسي قرار داده و اثرات زيست‌محيطي آن را گزارش كند. سطح2: تعدادي از مواد و وسايل به‌كار رفته را نام برده، دو مورد را در فرايند، مورد بررسي قرار داده و اثرات زيست‌محيطي آنها را گزارش كند. سطح 3: اغلب مواد و وسايل به‌كار رفته را نام برده، بيش از دو مورد را در فرايند، مورد بررسي قرار داده و اثرات زيست‌محيطي آنها را گزارش كند. </vt:lpstr>
      <vt:lpstr>  فلزها چه ويژگي‌هايي دارند, فلزها كاربردهاي گوناگون دارند, فلزها در طبيعت به‌صورت سنگ معدن يافت مي‌شوند, اسيدها چه ويژگي‌هايي دارند, اسيدها بر روي فلزها و سنگ مرمر چه اثري مي‌گذراند, كاغذ PH وسيله‌اي براي شناسايي اسيدهاست، هنگام كار با مواد شيميايي بايد چه نكاتي را رعايت كنند, مصرف مواد شيميايي در كارخانه‌ها و... روي محيط زيست چه اثرهايي دارند  </vt:lpstr>
      <vt:lpstr>علوم پایه ششم  درس سوم</vt:lpstr>
      <vt:lpstr>مواد و وسايل لازم</vt:lpstr>
      <vt:lpstr>دانستنی های برای معلم .  عنصرها در طبيعت اغلب عنصرها در طبيعت به حالت تركيب يافت مي‌شوند و به عبارت ديگر بيشتر عنصرها در طبيعت به حالت آزاد و عنصري يافت نمي‌شوند. براي مثال, عنصر هيدروژن كه فراوان‌ترين عنصر در جهان هستي است، به‌صورت آب H2O يا تركيب‌هاي ديگر وجود دارد و به حالت H2(g) يافت نمي‌شود. فلزها نيز در طبيعت به‌صورت تركيب‌هاي معدني (نمك‌ها يا تركيب‌هاي كووالانسي) در پوسته‌ي زمين (سنگ كره) يافت مي‌شوند.   </vt:lpstr>
      <vt:lpstr>دانستنی های برای معلم  البته فلزها در آب كره (درياها، اقيانوس‌ها و...) نيز يافت مي‌شوند اما دراين منابع به‌صورت يون‌هاي فلزي محلول در آب هستند. مثلاً يون‌هاي Na+، Mg2+، Ca2+, Fe3+، Fe2+ و... در آب اقيانوس‌ها، درياها و... باعث شوري و سنگين‌شدن آنها مي‌شوند. از ميان فلزها، فلز طلا در طبيعت به‌صورت عنصري و طلاي خالص يافت مي‌شود. البته مس و جيوه نيز به‌صورت عنصري گزارش شده‌اند.</vt:lpstr>
      <vt:lpstr>نكات آموزشي و فعاليت‌هاي پيشنهادي</vt:lpstr>
      <vt:lpstr>نكات آموزشي و فعاليت‌هاي پيشنهادي</vt:lpstr>
      <vt:lpstr>با توجه به ملاک های ارزشیابی 5سوال طراحی کنید </vt:lpstr>
      <vt:lpstr>جدول ارزشيابي ملاک ها و سطوح عملکرد</vt:lpstr>
      <vt:lpstr>اهمییت چک لیست برای ارزشیابی</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درس سوم :      </dc:title>
  <dc:creator>omid arzi</dc:creator>
  <cp:lastModifiedBy>omid arzi</cp:lastModifiedBy>
  <cp:revision>1</cp:revision>
  <dcterms:created xsi:type="dcterms:W3CDTF">2022-02-04T07:29:58Z</dcterms:created>
  <dcterms:modified xsi:type="dcterms:W3CDTF">2022-02-04T07:30:24Z</dcterms:modified>
</cp:coreProperties>
</file>