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fa-IR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972" autoAdjust="0"/>
    <p:restoredTop sz="94660"/>
  </p:normalViewPr>
  <p:slideViewPr>
    <p:cSldViewPr>
      <p:cViewPr varScale="1">
        <p:scale>
          <a:sx n="60" d="100"/>
          <a:sy n="60" d="100"/>
        </p:scale>
        <p:origin x="8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75022-92F1-407E-BCC0-93C5E23E89BB}" type="datetimeFigureOut">
              <a:rPr lang="fa-IR"/>
              <a:pPr>
                <a:defRPr/>
              </a:pPr>
              <a:t>06/28/1443</a:t>
            </a:fld>
            <a:endParaRPr lang="fa-IR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8F834-10BA-4A96-9C0F-C7F18F495990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3F826-9FF9-4AFA-839E-43B2C147C5A1}" type="datetimeFigureOut">
              <a:rPr lang="fa-IR"/>
              <a:pPr>
                <a:defRPr/>
              </a:pPr>
              <a:t>06/28/1443</a:t>
            </a:fld>
            <a:endParaRPr lang="fa-IR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BC09C-B8CD-4247-A3E0-E9CC8A012267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88892-F9A2-47D0-8D89-491644D23364}" type="datetimeFigureOut">
              <a:rPr lang="fa-IR"/>
              <a:pPr>
                <a:defRPr/>
              </a:pPr>
              <a:t>06/28/1443</a:t>
            </a:fld>
            <a:endParaRPr lang="fa-IR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D20C7-98A6-4AD9-990D-D33F0CB8B8C1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2612A-BEAF-4F26-9485-6C89B3C4DCA3}" type="datetimeFigureOut">
              <a:rPr lang="fa-IR"/>
              <a:pPr>
                <a:defRPr/>
              </a:pPr>
              <a:t>06/28/1443</a:t>
            </a:fld>
            <a:endParaRPr lang="fa-IR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CC052-060A-472C-8E1F-F0273437FEBE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21C07-89C0-44EE-91FD-430353398897}" type="datetimeFigureOut">
              <a:rPr lang="fa-IR"/>
              <a:pPr>
                <a:defRPr/>
              </a:pPr>
              <a:t>06/28/1443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B2308-2C14-416E-BB84-A6706F4338BD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EDB2C-17FC-4250-AC01-03102E517229}" type="datetimeFigureOut">
              <a:rPr lang="fa-IR"/>
              <a:pPr>
                <a:defRPr/>
              </a:pPr>
              <a:t>06/28/1443</a:t>
            </a:fld>
            <a:endParaRPr lang="fa-IR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E95FA-70BB-4E37-AC4F-351813A2F184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3069C-ABFE-4645-B185-B00BDE9333F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5AD55-F2C6-4085-AC65-6645CE704C8E}" type="datetimeFigureOut">
              <a:rPr lang="fa-IR"/>
              <a:pPr>
                <a:defRPr/>
              </a:pPr>
              <a:t>06/28/1443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E2BD8-83A4-4B28-9C79-BF8BA68FEDA7}" type="datetimeFigureOut">
              <a:rPr lang="fa-IR"/>
              <a:pPr>
                <a:defRPr/>
              </a:pPr>
              <a:t>06/28/1443</a:t>
            </a:fld>
            <a:endParaRPr lang="fa-IR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1E074-C8BF-4331-9D3F-B2C6D055F665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D98C0-8725-4CD0-82A5-E49DB373B68E}" type="datetimeFigureOut">
              <a:rPr lang="fa-IR"/>
              <a:pPr>
                <a:defRPr/>
              </a:pPr>
              <a:t>06/28/1443</a:t>
            </a:fld>
            <a:endParaRPr lang="fa-IR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7D3F9-B0E0-458B-9FE2-8EEE5F9C14F8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F326E-FE2B-42A3-9893-E3225A8B1D44}" type="datetimeFigureOut">
              <a:rPr lang="fa-IR"/>
              <a:pPr>
                <a:defRPr/>
              </a:pPr>
              <a:t>06/28/1443</a:t>
            </a:fld>
            <a:endParaRPr lang="fa-IR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21582-34FB-43B4-8913-20B7A29DEF1D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65CE1-F94D-41F1-A3AA-C3A51FECA5FE}" type="datetimeFigureOut">
              <a:rPr lang="fa-IR"/>
              <a:pPr>
                <a:defRPr/>
              </a:pPr>
              <a:t>06/28/1443</a:t>
            </a:fld>
            <a:endParaRPr lang="fa-IR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30EE5-211F-471D-AD5B-DDD98DFDFE6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073F49-77A4-4F6C-A0C0-306A1E3E5678}" type="datetimeFigureOut">
              <a:rPr lang="fa-IR"/>
              <a:pPr>
                <a:defRPr/>
              </a:pPr>
              <a:t>06/28/1443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05A31F-359D-4660-A15F-FE2EB9F45ED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1" r:id="rId2"/>
    <p:sldLayoutId id="2147483708" r:id="rId3"/>
    <p:sldLayoutId id="2147483702" r:id="rId4"/>
    <p:sldLayoutId id="2147483709" r:id="rId5"/>
    <p:sldLayoutId id="2147483703" r:id="rId6"/>
    <p:sldLayoutId id="2147483704" r:id="rId7"/>
    <p:sldLayoutId id="2147483710" r:id="rId8"/>
    <p:sldLayoutId id="2147483711" r:id="rId9"/>
    <p:sldLayoutId id="2147483705" r:id="rId10"/>
    <p:sldLayoutId id="2147483706" r:id="rId11"/>
  </p:sldLayoutIdLst>
  <p:txStyles>
    <p:titleStyle>
      <a:lvl1pPr algn="l" rtl="1" eaLnBrk="1" fontAlgn="base" hangingPunct="1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1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  <a:cs typeface="Times New Roman" pitchFamily="18" charset="0"/>
        </a:defRPr>
      </a:lvl2pPr>
      <a:lvl3pPr algn="l" rtl="1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  <a:cs typeface="Times New Roman" pitchFamily="18" charset="0"/>
        </a:defRPr>
      </a:lvl3pPr>
      <a:lvl4pPr algn="l" rtl="1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  <a:cs typeface="Times New Roman" pitchFamily="18" charset="0"/>
        </a:defRPr>
      </a:lvl4pPr>
      <a:lvl5pPr algn="l" rtl="1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  <a:cs typeface="Times New Roman" pitchFamily="18" charset="0"/>
        </a:defRPr>
      </a:lvl5pPr>
      <a:lvl6pPr marL="457200" algn="l" rtl="1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  <a:cs typeface="Times New Roman" pitchFamily="18" charset="0"/>
        </a:defRPr>
      </a:lvl6pPr>
      <a:lvl7pPr marL="914400" algn="l" rtl="1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  <a:cs typeface="Times New Roman" pitchFamily="18" charset="0"/>
        </a:defRPr>
      </a:lvl7pPr>
      <a:lvl8pPr marL="1371600" algn="l" rtl="1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  <a:cs typeface="Times New Roman" pitchFamily="18" charset="0"/>
        </a:defRPr>
      </a:lvl8pPr>
      <a:lvl9pPr marL="1828800" algn="l" rtl="1" eaLnBrk="1" fontAlgn="base" hangingPunct="1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  <a:cs typeface="Times New Roman" pitchFamily="18" charset="0"/>
        </a:defRPr>
      </a:lvl9pPr>
    </p:titleStyle>
    <p:bodyStyle>
      <a:lvl1pPr marL="273050" indent="-273050" algn="r" rtl="1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r" rtl="1" eaLnBrk="1" fontAlgn="base" hangingPunct="1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r" rtl="1" eaLnBrk="1" fontAlgn="base" hangingPunct="1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r" rtl="1" eaLnBrk="1" fontAlgn="base" hangingPunct="1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r" rtl="1" eaLnBrk="1" fontAlgn="base" hangingPunct="1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1500188" y="571500"/>
            <a:ext cx="54975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 sz="4800" dirty="0">
                <a:latin typeface="Constantia" pitchFamily="18" charset="0"/>
                <a:cs typeface="Times New Roman" pitchFamily="18" charset="0"/>
              </a:rPr>
              <a:t>به نام </a:t>
            </a:r>
            <a:r>
              <a:rPr lang="en-US" sz="4800" smtClean="0">
                <a:latin typeface="Constantia" pitchFamily="18" charset="0"/>
                <a:cs typeface="Times New Roman" pitchFamily="18" charset="0"/>
              </a:rPr>
              <a:t> </a:t>
            </a:r>
            <a:r>
              <a:rPr lang="fa-IR" sz="4800" smtClean="0">
                <a:latin typeface="Constantia" pitchFamily="18" charset="0"/>
                <a:cs typeface="Times New Roman" pitchFamily="18" charset="0"/>
              </a:rPr>
              <a:t>جهان </a:t>
            </a:r>
            <a:r>
              <a:rPr lang="fa-IR" sz="4800">
                <a:latin typeface="Constantia" pitchFamily="18" charset="0"/>
                <a:cs typeface="Times New Roman" pitchFamily="18" charset="0"/>
              </a:rPr>
              <a:t>آفرین بی همتا</a:t>
            </a:r>
          </a:p>
        </p:txBody>
      </p:sp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2571750" y="2928938"/>
            <a:ext cx="37861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 sz="6000">
                <a:latin typeface="Titr" pitchFamily="2" charset="-78"/>
                <a:cs typeface="Titr" pitchFamily="2" charset="-78"/>
              </a:rPr>
              <a:t>مساحت مثلث</a:t>
            </a:r>
          </a:p>
        </p:txBody>
      </p:sp>
    </p:spTree>
  </p:cSld>
  <p:clrMapOvr>
    <a:masterClrMapping/>
  </p:clrMapOvr>
  <p:transition spd="slow">
    <p:plus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285750" y="714375"/>
            <a:ext cx="8328025" cy="587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 sz="3200" b="1"/>
              <a:t>هر مثلث 3 ارتفاع و 3 قاعده دارد .</a:t>
            </a:r>
          </a:p>
          <a:p>
            <a:r>
              <a:rPr lang="fa-IR" sz="3200" b="1"/>
              <a:t>به شکل های زیر دقت کنید :</a:t>
            </a:r>
          </a:p>
          <a:p>
            <a:endParaRPr lang="fa-IR" sz="2400">
              <a:latin typeface="Constantia" pitchFamily="18" charset="0"/>
              <a:cs typeface="Times New Roman" pitchFamily="18" charset="0"/>
            </a:endParaRPr>
          </a:p>
          <a:p>
            <a:endParaRPr lang="fa-IR" sz="2400">
              <a:latin typeface="Constantia" pitchFamily="18" charset="0"/>
              <a:cs typeface="Times New Roman" pitchFamily="18" charset="0"/>
            </a:endParaRPr>
          </a:p>
          <a:p>
            <a:endParaRPr lang="fa-IR" sz="2400">
              <a:latin typeface="Constantia" pitchFamily="18" charset="0"/>
              <a:cs typeface="Times New Roman" pitchFamily="18" charset="0"/>
            </a:endParaRPr>
          </a:p>
          <a:p>
            <a:endParaRPr lang="fa-IR" sz="2400">
              <a:latin typeface="Constantia" pitchFamily="18" charset="0"/>
              <a:cs typeface="Times New Roman" pitchFamily="18" charset="0"/>
            </a:endParaRPr>
          </a:p>
          <a:p>
            <a:endParaRPr lang="fa-IR" sz="2400">
              <a:latin typeface="Constantia" pitchFamily="18" charset="0"/>
              <a:cs typeface="Times New Roman" pitchFamily="18" charset="0"/>
            </a:endParaRPr>
          </a:p>
          <a:p>
            <a:endParaRPr lang="fa-IR" sz="2400">
              <a:latin typeface="Constantia" pitchFamily="18" charset="0"/>
              <a:cs typeface="Times New Roman" pitchFamily="18" charset="0"/>
            </a:endParaRPr>
          </a:p>
          <a:p>
            <a:endParaRPr lang="fa-IR" sz="2400">
              <a:latin typeface="Constantia" pitchFamily="18" charset="0"/>
              <a:cs typeface="Times New Roman" pitchFamily="18" charset="0"/>
            </a:endParaRPr>
          </a:p>
          <a:p>
            <a:endParaRPr lang="fa-IR" sz="2400">
              <a:latin typeface="Constantia" pitchFamily="18" charset="0"/>
              <a:cs typeface="Times New Roman" pitchFamily="18" charset="0"/>
            </a:endParaRPr>
          </a:p>
          <a:p>
            <a:endParaRPr lang="fa-IR" sz="2400">
              <a:latin typeface="Constantia" pitchFamily="18" charset="0"/>
              <a:cs typeface="Times New Roman" pitchFamily="18" charset="0"/>
            </a:endParaRPr>
          </a:p>
          <a:p>
            <a:endParaRPr lang="fa-IR" sz="2400">
              <a:latin typeface="Constantia" pitchFamily="18" charset="0"/>
              <a:cs typeface="Times New Roman" pitchFamily="18" charset="0"/>
            </a:endParaRPr>
          </a:p>
          <a:p>
            <a:endParaRPr lang="fa-IR" sz="2400">
              <a:latin typeface="Constantia" pitchFamily="18" charset="0"/>
              <a:cs typeface="Times New Roman" pitchFamily="18" charset="0"/>
            </a:endParaRPr>
          </a:p>
          <a:p>
            <a:endParaRPr lang="fa-IR" sz="2400">
              <a:latin typeface="Constantia" pitchFamily="18" charset="0"/>
              <a:cs typeface="Times New Roman" pitchFamily="18" charset="0"/>
            </a:endParaRPr>
          </a:p>
          <a:p>
            <a:endParaRPr lang="fa-IR" sz="2400"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3" name="Flowchart: Extract 2"/>
          <p:cNvSpPr/>
          <p:nvPr/>
        </p:nvSpPr>
        <p:spPr>
          <a:xfrm>
            <a:off x="428625" y="2214563"/>
            <a:ext cx="3000375" cy="228600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cxnSp>
        <p:nvCxnSpPr>
          <p:cNvPr id="5" name="Straight Connector 4"/>
          <p:cNvCxnSpPr>
            <a:stCxn id="3" idx="0"/>
          </p:cNvCxnSpPr>
          <p:nvPr/>
        </p:nvCxnSpPr>
        <p:spPr>
          <a:xfrm rot="16200000" flipH="1">
            <a:off x="786580" y="3356768"/>
            <a:ext cx="228601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>
            <a:off x="1142976" y="3357562"/>
            <a:ext cx="2178859" cy="114300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3" idx="3"/>
          </p:cNvCxnSpPr>
          <p:nvPr/>
        </p:nvCxnSpPr>
        <p:spPr>
          <a:xfrm flipH="1">
            <a:off x="500034" y="3357562"/>
            <a:ext cx="2178859" cy="114300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143372" y="4714884"/>
            <a:ext cx="42862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 flipH="1" flipV="1">
            <a:off x="4000496" y="2786058"/>
            <a:ext cx="2071702" cy="178595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929322" y="2643182"/>
            <a:ext cx="2428892" cy="207170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16200000" flipH="1">
            <a:off x="4929190" y="3643314"/>
            <a:ext cx="2071702" cy="7143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 flipH="1" flipV="1">
            <a:off x="4214813" y="4786313"/>
            <a:ext cx="158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4143372" y="2928934"/>
            <a:ext cx="2143140" cy="17859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5643570" y="3000372"/>
            <a:ext cx="2714644" cy="171451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206" name="TextBox 84"/>
          <p:cNvSpPr txBox="1">
            <a:spLocks noChangeArrowheads="1"/>
          </p:cNvSpPr>
          <p:nvPr/>
        </p:nvSpPr>
        <p:spPr bwMode="auto">
          <a:xfrm>
            <a:off x="506413" y="5357813"/>
            <a:ext cx="7943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2800" b="1"/>
              <a:t>در مثلث های بالا 3 ارتفاع در داخل مثلث یکدیگر را قطع می کنند.</a:t>
            </a:r>
          </a:p>
        </p:txBody>
      </p:sp>
    </p:spTree>
  </p:cSld>
  <p:clrMapOvr>
    <a:masterClrMapping/>
  </p:clrMapOvr>
  <p:transition spd="slow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375" y="857250"/>
            <a:ext cx="2112963" cy="4619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400" dirty="0"/>
              <a:t>مثلث قائمه الزاویه :</a:t>
            </a:r>
          </a:p>
        </p:txBody>
      </p:sp>
      <p:sp>
        <p:nvSpPr>
          <p:cNvPr id="3" name="Right Triangle 2"/>
          <p:cNvSpPr/>
          <p:nvPr/>
        </p:nvSpPr>
        <p:spPr>
          <a:xfrm>
            <a:off x="1428750" y="2071688"/>
            <a:ext cx="2643188" cy="1785937"/>
          </a:xfrm>
          <a:prstGeom prst="rtTriangl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cxnSp>
        <p:nvCxnSpPr>
          <p:cNvPr id="8" name="Straight Connector 7"/>
          <p:cNvCxnSpPr>
            <a:stCxn id="3" idx="2"/>
          </p:cNvCxnSpPr>
          <p:nvPr/>
        </p:nvCxnSpPr>
        <p:spPr>
          <a:xfrm rot="5400000" flipH="1" flipV="1">
            <a:off x="1250156" y="2821782"/>
            <a:ext cx="1214437" cy="85725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10" name="Straight Arrow Connector 9"/>
          <p:cNvCxnSpPr/>
          <p:nvPr/>
        </p:nvCxnSpPr>
        <p:spPr>
          <a:xfrm rot="16200000" flipH="1">
            <a:off x="2000250" y="4071938"/>
            <a:ext cx="428625" cy="142875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>
            <a:off x="785813" y="2857500"/>
            <a:ext cx="5715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000250" y="2857500"/>
            <a:ext cx="1857375" cy="214313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17" name="TextBox 16"/>
          <p:cNvSpPr txBox="1"/>
          <p:nvPr/>
        </p:nvSpPr>
        <p:spPr>
          <a:xfrm>
            <a:off x="4000500" y="2500313"/>
            <a:ext cx="2078038" cy="4619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400" dirty="0"/>
              <a:t>ارتفاع وارد بر وتر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57375" y="4429125"/>
            <a:ext cx="792163" cy="4619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400" dirty="0"/>
              <a:t>ارتفاع</a:t>
            </a:r>
          </a:p>
        </p:txBody>
      </p:sp>
      <p:sp>
        <p:nvSpPr>
          <p:cNvPr id="9226" name="TextBox 18"/>
          <p:cNvSpPr txBox="1">
            <a:spLocks noChangeArrowheads="1"/>
          </p:cNvSpPr>
          <p:nvPr/>
        </p:nvSpPr>
        <p:spPr bwMode="auto">
          <a:xfrm>
            <a:off x="-14288" y="2643188"/>
            <a:ext cx="806451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2400" b="1">
                <a:solidFill>
                  <a:schemeClr val="bg1"/>
                </a:solidFill>
              </a:rPr>
              <a:t>ارتفاع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22563" y="4786313"/>
            <a:ext cx="6118225" cy="8302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400" dirty="0"/>
              <a:t>در این مثلث سه ارتفاع  یکدیگر را روی راس زاویه ی قائمه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400" dirty="0"/>
              <a:t>قطع می کنند . نقطه ی </a:t>
            </a:r>
            <a:r>
              <a:rPr lang="en-US" sz="2400" dirty="0"/>
              <a:t>A</a:t>
            </a:r>
            <a:endParaRPr lang="fa-IR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1000125" y="3571875"/>
            <a:ext cx="361950" cy="46196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A</a:t>
            </a:r>
            <a:endParaRPr lang="fa-IR" sz="2400" dirty="0"/>
          </a:p>
        </p:txBody>
      </p:sp>
      <p:sp>
        <p:nvSpPr>
          <p:cNvPr id="9229" name="TextBox 21"/>
          <p:cNvSpPr txBox="1">
            <a:spLocks noChangeArrowheads="1"/>
          </p:cNvSpPr>
          <p:nvPr/>
        </p:nvSpPr>
        <p:spPr bwMode="auto">
          <a:xfrm>
            <a:off x="642938" y="5857875"/>
            <a:ext cx="7993062" cy="4619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2400" b="1">
                <a:solidFill>
                  <a:srgbClr val="FF0000"/>
                </a:solidFill>
              </a:rPr>
              <a:t>در این مثلث ضلع های زاویه ی قائمه دو ارتفاع مثلث نیز محسوب می شوند </a:t>
            </a:r>
            <a:r>
              <a:rPr lang="fa-IR" sz="2400" b="1"/>
              <a:t>.</a:t>
            </a:r>
          </a:p>
        </p:txBody>
      </p:sp>
    </p:spTree>
  </p:cSld>
  <p:clrMapOvr>
    <a:masterClrMapping/>
  </p:clrMapOvr>
  <p:transition spd="slow">
    <p:whee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928926" y="3714752"/>
            <a:ext cx="40719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6200000" flipV="1">
            <a:off x="1393009" y="2178835"/>
            <a:ext cx="2000264" cy="10715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857356" y="1714488"/>
            <a:ext cx="5143536" cy="20002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857250" y="3500438"/>
            <a:ext cx="2171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>
                <a:latin typeface="Constantia" pitchFamily="18" charset="0"/>
                <a:cs typeface="Times New Roman" pitchFamily="18" charset="0"/>
              </a:rPr>
              <a:t>...............................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16200000" flipH="1">
            <a:off x="892942" y="2678900"/>
            <a:ext cx="2000264" cy="7143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928926" y="2357430"/>
            <a:ext cx="542254" cy="132767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6200000" flipH="1">
            <a:off x="2321719" y="4321969"/>
            <a:ext cx="2786063" cy="1571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0800000" flipV="1">
            <a:off x="3929058" y="3714752"/>
            <a:ext cx="3000396" cy="171451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250" name="TextBox 39"/>
          <p:cNvSpPr txBox="1">
            <a:spLocks noChangeArrowheads="1"/>
          </p:cNvSpPr>
          <p:nvPr/>
        </p:nvSpPr>
        <p:spPr bwMode="auto">
          <a:xfrm>
            <a:off x="306388" y="357188"/>
            <a:ext cx="8212137" cy="83026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2400" b="1">
                <a:solidFill>
                  <a:srgbClr val="FF0000"/>
                </a:solidFill>
              </a:rPr>
              <a:t>در مثلث باز زاویه یک ارتفاع در داخل ودو ارتفاع در خارج مثلث رسم می شوند</a:t>
            </a:r>
          </a:p>
          <a:p>
            <a:r>
              <a:rPr lang="fa-IR" sz="2400" b="1">
                <a:solidFill>
                  <a:srgbClr val="FF0000"/>
                </a:solidFill>
              </a:rPr>
              <a:t>اکر 3 ارتفاع را امتداد دهیم در یک نقطه یکدیگر را قطع می کنند .</a:t>
            </a:r>
          </a:p>
        </p:txBody>
      </p:sp>
    </p:spTree>
  </p:cSld>
  <p:clrMapOvr>
    <a:masterClrMapping/>
  </p:clrMapOvr>
  <p:transition spd="slow">
    <p:cover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3357563" y="357188"/>
            <a:ext cx="2820987" cy="46196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2400" b="1">
                <a:solidFill>
                  <a:srgbClr val="FF0000"/>
                </a:solidFill>
              </a:rPr>
              <a:t>محاسبه ی مساحت مثلث :</a:t>
            </a:r>
          </a:p>
        </p:txBody>
      </p:sp>
      <p:sp>
        <p:nvSpPr>
          <p:cNvPr id="3" name="Isosceles Triangle 2"/>
          <p:cNvSpPr/>
          <p:nvPr/>
        </p:nvSpPr>
        <p:spPr>
          <a:xfrm>
            <a:off x="1143000" y="2071688"/>
            <a:ext cx="3214688" cy="1428750"/>
          </a:xfrm>
          <a:prstGeom prst="triangle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 dirty="0"/>
          </a:p>
        </p:txBody>
      </p:sp>
      <p:cxnSp>
        <p:nvCxnSpPr>
          <p:cNvPr id="5" name="Straight Connector 4"/>
          <p:cNvCxnSpPr>
            <a:stCxn id="3" idx="0"/>
          </p:cNvCxnSpPr>
          <p:nvPr/>
        </p:nvCxnSpPr>
        <p:spPr>
          <a:xfrm rot="16200000" flipH="1">
            <a:off x="2035950" y="2786058"/>
            <a:ext cx="1428763" cy="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269" name="TextBox 7"/>
          <p:cNvSpPr txBox="1">
            <a:spLocks noChangeArrowheads="1"/>
          </p:cNvSpPr>
          <p:nvPr/>
        </p:nvSpPr>
        <p:spPr bwMode="auto">
          <a:xfrm>
            <a:off x="2571750" y="3571875"/>
            <a:ext cx="366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2400">
                <a:latin typeface="Titr" pitchFamily="2" charset="-78"/>
                <a:cs typeface="Titr" pitchFamily="2" charset="-78"/>
              </a:rPr>
              <a:t>6</a:t>
            </a:r>
          </a:p>
        </p:txBody>
      </p:sp>
      <p:sp>
        <p:nvSpPr>
          <p:cNvPr id="11270" name="TextBox 8"/>
          <p:cNvSpPr txBox="1">
            <a:spLocks noChangeArrowheads="1"/>
          </p:cNvSpPr>
          <p:nvPr/>
        </p:nvSpPr>
        <p:spPr bwMode="auto">
          <a:xfrm>
            <a:off x="2428875" y="2643188"/>
            <a:ext cx="2143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 sz="240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3</a:t>
            </a:r>
          </a:p>
        </p:txBody>
      </p:sp>
      <p:sp>
        <p:nvSpPr>
          <p:cNvPr id="11271" name="TextBox 9"/>
          <p:cNvSpPr txBox="1">
            <a:spLocks noChangeArrowheads="1"/>
          </p:cNvSpPr>
          <p:nvPr/>
        </p:nvSpPr>
        <p:spPr bwMode="auto">
          <a:xfrm>
            <a:off x="428625" y="1071563"/>
            <a:ext cx="8188325" cy="83026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 sz="2400" b="1">
                <a:solidFill>
                  <a:schemeClr val="bg1"/>
                </a:solidFill>
              </a:rPr>
              <a:t>اگر مثلثی برابر با مثلث مقابل کنار آن قرار دهیم یک متوازی الاضلاع به دست می آید که قا عده و ارتفاع آن با مثلث برابر است .</a:t>
            </a:r>
          </a:p>
        </p:txBody>
      </p:sp>
      <p:sp>
        <p:nvSpPr>
          <p:cNvPr id="11" name="Curved Left Arrow 10"/>
          <p:cNvSpPr/>
          <p:nvPr/>
        </p:nvSpPr>
        <p:spPr>
          <a:xfrm>
            <a:off x="5143500" y="3286125"/>
            <a:ext cx="731838" cy="1216025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>
              <a:solidFill>
                <a:schemeClr val="tx1"/>
              </a:solidFill>
            </a:endParaRPr>
          </a:p>
        </p:txBody>
      </p:sp>
      <p:sp>
        <p:nvSpPr>
          <p:cNvPr id="15" name="Parallelogram 14"/>
          <p:cNvSpPr/>
          <p:nvPr/>
        </p:nvSpPr>
        <p:spPr>
          <a:xfrm>
            <a:off x="571500" y="4429125"/>
            <a:ext cx="3857625" cy="1714500"/>
          </a:xfrm>
          <a:prstGeom prst="parallelogram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11274" name="TextBox 15"/>
          <p:cNvSpPr txBox="1">
            <a:spLocks noChangeArrowheads="1"/>
          </p:cNvSpPr>
          <p:nvPr/>
        </p:nvSpPr>
        <p:spPr bwMode="auto">
          <a:xfrm>
            <a:off x="2071688" y="6215063"/>
            <a:ext cx="3667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2400">
                <a:latin typeface="Titr" pitchFamily="2" charset="-78"/>
                <a:cs typeface="Titr" pitchFamily="2" charset="-78"/>
              </a:rPr>
              <a:t>6</a:t>
            </a:r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143638" y="5285594"/>
            <a:ext cx="1714512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276" name="TextBox 18"/>
          <p:cNvSpPr txBox="1">
            <a:spLocks noChangeArrowheads="1"/>
          </p:cNvSpPr>
          <p:nvPr/>
        </p:nvSpPr>
        <p:spPr bwMode="auto">
          <a:xfrm>
            <a:off x="1143000" y="5286375"/>
            <a:ext cx="357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 sz="240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3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1000100" y="4429132"/>
            <a:ext cx="3000396" cy="1714512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r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rallelogram 2"/>
          <p:cNvSpPr/>
          <p:nvPr/>
        </p:nvSpPr>
        <p:spPr>
          <a:xfrm>
            <a:off x="785813" y="571500"/>
            <a:ext cx="3643312" cy="1785938"/>
          </a:xfrm>
          <a:prstGeom prst="parallelogram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393671" y="1463661"/>
            <a:ext cx="178595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292" name="TextBox 11"/>
          <p:cNvSpPr txBox="1">
            <a:spLocks noChangeArrowheads="1"/>
          </p:cNvSpPr>
          <p:nvPr/>
        </p:nvSpPr>
        <p:spPr bwMode="auto">
          <a:xfrm>
            <a:off x="5500688" y="500063"/>
            <a:ext cx="2970212" cy="46196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 sz="2400" b="1">
                <a:solidFill>
                  <a:srgbClr val="FF0000"/>
                </a:solidFill>
              </a:rPr>
              <a:t>مساحت متوازی الاضلاع :</a:t>
            </a:r>
            <a:endParaRPr lang="fa-IR" sz="2400">
              <a:solidFill>
                <a:schemeClr val="bg1"/>
              </a:solidFill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12293" name="TextBox 12"/>
          <p:cNvSpPr txBox="1">
            <a:spLocks noChangeArrowheads="1"/>
          </p:cNvSpPr>
          <p:nvPr/>
        </p:nvSpPr>
        <p:spPr bwMode="auto">
          <a:xfrm>
            <a:off x="571500" y="285750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2400" b="1"/>
              <a:t>حاصلضرب قاعده درارتفاع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85720" y="6072206"/>
            <a:ext cx="271464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295" name="TextBox 17"/>
          <p:cNvSpPr txBox="1">
            <a:spLocks noChangeArrowheads="1"/>
          </p:cNvSpPr>
          <p:nvPr/>
        </p:nvSpPr>
        <p:spPr bwMode="auto">
          <a:xfrm>
            <a:off x="1423988" y="6215063"/>
            <a:ext cx="3508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2400">
                <a:latin typeface="Titr" pitchFamily="2" charset="-78"/>
                <a:cs typeface="Titr" pitchFamily="2" charset="-78"/>
              </a:rPr>
              <a:t>2</a:t>
            </a:r>
          </a:p>
        </p:txBody>
      </p:sp>
      <p:sp>
        <p:nvSpPr>
          <p:cNvPr id="12296" name="Rectangle 18"/>
          <p:cNvSpPr>
            <a:spLocks noChangeArrowheads="1"/>
          </p:cNvSpPr>
          <p:nvPr/>
        </p:nvSpPr>
        <p:spPr bwMode="auto">
          <a:xfrm>
            <a:off x="285750" y="5500688"/>
            <a:ext cx="29098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2400" b="1"/>
              <a:t>حاصلضرب قاعده درارتفاع</a:t>
            </a:r>
          </a:p>
        </p:txBody>
      </p:sp>
      <p:sp>
        <p:nvSpPr>
          <p:cNvPr id="12297" name="TextBox 20"/>
          <p:cNvSpPr txBox="1">
            <a:spLocks noChangeArrowheads="1"/>
          </p:cNvSpPr>
          <p:nvPr/>
        </p:nvSpPr>
        <p:spPr bwMode="auto">
          <a:xfrm>
            <a:off x="590550" y="4214813"/>
            <a:ext cx="8166100" cy="83026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2400" b="1">
                <a:solidFill>
                  <a:schemeClr val="bg1"/>
                </a:solidFill>
              </a:rPr>
              <a:t>چون مساحت متوازی الاضلاع دو برابرمثلث است بنابراین می توان نتیجه گرفت</a:t>
            </a:r>
          </a:p>
          <a:p>
            <a:r>
              <a:rPr lang="fa-IR" sz="2400" b="1">
                <a:solidFill>
                  <a:schemeClr val="bg1"/>
                </a:solidFill>
              </a:rPr>
              <a:t>مساحت مثلث برابر است با :</a:t>
            </a:r>
          </a:p>
        </p:txBody>
      </p:sp>
      <p:sp>
        <p:nvSpPr>
          <p:cNvPr id="12298" name="Rectangle 21"/>
          <p:cNvSpPr>
            <a:spLocks noChangeArrowheads="1"/>
          </p:cNvSpPr>
          <p:nvPr/>
        </p:nvSpPr>
        <p:spPr bwMode="auto">
          <a:xfrm>
            <a:off x="6242050" y="4572000"/>
            <a:ext cx="508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b="1"/>
              <a:t>.اس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286116" y="6072206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300" name="TextBox 24"/>
          <p:cNvSpPr txBox="1">
            <a:spLocks noChangeArrowheads="1"/>
          </p:cNvSpPr>
          <p:nvPr/>
        </p:nvSpPr>
        <p:spPr bwMode="auto">
          <a:xfrm>
            <a:off x="2214563" y="2428875"/>
            <a:ext cx="285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 sz="2400">
                <a:latin typeface="Titr" pitchFamily="2" charset="-78"/>
                <a:cs typeface="Titr" pitchFamily="2" charset="-78"/>
              </a:rPr>
              <a:t>6</a:t>
            </a:r>
          </a:p>
        </p:txBody>
      </p:sp>
      <p:sp>
        <p:nvSpPr>
          <p:cNvPr id="12301" name="TextBox 25"/>
          <p:cNvSpPr txBox="1">
            <a:spLocks noChangeArrowheads="1"/>
          </p:cNvSpPr>
          <p:nvPr/>
        </p:nvSpPr>
        <p:spPr bwMode="auto">
          <a:xfrm flipH="1">
            <a:off x="1285875" y="1428750"/>
            <a:ext cx="285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 sz="240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3</a:t>
            </a:r>
          </a:p>
        </p:txBody>
      </p:sp>
      <p:sp>
        <p:nvSpPr>
          <p:cNvPr id="12302" name="TextBox 26"/>
          <p:cNvSpPr txBox="1">
            <a:spLocks noChangeArrowheads="1"/>
          </p:cNvSpPr>
          <p:nvPr/>
        </p:nvSpPr>
        <p:spPr bwMode="auto">
          <a:xfrm>
            <a:off x="4622800" y="5572125"/>
            <a:ext cx="366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2400">
                <a:latin typeface="Titr" pitchFamily="2" charset="-78"/>
                <a:cs typeface="Titr" pitchFamily="2" charset="-78"/>
              </a:rPr>
              <a:t>6</a:t>
            </a:r>
          </a:p>
        </p:txBody>
      </p:sp>
      <p:sp>
        <p:nvSpPr>
          <p:cNvPr id="28" name="Multiply 27"/>
          <p:cNvSpPr/>
          <p:nvPr/>
        </p:nvSpPr>
        <p:spPr>
          <a:xfrm>
            <a:off x="4929188" y="5572125"/>
            <a:ext cx="428625" cy="428625"/>
          </a:xfrm>
          <a:prstGeom prst="mathMultiply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sp>
        <p:nvSpPr>
          <p:cNvPr id="12304" name="TextBox 28"/>
          <p:cNvSpPr txBox="1">
            <a:spLocks noChangeArrowheads="1"/>
          </p:cNvSpPr>
          <p:nvPr/>
        </p:nvSpPr>
        <p:spPr bwMode="auto">
          <a:xfrm>
            <a:off x="5319713" y="5572125"/>
            <a:ext cx="3841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2400">
                <a:latin typeface="Titr" pitchFamily="2" charset="-78"/>
                <a:cs typeface="Titr" pitchFamily="2" charset="-78"/>
              </a:rPr>
              <a:t>3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4286248" y="6072206"/>
            <a:ext cx="1714512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306" name="TextBox 32"/>
          <p:cNvSpPr txBox="1">
            <a:spLocks noChangeArrowheads="1"/>
          </p:cNvSpPr>
          <p:nvPr/>
        </p:nvSpPr>
        <p:spPr bwMode="auto">
          <a:xfrm>
            <a:off x="4924425" y="6072188"/>
            <a:ext cx="3508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2400">
                <a:latin typeface="Titr" pitchFamily="2" charset="-78"/>
                <a:cs typeface="Titr" pitchFamily="2" charset="-78"/>
              </a:rPr>
              <a:t>2</a:t>
            </a:r>
          </a:p>
        </p:txBody>
      </p:sp>
      <p:sp>
        <p:nvSpPr>
          <p:cNvPr id="34" name="Equal 33"/>
          <p:cNvSpPr/>
          <p:nvPr/>
        </p:nvSpPr>
        <p:spPr>
          <a:xfrm>
            <a:off x="6000750" y="5857875"/>
            <a:ext cx="571500" cy="428625"/>
          </a:xfrm>
          <a:prstGeom prst="mathEqual">
            <a:avLst>
              <a:gd name="adj1" fmla="val 23520"/>
              <a:gd name="adj2" fmla="val 1176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>
              <a:solidFill>
                <a:schemeClr val="tx1"/>
              </a:solidFill>
            </a:endParaRPr>
          </a:p>
        </p:txBody>
      </p:sp>
      <p:sp>
        <p:nvSpPr>
          <p:cNvPr id="12308" name="TextBox 34"/>
          <p:cNvSpPr txBox="1">
            <a:spLocks noChangeArrowheads="1"/>
          </p:cNvSpPr>
          <p:nvPr/>
        </p:nvSpPr>
        <p:spPr bwMode="auto">
          <a:xfrm>
            <a:off x="6643688" y="5786438"/>
            <a:ext cx="346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2400">
                <a:latin typeface="Titr" pitchFamily="2" charset="-78"/>
                <a:cs typeface="Titr" pitchFamily="2" charset="-78"/>
              </a:rPr>
              <a:t>9</a:t>
            </a:r>
          </a:p>
        </p:txBody>
      </p:sp>
      <p:sp>
        <p:nvSpPr>
          <p:cNvPr id="12309" name="TextBox 35"/>
          <p:cNvSpPr txBox="1">
            <a:spLocks noChangeArrowheads="1"/>
          </p:cNvSpPr>
          <p:nvPr/>
        </p:nvSpPr>
        <p:spPr bwMode="auto">
          <a:xfrm>
            <a:off x="4265613" y="2714625"/>
            <a:ext cx="366712" cy="4619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240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6</a:t>
            </a:r>
          </a:p>
        </p:txBody>
      </p:sp>
      <p:sp>
        <p:nvSpPr>
          <p:cNvPr id="37" name="Multiply 36"/>
          <p:cNvSpPr/>
          <p:nvPr/>
        </p:nvSpPr>
        <p:spPr>
          <a:xfrm>
            <a:off x="4572000" y="2714625"/>
            <a:ext cx="500063" cy="357188"/>
          </a:xfrm>
          <a:prstGeom prst="mathMultiply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 dirty="0">
              <a:solidFill>
                <a:schemeClr val="bg1"/>
              </a:solidFill>
            </a:endParaRPr>
          </a:p>
        </p:txBody>
      </p:sp>
      <p:sp>
        <p:nvSpPr>
          <p:cNvPr id="12311" name="TextBox 37"/>
          <p:cNvSpPr txBox="1">
            <a:spLocks noChangeArrowheads="1"/>
          </p:cNvSpPr>
          <p:nvPr/>
        </p:nvSpPr>
        <p:spPr bwMode="auto">
          <a:xfrm>
            <a:off x="5033963" y="2714625"/>
            <a:ext cx="384175" cy="4619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240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3</a:t>
            </a:r>
          </a:p>
        </p:txBody>
      </p:sp>
      <p:sp>
        <p:nvSpPr>
          <p:cNvPr id="39" name="Equal 38"/>
          <p:cNvSpPr/>
          <p:nvPr/>
        </p:nvSpPr>
        <p:spPr>
          <a:xfrm>
            <a:off x="5357813" y="2714625"/>
            <a:ext cx="500062" cy="357188"/>
          </a:xfrm>
          <a:prstGeom prst="mathEqual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a-IR">
              <a:solidFill>
                <a:schemeClr val="bg1"/>
              </a:solidFill>
            </a:endParaRPr>
          </a:p>
        </p:txBody>
      </p:sp>
      <p:sp>
        <p:nvSpPr>
          <p:cNvPr id="12313" name="TextBox 39"/>
          <p:cNvSpPr txBox="1">
            <a:spLocks noChangeArrowheads="1"/>
          </p:cNvSpPr>
          <p:nvPr/>
        </p:nvSpPr>
        <p:spPr bwMode="auto">
          <a:xfrm>
            <a:off x="5857875" y="2714625"/>
            <a:ext cx="508000" cy="4619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240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18</a:t>
            </a:r>
          </a:p>
        </p:txBody>
      </p:sp>
    </p:spTree>
  </p:cSld>
  <p:clrMapOvr>
    <a:masterClrMapping/>
  </p:clrMapOvr>
  <p:transition spd="slow">
    <p:checker dir="vert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382588" y="500063"/>
            <a:ext cx="8332787" cy="41544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 sz="2400" b="1">
                <a:solidFill>
                  <a:schemeClr val="bg1"/>
                </a:solidFill>
              </a:rPr>
              <a:t>برای اثبات مساحت مثلث می توانیم مساحت مثلث را با استفاده از قاعده وارتفاع</a:t>
            </a:r>
          </a:p>
          <a:p>
            <a:endParaRPr lang="fa-IR" sz="2400" b="1">
              <a:solidFill>
                <a:schemeClr val="bg1"/>
              </a:solidFill>
            </a:endParaRPr>
          </a:p>
          <a:p>
            <a:r>
              <a:rPr lang="fa-IR" sz="2400" b="1">
                <a:solidFill>
                  <a:schemeClr val="bg1"/>
                </a:solidFill>
              </a:rPr>
              <a:t>دیگر محاسبه کنیم .</a:t>
            </a:r>
          </a:p>
          <a:p>
            <a:endParaRPr lang="fa-IR" sz="2400" b="1">
              <a:solidFill>
                <a:schemeClr val="bg1"/>
              </a:solidFill>
            </a:endParaRPr>
          </a:p>
          <a:p>
            <a:r>
              <a:rPr lang="fa-IR" sz="2400" b="1">
                <a:solidFill>
                  <a:schemeClr val="bg1"/>
                </a:solidFill>
              </a:rPr>
              <a:t>حالت های تساوی دو مثلث :</a:t>
            </a:r>
          </a:p>
          <a:p>
            <a:endParaRPr lang="fa-IR" sz="2400" b="1">
              <a:solidFill>
                <a:schemeClr val="bg1"/>
              </a:solidFill>
            </a:endParaRPr>
          </a:p>
          <a:p>
            <a:r>
              <a:rPr lang="fa-IR" sz="2400" b="1">
                <a:solidFill>
                  <a:schemeClr val="bg1"/>
                </a:solidFill>
              </a:rPr>
              <a:t>1- تساوی سه ضلع</a:t>
            </a:r>
          </a:p>
          <a:p>
            <a:r>
              <a:rPr lang="fa-IR" sz="2400" b="1">
                <a:solidFill>
                  <a:schemeClr val="bg1"/>
                </a:solidFill>
              </a:rPr>
              <a:t> </a:t>
            </a:r>
          </a:p>
          <a:p>
            <a:r>
              <a:rPr lang="fa-IR" sz="2400" b="1">
                <a:solidFill>
                  <a:schemeClr val="bg1"/>
                </a:solidFill>
              </a:rPr>
              <a:t>2- دو ضلع و زاویه ی بین آن دو ضلع</a:t>
            </a:r>
          </a:p>
          <a:p>
            <a:endParaRPr lang="fa-IR" sz="2400" b="1">
              <a:solidFill>
                <a:schemeClr val="bg1"/>
              </a:solidFill>
            </a:endParaRPr>
          </a:p>
          <a:p>
            <a:r>
              <a:rPr lang="fa-IR" sz="2400" b="1">
                <a:solidFill>
                  <a:schemeClr val="bg1"/>
                </a:solidFill>
              </a:rPr>
              <a:t>3- دو زاویه وضلع بین</a:t>
            </a:r>
          </a:p>
        </p:txBody>
      </p:sp>
    </p:spTree>
  </p:cSld>
  <p:clrMapOvr>
    <a:masterClrMapping/>
  </p:clrMapOvr>
  <p:transition spd="slow">
    <p:blinds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84" y="2143116"/>
            <a:ext cx="4643470" cy="1204898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sz="6000" smtClean="0">
                <a:solidFill>
                  <a:schemeClr val="bg1"/>
                </a:solidFill>
                <a:latin typeface="Titr" pitchFamily="2" charset="-78"/>
                <a:cs typeface="Titr" pitchFamily="2" charset="-78"/>
              </a:rPr>
              <a:t>خدا نگهدارشما</a:t>
            </a:r>
            <a:endParaRPr lang="fa-IR" sz="6000">
              <a:solidFill>
                <a:schemeClr val="bg1"/>
              </a:solidFill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cover dir="lu"/>
    <p:sndAc>
      <p:stSnd>
        <p:snd r:embed="rId2" name="applause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پاورپوینت آموزشی ارتفاع و مساحت مثلث ریاضی ششم ابتدایی</Template>
  <TotalTime>0</TotalTime>
  <Words>240</Words>
  <Application>Microsoft Office PowerPoint</Application>
  <PresentationFormat>On-screen Show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Constantia</vt:lpstr>
      <vt:lpstr>Times New Roman</vt:lpstr>
      <vt:lpstr>Titr</vt:lpstr>
      <vt:lpstr>Wingdings 2</vt:lpstr>
      <vt:lpstr>Paper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خدا نگهدارشما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2022-01-31T18:47:41Z</dcterms:created>
  <dcterms:modified xsi:type="dcterms:W3CDTF">2022-01-31T18:48:07Z</dcterms:modified>
</cp:coreProperties>
</file>