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E7831-0D77-4DD4-9B8D-04849A598502}"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6837D-0E95-41A3-A50A-7785E0A86828}" type="slidenum">
              <a:rPr lang="en-US" smtClean="0"/>
              <a:t>‹#›</a:t>
            </a:fld>
            <a:endParaRPr lang="en-US"/>
          </a:p>
        </p:txBody>
      </p:sp>
    </p:spTree>
    <p:extLst>
      <p:ext uri="{BB962C8B-B14F-4D97-AF65-F5344CB8AC3E}">
        <p14:creationId xmlns:p14="http://schemas.microsoft.com/office/powerpoint/2010/main" val="3681256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B6837D-0E95-41A3-A50A-7785E0A86828}" type="slidenum">
              <a:rPr lang="en-US" smtClean="0"/>
              <a:t>12</a:t>
            </a:fld>
            <a:endParaRPr lang="en-US"/>
          </a:p>
        </p:txBody>
      </p:sp>
    </p:spTree>
    <p:extLst>
      <p:ext uri="{BB962C8B-B14F-4D97-AF65-F5344CB8AC3E}">
        <p14:creationId xmlns:p14="http://schemas.microsoft.com/office/powerpoint/2010/main" val="175618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729B39E-A350-43D7-A4EA-E71F2F0FA5E4}"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D5F549-F0E3-4417-8851-F4E82E5AFB57}" type="slidenum">
              <a:rPr lang="en-US" smtClean="0"/>
              <a:t>‹#›</a:t>
            </a:fld>
            <a:endParaRPr lang="en-US"/>
          </a:p>
        </p:txBody>
      </p:sp>
    </p:spTree>
    <p:extLst>
      <p:ext uri="{BB962C8B-B14F-4D97-AF65-F5344CB8AC3E}">
        <p14:creationId xmlns:p14="http://schemas.microsoft.com/office/powerpoint/2010/main" val="302253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9B39E-A350-43D7-A4EA-E71F2F0FA5E4}"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F549-F0E3-4417-8851-F4E82E5AFB57}" type="slidenum">
              <a:rPr lang="en-US" smtClean="0"/>
              <a:t>‹#›</a:t>
            </a:fld>
            <a:endParaRPr lang="en-US"/>
          </a:p>
        </p:txBody>
      </p:sp>
    </p:spTree>
    <p:extLst>
      <p:ext uri="{BB962C8B-B14F-4D97-AF65-F5344CB8AC3E}">
        <p14:creationId xmlns:p14="http://schemas.microsoft.com/office/powerpoint/2010/main" val="2662551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9B39E-A350-43D7-A4EA-E71F2F0FA5E4}"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F549-F0E3-4417-8851-F4E82E5AFB57}" type="slidenum">
              <a:rPr lang="en-US" smtClean="0"/>
              <a:t>‹#›</a:t>
            </a:fld>
            <a:endParaRPr lang="en-US"/>
          </a:p>
        </p:txBody>
      </p:sp>
    </p:spTree>
    <p:extLst>
      <p:ext uri="{BB962C8B-B14F-4D97-AF65-F5344CB8AC3E}">
        <p14:creationId xmlns:p14="http://schemas.microsoft.com/office/powerpoint/2010/main" val="4226044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9B39E-A350-43D7-A4EA-E71F2F0FA5E4}"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F549-F0E3-4417-8851-F4E82E5AFB5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6859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9B39E-A350-43D7-A4EA-E71F2F0FA5E4}"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F549-F0E3-4417-8851-F4E82E5AFB57}" type="slidenum">
              <a:rPr lang="en-US" smtClean="0"/>
              <a:t>‹#›</a:t>
            </a:fld>
            <a:endParaRPr lang="en-US"/>
          </a:p>
        </p:txBody>
      </p:sp>
    </p:spTree>
    <p:extLst>
      <p:ext uri="{BB962C8B-B14F-4D97-AF65-F5344CB8AC3E}">
        <p14:creationId xmlns:p14="http://schemas.microsoft.com/office/powerpoint/2010/main" val="3512389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729B39E-A350-43D7-A4EA-E71F2F0FA5E4}"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5F549-F0E3-4417-8851-F4E82E5AFB57}" type="slidenum">
              <a:rPr lang="en-US" smtClean="0"/>
              <a:t>‹#›</a:t>
            </a:fld>
            <a:endParaRPr lang="en-US"/>
          </a:p>
        </p:txBody>
      </p:sp>
    </p:spTree>
    <p:extLst>
      <p:ext uri="{BB962C8B-B14F-4D97-AF65-F5344CB8AC3E}">
        <p14:creationId xmlns:p14="http://schemas.microsoft.com/office/powerpoint/2010/main" val="506431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729B39E-A350-43D7-A4EA-E71F2F0FA5E4}"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5F549-F0E3-4417-8851-F4E82E5AFB57}" type="slidenum">
              <a:rPr lang="en-US" smtClean="0"/>
              <a:t>‹#›</a:t>
            </a:fld>
            <a:endParaRPr lang="en-US"/>
          </a:p>
        </p:txBody>
      </p:sp>
    </p:spTree>
    <p:extLst>
      <p:ext uri="{BB962C8B-B14F-4D97-AF65-F5344CB8AC3E}">
        <p14:creationId xmlns:p14="http://schemas.microsoft.com/office/powerpoint/2010/main" val="3143556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29B39E-A350-43D7-A4EA-E71F2F0FA5E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F549-F0E3-4417-8851-F4E82E5AFB57}" type="slidenum">
              <a:rPr lang="en-US" smtClean="0"/>
              <a:t>‹#›</a:t>
            </a:fld>
            <a:endParaRPr lang="en-US"/>
          </a:p>
        </p:txBody>
      </p:sp>
    </p:spTree>
    <p:extLst>
      <p:ext uri="{BB962C8B-B14F-4D97-AF65-F5344CB8AC3E}">
        <p14:creationId xmlns:p14="http://schemas.microsoft.com/office/powerpoint/2010/main" val="500657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29B39E-A350-43D7-A4EA-E71F2F0FA5E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F549-F0E3-4417-8851-F4E82E5AFB57}" type="slidenum">
              <a:rPr lang="en-US" smtClean="0"/>
              <a:t>‹#›</a:t>
            </a:fld>
            <a:endParaRPr lang="en-US"/>
          </a:p>
        </p:txBody>
      </p:sp>
    </p:spTree>
    <p:extLst>
      <p:ext uri="{BB962C8B-B14F-4D97-AF65-F5344CB8AC3E}">
        <p14:creationId xmlns:p14="http://schemas.microsoft.com/office/powerpoint/2010/main" val="197981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29B39E-A350-43D7-A4EA-E71F2F0FA5E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F549-F0E3-4417-8851-F4E82E5AFB57}" type="slidenum">
              <a:rPr lang="en-US" smtClean="0"/>
              <a:t>‹#›</a:t>
            </a:fld>
            <a:endParaRPr lang="en-US"/>
          </a:p>
        </p:txBody>
      </p:sp>
    </p:spTree>
    <p:extLst>
      <p:ext uri="{BB962C8B-B14F-4D97-AF65-F5344CB8AC3E}">
        <p14:creationId xmlns:p14="http://schemas.microsoft.com/office/powerpoint/2010/main" val="72507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29B39E-A350-43D7-A4EA-E71F2F0FA5E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F549-F0E3-4417-8851-F4E82E5AFB57}" type="slidenum">
              <a:rPr lang="en-US" smtClean="0"/>
              <a:t>‹#›</a:t>
            </a:fld>
            <a:endParaRPr lang="en-US"/>
          </a:p>
        </p:txBody>
      </p:sp>
    </p:spTree>
    <p:extLst>
      <p:ext uri="{BB962C8B-B14F-4D97-AF65-F5344CB8AC3E}">
        <p14:creationId xmlns:p14="http://schemas.microsoft.com/office/powerpoint/2010/main" val="159687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29B39E-A350-43D7-A4EA-E71F2F0FA5E4}"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F549-F0E3-4417-8851-F4E82E5AFB57}" type="slidenum">
              <a:rPr lang="en-US" smtClean="0"/>
              <a:t>‹#›</a:t>
            </a:fld>
            <a:endParaRPr lang="en-US"/>
          </a:p>
        </p:txBody>
      </p:sp>
    </p:spTree>
    <p:extLst>
      <p:ext uri="{BB962C8B-B14F-4D97-AF65-F5344CB8AC3E}">
        <p14:creationId xmlns:p14="http://schemas.microsoft.com/office/powerpoint/2010/main" val="237659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29B39E-A350-43D7-A4EA-E71F2F0FA5E4}"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D5F549-F0E3-4417-8851-F4E82E5AFB57}" type="slidenum">
              <a:rPr lang="en-US" smtClean="0"/>
              <a:t>‹#›</a:t>
            </a:fld>
            <a:endParaRPr lang="en-US"/>
          </a:p>
        </p:txBody>
      </p:sp>
    </p:spTree>
    <p:extLst>
      <p:ext uri="{BB962C8B-B14F-4D97-AF65-F5344CB8AC3E}">
        <p14:creationId xmlns:p14="http://schemas.microsoft.com/office/powerpoint/2010/main" val="31964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29B39E-A350-43D7-A4EA-E71F2F0FA5E4}"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5F549-F0E3-4417-8851-F4E82E5AFB57}" type="slidenum">
              <a:rPr lang="en-US" smtClean="0"/>
              <a:t>‹#›</a:t>
            </a:fld>
            <a:endParaRPr lang="en-US"/>
          </a:p>
        </p:txBody>
      </p:sp>
    </p:spTree>
    <p:extLst>
      <p:ext uri="{BB962C8B-B14F-4D97-AF65-F5344CB8AC3E}">
        <p14:creationId xmlns:p14="http://schemas.microsoft.com/office/powerpoint/2010/main" val="74485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9B39E-A350-43D7-A4EA-E71F2F0FA5E4}"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D5F549-F0E3-4417-8851-F4E82E5AFB57}" type="slidenum">
              <a:rPr lang="en-US" smtClean="0"/>
              <a:t>‹#›</a:t>
            </a:fld>
            <a:endParaRPr lang="en-US"/>
          </a:p>
        </p:txBody>
      </p:sp>
    </p:spTree>
    <p:extLst>
      <p:ext uri="{BB962C8B-B14F-4D97-AF65-F5344CB8AC3E}">
        <p14:creationId xmlns:p14="http://schemas.microsoft.com/office/powerpoint/2010/main" val="3445458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9B39E-A350-43D7-A4EA-E71F2F0FA5E4}"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F549-F0E3-4417-8851-F4E82E5AFB57}" type="slidenum">
              <a:rPr lang="en-US" smtClean="0"/>
              <a:t>‹#›</a:t>
            </a:fld>
            <a:endParaRPr lang="en-US"/>
          </a:p>
        </p:txBody>
      </p:sp>
    </p:spTree>
    <p:extLst>
      <p:ext uri="{BB962C8B-B14F-4D97-AF65-F5344CB8AC3E}">
        <p14:creationId xmlns:p14="http://schemas.microsoft.com/office/powerpoint/2010/main" val="2222456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9B39E-A350-43D7-A4EA-E71F2F0FA5E4}"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F549-F0E3-4417-8851-F4E82E5AFB57}" type="slidenum">
              <a:rPr lang="en-US" smtClean="0"/>
              <a:t>‹#›</a:t>
            </a:fld>
            <a:endParaRPr lang="en-US"/>
          </a:p>
        </p:txBody>
      </p:sp>
    </p:spTree>
    <p:extLst>
      <p:ext uri="{BB962C8B-B14F-4D97-AF65-F5344CB8AC3E}">
        <p14:creationId xmlns:p14="http://schemas.microsoft.com/office/powerpoint/2010/main" val="1061394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729B39E-A350-43D7-A4EA-E71F2F0FA5E4}"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D5F549-F0E3-4417-8851-F4E82E5AFB57}" type="slidenum">
              <a:rPr lang="en-US" smtClean="0"/>
              <a:t>‹#›</a:t>
            </a:fld>
            <a:endParaRPr lang="en-US"/>
          </a:p>
        </p:txBody>
      </p:sp>
    </p:spTree>
    <p:extLst>
      <p:ext uri="{BB962C8B-B14F-4D97-AF65-F5344CB8AC3E}">
        <p14:creationId xmlns:p14="http://schemas.microsoft.com/office/powerpoint/2010/main" val="1105072315"/>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254" y="1657350"/>
            <a:ext cx="10509568" cy="4846320"/>
          </a:xfrm>
        </p:spPr>
        <p:txBody>
          <a:bodyPr>
            <a:noAutofit/>
          </a:bodyPr>
          <a:lstStyle/>
          <a:p>
            <a:pPr algn="r" rtl="1"/>
            <a:r>
              <a:rPr lang="fa-IR" sz="23900" b="1" dirty="0" smtClean="0">
                <a:latin typeface="IranNastaliq" panose="02020505000000020003" pitchFamily="18" charset="0"/>
                <a:cs typeface="IranNastaliq" panose="02020505000000020003" pitchFamily="18" charset="0"/>
              </a:rPr>
              <a:t>بسم الله الرحمن الرحیم</a:t>
            </a:r>
            <a:endParaRPr lang="en-US" sz="23900" b="1"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230145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02353" y="333813"/>
            <a:ext cx="7027886" cy="1015663"/>
          </a:xfrm>
          <a:prstGeom prst="rect">
            <a:avLst/>
          </a:prstGeom>
          <a:noFill/>
        </p:spPr>
        <p:txBody>
          <a:bodyPr wrap="none" lIns="91440" tIns="45720" rIns="91440" bIns="45720">
            <a:spAutoFit/>
          </a:bodyPr>
          <a:lstStyle/>
          <a:p>
            <a:pPr algn="ctr"/>
            <a:r>
              <a:rPr lang="fa-IR" sz="6000" b="1" cap="none" spc="0" dirty="0" smtClean="0">
                <a:ln w="0"/>
                <a:solidFill>
                  <a:srgbClr val="00B0F0"/>
                </a:solidFill>
                <a:cs typeface="B Titr" panose="00000700000000000000" pitchFamily="2" charset="-78"/>
              </a:rPr>
              <a:t>4) پانکراس ( لوزالمعده)</a:t>
            </a:r>
            <a:endParaRPr lang="en-US" sz="6000" b="1" cap="none" spc="0" dirty="0">
              <a:ln w="0"/>
              <a:solidFill>
                <a:srgbClr val="00B0F0"/>
              </a:solidFill>
              <a:cs typeface="B Titr" panose="00000700000000000000" pitchFamily="2" charset="-78"/>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 y="841644"/>
            <a:ext cx="4822343" cy="5913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85381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365125"/>
            <a:ext cx="11685270" cy="5578475"/>
          </a:xfrm>
        </p:spPr>
        <p:txBody>
          <a:bodyPr>
            <a:normAutofit/>
          </a:bodyPr>
          <a:lstStyle/>
          <a:p>
            <a:pPr algn="r" rtl="1"/>
            <a:r>
              <a:rPr lang="fa-IR" sz="4800" dirty="0" smtClean="0">
                <a:cs typeface="B Titr" panose="00000700000000000000" pitchFamily="2" charset="-78"/>
              </a:rPr>
              <a:t>پانکراس در زیر معده و موازی با آن قرار گرفته است . پانکراس </a:t>
            </a:r>
            <a:r>
              <a:rPr lang="fa-IR" sz="4800" dirty="0" smtClean="0">
                <a:solidFill>
                  <a:schemeClr val="accent1"/>
                </a:solidFill>
                <a:cs typeface="B Titr" panose="00000700000000000000" pitchFamily="2" charset="-78"/>
              </a:rPr>
              <a:t>آنزیم های مختلف و بیکربنات سدیم </a:t>
            </a:r>
            <a:r>
              <a:rPr lang="fa-IR" sz="4800" dirty="0" smtClean="0">
                <a:cs typeface="B Titr" panose="00000700000000000000" pitchFamily="2" charset="-78"/>
              </a:rPr>
              <a:t>را تولید می کند . بی کربنات اثر اسید معده را خنثی می کند و درون دوازدهه را قلیایی می کند در نتیجه محیط مناسب برای فعالیت آنزیم های پانراس فراهم می شود</a:t>
            </a:r>
            <a:endParaRPr lang="en-US" sz="4800" dirty="0">
              <a:cs typeface="B Titr" panose="00000700000000000000" pitchFamily="2" charset="-78"/>
            </a:endParaRPr>
          </a:p>
        </p:txBody>
      </p:sp>
    </p:spTree>
    <p:extLst>
      <p:ext uri="{BB962C8B-B14F-4D97-AF65-F5344CB8AC3E}">
        <p14:creationId xmlns:p14="http://schemas.microsoft.com/office/powerpoint/2010/main" val="29739315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851" y="304145"/>
            <a:ext cx="4846394" cy="6333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7025241" y="304145"/>
            <a:ext cx="4679486" cy="1107996"/>
          </a:xfrm>
          <a:prstGeom prst="rect">
            <a:avLst/>
          </a:prstGeom>
          <a:noFill/>
        </p:spPr>
        <p:txBody>
          <a:bodyPr wrap="none" lIns="91440" tIns="45720" rIns="91440" bIns="45720">
            <a:spAutoFit/>
          </a:bodyPr>
          <a:lstStyle/>
          <a:p>
            <a:pPr algn="ctr"/>
            <a:r>
              <a:rPr lang="fa-IR" sz="6600" b="0" cap="none" spc="0" dirty="0" smtClean="0">
                <a:ln w="0"/>
                <a:solidFill>
                  <a:srgbClr val="00B0F0"/>
                </a:solidFill>
                <a:effectLst>
                  <a:outerShdw blurRad="38100" dist="25400" dir="5400000" algn="ctr" rotWithShape="0">
                    <a:srgbClr val="6E747A">
                      <a:alpha val="43000"/>
                    </a:srgbClr>
                  </a:outerShdw>
                </a:effectLst>
                <a:cs typeface="B Titr" panose="00000700000000000000" pitchFamily="2" charset="-78"/>
              </a:rPr>
              <a:t>5) رو</a:t>
            </a:r>
            <a:r>
              <a:rPr lang="fa-IR" sz="6600" b="0" cap="none" spc="0" dirty="0" smtClean="0">
                <a:ln w="0"/>
                <a:solidFill>
                  <a:srgbClr val="00B0F0"/>
                </a:solidFill>
                <a:cs typeface="B Titr" panose="00000700000000000000" pitchFamily="2" charset="-78"/>
              </a:rPr>
              <a:t>ده باریک</a:t>
            </a:r>
            <a:endParaRPr lang="en-US" sz="6600" b="0" cap="none" spc="0" dirty="0">
              <a:ln w="0"/>
              <a:solidFill>
                <a:srgbClr val="00B0F0"/>
              </a:solidFill>
              <a:effectLst>
                <a:outerShdw blurRad="38100" dist="25400" dir="5400000" algn="ctr" rotWithShape="0">
                  <a:srgbClr val="6E747A">
                    <a:alpha val="43000"/>
                  </a:srgbClr>
                </a:outerShdw>
              </a:effectLst>
              <a:cs typeface="B Titr" panose="00000700000000000000" pitchFamily="2" charset="-78"/>
            </a:endParaRPr>
          </a:p>
        </p:txBody>
      </p:sp>
    </p:spTree>
    <p:extLst>
      <p:ext uri="{BB962C8B-B14F-4D97-AF65-F5344CB8AC3E}">
        <p14:creationId xmlns:p14="http://schemas.microsoft.com/office/powerpoint/2010/main" val="8550091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01" y="99152"/>
            <a:ext cx="11865167" cy="6610119"/>
          </a:xfrm>
        </p:spPr>
        <p:txBody>
          <a:bodyPr>
            <a:normAutofit/>
          </a:bodyPr>
          <a:lstStyle/>
          <a:p>
            <a:pPr algn="r" rtl="1"/>
            <a:r>
              <a:rPr lang="fa-IR" sz="4000" dirty="0" smtClean="0">
                <a:cs typeface="B Titr" panose="00000700000000000000" pitchFamily="2" charset="-78"/>
              </a:rPr>
              <a:t>روده باریک محل اصلی </a:t>
            </a:r>
            <a:r>
              <a:rPr lang="fa-IR" sz="4000" dirty="0" smtClean="0">
                <a:solidFill>
                  <a:srgbClr val="92D050"/>
                </a:solidFill>
                <a:cs typeface="B Titr" panose="00000700000000000000" pitchFamily="2" charset="-78"/>
              </a:rPr>
              <a:t>گوارش</a:t>
            </a:r>
            <a:r>
              <a:rPr lang="fa-IR" sz="4000" dirty="0" smtClean="0">
                <a:cs typeface="B Titr" panose="00000700000000000000" pitchFamily="2" charset="-78"/>
              </a:rPr>
              <a:t> و </a:t>
            </a:r>
            <a:r>
              <a:rPr lang="fa-IR" sz="4000" dirty="0" smtClean="0">
                <a:solidFill>
                  <a:srgbClr val="92D050"/>
                </a:solidFill>
                <a:cs typeface="B Titr" panose="00000700000000000000" pitchFamily="2" charset="-78"/>
              </a:rPr>
              <a:t>جذب مواد</a:t>
            </a:r>
            <a:r>
              <a:rPr lang="fa-IR" sz="4000" dirty="0" smtClean="0">
                <a:cs typeface="B Titr" panose="00000700000000000000" pitchFamily="2" charset="-78"/>
              </a:rPr>
              <a:t> است . این بخش از لوله گوارش طول بسیار زیادی دارد. بخش ابتدایی روده باریک </a:t>
            </a:r>
            <a:r>
              <a:rPr lang="fa-IR" sz="4000" dirty="0" smtClean="0">
                <a:solidFill>
                  <a:srgbClr val="FF9900"/>
                </a:solidFill>
                <a:cs typeface="B Titr" panose="00000700000000000000" pitchFamily="2" charset="-78"/>
              </a:rPr>
              <a:t>دوازدهه</a:t>
            </a:r>
            <a:r>
              <a:rPr lang="fa-IR" sz="4000" dirty="0" smtClean="0">
                <a:cs typeface="B Titr" panose="00000700000000000000" pitchFamily="2" charset="-78"/>
              </a:rPr>
              <a:t> نام دارد که ساختاری مشابه حرف </a:t>
            </a:r>
            <a:r>
              <a:rPr lang="en-US" sz="4800" b="1" dirty="0" smtClean="0">
                <a:cs typeface="B Titr" panose="00000700000000000000" pitchFamily="2" charset="-78"/>
              </a:rPr>
              <a:t>c</a:t>
            </a:r>
            <a:r>
              <a:rPr lang="fa-IR" sz="4000" dirty="0" smtClean="0">
                <a:cs typeface="B Titr" panose="00000700000000000000" pitchFamily="2" charset="-78"/>
              </a:rPr>
              <a:t> دارد. پس از تکمیل گوارش غذا در معده ، کیموس به تدریج وارد روده باریک می شود در روده باریک به ویژه در ابتدای آن (دوازدهه) مراحل پایانی گوارش کیموس انجام می شود. گوارش مکانیکی غذا در روده باریک به کمک حرکات </a:t>
            </a:r>
            <a:r>
              <a:rPr lang="fa-IR" sz="4000" dirty="0" smtClean="0">
                <a:solidFill>
                  <a:schemeClr val="accent1"/>
                </a:solidFill>
                <a:cs typeface="B Titr" panose="00000700000000000000" pitchFamily="2" charset="-78"/>
              </a:rPr>
              <a:t>قطعه قطعه کننده </a:t>
            </a:r>
            <a:r>
              <a:rPr lang="fa-IR" sz="4000" dirty="0" smtClean="0">
                <a:cs typeface="B Titr" panose="00000700000000000000" pitchFamily="2" charset="-78"/>
              </a:rPr>
              <a:t>انجام می شود. شیره روده به همراه صفرا  و شیره پانکراس که به دوازدهه می ریزند وظیفه گوارش شیمیایی غذا را به عهده دارند . شیره روده شامل </a:t>
            </a:r>
            <a:r>
              <a:rPr lang="fa-IR" sz="4000" dirty="0" smtClean="0">
                <a:solidFill>
                  <a:srgbClr val="FFFF00"/>
                </a:solidFill>
                <a:cs typeface="B Titr" panose="00000700000000000000" pitchFamily="2" charset="-78"/>
              </a:rPr>
              <a:t>ماده مخاطی </a:t>
            </a:r>
            <a:r>
              <a:rPr lang="fa-IR" sz="4000" dirty="0" smtClean="0">
                <a:cs typeface="B Titr" panose="00000700000000000000" pitchFamily="2" charset="-78"/>
              </a:rPr>
              <a:t>، </a:t>
            </a:r>
            <a:r>
              <a:rPr lang="fa-IR" sz="4000" dirty="0" smtClean="0">
                <a:solidFill>
                  <a:srgbClr val="FFFF00"/>
                </a:solidFill>
                <a:cs typeface="B Titr" panose="00000700000000000000" pitchFamily="2" charset="-78"/>
              </a:rPr>
              <a:t>آب</a:t>
            </a:r>
            <a:r>
              <a:rPr lang="fa-IR" sz="4000" dirty="0" smtClean="0">
                <a:cs typeface="B Titr" panose="00000700000000000000" pitchFamily="2" charset="-78"/>
              </a:rPr>
              <a:t> ،</a:t>
            </a:r>
            <a:r>
              <a:rPr lang="fa-IR" sz="4000" dirty="0" smtClean="0">
                <a:solidFill>
                  <a:srgbClr val="FFFF00"/>
                </a:solidFill>
                <a:cs typeface="B Titr" panose="00000700000000000000" pitchFamily="2" charset="-78"/>
              </a:rPr>
              <a:t>آنزیم</a:t>
            </a:r>
            <a:r>
              <a:rPr lang="fa-IR" sz="4000" dirty="0" smtClean="0">
                <a:cs typeface="B Titr" panose="00000700000000000000" pitchFamily="2" charset="-78"/>
              </a:rPr>
              <a:t> و </a:t>
            </a:r>
            <a:r>
              <a:rPr lang="fa-IR" sz="4000" dirty="0" smtClean="0">
                <a:solidFill>
                  <a:srgbClr val="FFFF00"/>
                </a:solidFill>
                <a:cs typeface="B Titr" panose="00000700000000000000" pitchFamily="2" charset="-78"/>
              </a:rPr>
              <a:t>یون بیکربنات </a:t>
            </a:r>
            <a:r>
              <a:rPr lang="fa-IR" sz="4000" dirty="0" smtClean="0">
                <a:cs typeface="B Titr" panose="00000700000000000000" pitchFamily="2" charset="-78"/>
              </a:rPr>
              <a:t>است</a:t>
            </a:r>
            <a:br>
              <a:rPr lang="fa-IR" sz="4000" dirty="0" smtClean="0">
                <a:cs typeface="B Titr" panose="00000700000000000000" pitchFamily="2" charset="-78"/>
              </a:rPr>
            </a:br>
            <a:endParaRPr lang="en-US" sz="4000" dirty="0">
              <a:cs typeface="B Titr" panose="00000700000000000000" pitchFamily="2" charset="-78"/>
            </a:endParaRPr>
          </a:p>
        </p:txBody>
      </p:sp>
    </p:spTree>
    <p:extLst>
      <p:ext uri="{BB962C8B-B14F-4D97-AF65-F5344CB8AC3E}">
        <p14:creationId xmlns:p14="http://schemas.microsoft.com/office/powerpoint/2010/main" val="422595177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240" y="372725"/>
            <a:ext cx="5163578" cy="6218992"/>
          </a:xfrm>
        </p:spPr>
      </p:pic>
      <p:sp>
        <p:nvSpPr>
          <p:cNvPr id="5" name="Rectangle 4"/>
          <p:cNvSpPr/>
          <p:nvPr/>
        </p:nvSpPr>
        <p:spPr>
          <a:xfrm>
            <a:off x="7141770" y="372725"/>
            <a:ext cx="4743606" cy="1107996"/>
          </a:xfrm>
          <a:prstGeom prst="rect">
            <a:avLst/>
          </a:prstGeom>
          <a:noFill/>
        </p:spPr>
        <p:txBody>
          <a:bodyPr wrap="none" lIns="91440" tIns="45720" rIns="91440" bIns="45720">
            <a:spAutoFit/>
          </a:bodyPr>
          <a:lstStyle/>
          <a:p>
            <a:pPr algn="ctr"/>
            <a:r>
              <a:rPr lang="fa-IR" sz="6600" b="1" cap="none" spc="0" dirty="0" smtClean="0">
                <a:ln w="12700">
                  <a:solidFill>
                    <a:schemeClr val="accent5"/>
                  </a:solidFill>
                  <a:prstDash val="solid"/>
                </a:ln>
                <a:solidFill>
                  <a:srgbClr val="00B0F0"/>
                </a:solidFill>
                <a:effectLst/>
                <a:cs typeface="B Titr" panose="00000700000000000000" pitchFamily="2" charset="-78"/>
              </a:rPr>
              <a:t>6) روده بزرگ </a:t>
            </a:r>
            <a:endParaRPr lang="en-US" sz="6600" b="1" cap="none" spc="0" dirty="0">
              <a:ln w="12700">
                <a:solidFill>
                  <a:schemeClr val="accent5"/>
                </a:solidFill>
                <a:prstDash val="solid"/>
              </a:ln>
              <a:solidFill>
                <a:srgbClr val="00B0F0"/>
              </a:solidFill>
              <a:effectLst/>
              <a:cs typeface="B Titr" panose="00000700000000000000" pitchFamily="2" charset="-78"/>
            </a:endParaRPr>
          </a:p>
        </p:txBody>
      </p:sp>
    </p:spTree>
    <p:extLst>
      <p:ext uri="{BB962C8B-B14F-4D97-AF65-F5344CB8AC3E}">
        <p14:creationId xmlns:p14="http://schemas.microsoft.com/office/powerpoint/2010/main" val="10293361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92848" cy="1388126"/>
          </a:xfrm>
        </p:spPr>
        <p:txBody>
          <a:bodyPr>
            <a:normAutofit/>
          </a:bodyPr>
          <a:lstStyle/>
          <a:p>
            <a:pPr algn="r" rtl="1"/>
            <a:r>
              <a:rPr lang="fa-IR" sz="3600" b="1" dirty="0" smtClean="0">
                <a:cs typeface="B Titr" panose="00000700000000000000" pitchFamily="2" charset="-78"/>
              </a:rPr>
              <a:t>روده بزرگ(کولون) ، محل آماده سازی مواد گوارش </a:t>
            </a:r>
            <a:r>
              <a:rPr lang="fa-IR" sz="3600" b="1" u="sng" dirty="0" smtClean="0">
                <a:cs typeface="B Titr" panose="00000700000000000000" pitchFamily="2" charset="-78"/>
              </a:rPr>
              <a:t>نیافته</a:t>
            </a:r>
            <a:r>
              <a:rPr lang="fa-IR" sz="3600" b="1" dirty="0" smtClean="0">
                <a:cs typeface="B Titr" panose="00000700000000000000" pitchFamily="2" charset="-78"/>
              </a:rPr>
              <a:t> برای دفع است</a:t>
            </a:r>
            <a:br>
              <a:rPr lang="fa-IR" sz="3600" b="1" dirty="0" smtClean="0">
                <a:cs typeface="B Titr" panose="00000700000000000000" pitchFamily="2" charset="-78"/>
              </a:rPr>
            </a:br>
            <a:r>
              <a:rPr lang="fa-IR" sz="4400" dirty="0" smtClean="0">
                <a:cs typeface="B Titr" panose="00000700000000000000" pitchFamily="2" charset="-78"/>
              </a:rPr>
              <a:t>بخش های مختلف روده بزرگ : </a:t>
            </a:r>
            <a:r>
              <a:rPr lang="fa-IR" sz="3600" b="1" dirty="0" smtClean="0">
                <a:cs typeface="B Titr" panose="00000700000000000000" pitchFamily="2" charset="-78"/>
              </a:rPr>
              <a:t> </a:t>
            </a:r>
            <a:endParaRPr lang="en-US" sz="3600" b="1" dirty="0">
              <a:cs typeface="B Titr" panose="000007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94052"/>
            <a:ext cx="3106756" cy="383280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757" y="2006123"/>
            <a:ext cx="3120128" cy="383621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3513" y="2006123"/>
            <a:ext cx="3023423" cy="383621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936" y="2006124"/>
            <a:ext cx="2955064" cy="3836217"/>
          </a:xfrm>
          <a:prstGeom prst="rect">
            <a:avLst/>
          </a:prstGeom>
        </p:spPr>
      </p:pic>
    </p:spTree>
    <p:extLst>
      <p:ext uri="{BB962C8B-B14F-4D97-AF65-F5344CB8AC3E}">
        <p14:creationId xmlns:p14="http://schemas.microsoft.com/office/powerpoint/2010/main" val="41912504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 calcmode="lin" valueType="num">
                                      <p:cBhvr>
                                        <p:cTn id="24" dur="500" fill="hold"/>
                                        <p:tgtEl>
                                          <p:spTgt spid="10"/>
                                        </p:tgtEl>
                                        <p:attrNameLst>
                                          <p:attrName>style.rotation</p:attrName>
                                        </p:attrNameLst>
                                      </p:cBhvr>
                                      <p:tavLst>
                                        <p:tav tm="0">
                                          <p:val>
                                            <p:fltVal val="360"/>
                                          </p:val>
                                        </p:tav>
                                        <p:tav tm="100000">
                                          <p:val>
                                            <p:fltVal val="0"/>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07701" y="204430"/>
            <a:ext cx="7520007" cy="1107996"/>
          </a:xfrm>
          <a:prstGeom prst="rect">
            <a:avLst/>
          </a:prstGeom>
          <a:noFill/>
        </p:spPr>
        <p:txBody>
          <a:bodyPr wrap="none" lIns="91440" tIns="45720" rIns="91440" bIns="45720">
            <a:spAutoFit/>
          </a:bodyPr>
          <a:lstStyle/>
          <a:p>
            <a:pPr algn="ctr"/>
            <a:r>
              <a:rPr lang="fa-IR" sz="6600" b="1" cap="none" spc="50" dirty="0" smtClean="0">
                <a:ln w="0"/>
                <a:solidFill>
                  <a:srgbClr val="00B0F0"/>
                </a:solidFill>
                <a:effectLst>
                  <a:innerShdw blurRad="63500" dist="50800" dir="13500000">
                    <a:srgbClr val="000000">
                      <a:alpha val="50000"/>
                    </a:srgbClr>
                  </a:innerShdw>
                </a:effectLst>
                <a:cs typeface="B Titr" panose="00000700000000000000" pitchFamily="2" charset="-78"/>
              </a:rPr>
              <a:t>7) راست روده  و  مخرج</a:t>
            </a:r>
            <a:endParaRPr lang="en-US" sz="6600" b="1" cap="none" spc="50" dirty="0">
              <a:ln w="0"/>
              <a:solidFill>
                <a:srgbClr val="00B0F0"/>
              </a:solidFill>
              <a:effectLst>
                <a:innerShdw blurRad="63500" dist="50800" dir="13500000">
                  <a:srgbClr val="000000">
                    <a:alpha val="50000"/>
                  </a:srgbClr>
                </a:innerShdw>
              </a:effectLst>
              <a:cs typeface="B Titr" panose="00000700000000000000" pitchFamily="2" charset="-78"/>
            </a:endParaRPr>
          </a:p>
        </p:txBody>
      </p:sp>
      <p:sp>
        <p:nvSpPr>
          <p:cNvPr id="2" name="Rectangle 1"/>
          <p:cNvSpPr/>
          <p:nvPr/>
        </p:nvSpPr>
        <p:spPr>
          <a:xfrm>
            <a:off x="5096247" y="2262256"/>
            <a:ext cx="6710491" cy="2677656"/>
          </a:xfrm>
          <a:prstGeom prst="rect">
            <a:avLst/>
          </a:prstGeom>
          <a:noFill/>
        </p:spPr>
        <p:txBody>
          <a:bodyPr wrap="none" lIns="91440" tIns="45720" rIns="91440" bIns="45720">
            <a:spAutoFit/>
          </a:bodyPr>
          <a:lstStyle/>
          <a:p>
            <a:pPr algn="ctr"/>
            <a:r>
              <a:rPr lang="fa-IR" sz="540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قسمت انتهایی لوله گوارش </a:t>
            </a:r>
          </a:p>
          <a:p>
            <a:pPr algn="ctr"/>
            <a:r>
              <a:rPr lang="fa-IR" sz="5400" b="0" cap="none" spc="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می باشند که وظیفه دفع </a:t>
            </a:r>
          </a:p>
          <a:p>
            <a:pPr algn="ctr"/>
            <a:r>
              <a:rPr lang="fa-IR" sz="540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مواد را به عهده دارند</a:t>
            </a:r>
            <a:endParaRPr lang="en-US" sz="6000" b="0" cap="none" spc="0" dirty="0">
              <a:ln w="0"/>
              <a:solidFill>
                <a:schemeClr val="accent1"/>
              </a:solidFill>
              <a:effectLst>
                <a:outerShdw blurRad="38100" dist="25400" dir="5400000" algn="ctr" rotWithShape="0">
                  <a:srgbClr val="6E747A">
                    <a:alpha val="43000"/>
                  </a:srgbClr>
                </a:outerShdw>
              </a:effectLst>
              <a:cs typeface="B Titr" panose="000007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20" y="1505332"/>
            <a:ext cx="4886927" cy="52191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734317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1" y="578390"/>
            <a:ext cx="10201592" cy="5822410"/>
          </a:xfrm>
        </p:spPr>
        <p:txBody>
          <a:bodyPr>
            <a:normAutofit/>
          </a:bodyPr>
          <a:lstStyle/>
          <a:p>
            <a:pPr algn="r"/>
            <a:r>
              <a:rPr lang="fa-IR" sz="7200" dirty="0" smtClean="0">
                <a:cs typeface="B Titr" panose="00000700000000000000" pitchFamily="2" charset="-78"/>
              </a:rPr>
              <a:t>تهیه و تنظیم :</a:t>
            </a:r>
            <a:br>
              <a:rPr lang="fa-IR" sz="7200" dirty="0" smtClean="0">
                <a:cs typeface="B Titr" panose="00000700000000000000" pitchFamily="2" charset="-78"/>
              </a:rPr>
            </a:br>
            <a:r>
              <a:rPr lang="fa-IR" sz="7200" dirty="0">
                <a:cs typeface="B Titr" panose="00000700000000000000" pitchFamily="2" charset="-78"/>
              </a:rPr>
              <a:t/>
            </a:r>
            <a:br>
              <a:rPr lang="fa-IR" sz="7200" dirty="0">
                <a:cs typeface="B Titr" panose="00000700000000000000" pitchFamily="2" charset="-78"/>
              </a:rPr>
            </a:br>
            <a:r>
              <a:rPr lang="fa-IR" sz="7200" dirty="0">
                <a:latin typeface="IranNastaliq" panose="02020505000000020003" pitchFamily="18" charset="0"/>
                <a:cs typeface="IranNastaliq" panose="02020505000000020003" pitchFamily="18" charset="0"/>
              </a:rPr>
              <a:t> </a:t>
            </a:r>
            <a:r>
              <a:rPr lang="fa-IR" sz="7200" dirty="0" smtClean="0">
                <a:latin typeface="IranNastaliq" panose="02020505000000020003" pitchFamily="18" charset="0"/>
                <a:cs typeface="IranNastaliq" panose="02020505000000020003" pitchFamily="18" charset="0"/>
              </a:rPr>
              <a:t>                                                        </a:t>
            </a:r>
            <a:r>
              <a:rPr lang="fa-IR" sz="16600" b="1" dirty="0" smtClean="0">
                <a:latin typeface="IranNastaliq" panose="02020505000000020003" pitchFamily="18" charset="0"/>
                <a:cs typeface="IranNastaliq" panose="02020505000000020003" pitchFamily="18" charset="0"/>
              </a:rPr>
              <a:t>محمد جواد خوش زبان </a:t>
            </a:r>
            <a:endParaRPr lang="en-US" sz="7200" b="1" dirty="0">
              <a:cs typeface="B Titr" panose="00000700000000000000" pitchFamily="2" charset="-78"/>
            </a:endParaRPr>
          </a:p>
        </p:txBody>
      </p:sp>
    </p:spTree>
    <p:extLst>
      <p:ext uri="{BB962C8B-B14F-4D97-AF65-F5344CB8AC3E}">
        <p14:creationId xmlns:p14="http://schemas.microsoft.com/office/powerpoint/2010/main" val="44461799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824" y="342487"/>
            <a:ext cx="9698672" cy="3874770"/>
          </a:xfrm>
        </p:spPr>
        <p:txBody>
          <a:bodyPr>
            <a:normAutofit/>
          </a:bodyPr>
          <a:lstStyle/>
          <a:p>
            <a:pPr algn="r" rtl="1"/>
            <a:r>
              <a:rPr lang="fa-IR" sz="5400" dirty="0" smtClean="0">
                <a:cs typeface="B Titr" panose="00000700000000000000" pitchFamily="2" charset="-78"/>
              </a:rPr>
              <a:t>امیدواریم از این فایل لذت برده باشید </a:t>
            </a:r>
            <a:br>
              <a:rPr lang="fa-IR" sz="5400" dirty="0" smtClean="0">
                <a:cs typeface="B Titr" panose="00000700000000000000" pitchFamily="2" charset="-78"/>
              </a:rPr>
            </a:br>
            <a:r>
              <a:rPr lang="fa-IR" sz="5400" dirty="0">
                <a:cs typeface="B Titr" panose="00000700000000000000" pitchFamily="2" charset="-78"/>
              </a:rPr>
              <a:t/>
            </a:r>
            <a:br>
              <a:rPr lang="fa-IR" sz="5400" dirty="0">
                <a:cs typeface="B Titr" panose="00000700000000000000" pitchFamily="2" charset="-78"/>
              </a:rPr>
            </a:br>
            <a:r>
              <a:rPr lang="fa-IR" sz="5400" dirty="0" smtClean="0">
                <a:cs typeface="B Titr" panose="00000700000000000000" pitchFamily="2" charset="-78"/>
              </a:rPr>
              <a:t/>
            </a:r>
            <a:br>
              <a:rPr lang="fa-IR" sz="5400" dirty="0" smtClean="0">
                <a:cs typeface="B Titr" panose="00000700000000000000" pitchFamily="2" charset="-78"/>
              </a:rPr>
            </a:br>
            <a:r>
              <a:rPr lang="fa-IR" sz="5400" dirty="0" smtClean="0">
                <a:cs typeface="B Titr" panose="00000700000000000000" pitchFamily="2" charset="-78"/>
              </a:rPr>
              <a:t>                         </a:t>
            </a:r>
            <a:endParaRPr lang="en-US" sz="5400" dirty="0">
              <a:cs typeface="B Titr" panose="00000700000000000000" pitchFamily="2" charset="-78"/>
            </a:endParaRPr>
          </a:p>
        </p:txBody>
      </p:sp>
      <p:sp>
        <p:nvSpPr>
          <p:cNvPr id="3" name="Rectangle 2"/>
          <p:cNvSpPr/>
          <p:nvPr/>
        </p:nvSpPr>
        <p:spPr>
          <a:xfrm>
            <a:off x="2990967" y="2567285"/>
            <a:ext cx="5524269" cy="3770263"/>
          </a:xfrm>
          <a:prstGeom prst="rect">
            <a:avLst/>
          </a:prstGeom>
          <a:noFill/>
        </p:spPr>
        <p:txBody>
          <a:bodyPr wrap="none" lIns="91440" tIns="45720" rIns="91440" bIns="45720">
            <a:spAutoFit/>
          </a:bodyPr>
          <a:lstStyle/>
          <a:p>
            <a:pPr algn="ctr"/>
            <a:r>
              <a:rPr lang="fa-IR" sz="23900" b="1" cap="none" spc="0" dirty="0" smtClean="0">
                <a:ln w="13462">
                  <a:solidFill>
                    <a:schemeClr val="bg1"/>
                  </a:solidFill>
                  <a:prstDash val="solid"/>
                </a:ln>
                <a:solidFill>
                  <a:schemeClr val="tx1">
                    <a:lumMod val="85000"/>
                    <a:lumOff val="15000"/>
                  </a:schemeClr>
                </a:solidFill>
                <a:cs typeface="B Titr" panose="00000700000000000000" pitchFamily="2" charset="-78"/>
              </a:rPr>
              <a:t>پایان</a:t>
            </a:r>
            <a:endParaRPr lang="en-US" sz="5400" b="1" cap="none" spc="0" dirty="0">
              <a:ln w="13462">
                <a:solidFill>
                  <a:schemeClr val="bg1"/>
                </a:solidFill>
                <a:prstDash val="solid"/>
              </a:ln>
              <a:solidFill>
                <a:schemeClr val="tx1">
                  <a:lumMod val="85000"/>
                  <a:lumOff val="15000"/>
                </a:schemeClr>
              </a:solidFill>
              <a:cs typeface="B Titr" panose="00000700000000000000" pitchFamily="2" charset="-78"/>
            </a:endParaRPr>
          </a:p>
        </p:txBody>
      </p:sp>
    </p:spTree>
    <p:extLst>
      <p:ext uri="{BB962C8B-B14F-4D97-AF65-F5344CB8AC3E}">
        <p14:creationId xmlns:p14="http://schemas.microsoft.com/office/powerpoint/2010/main" val="20453247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xit" presetSubtype="0" fill="hold" nodeType="clickEffect">
                                  <p:stCondLst>
                                    <p:cond delay="0"/>
                                  </p:stCondLst>
                                  <p:childTnLst>
                                    <p:animEffect transition="out" filter="fade">
                                      <p:cBhvr>
                                        <p:cTn id="14" dur="2000"/>
                                        <p:tgtEl>
                                          <p:spTgt spid="3">
                                            <p:txEl>
                                              <p:pRg st="0" end="0"/>
                                            </p:txEl>
                                          </p:spTgt>
                                        </p:tgtEl>
                                      </p:cBhvr>
                                    </p:animEffect>
                                    <p:anim calcmode="lin" valueType="num">
                                      <p:cBhvr>
                                        <p:cTn id="15" dur="2000"/>
                                        <p:tgtEl>
                                          <p:spTgt spid="3">
                                            <p:txEl>
                                              <p:pRg st="0" end="0"/>
                                            </p:txEl>
                                          </p:spTgt>
                                        </p:tgtEl>
                                        <p:attrNameLst>
                                          <p:attrName>style.rotation</p:attrName>
                                        </p:attrNameLst>
                                      </p:cBhvr>
                                      <p:tavLst>
                                        <p:tav tm="0">
                                          <p:val>
                                            <p:fltVal val="0"/>
                                          </p:val>
                                        </p:tav>
                                        <p:tav tm="100000">
                                          <p:val>
                                            <p:fltVal val="720"/>
                                          </p:val>
                                        </p:tav>
                                      </p:tavLst>
                                    </p:anim>
                                    <p:anim calcmode="lin" valueType="num">
                                      <p:cBhvr>
                                        <p:cTn id="16" dur="2000"/>
                                        <p:tgtEl>
                                          <p:spTgt spid="3">
                                            <p:txEl>
                                              <p:pRg st="0" end="0"/>
                                            </p:txEl>
                                          </p:spTgt>
                                        </p:tgtEl>
                                        <p:attrNameLst>
                                          <p:attrName>ppt_h</p:attrName>
                                        </p:attrNameLst>
                                      </p:cBhvr>
                                      <p:tavLst>
                                        <p:tav tm="0">
                                          <p:val>
                                            <p:strVal val="ppt_h"/>
                                          </p:val>
                                        </p:tav>
                                        <p:tav tm="100000">
                                          <p:val>
                                            <p:fltVal val="0"/>
                                          </p:val>
                                        </p:tav>
                                      </p:tavLst>
                                    </p:anim>
                                    <p:anim calcmode="lin" valueType="num">
                                      <p:cBhvr>
                                        <p:cTn id="17" dur="2000"/>
                                        <p:tgtEl>
                                          <p:spTgt spid="3">
                                            <p:txEl>
                                              <p:pRg st="0" end="0"/>
                                            </p:txEl>
                                          </p:spTgt>
                                        </p:tgtEl>
                                        <p:attrNameLst>
                                          <p:attrName>ppt_w</p:attrName>
                                        </p:attrNameLst>
                                      </p:cBhvr>
                                      <p:tavLst>
                                        <p:tav tm="0">
                                          <p:val>
                                            <p:strVal val="ppt_w"/>
                                          </p:val>
                                        </p:tav>
                                        <p:tav tm="100000">
                                          <p:val>
                                            <p:fltVal val="0"/>
                                          </p:val>
                                        </p:tav>
                                      </p:tavLst>
                                    </p:anim>
                                    <p:set>
                                      <p:cBhvr>
                                        <p:cTn id="18"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975" y="148590"/>
            <a:ext cx="8911687" cy="3840480"/>
          </a:xfrm>
        </p:spPr>
        <p:txBody>
          <a:bodyPr>
            <a:noAutofit/>
          </a:bodyPr>
          <a:lstStyle/>
          <a:p>
            <a:pPr algn="r" rtl="1"/>
            <a:r>
              <a:rPr lang="fa-IR" sz="8000" dirty="0" smtClean="0">
                <a:cs typeface="B Titr" panose="00000700000000000000" pitchFamily="2" charset="-78"/>
              </a:rPr>
              <a:t/>
            </a:r>
            <a:br>
              <a:rPr lang="fa-IR" sz="8000" dirty="0" smtClean="0">
                <a:cs typeface="B Titr" panose="00000700000000000000" pitchFamily="2" charset="-78"/>
              </a:rPr>
            </a:br>
            <a:endParaRPr lang="en-US" sz="8000" dirty="0">
              <a:cs typeface="B Titr" panose="00000700000000000000" pitchFamily="2" charset="-78"/>
            </a:endParaRPr>
          </a:p>
        </p:txBody>
      </p:sp>
      <p:sp>
        <p:nvSpPr>
          <p:cNvPr id="3" name="Rectangle 2"/>
          <p:cNvSpPr/>
          <p:nvPr/>
        </p:nvSpPr>
        <p:spPr>
          <a:xfrm>
            <a:off x="6675120" y="356830"/>
            <a:ext cx="4563518" cy="1107996"/>
          </a:xfrm>
          <a:prstGeom prst="rect">
            <a:avLst/>
          </a:prstGeom>
          <a:noFill/>
        </p:spPr>
        <p:txBody>
          <a:bodyPr wrap="square" lIns="91440" tIns="45720" rIns="91440" bIns="45720">
            <a:spAutoFit/>
          </a:bodyPr>
          <a:lstStyle/>
          <a:p>
            <a:pPr algn="ctr"/>
            <a:r>
              <a:rPr lang="fa-IR" sz="6600" b="0" cap="none" spc="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دستگاه گوارش</a:t>
            </a:r>
            <a:endParaRPr lang="en-US" sz="6600" b="0" cap="none" spc="0" dirty="0">
              <a:ln w="0"/>
              <a:solidFill>
                <a:schemeClr val="accent1"/>
              </a:solidFill>
              <a:effectLst>
                <a:outerShdw blurRad="38100" dist="25400" dir="5400000" algn="ctr" rotWithShape="0">
                  <a:srgbClr val="6E747A">
                    <a:alpha val="43000"/>
                  </a:srgbClr>
                </a:outerShdw>
              </a:effectLst>
              <a:cs typeface="B Titr" panose="00000700000000000000" pitchFamily="2" charset="-78"/>
            </a:endParaRPr>
          </a:p>
        </p:txBody>
      </p:sp>
      <p:sp>
        <p:nvSpPr>
          <p:cNvPr id="5" name="Rectangle 4"/>
          <p:cNvSpPr/>
          <p:nvPr/>
        </p:nvSpPr>
        <p:spPr>
          <a:xfrm>
            <a:off x="4670928" y="1289268"/>
            <a:ext cx="6987811" cy="1200329"/>
          </a:xfrm>
          <a:prstGeom prst="rect">
            <a:avLst/>
          </a:prstGeom>
          <a:noFill/>
        </p:spPr>
        <p:txBody>
          <a:bodyPr wrap="none" lIns="91440" tIns="45720" rIns="91440" bIns="45720">
            <a:spAutoFit/>
          </a:bodyPr>
          <a:lstStyle/>
          <a:p>
            <a:pPr algn="ctr"/>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Digestive system</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67" y="556784"/>
            <a:ext cx="4046738" cy="558112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1978588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9885" y="1722120"/>
            <a:ext cx="6412229" cy="49507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Rectangle 2"/>
          <p:cNvSpPr/>
          <p:nvPr/>
        </p:nvSpPr>
        <p:spPr>
          <a:xfrm>
            <a:off x="1734069" y="328994"/>
            <a:ext cx="8723863" cy="1200329"/>
          </a:xfrm>
          <a:prstGeom prst="rect">
            <a:avLst/>
          </a:prstGeom>
          <a:noFill/>
        </p:spPr>
        <p:txBody>
          <a:bodyPr wrap="none" lIns="91440" tIns="45720" rIns="91440" bIns="45720">
            <a:spAutoFit/>
          </a:bodyPr>
          <a:lstStyle/>
          <a:p>
            <a:pPr algn="ctr"/>
            <a:r>
              <a:rPr lang="fa-IR" sz="7200"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a typeface="+mj-ea"/>
                <a:cs typeface="B Titr" panose="00000700000000000000" pitchFamily="2" charset="-78"/>
              </a:rPr>
              <a:t>آشنایی با دستگاه گوارش :</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743689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1590" y="304145"/>
            <a:ext cx="6300153" cy="6248825"/>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8251671" y="304145"/>
            <a:ext cx="3118162"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8800" b="1" cap="none" spc="0" dirty="0" smtClean="0">
                <a:ln/>
                <a:solidFill>
                  <a:srgbClr val="00B0F0"/>
                </a:solidFill>
                <a:effectLst/>
                <a:cs typeface="B Titr" panose="00000700000000000000" pitchFamily="2" charset="-78"/>
              </a:rPr>
              <a:t>1) مری</a:t>
            </a:r>
            <a:endParaRPr lang="en-US" sz="8800" b="1" cap="none" spc="0" dirty="0">
              <a:ln/>
              <a:solidFill>
                <a:srgbClr val="00B0F0"/>
              </a:solidFill>
              <a:effectLst/>
              <a:cs typeface="B Titr" panose="00000700000000000000" pitchFamily="2" charset="-78"/>
            </a:endParaRPr>
          </a:p>
        </p:txBody>
      </p:sp>
    </p:spTree>
    <p:extLst>
      <p:ext uri="{BB962C8B-B14F-4D97-AF65-F5344CB8AC3E}">
        <p14:creationId xmlns:p14="http://schemas.microsoft.com/office/powerpoint/2010/main" val="124337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90" y="216535"/>
            <a:ext cx="10930890" cy="6035675"/>
          </a:xfrm>
        </p:spPr>
        <p:txBody>
          <a:bodyPr>
            <a:normAutofit/>
          </a:bodyPr>
          <a:lstStyle/>
          <a:p>
            <a:pPr algn="r" rtl="1"/>
            <a:r>
              <a:rPr lang="fa-IR" sz="4800" dirty="0" smtClean="0">
                <a:cs typeface="B Titr" panose="00000700000000000000" pitchFamily="2" charset="-78"/>
              </a:rPr>
              <a:t>مری لوله ای است که در طی فرایند بلع ، غذا را از دهان و حلق به معده منتقل می کند . مری از گردن شروع می شود و در قفسه سینه ادامه پیدا می کند و در نهایت در حفره شکمی به معده ختم می شود. </a:t>
            </a:r>
            <a:br>
              <a:rPr lang="fa-IR" sz="4800" dirty="0" smtClean="0">
                <a:cs typeface="B Titr" panose="00000700000000000000" pitchFamily="2" charset="-78"/>
              </a:rPr>
            </a:br>
            <a:r>
              <a:rPr lang="fa-IR" sz="4800" dirty="0" smtClean="0">
                <a:cs typeface="B Titr" panose="00000700000000000000" pitchFamily="2" charset="-78"/>
              </a:rPr>
              <a:t>مری دارای 2 اسفنکتر (بنداره) است :</a:t>
            </a:r>
            <a:br>
              <a:rPr lang="fa-IR" sz="4800" dirty="0" smtClean="0">
                <a:cs typeface="B Titr" panose="00000700000000000000" pitchFamily="2" charset="-78"/>
              </a:rPr>
            </a:br>
            <a:r>
              <a:rPr lang="fa-IR" sz="4800" dirty="0" smtClean="0">
                <a:cs typeface="B Titr" panose="00000700000000000000" pitchFamily="2" charset="-78"/>
              </a:rPr>
              <a:t>1- ابتدای مری </a:t>
            </a:r>
            <a:br>
              <a:rPr lang="fa-IR" sz="4800" dirty="0" smtClean="0">
                <a:cs typeface="B Titr" panose="00000700000000000000" pitchFamily="2" charset="-78"/>
              </a:rPr>
            </a:br>
            <a:r>
              <a:rPr lang="fa-IR" sz="4800" dirty="0" smtClean="0">
                <a:cs typeface="B Titr" panose="00000700000000000000" pitchFamily="2" charset="-78"/>
              </a:rPr>
              <a:t>2- انتهای مری (کاردیا)</a:t>
            </a:r>
            <a:endParaRPr lang="en-US" sz="4800" dirty="0">
              <a:cs typeface="B Titr" panose="00000700000000000000" pitchFamily="2" charset="-78"/>
            </a:endParaRPr>
          </a:p>
        </p:txBody>
      </p:sp>
    </p:spTree>
    <p:extLst>
      <p:ext uri="{BB962C8B-B14F-4D97-AF65-F5344CB8AC3E}">
        <p14:creationId xmlns:p14="http://schemas.microsoft.com/office/powerpoint/2010/main" val="25686696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6940" y="470550"/>
            <a:ext cx="5141073" cy="6061528"/>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8407221" y="279219"/>
            <a:ext cx="3265639" cy="1446550"/>
          </a:xfrm>
          <a:prstGeom prst="rect">
            <a:avLst/>
          </a:prstGeom>
          <a:noFill/>
        </p:spPr>
        <p:txBody>
          <a:bodyPr wrap="none" lIns="91440" tIns="45720" rIns="91440" bIns="45720">
            <a:spAutoFit/>
          </a:bodyPr>
          <a:lstStyle/>
          <a:p>
            <a:pPr algn="ctr"/>
            <a:r>
              <a:rPr lang="fa-IR" sz="8800" b="0" cap="none" spc="0" dirty="0" smtClean="0">
                <a:ln w="0"/>
                <a:solidFill>
                  <a:srgbClr val="00B0F0"/>
                </a:solidFill>
                <a:effectLst>
                  <a:outerShdw blurRad="38100" dist="25400" dir="5400000" algn="ctr" rotWithShape="0">
                    <a:srgbClr val="6E747A">
                      <a:alpha val="43000"/>
                    </a:srgbClr>
                  </a:outerShdw>
                </a:effectLst>
                <a:cs typeface="B Titr" panose="00000700000000000000" pitchFamily="2" charset="-78"/>
              </a:rPr>
              <a:t>2)معده</a:t>
            </a:r>
            <a:endParaRPr lang="en-US" sz="8800" b="0" cap="none" spc="0" dirty="0">
              <a:ln w="0"/>
              <a:solidFill>
                <a:srgbClr val="00B0F0"/>
              </a:solidFill>
              <a:effectLst>
                <a:outerShdw blurRad="38100" dist="25400" dir="5400000" algn="ctr" rotWithShape="0">
                  <a:srgbClr val="6E747A">
                    <a:alpha val="43000"/>
                  </a:srgbClr>
                </a:outerShdw>
              </a:effectLst>
              <a:cs typeface="B Titr" panose="00000700000000000000" pitchFamily="2" charset="-78"/>
            </a:endParaRPr>
          </a:p>
        </p:txBody>
      </p:sp>
    </p:spTree>
    <p:extLst>
      <p:ext uri="{BB962C8B-B14F-4D97-AF65-F5344CB8AC3E}">
        <p14:creationId xmlns:p14="http://schemas.microsoft.com/office/powerpoint/2010/main" val="3181290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 y="-148590"/>
            <a:ext cx="12340590" cy="6503669"/>
          </a:xfrm>
        </p:spPr>
        <p:txBody>
          <a:bodyPr>
            <a:normAutofit/>
          </a:bodyPr>
          <a:lstStyle/>
          <a:p>
            <a:pPr algn="r" rtl="1"/>
            <a:r>
              <a:rPr lang="fa-IR" sz="4800" dirty="0" smtClean="0">
                <a:cs typeface="B Titr" panose="00000700000000000000" pitchFamily="2" charset="-78"/>
              </a:rPr>
              <a:t>معده محلی است که غذا در آن به طور موقت ذخیره می  شود.اصطلاحا انبار غذای بدن نام دارد . در این اندام گوارش شیمیایی و فیزیکی غذا نیز انجام می شود . بنداره انتهای معده پیلور نام دارد که محل اتصال معده و روده باریک است .    </a:t>
            </a:r>
            <a:br>
              <a:rPr lang="fa-IR" sz="4800" dirty="0" smtClean="0">
                <a:cs typeface="B Titr" panose="00000700000000000000" pitchFamily="2" charset="-78"/>
              </a:rPr>
            </a:br>
            <a:r>
              <a:rPr lang="fa-IR" sz="4800" dirty="0" smtClean="0">
                <a:cs typeface="B Titr" panose="00000700000000000000" pitchFamily="2" charset="-78"/>
              </a:rPr>
              <a:t>معده دارای 3 ماهیچه </a:t>
            </a:r>
            <a:r>
              <a:rPr lang="fa-IR" sz="4800" dirty="0" smtClean="0">
                <a:solidFill>
                  <a:schemeClr val="accent1"/>
                </a:solidFill>
                <a:cs typeface="B Titr" panose="00000700000000000000" pitchFamily="2" charset="-78"/>
              </a:rPr>
              <a:t>طولی ، حلقوی و مورب  </a:t>
            </a:r>
            <a:r>
              <a:rPr lang="fa-IR" sz="4800" dirty="0" smtClean="0">
                <a:cs typeface="B Titr" panose="00000700000000000000" pitchFamily="2" charset="-78"/>
              </a:rPr>
              <a:t>است.</a:t>
            </a:r>
            <a:br>
              <a:rPr lang="fa-IR" sz="4800" dirty="0" smtClean="0">
                <a:cs typeface="B Titr" panose="00000700000000000000" pitchFamily="2" charset="-78"/>
              </a:rPr>
            </a:br>
            <a:r>
              <a:rPr lang="fa-IR" sz="4800" dirty="0" smtClean="0">
                <a:cs typeface="B Titr" panose="00000700000000000000" pitchFamily="2" charset="-78"/>
              </a:rPr>
              <a:t>در طی فرایند گوارش معده ، غذا به طور کامل با شیره معده مخلوط می شود و </a:t>
            </a:r>
            <a:r>
              <a:rPr lang="fa-IR" sz="4800" dirty="0" smtClean="0">
                <a:solidFill>
                  <a:srgbClr val="92D050"/>
                </a:solidFill>
                <a:cs typeface="B Titr" panose="00000700000000000000" pitchFamily="2" charset="-78"/>
              </a:rPr>
              <a:t>کیموس</a:t>
            </a:r>
            <a:r>
              <a:rPr lang="fa-IR" sz="4800" dirty="0" smtClean="0">
                <a:cs typeface="B Titr" panose="00000700000000000000" pitchFamily="2" charset="-78"/>
              </a:rPr>
              <a:t> را ایجاد می کند.</a:t>
            </a:r>
            <a:endParaRPr lang="en-US" sz="4800" dirty="0">
              <a:cs typeface="B Titr" panose="00000700000000000000" pitchFamily="2" charset="-78"/>
            </a:endParaRPr>
          </a:p>
        </p:txBody>
      </p:sp>
    </p:spTree>
    <p:extLst>
      <p:ext uri="{BB962C8B-B14F-4D97-AF65-F5344CB8AC3E}">
        <p14:creationId xmlns:p14="http://schemas.microsoft.com/office/powerpoint/2010/main" val="3710976639"/>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1530" y="951552"/>
            <a:ext cx="4778534" cy="5700708"/>
          </a:xfrm>
        </p:spPr>
      </p:pic>
      <p:sp>
        <p:nvSpPr>
          <p:cNvPr id="3" name="Rectangle 2"/>
          <p:cNvSpPr/>
          <p:nvPr/>
        </p:nvSpPr>
        <p:spPr>
          <a:xfrm>
            <a:off x="5932964" y="185670"/>
            <a:ext cx="6098144"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a-IR" sz="6600" b="1" cap="none" spc="0" dirty="0" smtClean="0">
                <a:ln/>
                <a:solidFill>
                  <a:srgbClr val="00B0F0"/>
                </a:solidFill>
                <a:effectLst/>
                <a:cs typeface="B Titr" panose="00000700000000000000" pitchFamily="2" charset="-78"/>
              </a:rPr>
              <a:t>3) کبد و کیسه صفرا</a:t>
            </a:r>
            <a:endParaRPr lang="en-US" sz="6600" b="1" cap="none" spc="0" dirty="0">
              <a:ln/>
              <a:solidFill>
                <a:srgbClr val="00B0F0"/>
              </a:solidFill>
              <a:effectLst/>
              <a:cs typeface="B Titr" panose="00000700000000000000" pitchFamily="2" charset="-78"/>
            </a:endParaRPr>
          </a:p>
        </p:txBody>
      </p:sp>
    </p:spTree>
    <p:extLst>
      <p:ext uri="{BB962C8B-B14F-4D97-AF65-F5344CB8AC3E}">
        <p14:creationId xmlns:p14="http://schemas.microsoft.com/office/powerpoint/2010/main" val="114583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605155"/>
            <a:ext cx="12199620" cy="5018405"/>
          </a:xfrm>
        </p:spPr>
        <p:txBody>
          <a:bodyPr>
            <a:normAutofit/>
          </a:bodyPr>
          <a:lstStyle/>
          <a:p>
            <a:pPr algn="r" rtl="1"/>
            <a:r>
              <a:rPr lang="fa-IR" sz="4000" dirty="0" smtClean="0">
                <a:cs typeface="B Titr" panose="00000700000000000000" pitchFamily="2" charset="-78"/>
              </a:rPr>
              <a:t>صفرا، ترکیبی غیرآنزیمی است که توسط سلولهای کبد ساخته می شود. در صفرا ترکیبی از </a:t>
            </a:r>
            <a:r>
              <a:rPr lang="fa-IR" sz="4000" dirty="0" smtClean="0">
                <a:solidFill>
                  <a:schemeClr val="accent1"/>
                </a:solidFill>
                <a:cs typeface="B Titr" panose="00000700000000000000" pitchFamily="2" charset="-78"/>
              </a:rPr>
              <a:t>نمک های صفراوی ، یون بیکربنات ، کلسترول ، فسفولیپید لیسیتن و بیلی روبین </a:t>
            </a:r>
            <a:r>
              <a:rPr lang="fa-IR" sz="4000" dirty="0" smtClean="0">
                <a:solidFill>
                  <a:schemeClr val="tx1"/>
                </a:solidFill>
                <a:cs typeface="B Titr" panose="00000700000000000000" pitchFamily="2" charset="-78"/>
              </a:rPr>
              <a:t>وجود دارد. صفرا پس از تولید در کبد وارد کیسه صفرا می شود و کمی پس از ورود کیموس ، به دوازدهه می ریزد . نقش اصلی صفرا </a:t>
            </a:r>
            <a:r>
              <a:rPr lang="fa-IR" sz="4000" dirty="0" smtClean="0">
                <a:solidFill>
                  <a:srgbClr val="92D050"/>
                </a:solidFill>
                <a:cs typeface="B Titr" panose="00000700000000000000" pitchFamily="2" charset="-78"/>
              </a:rPr>
              <a:t>کمک به گوارش چربی ها  و ورود آنها به محیط داخلی بدن </a:t>
            </a:r>
            <a:r>
              <a:rPr lang="fa-IR" sz="4000" dirty="0" smtClean="0">
                <a:solidFill>
                  <a:schemeClr val="tx1"/>
                </a:solidFill>
                <a:cs typeface="B Titr" panose="00000700000000000000" pitchFamily="2" charset="-78"/>
              </a:rPr>
              <a:t>است.علاوه بر این صفرا در دفع برخی ازمواد زائد بدن مثل بیلی روبین وکلسترول اضافی نقش دارد</a:t>
            </a:r>
            <a:endParaRPr lang="en-US" sz="4000" dirty="0">
              <a:cs typeface="B Titr" panose="00000700000000000000" pitchFamily="2" charset="-78"/>
            </a:endParaRPr>
          </a:p>
        </p:txBody>
      </p:sp>
    </p:spTree>
    <p:extLst>
      <p:ext uri="{BB962C8B-B14F-4D97-AF65-F5344CB8AC3E}">
        <p14:creationId xmlns:p14="http://schemas.microsoft.com/office/powerpoint/2010/main" val="3723853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207</TotalTime>
  <Words>439</Words>
  <Application>Microsoft Office PowerPoint</Application>
  <PresentationFormat>Widescreen</PresentationFormat>
  <Paragraphs>25</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 Titr</vt:lpstr>
      <vt:lpstr>Calibri</vt:lpstr>
      <vt:lpstr>Corbel</vt:lpstr>
      <vt:lpstr>IranNastaliq</vt:lpstr>
      <vt:lpstr>Depth</vt:lpstr>
      <vt:lpstr>بسم الله الرحمن الرحیم</vt:lpstr>
      <vt:lpstr> </vt:lpstr>
      <vt:lpstr>PowerPoint Presentation</vt:lpstr>
      <vt:lpstr>PowerPoint Presentation</vt:lpstr>
      <vt:lpstr>مری لوله ای است که در طی فرایند بلع ، غذا را از دهان و حلق به معده منتقل می کند . مری از گردن شروع می شود و در قفسه سینه ادامه پیدا می کند و در نهایت در حفره شکمی به معده ختم می شود.  مری دارای 2 اسفنکتر (بنداره) است : 1- ابتدای مری  2- انتهای مری (کاردیا)</vt:lpstr>
      <vt:lpstr>PowerPoint Presentation</vt:lpstr>
      <vt:lpstr>معده محلی است که غذا در آن به طور موقت ذخیره می  شود.اصطلاحا انبار غذای بدن نام دارد . در این اندام گوارش شیمیایی و فیزیکی غذا نیز انجام می شود . بنداره انتهای معده پیلور نام دارد که محل اتصال معده و روده باریک است .     معده دارای 3 ماهیچه طولی ، حلقوی و مورب  است. در طی فرایند گوارش معده ، غذا به طور کامل با شیره معده مخلوط می شود و کیموس را ایجاد می کند.</vt:lpstr>
      <vt:lpstr>PowerPoint Presentation</vt:lpstr>
      <vt:lpstr>صفرا، ترکیبی غیرآنزیمی است که توسط سلولهای کبد ساخته می شود. در صفرا ترکیبی از نمک های صفراوی ، یون بیکربنات ، کلسترول ، فسفولیپید لیسیتن و بیلی روبین وجود دارد. صفرا پس از تولید در کبد وارد کیسه صفرا می شود و کمی پس از ورود کیموس ، به دوازدهه می ریزد . نقش اصلی صفرا کمک به گوارش چربی ها  و ورود آنها به محیط داخلی بدن است.علاوه بر این صفرا در دفع برخی ازمواد زائد بدن مثل بیلی روبین وکلسترول اضافی نقش دارد</vt:lpstr>
      <vt:lpstr>PowerPoint Presentation</vt:lpstr>
      <vt:lpstr>پانکراس در زیر معده و موازی با آن قرار گرفته است . پانکراس آنزیم های مختلف و بیکربنات سدیم را تولید می کند . بی کربنات اثر اسید معده را خنثی می کند و درون دوازدهه را قلیایی می کند در نتیجه محیط مناسب برای فعالیت آنزیم های پانراس فراهم می شود</vt:lpstr>
      <vt:lpstr>PowerPoint Presentation</vt:lpstr>
      <vt:lpstr>روده باریک محل اصلی گوارش و جذب مواد است . این بخش از لوله گوارش طول بسیار زیادی دارد. بخش ابتدایی روده باریک دوازدهه نام دارد که ساختاری مشابه حرف c دارد. پس از تکمیل گوارش غذا در معده ، کیموس به تدریج وارد روده باریک می شود در روده باریک به ویژه در ابتدای آن (دوازدهه) مراحل پایانی گوارش کیموس انجام می شود. گوارش مکانیکی غذا در روده باریک به کمک حرکات قطعه قطعه کننده انجام می شود. شیره روده به همراه صفرا  و شیره پانکراس که به دوازدهه می ریزند وظیفه گوارش شیمیایی غذا را به عهده دارند . شیره روده شامل ماده مخاطی ، آب ،آنزیم و یون بیکربنات است </vt:lpstr>
      <vt:lpstr>PowerPoint Presentation</vt:lpstr>
      <vt:lpstr>روده بزرگ(کولون) ، محل آماده سازی مواد گوارش نیافته برای دفع است بخش های مختلف روده بزرگ :  </vt:lpstr>
      <vt:lpstr>PowerPoint Presentation</vt:lpstr>
      <vt:lpstr>تهیه و تنظیم :                                                           محمد جواد خوش زبان </vt:lpstr>
      <vt:lpstr>امیدواریم از این فایل لذت برده باشید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Windows User</dc:creator>
  <cp:lastModifiedBy>Windows User</cp:lastModifiedBy>
  <cp:revision>28</cp:revision>
  <dcterms:created xsi:type="dcterms:W3CDTF">2017-11-09T01:43:27Z</dcterms:created>
  <dcterms:modified xsi:type="dcterms:W3CDTF">2017-11-14T02:25:52Z</dcterms:modified>
</cp:coreProperties>
</file>