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93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92" r:id="rId15"/>
    <p:sldId id="268" r:id="rId16"/>
    <p:sldId id="269" r:id="rId17"/>
    <p:sldId id="271" r:id="rId18"/>
    <p:sldId id="272" r:id="rId19"/>
    <p:sldId id="273" r:id="rId20"/>
    <p:sldId id="270" r:id="rId21"/>
    <p:sldId id="274" r:id="rId22"/>
    <p:sldId id="275" r:id="rId23"/>
    <p:sldId id="276" r:id="rId24"/>
    <p:sldId id="290" r:id="rId25"/>
    <p:sldId id="291" r:id="rId26"/>
    <p:sldId id="277" r:id="rId27"/>
    <p:sldId id="278" r:id="rId28"/>
    <p:sldId id="279" r:id="rId29"/>
    <p:sldId id="281" r:id="rId30"/>
    <p:sldId id="282" r:id="rId31"/>
    <p:sldId id="283" r:id="rId32"/>
    <p:sldId id="280" r:id="rId33"/>
    <p:sldId id="284" r:id="rId34"/>
    <p:sldId id="285" r:id="rId35"/>
    <p:sldId id="286" r:id="rId36"/>
    <p:sldId id="287" r:id="rId37"/>
    <p:sldId id="288" r:id="rId38"/>
    <p:sldId id="289" r:id="rId39"/>
  </p:sldIdLst>
  <p:sldSz cx="12192000" cy="6858000"/>
  <p:notesSz cx="6858000" cy="9144000"/>
  <p:defaultTextStyle>
    <a:defPPr>
      <a:defRPr lang="fa-IR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0000FF"/>
    <a:srgbClr val="00CC00"/>
    <a:srgbClr val="FF3300"/>
    <a:srgbClr val="FFCC99"/>
    <a:srgbClr val="FFFF00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3037" autoAdjust="0"/>
    <p:restoredTop sz="94660"/>
  </p:normalViewPr>
  <p:slideViewPr>
    <p:cSldViewPr snapToGrid="0">
      <p:cViewPr>
        <p:scale>
          <a:sx n="63" d="100"/>
          <a:sy n="63" d="100"/>
        </p:scale>
        <p:origin x="54" y="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13BE7-C5FF-4A1E-87EC-A3F33F7EA7EB}" type="datetimeFigureOut">
              <a:rPr lang="fa-IR" smtClean="0"/>
              <a:t>06/29/1443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7D54E-53A7-40E2-9E7C-2D3E9DB4F768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8829436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13BE7-C5FF-4A1E-87EC-A3F33F7EA7EB}" type="datetimeFigureOut">
              <a:rPr lang="fa-IR" smtClean="0"/>
              <a:t>06/29/1443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7D54E-53A7-40E2-9E7C-2D3E9DB4F768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0797074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13BE7-C5FF-4A1E-87EC-A3F33F7EA7EB}" type="datetimeFigureOut">
              <a:rPr lang="fa-IR" smtClean="0"/>
              <a:t>06/29/1443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7D54E-53A7-40E2-9E7C-2D3E9DB4F768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0368484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13BE7-C5FF-4A1E-87EC-A3F33F7EA7EB}" type="datetimeFigureOut">
              <a:rPr lang="fa-IR" smtClean="0"/>
              <a:t>06/29/1443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7D54E-53A7-40E2-9E7C-2D3E9DB4F768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5407456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13BE7-C5FF-4A1E-87EC-A3F33F7EA7EB}" type="datetimeFigureOut">
              <a:rPr lang="fa-IR" smtClean="0"/>
              <a:t>06/29/1443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7D54E-53A7-40E2-9E7C-2D3E9DB4F768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4216322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13BE7-C5FF-4A1E-87EC-A3F33F7EA7EB}" type="datetimeFigureOut">
              <a:rPr lang="fa-IR" smtClean="0"/>
              <a:t>06/29/1443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7D54E-53A7-40E2-9E7C-2D3E9DB4F768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835914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13BE7-C5FF-4A1E-87EC-A3F33F7EA7EB}" type="datetimeFigureOut">
              <a:rPr lang="fa-IR" smtClean="0"/>
              <a:t>06/29/1443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7D54E-53A7-40E2-9E7C-2D3E9DB4F768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7744106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13BE7-C5FF-4A1E-87EC-A3F33F7EA7EB}" type="datetimeFigureOut">
              <a:rPr lang="fa-IR" smtClean="0"/>
              <a:t>06/29/1443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7D54E-53A7-40E2-9E7C-2D3E9DB4F768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3206461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13BE7-C5FF-4A1E-87EC-A3F33F7EA7EB}" type="datetimeFigureOut">
              <a:rPr lang="fa-IR" smtClean="0"/>
              <a:t>06/29/1443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7D54E-53A7-40E2-9E7C-2D3E9DB4F768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5464436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13BE7-C5FF-4A1E-87EC-A3F33F7EA7EB}" type="datetimeFigureOut">
              <a:rPr lang="fa-IR" smtClean="0"/>
              <a:t>06/29/1443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7D54E-53A7-40E2-9E7C-2D3E9DB4F768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0187599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13BE7-C5FF-4A1E-87EC-A3F33F7EA7EB}" type="datetimeFigureOut">
              <a:rPr lang="fa-IR" smtClean="0"/>
              <a:t>06/29/1443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7D54E-53A7-40E2-9E7C-2D3E9DB4F768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7866921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F13BE7-C5FF-4A1E-87EC-A3F33F7EA7EB}" type="datetimeFigureOut">
              <a:rPr lang="fa-IR" smtClean="0"/>
              <a:t>06/29/1443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37D54E-53A7-40E2-9E7C-2D3E9DB4F768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77984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ehranmet.ir&#1570;&#1583;&#1585;&#1587;/" TargetMode="External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g"/><Relationship Id="rId5" Type="http://schemas.openxmlformats.org/officeDocument/2006/relationships/image" Target="../media/image45.jpeg"/><Relationship Id="rId4" Type="http://schemas.openxmlformats.org/officeDocument/2006/relationships/image" Target="../media/image4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jpg"/><Relationship Id="rId4" Type="http://schemas.openxmlformats.org/officeDocument/2006/relationships/image" Target="../media/image60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jpg"/><Relationship Id="rId4" Type="http://schemas.openxmlformats.org/officeDocument/2006/relationships/image" Target="../media/image7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9.jpg"/><Relationship Id="rId7" Type="http://schemas.openxmlformats.org/officeDocument/2006/relationships/image" Target="../media/image13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image" Target="../media/image15.JPG"/><Relationship Id="rId7" Type="http://schemas.openxmlformats.org/officeDocument/2006/relationships/image" Target="../media/image1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gif"/><Relationship Id="rId5" Type="http://schemas.openxmlformats.org/officeDocument/2006/relationships/image" Target="../media/image26.gif"/><Relationship Id="rId4" Type="http://schemas.openxmlformats.org/officeDocument/2006/relationships/image" Target="../media/image2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24" y="952176"/>
            <a:ext cx="3177152" cy="3309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493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120180" y="272096"/>
            <a:ext cx="507182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b="1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ایستگاه هواشناسی مهر آباد تهران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518318"/>
            <a:ext cx="6240812" cy="584775"/>
          </a:xfrm>
          <a:prstGeom prst="rect">
            <a:avLst/>
          </a:prstGeom>
          <a:solidFill>
            <a:srgbClr val="FFFFCC"/>
          </a:solidFill>
        </p:spPr>
        <p:txBody>
          <a:bodyPr wrap="none">
            <a:spAutoFit/>
          </a:bodyPr>
          <a:lstStyle/>
          <a:p>
            <a:r>
              <a:rPr lang="fa-IR" sz="2800" dirty="0" smtClean="0"/>
              <a:t> </a:t>
            </a:r>
            <a:r>
              <a:rPr lang="fa-IR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3"/>
              </a:rPr>
              <a:t>www.tehranmet.ir</a:t>
            </a:r>
            <a:r>
              <a:rPr lang="fa-IR" sz="2800" dirty="0">
                <a:hlinkClick r:id="rId3"/>
              </a:rPr>
              <a:t> </a:t>
            </a:r>
            <a:r>
              <a:rPr lang="fa-IR" sz="3200" b="1" dirty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سایت هواشناسی تهران</a:t>
            </a:r>
          </a:p>
        </p:txBody>
      </p:sp>
    </p:spTree>
    <p:extLst>
      <p:ext uri="{BB962C8B-B14F-4D97-AF65-F5344CB8AC3E}">
        <p14:creationId xmlns:p14="http://schemas.microsoft.com/office/powerpoint/2010/main" val="3447621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925" y="0"/>
            <a:ext cx="3709196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53925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6832" y="0"/>
            <a:ext cx="3613333" cy="69897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925" y="191976"/>
            <a:ext cx="3622907" cy="666602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9748433" y="6027002"/>
            <a:ext cx="187012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b="1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رطوبت سنج</a:t>
            </a:r>
          </a:p>
        </p:txBody>
      </p:sp>
      <p:sp>
        <p:nvSpPr>
          <p:cNvPr id="10" name="Rectangle 9"/>
          <p:cNvSpPr/>
          <p:nvPr/>
        </p:nvSpPr>
        <p:spPr>
          <a:xfrm>
            <a:off x="5785937" y="6027001"/>
            <a:ext cx="132258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b="1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دما سنج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532275" y="455448"/>
            <a:ext cx="132510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b="1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باد سنج</a:t>
            </a:r>
          </a:p>
        </p:txBody>
      </p:sp>
    </p:spTree>
    <p:extLst>
      <p:ext uri="{BB962C8B-B14F-4D97-AF65-F5344CB8AC3E}">
        <p14:creationId xmlns:p14="http://schemas.microsoft.com/office/powerpoint/2010/main" val="162426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353319" y="205967"/>
            <a:ext cx="7381067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b="1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میزان دما و بارش را به صورت نمودار نشان می دهند.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42931"/>
            <a:ext cx="6043854" cy="437213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498" y="1236907"/>
            <a:ext cx="5904855" cy="437816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993306" y="5711476"/>
            <a:ext cx="4249237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b="1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نمودار بارش ( ستونی، آبی )</a:t>
            </a:r>
          </a:p>
        </p:txBody>
      </p:sp>
      <p:sp>
        <p:nvSpPr>
          <p:cNvPr id="9" name="Rectangle 8"/>
          <p:cNvSpPr/>
          <p:nvPr/>
        </p:nvSpPr>
        <p:spPr>
          <a:xfrm>
            <a:off x="1691100" y="5711475"/>
            <a:ext cx="361110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b="1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نمودار دما ( خطی، قرمز )</a:t>
            </a:r>
          </a:p>
        </p:txBody>
      </p:sp>
    </p:spTree>
    <p:extLst>
      <p:ext uri="{BB962C8B-B14F-4D97-AF65-F5344CB8AC3E}">
        <p14:creationId xmlns:p14="http://schemas.microsoft.com/office/powerpoint/2010/main" val="106003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6495"/>
            <a:ext cx="12192000" cy="68579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203" y="526943"/>
            <a:ext cx="8291593" cy="494395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082511" y="5725704"/>
            <a:ext cx="402697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b="1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ترکیب نمودار دما و بارش</a:t>
            </a:r>
          </a:p>
        </p:txBody>
      </p:sp>
    </p:spTree>
    <p:extLst>
      <p:ext uri="{BB962C8B-B14F-4D97-AF65-F5344CB8AC3E}">
        <p14:creationId xmlns:p14="http://schemas.microsoft.com/office/powerpoint/2010/main" val="36893711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701939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841424" y="2332845"/>
            <a:ext cx="2123268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b="1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نمودار دما و بارش  استان کرمان</a:t>
            </a:r>
          </a:p>
        </p:txBody>
      </p:sp>
    </p:spTree>
    <p:extLst>
      <p:ext uri="{BB962C8B-B14F-4D97-AF65-F5344CB8AC3E}">
        <p14:creationId xmlns:p14="http://schemas.microsoft.com/office/powerpoint/2010/main" val="38521443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281973" y="375868"/>
            <a:ext cx="362805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b="1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انواع آب و هوا در ایران:</a:t>
            </a:r>
          </a:p>
        </p:txBody>
      </p:sp>
      <p:sp>
        <p:nvSpPr>
          <p:cNvPr id="6" name="Rectangle 5"/>
          <p:cNvSpPr/>
          <p:nvPr/>
        </p:nvSpPr>
        <p:spPr>
          <a:xfrm>
            <a:off x="1727336" y="1582733"/>
            <a:ext cx="1046466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b="1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بعضی از اقلیم </a:t>
            </a:r>
            <a:r>
              <a:rPr lang="fa-IR" sz="3200" b="1" dirty="0" err="1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شناسان</a:t>
            </a:r>
            <a:r>
              <a:rPr lang="fa-IR" sz="3200" b="1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 ایران را به چهار ناحیه آب و هوایی تقسیم نموده </a:t>
            </a:r>
            <a:r>
              <a:rPr lang="fa-IR" sz="3200" b="1" dirty="0" err="1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اند</a:t>
            </a:r>
            <a:r>
              <a:rPr lang="fa-IR" sz="3200" b="1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:</a:t>
            </a:r>
          </a:p>
        </p:txBody>
      </p:sp>
      <p:sp>
        <p:nvSpPr>
          <p:cNvPr id="7" name="Wave 6"/>
          <p:cNvSpPr/>
          <p:nvPr/>
        </p:nvSpPr>
        <p:spPr>
          <a:xfrm>
            <a:off x="6602278" y="2603715"/>
            <a:ext cx="5284922" cy="1906292"/>
          </a:xfrm>
          <a:prstGeom prst="wav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7150"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200" b="1" dirty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 </a:t>
            </a:r>
            <a:r>
              <a:rPr lang="fa-IR" sz="3200" b="1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ناحیه معتدل و مرطوب خزری</a:t>
            </a:r>
            <a:endParaRPr lang="fa-IR" sz="3200" dirty="0"/>
          </a:p>
        </p:txBody>
      </p:sp>
      <p:sp>
        <p:nvSpPr>
          <p:cNvPr id="8" name="Wave 7"/>
          <p:cNvSpPr/>
          <p:nvPr/>
        </p:nvSpPr>
        <p:spPr>
          <a:xfrm>
            <a:off x="6602278" y="4510007"/>
            <a:ext cx="5284922" cy="1906292"/>
          </a:xfrm>
          <a:prstGeom prst="wav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200" b="1" dirty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 </a:t>
            </a:r>
            <a:r>
              <a:rPr lang="fa-IR" sz="3200" b="1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ناحیه گرم و خشک داخلی</a:t>
            </a:r>
            <a:endParaRPr lang="fa-IR" sz="3200" dirty="0"/>
          </a:p>
        </p:txBody>
      </p:sp>
      <p:sp>
        <p:nvSpPr>
          <p:cNvPr id="9" name="Wave 8"/>
          <p:cNvSpPr/>
          <p:nvPr/>
        </p:nvSpPr>
        <p:spPr>
          <a:xfrm>
            <a:off x="945396" y="4510007"/>
            <a:ext cx="5284922" cy="1906292"/>
          </a:xfrm>
          <a:prstGeom prst="wave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715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200" b="1" dirty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 </a:t>
            </a:r>
            <a:r>
              <a:rPr lang="fa-IR" sz="3200" b="1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ناحیه گرم و شرجی سواحل جنوب</a:t>
            </a:r>
            <a:endParaRPr lang="fa-IR" sz="3200" dirty="0"/>
          </a:p>
        </p:txBody>
      </p:sp>
      <p:sp>
        <p:nvSpPr>
          <p:cNvPr id="10" name="Wave 9"/>
          <p:cNvSpPr/>
          <p:nvPr/>
        </p:nvSpPr>
        <p:spPr>
          <a:xfrm>
            <a:off x="945396" y="2603715"/>
            <a:ext cx="5284922" cy="1906292"/>
          </a:xfrm>
          <a:prstGeom prst="wave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715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200" b="1" dirty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 ناحیه معتدل و نیمه خشک کوهستانی </a:t>
            </a:r>
          </a:p>
        </p:txBody>
      </p:sp>
    </p:spTree>
    <p:extLst>
      <p:ext uri="{BB962C8B-B14F-4D97-AF65-F5344CB8AC3E}">
        <p14:creationId xmlns:p14="http://schemas.microsoft.com/office/powerpoint/2010/main" val="1202390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46495"/>
            <a:ext cx="6695268" cy="690449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072393" y="360370"/>
            <a:ext cx="488196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b="1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نقشه نواحی آب و هوایی در ایران: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4705" y="2105362"/>
            <a:ext cx="1538021" cy="311515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478391" y="2317977"/>
            <a:ext cx="36679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2800" b="1" dirty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ناحیه معتدل و مرطوب خزری</a:t>
            </a:r>
            <a:endParaRPr lang="fa-IR" sz="2800" dirty="0"/>
          </a:p>
        </p:txBody>
      </p:sp>
      <p:sp>
        <p:nvSpPr>
          <p:cNvPr id="8" name="Rectangle 7"/>
          <p:cNvSpPr/>
          <p:nvPr/>
        </p:nvSpPr>
        <p:spPr>
          <a:xfrm>
            <a:off x="6563076" y="3035119"/>
            <a:ext cx="45833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2800" b="1" dirty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ناحیه معتدل و نیمه خشک کوهستانی </a:t>
            </a:r>
            <a:endParaRPr lang="fa-IR" sz="2800" dirty="0"/>
          </a:p>
        </p:txBody>
      </p:sp>
      <p:sp>
        <p:nvSpPr>
          <p:cNvPr id="9" name="Rectangle 8"/>
          <p:cNvSpPr/>
          <p:nvPr/>
        </p:nvSpPr>
        <p:spPr>
          <a:xfrm>
            <a:off x="7901396" y="3696851"/>
            <a:ext cx="32239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2800" b="1" dirty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ناحیه گرم و خشک داخلی</a:t>
            </a:r>
            <a:endParaRPr lang="fa-IR" sz="2800" dirty="0"/>
          </a:p>
        </p:txBody>
      </p:sp>
      <p:sp>
        <p:nvSpPr>
          <p:cNvPr id="10" name="Rectangle 9"/>
          <p:cNvSpPr/>
          <p:nvPr/>
        </p:nvSpPr>
        <p:spPr>
          <a:xfrm>
            <a:off x="7072393" y="4396295"/>
            <a:ext cx="41745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2800" b="1" dirty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ناحیه گرم و شرجی سواحل جنوب</a:t>
            </a:r>
            <a:endParaRPr lang="fa-IR" sz="2800" dirty="0"/>
          </a:p>
        </p:txBody>
      </p:sp>
    </p:spTree>
    <p:extLst>
      <p:ext uri="{BB962C8B-B14F-4D97-AF65-F5344CB8AC3E}">
        <p14:creationId xmlns:p14="http://schemas.microsoft.com/office/powerpoint/2010/main" val="2831563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heel spokes="1"/>
      </p:transition>
    </mc:Choice>
    <mc:Fallback xmlns="">
      <p:transition spd="slow"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Wave 2"/>
          <p:cNvSpPr/>
          <p:nvPr/>
        </p:nvSpPr>
        <p:spPr>
          <a:xfrm>
            <a:off x="3955943" y="309965"/>
            <a:ext cx="4280114" cy="1363851"/>
          </a:xfrm>
          <a:prstGeom prst="wave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7150"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200" b="1" dirty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 </a:t>
            </a:r>
            <a:r>
              <a:rPr lang="fa-IR" sz="3200" b="1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ناحیه معتدل و مرطوب خزری</a:t>
            </a:r>
            <a:endParaRPr lang="fa-IR" sz="3200" dirty="0"/>
          </a:p>
        </p:txBody>
      </p:sp>
      <p:sp>
        <p:nvSpPr>
          <p:cNvPr id="4" name="Rectangle 3"/>
          <p:cNvSpPr/>
          <p:nvPr/>
        </p:nvSpPr>
        <p:spPr>
          <a:xfrm>
            <a:off x="3168756" y="2015208"/>
            <a:ext cx="585448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3200" b="1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کنار دریای خزر، بین کوه های البرز و دریا</a:t>
            </a:r>
            <a:endParaRPr lang="fa-IR" sz="3200" dirty="0"/>
          </a:p>
        </p:txBody>
      </p:sp>
      <p:sp>
        <p:nvSpPr>
          <p:cNvPr id="5" name="Rectangle 4"/>
          <p:cNvSpPr/>
          <p:nvPr/>
        </p:nvSpPr>
        <p:spPr>
          <a:xfrm>
            <a:off x="1035159" y="2941375"/>
            <a:ext cx="1012168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3200" b="1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تمام ماه های سال بارندگی دارد. ( مرطوب ترین ناحیه آب و هوایی ایران )</a:t>
            </a:r>
            <a:endParaRPr lang="fa-IR" sz="3200" dirty="0"/>
          </a:p>
        </p:txBody>
      </p:sp>
      <p:sp>
        <p:nvSpPr>
          <p:cNvPr id="6" name="Rectangle 5"/>
          <p:cNvSpPr/>
          <p:nvPr/>
        </p:nvSpPr>
        <p:spPr>
          <a:xfrm>
            <a:off x="2794085" y="3925588"/>
            <a:ext cx="649729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3200" b="1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از غرب به شرق میزان بارندگی کاهش می یابد.</a:t>
            </a:r>
            <a:endParaRPr lang="fa-IR" sz="3200" dirty="0"/>
          </a:p>
        </p:txBody>
      </p:sp>
      <p:sp>
        <p:nvSpPr>
          <p:cNvPr id="7" name="Round Same Side Corner Rectangle 6"/>
          <p:cNvSpPr/>
          <p:nvPr/>
        </p:nvSpPr>
        <p:spPr>
          <a:xfrm>
            <a:off x="6403059" y="4855701"/>
            <a:ext cx="5109275" cy="1611823"/>
          </a:xfrm>
          <a:prstGeom prst="round2SameRect">
            <a:avLst>
              <a:gd name="adj1" fmla="val 50000"/>
              <a:gd name="adj2" fmla="val 0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200" b="1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آب و هوا:</a:t>
            </a:r>
          </a:p>
          <a:p>
            <a:pPr algn="ctr">
              <a:lnSpc>
                <a:spcPct val="150000"/>
              </a:lnSpc>
            </a:pPr>
            <a:r>
              <a:rPr lang="fa-IR" sz="3200" b="1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تابستان ها و زمستان های معتدل</a:t>
            </a:r>
            <a:endParaRPr lang="fa-IR" sz="3200" dirty="0"/>
          </a:p>
        </p:txBody>
      </p:sp>
      <p:sp>
        <p:nvSpPr>
          <p:cNvPr id="8" name="Round Same Side Corner Rectangle 7"/>
          <p:cNvSpPr/>
          <p:nvPr/>
        </p:nvSpPr>
        <p:spPr>
          <a:xfrm>
            <a:off x="614118" y="4855701"/>
            <a:ext cx="5109275" cy="1611823"/>
          </a:xfrm>
          <a:prstGeom prst="round2SameRect">
            <a:avLst>
              <a:gd name="adj1" fmla="val 50000"/>
              <a:gd name="adj2" fmla="val 0"/>
            </a:avLst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200" b="1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پوشش گیاهی:</a:t>
            </a:r>
          </a:p>
          <a:p>
            <a:pPr algn="ctr">
              <a:lnSpc>
                <a:spcPct val="150000"/>
              </a:lnSpc>
            </a:pPr>
            <a:r>
              <a:rPr lang="fa-IR" sz="3200" b="1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جنگل های انبوه</a:t>
            </a:r>
            <a:endParaRPr lang="fa-IR" sz="3200" dirty="0"/>
          </a:p>
        </p:txBody>
      </p:sp>
    </p:spTree>
    <p:extLst>
      <p:ext uri="{BB962C8B-B14F-4D97-AF65-F5344CB8AC3E}">
        <p14:creationId xmlns:p14="http://schemas.microsoft.com/office/powerpoint/2010/main" val="3176199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509288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9288" y="0"/>
            <a:ext cx="5682712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925644" y="0"/>
            <a:ext cx="327205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b="1" dirty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جنگل های </a:t>
            </a:r>
            <a:r>
              <a:rPr lang="fa-IR" sz="3200" b="1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انبوه خزری</a:t>
            </a:r>
            <a:endParaRPr lang="fa-IR" sz="3200" dirty="0"/>
          </a:p>
        </p:txBody>
      </p:sp>
    </p:spTree>
    <p:extLst>
      <p:ext uri="{BB962C8B-B14F-4D97-AF65-F5344CB8AC3E}">
        <p14:creationId xmlns:p14="http://schemas.microsoft.com/office/powerpoint/2010/main" val="14942603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488" y="0"/>
            <a:ext cx="12300488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72576" y="323813"/>
            <a:ext cx="11338360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3200" b="1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در ناحیه خزری برای کشت </a:t>
            </a:r>
            <a:r>
              <a:rPr lang="fa-IR" sz="3200" b="1" dirty="0" smtClean="0">
                <a:solidFill>
                  <a:srgbClr val="0000FF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بیشتر محصولات کشاورزی</a:t>
            </a:r>
            <a:r>
              <a:rPr lang="fa-IR" sz="3200" b="1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 از </a:t>
            </a:r>
            <a:r>
              <a:rPr lang="fa-IR" sz="3200" b="1" dirty="0" smtClean="0">
                <a:solidFill>
                  <a:srgbClr val="0000FF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آب باران ( دیم )</a:t>
            </a:r>
            <a:r>
              <a:rPr lang="fa-IR" sz="3200" b="1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 استفاده</a:t>
            </a:r>
          </a:p>
          <a:p>
            <a:pPr algn="ctr">
              <a:lnSpc>
                <a:spcPct val="150000"/>
              </a:lnSpc>
            </a:pPr>
            <a:r>
              <a:rPr lang="fa-IR" sz="3200" b="1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می شود. و فقط برخی از محصولات مانند </a:t>
            </a:r>
            <a:r>
              <a:rPr lang="fa-IR" sz="3200" b="1" dirty="0" smtClean="0">
                <a:solidFill>
                  <a:srgbClr val="0000FF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برنج</a:t>
            </a:r>
            <a:r>
              <a:rPr lang="fa-IR" sz="3200" b="1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 به </a:t>
            </a:r>
            <a:r>
              <a:rPr lang="fa-IR" sz="3200" b="1" dirty="0" smtClean="0">
                <a:solidFill>
                  <a:srgbClr val="0000FF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آبیاری</a:t>
            </a:r>
            <a:r>
              <a:rPr lang="fa-IR" sz="3200" b="1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 نیاز دارند.</a:t>
            </a:r>
            <a:endParaRPr lang="fa-IR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505" y="1809158"/>
            <a:ext cx="8510501" cy="4886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946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dir="u"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701587" y="1831253"/>
            <a:ext cx="711765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a-IR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تهی </a:t>
            </a:r>
            <a:r>
              <a:rPr lang="fa-IR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کننده: فاطمه سیل سفور</a:t>
            </a:r>
            <a:endParaRPr 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624643" y="2782668"/>
            <a:ext cx="727154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a-IR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دبیر مطالعات اجتماعی دبیرستان شهید سید آقا</a:t>
            </a:r>
            <a:endParaRPr 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510302" y="3734083"/>
            <a:ext cx="550022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a-IR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منطقه 15 آموزش و پرورش تهران</a:t>
            </a:r>
            <a:endParaRPr 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89888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967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6495"/>
            <a:ext cx="12192000" cy="6858000"/>
          </a:xfrm>
          <a:prstGeom prst="rect">
            <a:avLst/>
          </a:prstGeom>
        </p:spPr>
      </p:pic>
      <p:sp>
        <p:nvSpPr>
          <p:cNvPr id="4" name="Wave 3"/>
          <p:cNvSpPr/>
          <p:nvPr/>
        </p:nvSpPr>
        <p:spPr>
          <a:xfrm>
            <a:off x="3298556" y="275814"/>
            <a:ext cx="5284922" cy="1332854"/>
          </a:xfrm>
          <a:prstGeom prst="wav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715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200" b="1" dirty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 ناحیه معتدل و نیمه خشک کوهستانی </a:t>
            </a:r>
          </a:p>
        </p:txBody>
      </p:sp>
      <p:sp>
        <p:nvSpPr>
          <p:cNvPr id="5" name="Rectangle 4"/>
          <p:cNvSpPr/>
          <p:nvPr/>
        </p:nvSpPr>
        <p:spPr>
          <a:xfrm>
            <a:off x="2453817" y="1875295"/>
            <a:ext cx="728436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3200" b="1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کوهستان های مرتفع ایران و کوهپایه های اطراف آن</a:t>
            </a:r>
            <a:endParaRPr lang="fa-IR" sz="3200" dirty="0"/>
          </a:p>
        </p:txBody>
      </p:sp>
      <p:sp>
        <p:nvSpPr>
          <p:cNvPr id="6" name="Rectangle 5"/>
          <p:cNvSpPr/>
          <p:nvPr/>
        </p:nvSpPr>
        <p:spPr>
          <a:xfrm>
            <a:off x="2578851" y="2738031"/>
            <a:ext cx="70342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3200" b="1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در ارتفاعات برف و یخبندان های شدید در زمستان</a:t>
            </a:r>
            <a:endParaRPr lang="fa-IR" sz="3200" dirty="0"/>
          </a:p>
        </p:txBody>
      </p:sp>
      <p:sp>
        <p:nvSpPr>
          <p:cNvPr id="7" name="Round Same Side Corner Rectangle 6"/>
          <p:cNvSpPr/>
          <p:nvPr/>
        </p:nvSpPr>
        <p:spPr>
          <a:xfrm>
            <a:off x="6271647" y="5219912"/>
            <a:ext cx="5920353" cy="1611823"/>
          </a:xfrm>
          <a:prstGeom prst="round2SameRect">
            <a:avLst>
              <a:gd name="adj1" fmla="val 50000"/>
              <a:gd name="adj2" fmla="val 0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200" b="1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آب و هوا:</a:t>
            </a:r>
          </a:p>
          <a:p>
            <a:pPr algn="ctr">
              <a:lnSpc>
                <a:spcPct val="150000"/>
              </a:lnSpc>
            </a:pPr>
            <a:r>
              <a:rPr lang="fa-IR" sz="3200" b="1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زمستان های سرد، تابستان های معتدل</a:t>
            </a:r>
            <a:endParaRPr lang="fa-IR" sz="3200" dirty="0"/>
          </a:p>
        </p:txBody>
      </p:sp>
      <p:sp>
        <p:nvSpPr>
          <p:cNvPr id="8" name="Round Same Side Corner Rectangle 7"/>
          <p:cNvSpPr/>
          <p:nvPr/>
        </p:nvSpPr>
        <p:spPr>
          <a:xfrm>
            <a:off x="0" y="5188914"/>
            <a:ext cx="5723393" cy="1611823"/>
          </a:xfrm>
          <a:prstGeom prst="round2SameRect">
            <a:avLst>
              <a:gd name="adj1" fmla="val 50000"/>
              <a:gd name="adj2" fmla="val 0"/>
            </a:avLst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200" b="1" dirty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پوشش گیاهی:</a:t>
            </a:r>
          </a:p>
          <a:p>
            <a:pPr algn="ctr"/>
            <a:r>
              <a:rPr lang="fa-IR" sz="3200" b="1" dirty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جنگل ها و مراتع سرسبز در ارتفاعات</a:t>
            </a:r>
          </a:p>
        </p:txBody>
      </p:sp>
      <p:sp>
        <p:nvSpPr>
          <p:cNvPr id="9" name="Rectangle 8"/>
          <p:cNvSpPr/>
          <p:nvPr/>
        </p:nvSpPr>
        <p:spPr>
          <a:xfrm>
            <a:off x="2580963" y="3504478"/>
            <a:ext cx="67201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3200" b="1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9 ماه از سال باران دارد. در تابستان خشک است.</a:t>
            </a:r>
            <a:endParaRPr lang="fa-IR" sz="3200" dirty="0"/>
          </a:p>
        </p:txBody>
      </p:sp>
      <p:sp>
        <p:nvSpPr>
          <p:cNvPr id="10" name="Rectangle 9"/>
          <p:cNvSpPr/>
          <p:nvPr/>
        </p:nvSpPr>
        <p:spPr>
          <a:xfrm>
            <a:off x="3411322" y="4391544"/>
            <a:ext cx="50593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3200" b="1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کشاورزی به صورت دیم وجود دارد.</a:t>
            </a:r>
            <a:endParaRPr lang="fa-IR" sz="3200" dirty="0"/>
          </a:p>
        </p:txBody>
      </p:sp>
    </p:spTree>
    <p:extLst>
      <p:ext uri="{BB962C8B-B14F-4D97-AF65-F5344CB8AC3E}">
        <p14:creationId xmlns:p14="http://schemas.microsoft.com/office/powerpoint/2010/main" val="1384913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8" grpId="0" animBg="1"/>
      <p:bldP spid="9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59838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9838" y="0"/>
            <a:ext cx="6132162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363852" y="216976"/>
            <a:ext cx="466025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b="1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جنگل ها و مراتع ناحیه کوهستانی</a:t>
            </a:r>
            <a:endParaRPr lang="fa-IR" sz="3200" dirty="0"/>
          </a:p>
        </p:txBody>
      </p:sp>
    </p:spTree>
    <p:extLst>
      <p:ext uri="{BB962C8B-B14F-4D97-AF65-F5344CB8AC3E}">
        <p14:creationId xmlns:p14="http://schemas.microsoft.com/office/powerpoint/2010/main" val="23964085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602278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2278" y="0"/>
            <a:ext cx="5589722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977241" y="6027003"/>
            <a:ext cx="1214759" cy="830997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b="1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همدان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6027003"/>
            <a:ext cx="1658319" cy="830997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b="1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کردستان</a:t>
            </a:r>
          </a:p>
        </p:txBody>
      </p:sp>
    </p:spTree>
    <p:extLst>
      <p:ext uri="{BB962C8B-B14F-4D97-AF65-F5344CB8AC3E}">
        <p14:creationId xmlns:p14="http://schemas.microsoft.com/office/powerpoint/2010/main" val="3692107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865031" y="416617"/>
            <a:ext cx="3125491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b="1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طبیعت زمستانی ایلام</a:t>
            </a:r>
          </a:p>
        </p:txBody>
      </p:sp>
    </p:spTree>
    <p:extLst>
      <p:ext uri="{BB962C8B-B14F-4D97-AF65-F5344CB8AC3E}">
        <p14:creationId xmlns:p14="http://schemas.microsoft.com/office/powerpoint/2010/main" val="1323409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583" y="0"/>
            <a:ext cx="10662834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15878" y="5624048"/>
            <a:ext cx="361110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b="1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طبیعت زمستانی یاسوج</a:t>
            </a:r>
          </a:p>
        </p:txBody>
      </p:sp>
    </p:spTree>
    <p:extLst>
      <p:ext uri="{BB962C8B-B14F-4D97-AF65-F5344CB8AC3E}">
        <p14:creationId xmlns:p14="http://schemas.microsoft.com/office/powerpoint/2010/main" val="1714936837"/>
      </p:ext>
    </p:extLst>
  </p:cSld>
  <p:clrMapOvr>
    <a:masterClrMapping/>
  </p:clrMapOvr>
  <p:transition spd="slow">
    <p:strips dir="l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Wave 2"/>
          <p:cNvSpPr/>
          <p:nvPr/>
        </p:nvSpPr>
        <p:spPr>
          <a:xfrm>
            <a:off x="4107050" y="294973"/>
            <a:ext cx="3812584" cy="1441342"/>
          </a:xfrm>
          <a:prstGeom prst="wav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200" b="1" dirty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 </a:t>
            </a:r>
            <a:r>
              <a:rPr lang="fa-IR" sz="3200" b="1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ناحیه گرم و خشک داخلی</a:t>
            </a:r>
            <a:endParaRPr lang="fa-IR" sz="3200" dirty="0"/>
          </a:p>
        </p:txBody>
      </p:sp>
      <p:sp>
        <p:nvSpPr>
          <p:cNvPr id="4" name="Rectangle 3"/>
          <p:cNvSpPr/>
          <p:nvPr/>
        </p:nvSpPr>
        <p:spPr>
          <a:xfrm>
            <a:off x="4657147" y="1875295"/>
            <a:ext cx="28777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3200" b="1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نواحی مرکزی ایران</a:t>
            </a:r>
            <a:endParaRPr lang="fa-IR" sz="3200" dirty="0"/>
          </a:p>
        </p:txBody>
      </p:sp>
      <p:sp>
        <p:nvSpPr>
          <p:cNvPr id="5" name="Round Same Side Corner Rectangle 4"/>
          <p:cNvSpPr/>
          <p:nvPr/>
        </p:nvSpPr>
        <p:spPr>
          <a:xfrm>
            <a:off x="6271647" y="5219912"/>
            <a:ext cx="5920353" cy="1611823"/>
          </a:xfrm>
          <a:prstGeom prst="round2SameRect">
            <a:avLst>
              <a:gd name="adj1" fmla="val 50000"/>
              <a:gd name="adj2" fmla="val 0"/>
            </a:avLst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200" b="1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آب و هوا:</a:t>
            </a:r>
          </a:p>
          <a:p>
            <a:pPr algn="ctr">
              <a:lnSpc>
                <a:spcPct val="150000"/>
              </a:lnSpc>
            </a:pPr>
            <a:r>
              <a:rPr lang="fa-IR" sz="3200" b="1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تابستان های گرم و خشک</a:t>
            </a:r>
            <a:endParaRPr lang="fa-IR" sz="3200" dirty="0"/>
          </a:p>
        </p:txBody>
      </p:sp>
      <p:sp>
        <p:nvSpPr>
          <p:cNvPr id="6" name="Round Same Side Corner Rectangle 5"/>
          <p:cNvSpPr/>
          <p:nvPr/>
        </p:nvSpPr>
        <p:spPr>
          <a:xfrm>
            <a:off x="0" y="5188914"/>
            <a:ext cx="6013342" cy="1611823"/>
          </a:xfrm>
          <a:prstGeom prst="round2SameRect">
            <a:avLst>
              <a:gd name="adj1" fmla="val 50000"/>
              <a:gd name="adj2" fmla="val 0"/>
            </a:avLst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200" b="1" dirty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پوشش گیاهی:</a:t>
            </a:r>
          </a:p>
          <a:p>
            <a:pPr algn="ctr"/>
            <a:r>
              <a:rPr lang="fa-IR" sz="3200" b="1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فقیر( درختان </a:t>
            </a:r>
            <a:r>
              <a:rPr lang="fa-IR" sz="3200" b="1" dirty="0" err="1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تاغ</a:t>
            </a:r>
            <a:r>
              <a:rPr lang="fa-IR" sz="3200" b="1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، گز، بوته های خاردار)</a:t>
            </a:r>
            <a:endParaRPr lang="fa-IR" sz="3200" b="1" dirty="0">
              <a:solidFill>
                <a:srgbClr val="000000"/>
              </a:solidFill>
              <a:latin typeface="Tahoma" panose="020B0604030504040204" pitchFamily="34" charset="0"/>
              <a:cs typeface="B Koodak" panose="00000700000000000000" pitchFamily="2" charset="-7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47901" y="2706533"/>
            <a:ext cx="1189620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3200" b="1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فقط چند ماه از سال آن هم به مقدار کم باران می بارد. ( زراعت دیم امکان پذیر نیست )</a:t>
            </a:r>
            <a:endParaRPr lang="fa-IR" sz="3200" dirty="0"/>
          </a:p>
        </p:txBody>
      </p:sp>
      <p:sp>
        <p:nvSpPr>
          <p:cNvPr id="9" name="Rectangle 8"/>
          <p:cNvSpPr/>
          <p:nvPr/>
        </p:nvSpPr>
        <p:spPr>
          <a:xfrm>
            <a:off x="2363151" y="3600767"/>
            <a:ext cx="730039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3200" b="1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در بعضی مناطق سال ها باران نباریده. مثل بیابان لوت</a:t>
            </a:r>
            <a:endParaRPr lang="fa-IR" sz="3200" dirty="0"/>
          </a:p>
        </p:txBody>
      </p:sp>
      <p:sp>
        <p:nvSpPr>
          <p:cNvPr id="10" name="Rectangle 9"/>
          <p:cNvSpPr/>
          <p:nvPr/>
        </p:nvSpPr>
        <p:spPr>
          <a:xfrm>
            <a:off x="3567807" y="4432005"/>
            <a:ext cx="48910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3200" b="1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اختلاف دمای شب و روز زیاد است.</a:t>
            </a:r>
            <a:endParaRPr lang="fa-IR" sz="3200" dirty="0"/>
          </a:p>
        </p:txBody>
      </p:sp>
    </p:spTree>
    <p:extLst>
      <p:ext uri="{BB962C8B-B14F-4D97-AF65-F5344CB8AC3E}">
        <p14:creationId xmlns:p14="http://schemas.microsoft.com/office/powerpoint/2010/main" val="643523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/>
      <p:bldP spid="9" grpId="0"/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414141" cy="69742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856" y="0"/>
            <a:ext cx="9810427" cy="697423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073522" y="356461"/>
            <a:ext cx="16081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3200" b="1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بیابان لوت</a:t>
            </a:r>
            <a:endParaRPr lang="fa-IR" sz="3200" dirty="0"/>
          </a:p>
        </p:txBody>
      </p:sp>
    </p:spTree>
    <p:extLst>
      <p:ext uri="{BB962C8B-B14F-4D97-AF65-F5344CB8AC3E}">
        <p14:creationId xmlns:p14="http://schemas.microsoft.com/office/powerpoint/2010/main" val="381843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414141" cy="69742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857" y="-1"/>
            <a:ext cx="9810426" cy="697423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011528" y="170481"/>
            <a:ext cx="16081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3200" b="1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بیابان لوت</a:t>
            </a:r>
            <a:endParaRPr lang="fa-IR" sz="3200" dirty="0"/>
          </a:p>
        </p:txBody>
      </p:sp>
    </p:spTree>
    <p:extLst>
      <p:ext uri="{BB962C8B-B14F-4D97-AF65-F5344CB8AC3E}">
        <p14:creationId xmlns:p14="http://schemas.microsoft.com/office/powerpoint/2010/main" val="4102515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83485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209119" y="3429000"/>
            <a:ext cx="30572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3200" b="1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ساختمان های کویری</a:t>
            </a:r>
            <a:endParaRPr lang="fa-IR" sz="3200" dirty="0"/>
          </a:p>
        </p:txBody>
      </p:sp>
    </p:spTree>
    <p:extLst>
      <p:ext uri="{BB962C8B-B14F-4D97-AF65-F5344CB8AC3E}">
        <p14:creationId xmlns:p14="http://schemas.microsoft.com/office/powerpoint/2010/main" val="4229820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646" y="0"/>
            <a:ext cx="12367646" cy="68580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462794" y="3013501"/>
            <a:ext cx="59685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4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تنوع زیستگاه های </a:t>
            </a:r>
            <a:r>
              <a:rPr lang="fa-IR" sz="4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ایران</a:t>
            </a:r>
            <a:endParaRPr lang="en-US" sz="4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84" y="356462"/>
            <a:ext cx="7576967" cy="6152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5819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52827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2827" y="0"/>
            <a:ext cx="5891077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343577" y="329339"/>
            <a:ext cx="15632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3200" b="1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درخت گز</a:t>
            </a:r>
            <a:endParaRPr lang="fa-IR" sz="3200" dirty="0"/>
          </a:p>
        </p:txBody>
      </p:sp>
      <p:sp>
        <p:nvSpPr>
          <p:cNvPr id="6" name="Rectangle 5"/>
          <p:cNvSpPr/>
          <p:nvPr/>
        </p:nvSpPr>
        <p:spPr>
          <a:xfrm>
            <a:off x="218465" y="329338"/>
            <a:ext cx="15985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3200" b="1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درخت </a:t>
            </a:r>
            <a:r>
              <a:rPr lang="fa-IR" sz="3200" b="1" dirty="0" err="1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تاغ</a:t>
            </a:r>
            <a:endParaRPr lang="fa-IR" sz="3200" dirty="0"/>
          </a:p>
        </p:txBody>
      </p:sp>
    </p:spTree>
    <p:extLst>
      <p:ext uri="{BB962C8B-B14F-4D97-AF65-F5344CB8AC3E}">
        <p14:creationId xmlns:p14="http://schemas.microsoft.com/office/powerpoint/2010/main" val="2469589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u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1626" y="0"/>
            <a:ext cx="4210374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7981627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58137" y="220852"/>
            <a:ext cx="341311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3200" b="1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بوته های خاردار کویری</a:t>
            </a:r>
            <a:endParaRPr lang="fa-IR" sz="3200" dirty="0"/>
          </a:p>
        </p:txBody>
      </p:sp>
    </p:spTree>
    <p:extLst>
      <p:ext uri="{BB962C8B-B14F-4D97-AF65-F5344CB8AC3E}">
        <p14:creationId xmlns:p14="http://schemas.microsoft.com/office/powerpoint/2010/main" val="1553366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Wave 3"/>
          <p:cNvSpPr/>
          <p:nvPr/>
        </p:nvSpPr>
        <p:spPr>
          <a:xfrm>
            <a:off x="3447174" y="337453"/>
            <a:ext cx="4866468" cy="1441343"/>
          </a:xfrm>
          <a:prstGeom prst="wave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715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200" b="1" dirty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 </a:t>
            </a:r>
            <a:r>
              <a:rPr lang="fa-IR" sz="3200" b="1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ناحیه گرم و شرجی سواحل جنوب</a:t>
            </a:r>
            <a:endParaRPr lang="fa-IR" sz="3200" dirty="0"/>
          </a:p>
        </p:txBody>
      </p:sp>
      <p:sp>
        <p:nvSpPr>
          <p:cNvPr id="5" name="Round Same Side Corner Rectangle 4"/>
          <p:cNvSpPr/>
          <p:nvPr/>
        </p:nvSpPr>
        <p:spPr>
          <a:xfrm>
            <a:off x="2756115" y="5246177"/>
            <a:ext cx="6679770" cy="1611823"/>
          </a:xfrm>
          <a:prstGeom prst="round2SameRect">
            <a:avLst>
              <a:gd name="adj1" fmla="val 50000"/>
              <a:gd name="adj2" fmla="val 0"/>
            </a:avLst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200" b="1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آب و هوا:</a:t>
            </a:r>
          </a:p>
          <a:p>
            <a:pPr algn="ctr">
              <a:lnSpc>
                <a:spcPct val="150000"/>
              </a:lnSpc>
            </a:pPr>
            <a:r>
              <a:rPr lang="fa-IR" sz="3200" b="1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تابستان های بسیار گرم و زمستان های ملایم</a:t>
            </a:r>
            <a:endParaRPr lang="fa-IR" sz="3200" dirty="0"/>
          </a:p>
        </p:txBody>
      </p:sp>
      <p:sp>
        <p:nvSpPr>
          <p:cNvPr id="7" name="Rectangle 6"/>
          <p:cNvSpPr/>
          <p:nvPr/>
        </p:nvSpPr>
        <p:spPr>
          <a:xfrm>
            <a:off x="1286040" y="1875295"/>
            <a:ext cx="961994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3200" b="1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کناره های خلیج فارس و دریای عمان، از جلگه خوزستان تا بندر چابهار</a:t>
            </a:r>
            <a:endParaRPr lang="fa-IR" sz="3200" dirty="0"/>
          </a:p>
        </p:txBody>
      </p:sp>
      <p:sp>
        <p:nvSpPr>
          <p:cNvPr id="8" name="Rectangle 7"/>
          <p:cNvSpPr/>
          <p:nvPr/>
        </p:nvSpPr>
        <p:spPr>
          <a:xfrm>
            <a:off x="1439128" y="2706533"/>
            <a:ext cx="931376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3200" b="1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از جمله نواحی خشک است که میزان بارندگی در آن بسیار کم است.</a:t>
            </a:r>
          </a:p>
        </p:txBody>
      </p:sp>
      <p:sp>
        <p:nvSpPr>
          <p:cNvPr id="9" name="Rectangle 8"/>
          <p:cNvSpPr/>
          <p:nvPr/>
        </p:nvSpPr>
        <p:spPr>
          <a:xfrm>
            <a:off x="1007921" y="4172266"/>
            <a:ext cx="97449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3200" b="1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به دلیل وجود دریا و تبخیر آبهای آن نم هوا زیاد است. ( حالت شرجی )</a:t>
            </a:r>
            <a:endParaRPr lang="fa-IR" sz="3200" dirty="0"/>
          </a:p>
        </p:txBody>
      </p:sp>
      <p:sp>
        <p:nvSpPr>
          <p:cNvPr id="10" name="Rectangle 9"/>
          <p:cNvSpPr/>
          <p:nvPr/>
        </p:nvSpPr>
        <p:spPr>
          <a:xfrm>
            <a:off x="3579137" y="3484305"/>
            <a:ext cx="460254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3200" b="1" dirty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( زراعت دیم امکان پذیر نیست )</a:t>
            </a:r>
            <a:endParaRPr lang="fa-IR" sz="3200" dirty="0"/>
          </a:p>
        </p:txBody>
      </p:sp>
    </p:spTree>
    <p:extLst>
      <p:ext uri="{BB962C8B-B14F-4D97-AF65-F5344CB8AC3E}">
        <p14:creationId xmlns:p14="http://schemas.microsoft.com/office/powerpoint/2010/main" val="26273800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8" grpId="0"/>
      <p:bldP spid="9" grpId="0"/>
      <p:bldP spid="1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48424" y="5955223"/>
            <a:ext cx="2239716" cy="584775"/>
          </a:xfrm>
          <a:prstGeom prst="rect">
            <a:avLst/>
          </a:prstGeom>
          <a:solidFill>
            <a:srgbClr val="FFFFCC"/>
          </a:solidFill>
        </p:spPr>
        <p:txBody>
          <a:bodyPr wrap="none">
            <a:spAutoFit/>
          </a:bodyPr>
          <a:lstStyle/>
          <a:p>
            <a:pPr algn="ctr"/>
            <a:r>
              <a:rPr lang="fa-IR" sz="3200" b="1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جلگه خوزستان</a:t>
            </a:r>
            <a:endParaRPr lang="fa-IR" sz="3200" dirty="0"/>
          </a:p>
        </p:txBody>
      </p:sp>
    </p:spTree>
    <p:extLst>
      <p:ext uri="{BB962C8B-B14F-4D97-AF65-F5344CB8AC3E}">
        <p14:creationId xmlns:p14="http://schemas.microsoft.com/office/powerpoint/2010/main" val="1265114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106574" y="672382"/>
            <a:ext cx="1696298" cy="584775"/>
          </a:xfrm>
          <a:prstGeom prst="rect">
            <a:avLst/>
          </a:prstGeom>
          <a:solidFill>
            <a:srgbClr val="FFFFCC"/>
          </a:solidFill>
        </p:spPr>
        <p:txBody>
          <a:bodyPr wrap="none">
            <a:spAutoFit/>
          </a:bodyPr>
          <a:lstStyle/>
          <a:p>
            <a:pPr algn="ctr"/>
            <a:r>
              <a:rPr lang="fa-IR" sz="3200" b="1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بندر چابهار</a:t>
            </a:r>
            <a:endParaRPr lang="fa-IR" sz="3200" dirty="0"/>
          </a:p>
        </p:txBody>
      </p:sp>
    </p:spTree>
    <p:extLst>
      <p:ext uri="{BB962C8B-B14F-4D97-AF65-F5344CB8AC3E}">
        <p14:creationId xmlns:p14="http://schemas.microsoft.com/office/powerpoint/2010/main" val="201447270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602278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2278" y="0"/>
            <a:ext cx="5589722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054122" y="6127785"/>
            <a:ext cx="671980" cy="584775"/>
          </a:xfrm>
          <a:prstGeom prst="rect">
            <a:avLst/>
          </a:prstGeom>
          <a:solidFill>
            <a:srgbClr val="FFFFCC"/>
          </a:solidFill>
        </p:spPr>
        <p:txBody>
          <a:bodyPr wrap="none">
            <a:spAutoFit/>
          </a:bodyPr>
          <a:lstStyle/>
          <a:p>
            <a:pPr algn="ctr"/>
            <a:r>
              <a:rPr lang="fa-IR" sz="3200" b="1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موز</a:t>
            </a:r>
            <a:endParaRPr lang="fa-IR" sz="3200" dirty="0"/>
          </a:p>
        </p:txBody>
      </p:sp>
      <p:sp>
        <p:nvSpPr>
          <p:cNvPr id="9" name="Rectangle 8"/>
          <p:cNvSpPr/>
          <p:nvPr/>
        </p:nvSpPr>
        <p:spPr>
          <a:xfrm>
            <a:off x="142517" y="6127784"/>
            <a:ext cx="851516" cy="584775"/>
          </a:xfrm>
          <a:prstGeom prst="rect">
            <a:avLst/>
          </a:prstGeom>
          <a:solidFill>
            <a:srgbClr val="FFFFCC"/>
          </a:solidFill>
        </p:spPr>
        <p:txBody>
          <a:bodyPr wrap="none">
            <a:spAutoFit/>
          </a:bodyPr>
          <a:lstStyle/>
          <a:p>
            <a:pPr algn="ctr"/>
            <a:r>
              <a:rPr lang="fa-IR" sz="3200" b="1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خرما</a:t>
            </a:r>
            <a:endParaRPr lang="fa-IR" sz="3200" dirty="0"/>
          </a:p>
        </p:txBody>
      </p:sp>
    </p:spTree>
    <p:extLst>
      <p:ext uri="{BB962C8B-B14F-4D97-AF65-F5344CB8AC3E}">
        <p14:creationId xmlns:p14="http://schemas.microsoft.com/office/powerpoint/2010/main" val="4001413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34"/>
            <a:ext cx="6292313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312" y="6134"/>
            <a:ext cx="5899688" cy="685186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070954" y="6127785"/>
            <a:ext cx="638316" cy="584775"/>
          </a:xfrm>
          <a:prstGeom prst="rect">
            <a:avLst/>
          </a:prstGeom>
          <a:solidFill>
            <a:srgbClr val="FFFFCC"/>
          </a:solidFill>
        </p:spPr>
        <p:txBody>
          <a:bodyPr wrap="none">
            <a:spAutoFit/>
          </a:bodyPr>
          <a:lstStyle/>
          <a:p>
            <a:pPr algn="ctr"/>
            <a:r>
              <a:rPr lang="fa-IR" sz="3200" b="1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انبه</a:t>
            </a:r>
            <a:endParaRPr lang="fa-IR" sz="3200" dirty="0"/>
          </a:p>
        </p:txBody>
      </p:sp>
      <p:sp>
        <p:nvSpPr>
          <p:cNvPr id="8" name="Rectangle 7"/>
          <p:cNvSpPr/>
          <p:nvPr/>
        </p:nvSpPr>
        <p:spPr>
          <a:xfrm>
            <a:off x="250227" y="6127784"/>
            <a:ext cx="1132041" cy="584775"/>
          </a:xfrm>
          <a:prstGeom prst="rect">
            <a:avLst/>
          </a:prstGeom>
          <a:solidFill>
            <a:srgbClr val="FFFFCC"/>
          </a:solidFill>
        </p:spPr>
        <p:txBody>
          <a:bodyPr wrap="none">
            <a:spAutoFit/>
          </a:bodyPr>
          <a:lstStyle/>
          <a:p>
            <a:pPr algn="ctr"/>
            <a:r>
              <a:rPr lang="fa-IR" sz="3200" b="1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آناناس</a:t>
            </a:r>
            <a:endParaRPr lang="fa-IR" sz="3200" dirty="0"/>
          </a:p>
        </p:txBody>
      </p:sp>
    </p:spTree>
    <p:extLst>
      <p:ext uri="{BB962C8B-B14F-4D97-AF65-F5344CB8AC3E}">
        <p14:creationId xmlns:p14="http://schemas.microsoft.com/office/powerpoint/2010/main" val="1971187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199753" y="5972800"/>
            <a:ext cx="3861955" cy="584775"/>
          </a:xfrm>
          <a:prstGeom prst="rect">
            <a:avLst/>
          </a:prstGeom>
          <a:solidFill>
            <a:srgbClr val="FFFFCC"/>
          </a:solidFill>
        </p:spPr>
        <p:txBody>
          <a:bodyPr wrap="none">
            <a:spAutoFit/>
          </a:bodyPr>
          <a:lstStyle/>
          <a:p>
            <a:pPr algn="ctr"/>
            <a:r>
              <a:rPr lang="fa-IR" sz="3200" b="1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غروب زیبا در جزیره کیش</a:t>
            </a:r>
            <a:endParaRPr lang="fa-IR" sz="3200" dirty="0"/>
          </a:p>
        </p:txBody>
      </p:sp>
    </p:spTree>
    <p:extLst>
      <p:ext uri="{BB962C8B-B14F-4D97-AF65-F5344CB8AC3E}">
        <p14:creationId xmlns:p14="http://schemas.microsoft.com/office/powerpoint/2010/main" val="918535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234087" y="1959945"/>
            <a:ext cx="2173993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a-IR" sz="8000" b="0" cap="none" spc="0" dirty="0" smtClean="0">
                <a:ln w="0"/>
                <a:solidFill>
                  <a:schemeClr val="tx1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Morvarid" panose="00000400000000000000" pitchFamily="2" charset="-78"/>
              </a:rPr>
              <a:t>پایان</a:t>
            </a:r>
            <a:endParaRPr lang="en-US" sz="8000" b="0" cap="none" spc="0" dirty="0">
              <a:ln w="0"/>
              <a:solidFill>
                <a:schemeClr val="tx1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Morvarid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4965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7671662" y="1530458"/>
            <a:ext cx="3967566" cy="3797083"/>
            <a:chOff x="7594170" y="1530458"/>
            <a:chExt cx="3967566" cy="379708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4170" y="1530458"/>
              <a:ext cx="3967566" cy="3797083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7749153" y="2369030"/>
              <a:ext cx="976392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fa-IR" sz="3200" b="1" dirty="0" smtClean="0">
                  <a:solidFill>
                    <a:srgbClr val="000000"/>
                  </a:solidFill>
                  <a:latin typeface="Tahoma" panose="020B0604030504040204" pitchFamily="34" charset="0"/>
                  <a:cs typeface="B Koodak" panose="00000700000000000000" pitchFamily="2" charset="-78"/>
                </a:rPr>
                <a:t>توجه!</a:t>
              </a:r>
            </a:p>
          </p:txBody>
        </p:sp>
      </p:grpSp>
      <p:sp>
        <p:nvSpPr>
          <p:cNvPr id="6" name="Rectangle 5"/>
          <p:cNvSpPr/>
          <p:nvPr/>
        </p:nvSpPr>
        <p:spPr>
          <a:xfrm>
            <a:off x="2123266" y="2551836"/>
            <a:ext cx="539857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600" b="1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به تصاویری که در اسلایدهای بعدی می بینید با دقت توجه کنید.</a:t>
            </a:r>
          </a:p>
        </p:txBody>
      </p:sp>
    </p:spTree>
    <p:extLst>
      <p:ext uri="{BB962C8B-B14F-4D97-AF65-F5344CB8AC3E}">
        <p14:creationId xmlns:p14="http://schemas.microsoft.com/office/powerpoint/2010/main" val="402735167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0" y="-1"/>
            <a:ext cx="5997845" cy="6858001"/>
            <a:chOff x="0" y="-1"/>
            <a:chExt cx="5997845" cy="6858001"/>
          </a:xfrm>
        </p:grpSpPr>
        <p:grpSp>
          <p:nvGrpSpPr>
            <p:cNvPr id="3" name="Group 2"/>
            <p:cNvGrpSpPr/>
            <p:nvPr/>
          </p:nvGrpSpPr>
          <p:grpSpPr>
            <a:xfrm>
              <a:off x="0" y="-1"/>
              <a:ext cx="5997845" cy="6858001"/>
              <a:chOff x="0" y="-1"/>
              <a:chExt cx="5997845" cy="6858001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" y="0"/>
                <a:ext cx="5997844" cy="6858000"/>
              </a:xfrm>
              <a:prstGeom prst="rect">
                <a:avLst/>
              </a:prstGeom>
            </p:spPr>
          </p:pic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-1"/>
                <a:ext cx="1441342" cy="2169763"/>
              </a:xfrm>
              <a:prstGeom prst="rect">
                <a:avLst/>
              </a:prstGeom>
            </p:spPr>
          </p:pic>
        </p:grp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2101" y="5021452"/>
              <a:ext cx="2355744" cy="1836548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6245817" y="0"/>
            <a:ext cx="5946183" cy="6858000"/>
            <a:chOff x="6245817" y="0"/>
            <a:chExt cx="5946183" cy="6858000"/>
          </a:xfrm>
        </p:grpSpPr>
        <p:grpSp>
          <p:nvGrpSpPr>
            <p:cNvPr id="14" name="Group 13"/>
            <p:cNvGrpSpPr/>
            <p:nvPr/>
          </p:nvGrpSpPr>
          <p:grpSpPr>
            <a:xfrm>
              <a:off x="6245817" y="0"/>
              <a:ext cx="5946183" cy="6858000"/>
              <a:chOff x="6245817" y="0"/>
              <a:chExt cx="5946183" cy="6858000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5817" y="0"/>
                <a:ext cx="5946183" cy="6858000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44380" y="0"/>
                <a:ext cx="1898703" cy="1766807"/>
              </a:xfrm>
              <a:prstGeom prst="rect">
                <a:avLst/>
              </a:prstGeom>
            </p:spPr>
          </p:pic>
        </p:grp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5817" y="5067300"/>
              <a:ext cx="2076774" cy="17907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97094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3618"/>
            <a:ext cx="12191998" cy="6931617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6121831" y="-73621"/>
            <a:ext cx="6070169" cy="6931619"/>
            <a:chOff x="6121831" y="-73621"/>
            <a:chExt cx="6070169" cy="6931619"/>
          </a:xfrm>
        </p:grpSpPr>
        <p:grpSp>
          <p:nvGrpSpPr>
            <p:cNvPr id="9" name="Group 8"/>
            <p:cNvGrpSpPr/>
            <p:nvPr/>
          </p:nvGrpSpPr>
          <p:grpSpPr>
            <a:xfrm>
              <a:off x="6121831" y="-73621"/>
              <a:ext cx="6070169" cy="6931619"/>
              <a:chOff x="6121831" y="-73621"/>
              <a:chExt cx="6070169" cy="6931619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21831" y="-73621"/>
                <a:ext cx="6070169" cy="6931619"/>
              </a:xfrm>
              <a:prstGeom prst="rect">
                <a:avLst/>
              </a:prstGeom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21229">
                <a:off x="9999806" y="258806"/>
                <a:ext cx="1978623" cy="1483967"/>
              </a:xfrm>
              <a:prstGeom prst="rect">
                <a:avLst/>
              </a:prstGeom>
            </p:spPr>
          </p:pic>
        </p:grp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36779">
              <a:off x="6278337" y="4836429"/>
              <a:ext cx="2107771" cy="1836548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-90182" y="-81007"/>
            <a:ext cx="5834391" cy="6939005"/>
            <a:chOff x="-90182" y="-81007"/>
            <a:chExt cx="5834391" cy="6939005"/>
          </a:xfrm>
        </p:grpSpPr>
        <p:grpSp>
          <p:nvGrpSpPr>
            <p:cNvPr id="3" name="Group 2"/>
            <p:cNvGrpSpPr/>
            <p:nvPr/>
          </p:nvGrpSpPr>
          <p:grpSpPr>
            <a:xfrm>
              <a:off x="-90182" y="-81007"/>
              <a:ext cx="5834391" cy="6939005"/>
              <a:chOff x="-90182" y="-81007"/>
              <a:chExt cx="5834391" cy="6939005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90182" y="-81007"/>
                <a:ext cx="5834391" cy="6939005"/>
              </a:xfrm>
              <a:prstGeom prst="rect">
                <a:avLst/>
              </a:prstGeom>
            </p:spPr>
          </p:pic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661260">
                <a:off x="3499672" y="244885"/>
                <a:ext cx="1969008" cy="1511808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01023">
              <a:off x="136548" y="4826783"/>
              <a:ext cx="2273808" cy="17739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023496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589361" y="3039070"/>
            <a:ext cx="490779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600" b="1" dirty="0" smtClean="0">
                <a:solidFill>
                  <a:srgbClr val="0000FF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محیط</a:t>
            </a:r>
            <a:r>
              <a:rPr lang="fa-IR" sz="3600" b="1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 </a:t>
            </a:r>
            <a:r>
              <a:rPr lang="fa-IR" sz="3600" b="1" dirty="0" smtClean="0">
                <a:solidFill>
                  <a:srgbClr val="0000FF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طبیعی</a:t>
            </a:r>
            <a:r>
              <a:rPr lang="fa-IR" sz="3600" b="1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 ایران </a:t>
            </a:r>
            <a:r>
              <a:rPr lang="fa-IR" sz="3600" b="1" dirty="0" smtClean="0">
                <a:solidFill>
                  <a:srgbClr val="0000FF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متنوع</a:t>
            </a:r>
            <a:r>
              <a:rPr lang="fa-IR" sz="3600" b="1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 است.</a:t>
            </a:r>
          </a:p>
        </p:txBody>
      </p:sp>
      <p:sp>
        <p:nvSpPr>
          <p:cNvPr id="4" name="Rectangle 3"/>
          <p:cNvSpPr/>
          <p:nvPr/>
        </p:nvSpPr>
        <p:spPr>
          <a:xfrm>
            <a:off x="694840" y="4285063"/>
            <a:ext cx="1080231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b="1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در هر ناحیه از کشور ما </a:t>
            </a:r>
            <a:r>
              <a:rPr lang="fa-IR" sz="3200" b="1" dirty="0" smtClean="0">
                <a:solidFill>
                  <a:srgbClr val="0000FF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پوشش گیاهی</a:t>
            </a:r>
            <a:r>
              <a:rPr lang="fa-IR" sz="3200" b="1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 و </a:t>
            </a:r>
            <a:r>
              <a:rPr lang="fa-IR" sz="3200" b="1" dirty="0" smtClean="0">
                <a:solidFill>
                  <a:srgbClr val="0000FF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زندگی جانوری</a:t>
            </a:r>
            <a:r>
              <a:rPr lang="fa-IR" sz="3200" b="1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 خاصی پدید آمده است.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2459064" y="5634336"/>
            <a:ext cx="7282586" cy="923330"/>
            <a:chOff x="2459064" y="5634336"/>
            <a:chExt cx="7282586" cy="923330"/>
          </a:xfrm>
        </p:grpSpPr>
        <p:grpSp>
          <p:nvGrpSpPr>
            <p:cNvPr id="8" name="Group 7"/>
            <p:cNvGrpSpPr/>
            <p:nvPr/>
          </p:nvGrpSpPr>
          <p:grpSpPr>
            <a:xfrm>
              <a:off x="3221062" y="5634336"/>
              <a:ext cx="6520588" cy="923330"/>
              <a:chOff x="3221062" y="5634336"/>
              <a:chExt cx="6520588" cy="923330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3221062" y="5634336"/>
                <a:ext cx="5749873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fa-IR" sz="3600" b="1" dirty="0" smtClean="0">
                    <a:latin typeface="Tahoma" panose="020B0604030504040204" pitchFamily="34" charset="0"/>
                    <a:cs typeface="B Koodak" panose="00000700000000000000" pitchFamily="2" charset="-78"/>
                  </a:rPr>
                  <a:t>آیا می دانید علت این تنوع چیست؟</a:t>
                </a:r>
              </a:p>
            </p:txBody>
          </p:sp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789150" y="5634336"/>
                <a:ext cx="952500" cy="904875"/>
              </a:xfrm>
              <a:prstGeom prst="rect">
                <a:avLst/>
              </a:prstGeom>
            </p:spPr>
          </p:pic>
        </p:grp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459064" y="5643563"/>
              <a:ext cx="952500" cy="9048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284333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757047" y="565469"/>
            <a:ext cx="467790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b="1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ایران زیستگاه های مختلف دارد.</a:t>
            </a:r>
          </a:p>
        </p:txBody>
      </p:sp>
      <p:sp>
        <p:nvSpPr>
          <p:cNvPr id="6" name="Round Diagonal Corner Rectangle 5"/>
          <p:cNvSpPr/>
          <p:nvPr/>
        </p:nvSpPr>
        <p:spPr>
          <a:xfrm>
            <a:off x="880819" y="1797804"/>
            <a:ext cx="10430359" cy="1797803"/>
          </a:xfrm>
          <a:prstGeom prst="round2DiagRect">
            <a:avLst>
              <a:gd name="adj1" fmla="val 50000"/>
              <a:gd name="adj2" fmla="val 0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lnSpc>
                <a:spcPct val="150000"/>
              </a:lnSpc>
            </a:pPr>
            <a:r>
              <a:rPr lang="fa-IR" sz="3200" b="1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به منطقه بزرگی که در آن مجموعه ای از گیاهان و جانوران خاص زندگی می کنند، زیستگاه ( زیست بوم) می گویند.</a:t>
            </a:r>
            <a:endParaRPr lang="fa-IR" sz="3200" dirty="0"/>
          </a:p>
        </p:txBody>
      </p:sp>
      <p:sp>
        <p:nvSpPr>
          <p:cNvPr id="10" name="16-Point Star 9"/>
          <p:cNvSpPr/>
          <p:nvPr/>
        </p:nvSpPr>
        <p:spPr>
          <a:xfrm>
            <a:off x="1115232" y="3996945"/>
            <a:ext cx="3146155" cy="2309248"/>
          </a:xfrm>
          <a:prstGeom prst="star16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lnSpc>
                <a:spcPct val="150000"/>
              </a:lnSpc>
            </a:pPr>
            <a:r>
              <a:rPr lang="fa-IR" sz="3200" b="1" dirty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تنوع </a:t>
            </a:r>
          </a:p>
          <a:p>
            <a:pPr algn="ctr">
              <a:lnSpc>
                <a:spcPct val="150000"/>
              </a:lnSpc>
            </a:pPr>
            <a:r>
              <a:rPr lang="fa-IR" sz="3200" b="1" dirty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آب و هوا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357820" y="3996945"/>
            <a:ext cx="3305012" cy="2309248"/>
            <a:chOff x="7357820" y="3996945"/>
            <a:chExt cx="3305012" cy="2309248"/>
          </a:xfrm>
        </p:grpSpPr>
        <p:sp>
          <p:nvSpPr>
            <p:cNvPr id="9" name="16-Point Star 8"/>
            <p:cNvSpPr/>
            <p:nvPr/>
          </p:nvSpPr>
          <p:spPr>
            <a:xfrm>
              <a:off x="7423687" y="3996945"/>
              <a:ext cx="3239145" cy="2309248"/>
            </a:xfrm>
            <a:prstGeom prst="star16">
              <a:avLst/>
            </a:pr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lnSpc>
                  <a:spcPct val="150000"/>
                </a:lnSpc>
              </a:pPr>
              <a:r>
                <a:rPr lang="fa-IR" sz="3200" b="1" dirty="0" smtClean="0">
                  <a:solidFill>
                    <a:srgbClr val="000000"/>
                  </a:solidFill>
                  <a:latin typeface="Tahoma" panose="020B0604030504040204" pitchFamily="34" charset="0"/>
                  <a:cs typeface="B Koodak" panose="00000700000000000000" pitchFamily="2" charset="-78"/>
                </a:rPr>
                <a:t>علت تنوع زیستگاه ها</a:t>
              </a:r>
              <a:endParaRPr lang="fa-IR" sz="3200" dirty="0"/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57820" y="5073755"/>
              <a:ext cx="571500" cy="666750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43570" y="4201975"/>
              <a:ext cx="571500" cy="666750"/>
            </a:xfrm>
            <a:prstGeom prst="rect">
              <a:avLst/>
            </a:prstGeom>
          </p:spPr>
        </p:pic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4593310" y="4737594"/>
            <a:ext cx="1816206" cy="827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61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6275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11554" y="128992"/>
            <a:ext cx="5984446" cy="4958326"/>
            <a:chOff x="325060" y="206484"/>
            <a:chExt cx="5984446" cy="495832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5844" y="206484"/>
              <a:ext cx="5143662" cy="4042798"/>
            </a:xfrm>
            <a:prstGeom prst="rect">
              <a:avLst/>
            </a:prstGeom>
          </p:spPr>
        </p:pic>
        <p:grpSp>
          <p:nvGrpSpPr>
            <p:cNvPr id="11" name="Group 10"/>
            <p:cNvGrpSpPr/>
            <p:nvPr/>
          </p:nvGrpSpPr>
          <p:grpSpPr>
            <a:xfrm>
              <a:off x="325060" y="842888"/>
              <a:ext cx="5507470" cy="4321922"/>
              <a:chOff x="325060" y="842888"/>
              <a:chExt cx="5507470" cy="4321922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1921791" y="842888"/>
                <a:ext cx="3910739" cy="1384995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fa-IR" sz="2800" b="1" dirty="0" smtClean="0">
                    <a:latin typeface="Tahoma" panose="020B0604030504040204" pitchFamily="34" charset="0"/>
                    <a:cs typeface="B Koodak" panose="00000700000000000000" pitchFamily="2" charset="-78"/>
                  </a:rPr>
                  <a:t>چطور می فهمند که آب و هوای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fa-IR" sz="2800" b="1" dirty="0" smtClean="0">
                    <a:latin typeface="Tahoma" panose="020B0604030504040204" pitchFamily="34" charset="0"/>
                    <a:cs typeface="B Koodak" panose="00000700000000000000" pitchFamily="2" charset="-78"/>
                  </a:rPr>
                  <a:t> یک محل چگونه است؟</a:t>
                </a:r>
              </a:p>
            </p:txBody>
          </p:sp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5060" y="3921072"/>
                <a:ext cx="1254555" cy="1243738"/>
              </a:xfrm>
              <a:prstGeom prst="rect">
                <a:avLst/>
              </a:prstGeom>
            </p:spPr>
          </p:pic>
        </p:grpSp>
      </p:grpSp>
      <p:sp>
        <p:nvSpPr>
          <p:cNvPr id="13" name="Rectangle 12"/>
          <p:cNvSpPr/>
          <p:nvPr/>
        </p:nvSpPr>
        <p:spPr>
          <a:xfrm>
            <a:off x="4596538" y="2150391"/>
            <a:ext cx="7409482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a-IR" sz="3200" b="1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هر روز در </a:t>
            </a:r>
            <a:r>
              <a:rPr lang="fa-IR" sz="3200" b="1" dirty="0" smtClean="0">
                <a:solidFill>
                  <a:srgbClr val="0000FF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ایستگاه های هواشناسی </a:t>
            </a:r>
            <a:r>
              <a:rPr lang="fa-IR" sz="3200" b="1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عناصر مختلف مثل </a:t>
            </a:r>
            <a:r>
              <a:rPr lang="fa-IR" sz="3200" b="1" dirty="0" smtClean="0">
                <a:solidFill>
                  <a:srgbClr val="0000FF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دما</a:t>
            </a:r>
            <a:r>
              <a:rPr lang="fa-IR" sz="3200" b="1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ی هوا، میزان </a:t>
            </a:r>
            <a:r>
              <a:rPr lang="fa-IR" sz="3200" b="1" dirty="0" smtClean="0">
                <a:solidFill>
                  <a:srgbClr val="0000FF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بارندگی</a:t>
            </a:r>
            <a:r>
              <a:rPr lang="fa-IR" sz="3200" b="1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، میزان </a:t>
            </a:r>
            <a:r>
              <a:rPr lang="fa-IR" sz="3200" b="1" dirty="0" smtClean="0">
                <a:solidFill>
                  <a:srgbClr val="0000FF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رطوبت</a:t>
            </a:r>
            <a:r>
              <a:rPr lang="fa-IR" sz="3200" b="1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، جهت و سرعت وزش </a:t>
            </a:r>
            <a:r>
              <a:rPr lang="fa-IR" sz="3200" b="1" dirty="0" smtClean="0">
                <a:solidFill>
                  <a:srgbClr val="0000FF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باد</a:t>
            </a:r>
            <a:r>
              <a:rPr lang="fa-IR" sz="3200" b="1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 را اندازه گیری می کنند. سپس آنها را ثبت می کنند و روی آن محاسباتی انجام می دهند.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571427" y="5518399"/>
            <a:ext cx="7049146" cy="923330"/>
          </a:xfrm>
          <a:prstGeom prst="rect">
            <a:avLst/>
          </a:prstGeom>
          <a:solidFill>
            <a:srgbClr val="00FF00"/>
          </a:solidFill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600" b="1" dirty="0" smtClean="0">
                <a:latin typeface="Tahoma" panose="020B0604030504040204" pitchFamily="34" charset="0"/>
                <a:cs typeface="B Koodak" panose="00000700000000000000" pitchFamily="2" charset="-78"/>
              </a:rPr>
              <a:t>مهمترین عناصر آب و هوا، </a:t>
            </a:r>
            <a:r>
              <a:rPr lang="fa-IR" sz="3600" b="1" u="sng" dirty="0" smtClean="0">
                <a:latin typeface="Tahoma" panose="020B0604030504040204" pitchFamily="34" charset="0"/>
                <a:cs typeface="B Koodak" panose="00000700000000000000" pitchFamily="2" charset="-78"/>
              </a:rPr>
              <a:t>دما</a:t>
            </a:r>
            <a:r>
              <a:rPr lang="fa-IR" sz="3600" b="1" dirty="0" smtClean="0">
                <a:latin typeface="Tahoma" panose="020B0604030504040204" pitchFamily="34" charset="0"/>
                <a:cs typeface="B Koodak" panose="00000700000000000000" pitchFamily="2" charset="-78"/>
              </a:rPr>
              <a:t> و </a:t>
            </a:r>
            <a:r>
              <a:rPr lang="fa-IR" sz="3600" b="1" u="sng" dirty="0" smtClean="0">
                <a:latin typeface="Tahoma" panose="020B0604030504040204" pitchFamily="34" charset="0"/>
                <a:cs typeface="B Koodak" panose="00000700000000000000" pitchFamily="2" charset="-78"/>
              </a:rPr>
              <a:t>بارش</a:t>
            </a:r>
            <a:r>
              <a:rPr lang="fa-IR" sz="3600" b="1" dirty="0" smtClean="0">
                <a:latin typeface="Tahoma" panose="020B0604030504040204" pitchFamily="34" charset="0"/>
                <a:cs typeface="B Koodak" panose="00000700000000000000" pitchFamily="2" charset="-78"/>
              </a:rPr>
              <a:t> است.</a:t>
            </a:r>
          </a:p>
        </p:txBody>
      </p:sp>
    </p:spTree>
    <p:extLst>
      <p:ext uri="{BB962C8B-B14F-4D97-AF65-F5344CB8AC3E}">
        <p14:creationId xmlns:p14="http://schemas.microsoft.com/office/powerpoint/2010/main" val="1452198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allAtOnce"/>
      <p:bldP spid="1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پاورپوینت درس 11 مطالعات اجتماعی هفتم</Template>
  <TotalTime>0</TotalTime>
  <Words>649</Words>
  <Application>Microsoft Office PowerPoint</Application>
  <PresentationFormat>Widescreen</PresentationFormat>
  <Paragraphs>94</Paragraphs>
  <Slides>38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6" baseType="lpstr">
      <vt:lpstr>Arial</vt:lpstr>
      <vt:lpstr>B Koodak</vt:lpstr>
      <vt:lpstr>B Morvarid</vt:lpstr>
      <vt:lpstr>Calibri</vt:lpstr>
      <vt:lpstr>Calibri Light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omid arzi</dc:creator>
  <cp:lastModifiedBy>omid arzi</cp:lastModifiedBy>
  <cp:revision>1</cp:revision>
  <dcterms:created xsi:type="dcterms:W3CDTF">2022-02-01T08:58:57Z</dcterms:created>
  <dcterms:modified xsi:type="dcterms:W3CDTF">2022-02-01T08:59:51Z</dcterms:modified>
</cp:coreProperties>
</file>