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341" r:id="rId4"/>
    <p:sldId id="306" r:id="rId5"/>
    <p:sldId id="307" r:id="rId6"/>
    <p:sldId id="310" r:id="rId7"/>
    <p:sldId id="293" r:id="rId8"/>
    <p:sldId id="301" r:id="rId9"/>
    <p:sldId id="290" r:id="rId10"/>
    <p:sldId id="313" r:id="rId11"/>
    <p:sldId id="314" r:id="rId12"/>
    <p:sldId id="317" r:id="rId13"/>
    <p:sldId id="337" r:id="rId14"/>
    <p:sldId id="315" r:id="rId15"/>
    <p:sldId id="318" r:id="rId16"/>
    <p:sldId id="319" r:id="rId17"/>
    <p:sldId id="312" r:id="rId18"/>
    <p:sldId id="320" r:id="rId19"/>
    <p:sldId id="331" r:id="rId20"/>
    <p:sldId id="321" r:id="rId21"/>
    <p:sldId id="322" r:id="rId22"/>
    <p:sldId id="329" r:id="rId23"/>
    <p:sldId id="335" r:id="rId24"/>
    <p:sldId id="338" r:id="rId25"/>
    <p:sldId id="336" r:id="rId26"/>
    <p:sldId id="339" r:id="rId27"/>
    <p:sldId id="340" r:id="rId28"/>
    <p:sldId id="333" r:id="rId29"/>
    <p:sldId id="33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8000"/>
    <a:srgbClr val="0000CC"/>
    <a:srgbClr val="00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41" autoAdjust="0"/>
    <p:restoredTop sz="94660"/>
  </p:normalViewPr>
  <p:slideViewPr>
    <p:cSldViewPr snapToGrid="0">
      <p:cViewPr varScale="1">
        <p:scale>
          <a:sx n="37" d="100"/>
          <a:sy n="37" d="100"/>
        </p:scale>
        <p:origin x="24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F62C7-F1BC-490F-B014-F061E099C5EE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131F2-4A0A-4DB8-9705-01A094DF1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31F2-4A0A-4DB8-9705-01A094DF1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74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AB136-B4CD-42B0-A285-EE67E5BA6236}" type="slidenum">
              <a:rPr lang="en-US"/>
              <a:pPr/>
              <a:t>25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/>
              <a:t>Figure 46.15 Formation of the zygote and early post-fertilization events</a:t>
            </a:r>
          </a:p>
        </p:txBody>
      </p:sp>
    </p:spTree>
    <p:extLst>
      <p:ext uri="{BB962C8B-B14F-4D97-AF65-F5344CB8AC3E}">
        <p14:creationId xmlns:p14="http://schemas.microsoft.com/office/powerpoint/2010/main" val="1884579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7B86E-2200-4D01-83E7-84553C476F22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22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280FD-AB5F-4C03-9F13-10B8D3B2AB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31F2-4A0A-4DB8-9705-01A094DF1C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3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7B86E-2200-4D01-83E7-84553C476F22}" type="slidenum">
              <a:rPr lang="fa-IR" smtClean="0"/>
              <a:t>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کننده :ایرج طاهرزاده دبیر زیست شناسی اندیمشک</a:t>
            </a:r>
            <a:endParaRPr lang="fa-I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a-IR" smtClean="0"/>
              <a:t>تهیه کننده :ایرج طاهرزاده دبیر زیست شناسی اندیمشک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987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7B86E-2200-4D01-83E7-84553C476F22}" type="slidenum">
              <a:rPr lang="fa-IR" smtClean="0"/>
              <a:t>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کننده :ایرج طاهرزاده دبیر زیست شناسی اندیمشک</a:t>
            </a:r>
            <a:endParaRPr lang="fa-I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a-IR" smtClean="0"/>
              <a:t>تهیه کننده :ایرج طاهرزاده دبیر زیست شناسی اندیمشک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448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7B86E-2200-4D01-83E7-84553C476F22}" type="slidenum">
              <a:rPr lang="fa-IR" smtClean="0"/>
              <a:t>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کننده :ایرج طاهرزاده دبیر زیست شناسی اندیمشک</a:t>
            </a:r>
            <a:endParaRPr lang="fa-I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a-IR" smtClean="0"/>
              <a:t>تهیه کننده :ایرج طاهرزاده دبیر زیست شناسی اندیمشک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713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31F2-4A0A-4DB8-9705-01A094DF1C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2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7B86E-2200-4D01-83E7-84553C476F22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27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7B86E-2200-4D01-83E7-84553C476F22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0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7B86E-2200-4D01-83E7-84553C476F22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3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8C3B-DB76-4201-8940-3E9AE6B2F97A}" type="datetime1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321D-06E4-492E-AEE8-8BF972443D9E}" type="datetime1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0DAB-21B2-4CFF-976E-B69AD2D1228E}" type="datetime1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855E3916-7FB5-471F-B49B-CCB4EB16E53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9F1D68F-2AF0-4C1C-9349-6425B2E97269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F277608B-20A6-4566-B706-874488A6145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6763B0F-FA4E-46B5-B9D1-5D60F95F301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83C86BC-1598-4A0C-851A-E4BC5AF227A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F1419A8-9483-4DBF-BF78-8AC771B27B5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6B20217-DB6C-41CA-A0C9-8D4D83982CF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039B1DB-06D1-4CF3-AA54-CB268AE414A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1FBE-6330-4B4C-86B5-B48A74E25D7D}" type="datetime1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15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25037E-BD41-41FC-83C2-9FBD40FC085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00FCD80F-9E03-4BFB-AF56-EF71BC84573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3654FB06-4031-4CB1-A5E9-8243FE3B927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855E3916-7FB5-471F-B49B-CCB4EB16E53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9F1D68F-2AF0-4C1C-9349-6425B2E97269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0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F277608B-20A6-4566-B706-874488A6145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6763B0F-FA4E-46B5-B9D1-5D60F95F301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83C86BC-1598-4A0C-851A-E4BC5AF227A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F1419A8-9483-4DBF-BF78-8AC771B27B5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1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6B20217-DB6C-41CA-A0C9-8D4D83982CF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9E2-F8CE-48FF-8801-F0787F72A635}" type="datetime1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4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039B1DB-06D1-4CF3-AA54-CB268AE414A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25037E-BD41-41FC-83C2-9FBD40FC085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00FCD80F-9E03-4BFB-AF56-EF71BC84573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3654FB06-4031-4CB1-A5E9-8243FE3B927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9B02-292C-4010-8948-A419826611EB}" type="datetime1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8E4C-0D49-4036-A3AA-A800E5263985}" type="datetime1">
              <a:rPr lang="en-US" smtClean="0"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8A6D-E24B-47B6-8D93-8FCB78E0E2D8}" type="datetime1">
              <a:rPr lang="en-US" smtClean="0"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7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6DE0-2797-44AC-A6F8-6F005A08A6A8}" type="datetime1">
              <a:rPr lang="en-US" smtClean="0"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EFD-4421-4BD9-B3FC-25CD2D4076C3}" type="datetime1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7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FB3-0B3B-4FE2-9185-AD97FD01C61E}" type="datetime1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1B55-2093-4446-8E4D-7955B2821B9E}" type="datetime1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C8B39A9-9A65-439C-929A-E1EA89DB6FD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2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C8B39A9-9A65-439C-929A-E1EA89DB6FD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18/فوريه/3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4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8422" y="2110757"/>
            <a:ext cx="9144000" cy="123447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r" rtl="1"/>
            <a:r>
              <a:rPr lang="fa-I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فصل 7</a:t>
            </a:r>
            <a:r>
              <a:rPr lang="fa-IR" sz="5400" b="1" dirty="0" smtClean="0">
                <a:solidFill>
                  <a:srgbClr val="FF0000"/>
                </a:solidFill>
              </a:rPr>
              <a:t/>
            </a:r>
            <a:br>
              <a:rPr lang="fa-IR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fa-IR" sz="5400" b="1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68422" y="2110757"/>
            <a:ext cx="9144000" cy="12344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5400" dirty="0">
                <a:solidFill>
                  <a:srgbClr val="FF0000"/>
                </a:solidFill>
              </a:rPr>
              <a:t>دستگاه تولید مثل در </a:t>
            </a:r>
            <a:r>
              <a:rPr lang="fa-IR" sz="5400" dirty="0" smtClean="0">
                <a:solidFill>
                  <a:srgbClr val="FF0000"/>
                </a:solidFill>
              </a:rPr>
              <a:t>زن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01339" y="3616317"/>
            <a:ext cx="6430575" cy="12344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rgbClr val="0000CC"/>
                </a:solidFill>
              </a:rPr>
              <a:t>عباس طالبی دبیرزیست شناسی تهران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229" y="2496162"/>
            <a:ext cx="5576516" cy="404275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381847" y="4908194"/>
            <a:ext cx="6430575" cy="7866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sz="3200" b="1" dirty="0" smtClean="0">
                <a:solidFill>
                  <a:srgbClr val="0000CC"/>
                </a:solidFill>
              </a:rPr>
              <a:t>@</a:t>
            </a:r>
            <a:r>
              <a:rPr lang="en-US" sz="3200" b="1" dirty="0" err="1" smtClean="0">
                <a:solidFill>
                  <a:srgbClr val="0000CC"/>
                </a:solidFill>
              </a:rPr>
              <a:t>abbasATM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2951" y="5146917"/>
            <a:ext cx="660683" cy="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8615" y="1091161"/>
            <a:ext cx="80137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>
                <a:cs typeface="B Nazanin" panose="00000400000000000000" pitchFamily="2" charset="-78"/>
              </a:rPr>
              <a:t>اووسیت ثانویه </a:t>
            </a:r>
            <a:r>
              <a:rPr lang="fa-IR" sz="3200" dirty="0" smtClean="0">
                <a:cs typeface="B Nazanin" panose="00000400000000000000" pitchFamily="2" charset="-78"/>
              </a:rPr>
              <a:t>درصورت </a:t>
            </a:r>
            <a:r>
              <a:rPr lang="fa-IR" sz="3200" dirty="0">
                <a:cs typeface="B Nazanin" panose="00000400000000000000" pitchFamily="2" charset="-78"/>
              </a:rPr>
              <a:t>لقاح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با </a:t>
            </a:r>
            <a:r>
              <a:rPr lang="fa-IR" sz="3200" dirty="0" smtClean="0">
                <a:cs typeface="B Nazanin" panose="00000400000000000000" pitchFamily="2" charset="-78"/>
              </a:rPr>
              <a:t>اسپرم، مرحلة دوم تقسیم را </a:t>
            </a:r>
            <a:r>
              <a:rPr lang="fa-IR" sz="3200" dirty="0">
                <a:cs typeface="B Nazanin" panose="00000400000000000000" pitchFamily="2" charset="-78"/>
              </a:rPr>
              <a:t>انجام می دهد</a:t>
            </a:r>
            <a:r>
              <a:rPr lang="fa-IR" sz="3200" dirty="0" smtClean="0">
                <a:cs typeface="B Nazanin" panose="00000400000000000000" pitchFamily="2" charset="-78"/>
              </a:rPr>
              <a:t>.  </a:t>
            </a:r>
            <a:r>
              <a:rPr lang="fa-IR" sz="3200" dirty="0">
                <a:cs typeface="B Nazanin" panose="00000400000000000000" pitchFamily="2" charset="-78"/>
              </a:rPr>
              <a:t>این تقسیم نیز با تقسیم نامساوی سیتوپلاسم همراه است که نتیجه </a:t>
            </a:r>
            <a:r>
              <a:rPr lang="fa-IR" sz="3200" dirty="0" smtClean="0">
                <a:cs typeface="B Nazanin" panose="00000400000000000000" pitchFamily="2" charset="-78"/>
              </a:rPr>
              <a:t>آن </a:t>
            </a:r>
            <a:r>
              <a:rPr lang="fa-IR" sz="3200" dirty="0">
                <a:cs typeface="B Nazanin" panose="00000400000000000000" pitchFamily="2" charset="-78"/>
              </a:rPr>
              <a:t>ایجادیک سلول بزرگ و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دومین گویچه قطبی </a:t>
            </a:r>
            <a:r>
              <a:rPr lang="fa-IR" sz="3200" dirty="0">
                <a:cs typeface="B Nazanin" panose="00000400000000000000" pitchFamily="2" charset="-78"/>
              </a:rPr>
              <a:t>است. سلول بزرگ پس از رشد به اوول </a:t>
            </a:r>
            <a:r>
              <a:rPr lang="fa-IR" sz="3200" dirty="0" smtClean="0">
                <a:cs typeface="B Nazanin" panose="00000400000000000000" pitchFamily="2" charset="-78"/>
              </a:rPr>
              <a:t>یا </a:t>
            </a: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تخمک</a:t>
            </a:r>
            <a:r>
              <a:rPr lang="fa-IR" sz="3200" dirty="0" smtClean="0">
                <a:cs typeface="B Nazanin" panose="00000400000000000000" pitchFamily="2" charset="-78"/>
              </a:rPr>
              <a:t> تبدیل </a:t>
            </a:r>
            <a:r>
              <a:rPr lang="fa-IR" sz="3200" dirty="0">
                <a:cs typeface="B Nazanin" panose="00000400000000000000" pitchFamily="2" charset="-78"/>
              </a:rPr>
              <a:t>می </a:t>
            </a:r>
            <a:r>
              <a:rPr lang="fa-IR" sz="3200" dirty="0" smtClean="0">
                <a:cs typeface="B Nazanin" panose="00000400000000000000" pitchFamily="2" charset="-78"/>
              </a:rPr>
              <a:t>شود</a:t>
            </a:r>
            <a:r>
              <a:rPr lang="fa-IR" sz="3200" dirty="0">
                <a:cs typeface="B Nazanin" panose="00000400000000000000" pitchFamily="2" charset="-78"/>
              </a:rPr>
              <a:t>که با اسپرم لقاح می یابد و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تخم</a:t>
            </a:r>
            <a:r>
              <a:rPr lang="fa-IR" sz="3200" dirty="0">
                <a:cs typeface="B Nazanin" panose="00000400000000000000" pitchFamily="2" charset="-78"/>
              </a:rPr>
              <a:t> تشکیل می شود.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دومین </a:t>
            </a:r>
            <a:r>
              <a:rPr lang="fa-IR" sz="3200" dirty="0">
                <a:cs typeface="B Nazanin" panose="00000400000000000000" pitchFamily="2" charset="-78"/>
              </a:rPr>
              <a:t>گویچه قطبی نیز از بین می </a:t>
            </a:r>
            <a:r>
              <a:rPr lang="fa-IR" sz="3200" dirty="0" smtClean="0">
                <a:cs typeface="B Nazanin" panose="00000400000000000000" pitchFamily="2" charset="-78"/>
              </a:rPr>
              <a:t>رود.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96527" y="327161"/>
            <a:ext cx="2500520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ln w="0"/>
                <a:solidFill>
                  <a:srgbClr val="C00000"/>
                </a:solidFill>
                <a:effectLst>
                  <a:outerShdw blurRad="177800" dist="228600" dir="6240000" sx="101000" sy="101000" algn="ctr" rotWithShape="0">
                    <a:srgbClr val="000000">
                      <a:alpha val="31000"/>
                    </a:srgbClr>
                  </a:outerShdw>
                  <a:reflection blurRad="6350" endPos="11000" dir="5400000" sy="-90000" algn="bl" rotWithShape="0"/>
                </a:effectLst>
              </a:rPr>
              <a:t>تخمک</a:t>
            </a:r>
            <a:r>
              <a:rPr lang="fa-IR" dirty="0">
                <a:ln w="0"/>
                <a:solidFill>
                  <a:srgbClr val="C00000"/>
                </a:solidFill>
                <a:effectLst>
                  <a:outerShdw blurRad="177800" dist="304800" dir="2940000" sx="101000" sy="101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</a:rPr>
              <a:t> </a:t>
            </a:r>
            <a:r>
              <a:rPr lang="fa-IR" dirty="0">
                <a:ln w="0"/>
                <a:solidFill>
                  <a:srgbClr val="C00000"/>
                </a:solidFill>
                <a:effectLst>
                  <a:outerShdw blurRad="139700" dist="152400" dir="3480000" sx="113000" sy="113000" algn="ctr" rotWithShape="0">
                    <a:srgbClr val="000000">
                      <a:alpha val="26000"/>
                    </a:srgbClr>
                  </a:outerShdw>
                  <a:reflection blurRad="6350" endPos="11000" dir="5400000" sy="-90000" algn="bl" rotWithShape="0"/>
                </a:effectLst>
              </a:rPr>
              <a:t>زایی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4523" y="5587887"/>
            <a:ext cx="7847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  اووسیت </a:t>
            </a:r>
            <a:r>
              <a:rPr lang="fa-IR" sz="3200" dirty="0" smtClean="0">
                <a:cs typeface="B Nazanin" panose="00000400000000000000" pitchFamily="2" charset="-78"/>
              </a:rPr>
              <a:t>ثانویه، اگر با اسپرم برخورد </a:t>
            </a:r>
            <a:r>
              <a:rPr lang="fa-IR" sz="3200" dirty="0">
                <a:cs typeface="B Nazanin" panose="00000400000000000000" pitchFamily="2" charset="-78"/>
              </a:rPr>
              <a:t>نکند یا لقاح آغاز نشود، </a:t>
            </a:r>
            <a:r>
              <a:rPr lang="fa-IR" sz="3200" dirty="0" smtClean="0">
                <a:cs typeface="B Nazanin" panose="00000400000000000000" pitchFamily="2" charset="-78"/>
              </a:rPr>
              <a:t>همراه </a:t>
            </a:r>
            <a:r>
              <a:rPr lang="fa-IR" sz="3200" dirty="0">
                <a:cs typeface="B Nazanin" panose="00000400000000000000" pitchFamily="2" charset="-78"/>
              </a:rPr>
              <a:t>با خون ریزی دوره </a:t>
            </a:r>
            <a:r>
              <a:rPr lang="fa-IR" sz="3200" dirty="0" smtClean="0">
                <a:cs typeface="B Nazanin" panose="00000400000000000000" pitchFamily="2" charset="-78"/>
              </a:rPr>
              <a:t>ای از </a:t>
            </a:r>
            <a:r>
              <a:rPr lang="fa-IR" sz="3200" dirty="0">
                <a:cs typeface="B Nazanin" panose="00000400000000000000" pitchFamily="2" charset="-78"/>
              </a:rPr>
              <a:t>بدن دفع می شود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0"/>
            <a:ext cx="4034523" cy="65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</a:rPr>
              <a:t>تولید سلول های جنسی نر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486" y="571500"/>
            <a:ext cx="116006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66"/>
                </a:solidFill>
                <a:effectLst>
                  <a:outerShdw blurRad="304800" dist="266700" dir="6180000" sx="112000" sy="112000" algn="ctr" rotWithShape="0">
                    <a:srgbClr val="000000">
                      <a:alpha val="78000"/>
                    </a:srgbClr>
                  </a:outerShdw>
                </a:effectLst>
                <a:latin typeface="IRMitra-Bold" panose="02000803000000020002" pitchFamily="2" charset="-78"/>
                <a:cs typeface="B Nazanin" panose="00000400000000000000" pitchFamily="2" charset="-78"/>
              </a:rPr>
              <a:t>تخمک</a:t>
            </a:r>
            <a:r>
              <a:rPr lang="fa-IR" sz="2800" b="1" dirty="0" smtClean="0">
                <a:solidFill>
                  <a:srgbClr val="FF0066"/>
                </a:solidFill>
                <a:effectLst>
                  <a:outerShdw blurRad="304800" dir="6180000" sx="112000" sy="112000" algn="ctr" rotWithShape="0">
                    <a:srgbClr val="000000"/>
                  </a:outerShdw>
                </a:effectLst>
                <a:latin typeface="IRMitra-Bold" panose="02000803000000020002" pitchFamily="2" charset="-78"/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rgbClr val="FF0066"/>
                </a:solidFill>
                <a:effectLst>
                  <a:outerShdw blurRad="254000" dist="292100" dir="5580000" sx="101000" sy="101000" algn="ctr" rotWithShape="0">
                    <a:srgbClr val="000000">
                      <a:alpha val="67000"/>
                    </a:srgbClr>
                  </a:outerShdw>
                </a:effectLst>
                <a:latin typeface="IRMitra-Bold" panose="02000803000000020002" pitchFamily="2" charset="-78"/>
                <a:cs typeface="B Nazanin" panose="00000400000000000000" pitchFamily="2" charset="-78"/>
              </a:rPr>
              <a:t>زایی</a:t>
            </a:r>
          </a:p>
          <a:p>
            <a:pPr algn="r" rtl="1"/>
            <a:r>
              <a:rPr lang="fa-IR" sz="2800" dirty="0" smtClean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                               دوران </a:t>
            </a:r>
            <a:r>
              <a:rPr lang="fa-IR" sz="2800" dirty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جنینی (</a:t>
            </a:r>
            <a:r>
              <a:rPr lang="fa-IR" sz="2800" dirty="0" smtClean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لایه زاینده) = </a:t>
            </a:r>
            <a:r>
              <a:rPr lang="fa-IR" sz="2800" b="1" dirty="0" smtClean="0">
                <a:solidFill>
                  <a:srgbClr val="000000"/>
                </a:solidFill>
                <a:latin typeface="IRMitra-Bold" panose="02000803000000020002" pitchFamily="2" charset="-78"/>
                <a:cs typeface="B Nazanin" panose="00000400000000000000" pitchFamily="2" charset="-78"/>
              </a:rPr>
              <a:t>اووگونی</a:t>
            </a:r>
            <a:endParaRPr lang="en-US" sz="3200" dirty="0" smtClean="0">
              <a:solidFill>
                <a:srgbClr val="000000"/>
              </a:solidFill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         </a:t>
            </a:r>
          </a:p>
          <a:p>
            <a:pPr algn="r" rtl="1"/>
            <a:r>
              <a:rPr lang="fa-IR" sz="3200" dirty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      </a:t>
            </a:r>
          </a:p>
          <a:p>
            <a:pPr algn="r" rtl="1"/>
            <a:r>
              <a:rPr lang="fa-IR" sz="3200" dirty="0" smtClean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                            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/>
            <a:endParaRPr lang="fa-IR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                      </a:t>
            </a:r>
            <a:endParaRPr lang="fa-IR" sz="3200" dirty="0">
              <a:cs typeface="B Nazanin" panose="00000400000000000000" pitchFamily="2" charset="-78"/>
            </a:endParaRPr>
          </a:p>
          <a:p>
            <a:pPr algn="r" rtl="1"/>
            <a:endParaRPr lang="fa-IR" sz="3200" dirty="0" smtClean="0">
              <a:cs typeface="B Nazanin" panose="00000400000000000000" pitchFamily="2" charset="-7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477871" y="1531089"/>
            <a:ext cx="0" cy="564115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20313" y="1531089"/>
            <a:ext cx="15736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شروع میوز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01222" y="2661604"/>
            <a:ext cx="0" cy="531628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1783" y="3173001"/>
            <a:ext cx="37368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8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تقسیم نامسادی سیتوپلاسم</a:t>
            </a:r>
            <a:endParaRPr lang="en-US" sz="2800" b="1" dirty="0">
              <a:solidFill>
                <a:srgbClr val="008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55343" y="3283821"/>
            <a:ext cx="751776" cy="478187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48224" y="4302514"/>
            <a:ext cx="10419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میوز</a:t>
            </a:r>
            <a:r>
              <a:rPr lang="fa-IR" sz="3200" dirty="0" smtClean="0">
                <a:solidFill>
                  <a:srgbClr val="FF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108016" y="4285832"/>
            <a:ext cx="7766" cy="777612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64310" y="4314542"/>
            <a:ext cx="39289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8000"/>
                </a:solidFill>
                <a:cs typeface="B Nazanin" panose="00000400000000000000" pitchFamily="2" charset="-78"/>
              </a:rPr>
              <a:t>(در صورت تماس با اسپرم)  </a:t>
            </a:r>
            <a:endParaRPr lang="en-US" sz="3200" b="1" dirty="0">
              <a:solidFill>
                <a:srgbClr val="008000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0631" y="2115864"/>
            <a:ext cx="721069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توقف در پروفاز تا دوره ی بلوغ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)     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اووسیت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اولیه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97" y="2120584"/>
            <a:ext cx="4223234" cy="58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(n = </a:t>
            </a:r>
            <a:r>
              <a:rPr lang="fa-IR" sz="32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دپلوئید و </a:t>
            </a:r>
            <a:r>
              <a:rPr lang="fa-IR" sz="32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دو کروماتیدی)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6267" y="3705777"/>
            <a:ext cx="4223234" cy="58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(n = </a:t>
            </a:r>
            <a:r>
              <a:rPr lang="fa-IR" sz="32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هاپلوئید و دو کروماتیدی)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31721" y="5580681"/>
            <a:ext cx="12191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تخمک</a:t>
            </a:r>
            <a:endParaRPr lang="fa-IR" sz="3200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55343" y="3732413"/>
            <a:ext cx="22151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  اووسیت ثانویه</a:t>
            </a:r>
            <a:endParaRPr lang="fa-IR" sz="3200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9177" y="5578537"/>
            <a:ext cx="27000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دومین گویچه قطبی</a:t>
            </a:r>
            <a:endParaRPr lang="fa-IR" sz="3200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814814" y="3267468"/>
            <a:ext cx="663057" cy="567622"/>
          </a:xfrm>
          <a:prstGeom prst="straightConnector1">
            <a:avLst/>
          </a:prstGeom>
          <a:ln w="76200" cmpd="sng">
            <a:headEnd w="lg" len="lg"/>
            <a:tailEnd type="triangle"/>
          </a:ln>
          <a:effectLst>
            <a:outerShdw blurRad="50800" dist="50800" dir="5400000" sx="14000" sy="14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78775" y="3729907"/>
            <a:ext cx="27000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اولین گویچه قطبی</a:t>
            </a:r>
            <a:endParaRPr lang="fa-IR" sz="3200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65732" y="5078512"/>
            <a:ext cx="751776" cy="478187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205241" y="5070571"/>
            <a:ext cx="663057" cy="567622"/>
          </a:xfrm>
          <a:prstGeom prst="straightConnector1">
            <a:avLst/>
          </a:prstGeom>
          <a:ln w="76200" cmpd="sng">
            <a:headEnd w="lg" len="lg"/>
            <a:tailEnd type="triangle"/>
          </a:ln>
          <a:effectLst>
            <a:outerShdw blurRad="50800" dist="50800" dir="5400000" sx="14000" sy="14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27635" y="6175020"/>
            <a:ext cx="4223234" cy="58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en-US" sz="32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n</a:t>
            </a:r>
            <a:r>
              <a:rPr lang="fa-IR" sz="32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=</a:t>
            </a:r>
            <a:r>
              <a:rPr lang="fa-IR" sz="32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هاپلوئید </a:t>
            </a:r>
            <a:r>
              <a:rPr lang="fa-IR" sz="32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و </a:t>
            </a:r>
            <a:r>
              <a:rPr lang="fa-IR" sz="32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تک کروماتیدی</a:t>
            </a:r>
            <a:endParaRPr lang="fa-IR" sz="3200" dirty="0">
              <a:solidFill>
                <a:srgbClr val="0000CC"/>
              </a:solidFill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94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4" y="227014"/>
            <a:ext cx="5710236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4109609" y="846378"/>
            <a:ext cx="1594708" cy="19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80000"/>
              </a:lnSpc>
            </a:pPr>
            <a:r>
              <a:rPr lang="fa-IR" altLang="en-US" sz="1000" b="1" dirty="0" smtClean="0"/>
              <a:t>یاخته ی زاینده ی اولیه در جنین</a:t>
            </a:r>
            <a:endParaRPr lang="en-US" altLang="en-US" sz="1000" b="1" dirty="0"/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5287179" y="1829520"/>
            <a:ext cx="552450" cy="30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1000" b="1" dirty="0" smtClean="0"/>
              <a:t>تقسیم میتوز</a:t>
            </a:r>
            <a:endParaRPr lang="en-US" altLang="en-US" sz="1000" b="1" dirty="0"/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5794319" y="2417241"/>
            <a:ext cx="620713" cy="23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1000" b="1" dirty="0" smtClean="0"/>
              <a:t>اووسیت اولیه</a:t>
            </a:r>
            <a:endParaRPr lang="en-US" altLang="en-US" sz="1000" b="1" dirty="0"/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5185093" y="424817"/>
            <a:ext cx="438467" cy="23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1000" b="1" dirty="0" smtClean="0"/>
              <a:t>تخمدان</a:t>
            </a:r>
            <a:endParaRPr lang="en-US" altLang="en-US" sz="1000" b="1" dirty="0"/>
          </a:p>
        </p:txBody>
      </p:sp>
      <p:sp>
        <p:nvSpPr>
          <p:cNvPr id="403464" name="Text Box 8"/>
          <p:cNvSpPr txBox="1">
            <a:spLocks noChangeArrowheads="1"/>
          </p:cNvSpPr>
          <p:nvPr/>
        </p:nvSpPr>
        <p:spPr bwMode="auto">
          <a:xfrm>
            <a:off x="5966924" y="1488933"/>
            <a:ext cx="660400" cy="15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rtl="1">
              <a:lnSpc>
                <a:spcPct val="80000"/>
              </a:lnSpc>
            </a:pPr>
            <a:r>
              <a:rPr lang="fa-IR" altLang="en-US" sz="1000" b="1"/>
              <a:t>اووگونی</a:t>
            </a:r>
            <a:endParaRPr lang="en-US" altLang="en-US" sz="1000" b="1" dirty="0"/>
          </a:p>
        </p:txBody>
      </p:sp>
      <p:sp>
        <p:nvSpPr>
          <p:cNvPr id="403465" name="Text Box 9"/>
          <p:cNvSpPr txBox="1">
            <a:spLocks noChangeArrowheads="1"/>
          </p:cNvSpPr>
          <p:nvPr/>
        </p:nvSpPr>
        <p:spPr bwMode="auto">
          <a:xfrm>
            <a:off x="5002213" y="1137456"/>
            <a:ext cx="4556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rtl="1">
              <a:lnSpc>
                <a:spcPct val="80000"/>
              </a:lnSpc>
            </a:pPr>
            <a:r>
              <a:rPr lang="fa-IR" altLang="en-US" sz="1000" b="1" dirty="0" smtClean="0"/>
              <a:t>تمایز</a:t>
            </a:r>
            <a:endParaRPr lang="en-US" altLang="en-US" sz="1000" b="1" dirty="0"/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7275152" y="1518264"/>
            <a:ext cx="625477" cy="12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1000" b="1" dirty="0" smtClean="0"/>
              <a:t>اووگونی در تخمدان</a:t>
            </a:r>
            <a:endParaRPr lang="en-US" altLang="en-US" sz="1000" b="1" dirty="0"/>
          </a:p>
        </p:txBody>
      </p:sp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7088218" y="2270588"/>
            <a:ext cx="1000265" cy="10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90000"/>
              </a:lnSpc>
            </a:pPr>
            <a:r>
              <a:rPr lang="fa-IR" altLang="en-US" sz="900" b="1" dirty="0" smtClean="0"/>
              <a:t>اووسیت اولیه </a:t>
            </a:r>
            <a:r>
              <a:rPr lang="fa-IR" altLang="en-US" sz="900" b="1" dirty="0"/>
              <a:t>در </a:t>
            </a:r>
            <a:r>
              <a:rPr lang="fa-IR" altLang="en-US" sz="900" b="1" dirty="0" smtClean="0"/>
              <a:t>فولیکول</a:t>
            </a:r>
            <a:endParaRPr lang="en-US" altLang="en-US" sz="900" b="1" dirty="0"/>
          </a:p>
        </p:txBody>
      </p:sp>
      <p:sp>
        <p:nvSpPr>
          <p:cNvPr id="403468" name="Line 12"/>
          <p:cNvSpPr>
            <a:spLocks noChangeShapeType="1"/>
          </p:cNvSpPr>
          <p:nvPr/>
        </p:nvSpPr>
        <p:spPr bwMode="auto">
          <a:xfrm>
            <a:off x="5597469" y="468631"/>
            <a:ext cx="19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9" name="Line 13"/>
          <p:cNvSpPr>
            <a:spLocks noChangeShapeType="1"/>
          </p:cNvSpPr>
          <p:nvPr/>
        </p:nvSpPr>
        <p:spPr bwMode="auto">
          <a:xfrm flipV="1">
            <a:off x="6597678" y="1503597"/>
            <a:ext cx="425450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0" name="Line 14"/>
          <p:cNvSpPr>
            <a:spLocks noChangeShapeType="1"/>
          </p:cNvSpPr>
          <p:nvPr/>
        </p:nvSpPr>
        <p:spPr bwMode="auto">
          <a:xfrm flipH="1">
            <a:off x="5267325" y="1567427"/>
            <a:ext cx="53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1" name="Line 15"/>
          <p:cNvSpPr>
            <a:spLocks noChangeShapeType="1"/>
          </p:cNvSpPr>
          <p:nvPr/>
        </p:nvSpPr>
        <p:spPr bwMode="auto">
          <a:xfrm flipH="1">
            <a:off x="5267325" y="2423627"/>
            <a:ext cx="514350" cy="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2" name="Line 16"/>
          <p:cNvSpPr>
            <a:spLocks noChangeShapeType="1"/>
          </p:cNvSpPr>
          <p:nvPr/>
        </p:nvSpPr>
        <p:spPr bwMode="auto">
          <a:xfrm flipV="1">
            <a:off x="6499253" y="2148951"/>
            <a:ext cx="523875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Line 17"/>
          <p:cNvSpPr>
            <a:spLocks noChangeShapeType="1"/>
          </p:cNvSpPr>
          <p:nvPr/>
        </p:nvSpPr>
        <p:spPr bwMode="auto">
          <a:xfrm>
            <a:off x="6493516" y="2631558"/>
            <a:ext cx="530225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Text Box 18"/>
          <p:cNvSpPr txBox="1">
            <a:spLocks noChangeArrowheads="1"/>
          </p:cNvSpPr>
          <p:nvPr/>
        </p:nvSpPr>
        <p:spPr bwMode="auto">
          <a:xfrm>
            <a:off x="7538679" y="2915475"/>
            <a:ext cx="3619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1000" b="1" dirty="0" smtClean="0"/>
              <a:t>رشد فولیکول</a:t>
            </a:r>
            <a:endParaRPr lang="en-US" altLang="en-US" sz="1000" b="1" dirty="0"/>
          </a:p>
        </p:txBody>
      </p:sp>
      <p:sp>
        <p:nvSpPr>
          <p:cNvPr id="403475" name="Text Box 19"/>
          <p:cNvSpPr txBox="1">
            <a:spLocks noChangeArrowheads="1"/>
          </p:cNvSpPr>
          <p:nvPr/>
        </p:nvSpPr>
        <p:spPr bwMode="auto">
          <a:xfrm>
            <a:off x="5739168" y="3190750"/>
            <a:ext cx="669925" cy="2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1000" b="1" dirty="0" smtClean="0"/>
              <a:t>اووسیت ثانویه</a:t>
            </a:r>
            <a:endParaRPr lang="en-US" altLang="en-US" sz="1000" b="1" dirty="0"/>
          </a:p>
        </p:txBody>
      </p:sp>
      <p:sp>
        <p:nvSpPr>
          <p:cNvPr id="403476" name="Text Box 20"/>
          <p:cNvSpPr txBox="1">
            <a:spLocks noChangeArrowheads="1"/>
          </p:cNvSpPr>
          <p:nvPr/>
        </p:nvSpPr>
        <p:spPr bwMode="auto">
          <a:xfrm>
            <a:off x="5053906" y="2762883"/>
            <a:ext cx="1543772" cy="1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fa-IR" altLang="en-US" sz="1000" b="1" dirty="0" smtClean="0"/>
              <a:t>تکمیل میوز 1 و اولین مرحله میوز2</a:t>
            </a:r>
            <a:endParaRPr lang="en-US" altLang="en-US" sz="1000" b="1" dirty="0"/>
          </a:p>
        </p:txBody>
      </p:sp>
      <p:sp>
        <p:nvSpPr>
          <p:cNvPr id="403477" name="Text Box 21"/>
          <p:cNvSpPr txBox="1">
            <a:spLocks noChangeArrowheads="1"/>
          </p:cNvSpPr>
          <p:nvPr/>
        </p:nvSpPr>
        <p:spPr bwMode="auto">
          <a:xfrm>
            <a:off x="5354784" y="3584887"/>
            <a:ext cx="6254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1000" b="1" dirty="0" smtClean="0"/>
              <a:t>تخمک گذاری</a:t>
            </a:r>
            <a:endParaRPr lang="en-US" altLang="en-US" sz="1000" b="1" dirty="0"/>
          </a:p>
        </p:txBody>
      </p:sp>
      <p:sp>
        <p:nvSpPr>
          <p:cNvPr id="403478" name="Text Box 22"/>
          <p:cNvSpPr txBox="1">
            <a:spLocks noChangeArrowheads="1"/>
          </p:cNvSpPr>
          <p:nvPr/>
        </p:nvSpPr>
        <p:spPr bwMode="auto">
          <a:xfrm>
            <a:off x="3763964" y="3428207"/>
            <a:ext cx="9810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80000"/>
              </a:lnSpc>
            </a:pPr>
            <a:r>
              <a:rPr lang="fa-IR" altLang="en-US" sz="1000" b="1" dirty="0" smtClean="0"/>
              <a:t>اولین جسم </a:t>
            </a:r>
            <a:r>
              <a:rPr lang="fa-IR" altLang="en-US" sz="1000" b="1" dirty="0"/>
              <a:t>قطبی</a:t>
            </a:r>
            <a:endParaRPr lang="en-US" altLang="en-US" sz="1000" b="1" dirty="0"/>
          </a:p>
        </p:txBody>
      </p:sp>
      <p:sp>
        <p:nvSpPr>
          <p:cNvPr id="403479" name="Text Box 23"/>
          <p:cNvSpPr txBox="1">
            <a:spLocks noChangeArrowheads="1"/>
          </p:cNvSpPr>
          <p:nvPr/>
        </p:nvSpPr>
        <p:spPr bwMode="auto">
          <a:xfrm>
            <a:off x="7284146" y="3893920"/>
            <a:ext cx="6318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1000" b="1" dirty="0" smtClean="0"/>
              <a:t>فولیکول رسیده</a:t>
            </a:r>
            <a:endParaRPr lang="en-US" altLang="en-US" sz="1000" b="1" dirty="0"/>
          </a:p>
        </p:txBody>
      </p:sp>
      <p:sp>
        <p:nvSpPr>
          <p:cNvPr id="403480" name="Line 24"/>
          <p:cNvSpPr>
            <a:spLocks noChangeShapeType="1"/>
          </p:cNvSpPr>
          <p:nvPr/>
        </p:nvSpPr>
        <p:spPr bwMode="auto">
          <a:xfrm flipH="1">
            <a:off x="5302194" y="3325470"/>
            <a:ext cx="29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81" name="Line 25"/>
          <p:cNvSpPr>
            <a:spLocks noChangeShapeType="1"/>
          </p:cNvSpPr>
          <p:nvPr/>
        </p:nvSpPr>
        <p:spPr bwMode="auto">
          <a:xfrm>
            <a:off x="6493516" y="3438837"/>
            <a:ext cx="52387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82" name="Text Box 26"/>
          <p:cNvSpPr txBox="1">
            <a:spLocks noChangeArrowheads="1"/>
          </p:cNvSpPr>
          <p:nvPr/>
        </p:nvSpPr>
        <p:spPr bwMode="auto">
          <a:xfrm>
            <a:off x="5878808" y="3927700"/>
            <a:ext cx="644036" cy="33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80000"/>
              </a:lnSpc>
            </a:pPr>
            <a:r>
              <a:rPr lang="fa-IR" altLang="en-US" sz="1000" b="1" dirty="0" smtClean="0"/>
              <a:t>ورود اسپرم و</a:t>
            </a:r>
          </a:p>
          <a:p>
            <a:pPr algn="r" rtl="1">
              <a:lnSpc>
                <a:spcPct val="80000"/>
              </a:lnSpc>
            </a:pPr>
            <a:r>
              <a:rPr lang="fa-IR" altLang="en-US" sz="1000" b="1" dirty="0" smtClean="0"/>
              <a:t> تکمیل میوز 2  </a:t>
            </a:r>
            <a:endParaRPr lang="en-US" altLang="en-US" sz="1000" b="1" dirty="0"/>
          </a:p>
        </p:txBody>
      </p:sp>
      <p:sp>
        <p:nvSpPr>
          <p:cNvPr id="403483" name="Text Box 27"/>
          <p:cNvSpPr txBox="1">
            <a:spLocks noChangeArrowheads="1"/>
          </p:cNvSpPr>
          <p:nvPr/>
        </p:nvSpPr>
        <p:spPr bwMode="auto">
          <a:xfrm>
            <a:off x="3763964" y="4229101"/>
            <a:ext cx="11779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80000"/>
              </a:lnSpc>
            </a:pPr>
            <a:r>
              <a:rPr lang="fa-IR" altLang="en-US" sz="1000" b="1" dirty="0"/>
              <a:t>دومین جسم قطبی</a:t>
            </a:r>
            <a:endParaRPr lang="en-US" altLang="en-US" sz="1000" b="1" dirty="0"/>
          </a:p>
        </p:txBody>
      </p:sp>
      <p:sp>
        <p:nvSpPr>
          <p:cNvPr id="403484" name="Text Box 28"/>
          <p:cNvSpPr txBox="1">
            <a:spLocks noChangeArrowheads="1"/>
          </p:cNvSpPr>
          <p:nvPr/>
        </p:nvSpPr>
        <p:spPr bwMode="auto">
          <a:xfrm>
            <a:off x="5492750" y="4474976"/>
            <a:ext cx="231775" cy="13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1000" b="1" dirty="0" smtClean="0"/>
              <a:t>تخم</a:t>
            </a:r>
            <a:endParaRPr lang="en-US" altLang="en-US" sz="1000" b="1" dirty="0"/>
          </a:p>
        </p:txBody>
      </p:sp>
      <p:sp>
        <p:nvSpPr>
          <p:cNvPr id="403485" name="Text Box 29"/>
          <p:cNvSpPr txBox="1">
            <a:spLocks noChangeArrowheads="1"/>
          </p:cNvSpPr>
          <p:nvPr/>
        </p:nvSpPr>
        <p:spPr bwMode="auto">
          <a:xfrm>
            <a:off x="7442571" y="4742098"/>
            <a:ext cx="682881" cy="14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900" b="1" dirty="0" smtClean="0"/>
              <a:t>فولیکول ترکیده</a:t>
            </a:r>
            <a:endParaRPr lang="en-US" altLang="en-US" sz="900" b="1" dirty="0"/>
          </a:p>
        </p:txBody>
      </p:sp>
      <p:sp>
        <p:nvSpPr>
          <p:cNvPr id="403486" name="Text Box 30"/>
          <p:cNvSpPr txBox="1">
            <a:spLocks noChangeArrowheads="1"/>
          </p:cNvSpPr>
          <p:nvPr/>
        </p:nvSpPr>
        <p:spPr bwMode="auto">
          <a:xfrm>
            <a:off x="7073901" y="4887820"/>
            <a:ext cx="561469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1000" b="1" dirty="0" smtClean="0"/>
              <a:t>تخمک گذاری </a:t>
            </a:r>
            <a:endParaRPr lang="en-US" altLang="en-US" sz="1000" b="1" dirty="0"/>
          </a:p>
        </p:txBody>
      </p:sp>
      <p:sp>
        <p:nvSpPr>
          <p:cNvPr id="403487" name="Text Box 31"/>
          <p:cNvSpPr txBox="1">
            <a:spLocks noChangeArrowheads="1"/>
          </p:cNvSpPr>
          <p:nvPr/>
        </p:nvSpPr>
        <p:spPr bwMode="auto">
          <a:xfrm>
            <a:off x="6947596" y="5685670"/>
            <a:ext cx="641350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rtl="1">
              <a:lnSpc>
                <a:spcPct val="90000"/>
              </a:lnSpc>
            </a:pPr>
            <a:r>
              <a:rPr lang="fa-IR" altLang="en-US" sz="1000" b="1" dirty="0" smtClean="0"/>
              <a:t>جسم زرد</a:t>
            </a:r>
            <a:endParaRPr lang="en-US" altLang="en-US" sz="1000" b="1" dirty="0"/>
          </a:p>
        </p:txBody>
      </p:sp>
      <p:sp>
        <p:nvSpPr>
          <p:cNvPr id="403488" name="Line 32"/>
          <p:cNvSpPr>
            <a:spLocks noChangeShapeType="1"/>
          </p:cNvSpPr>
          <p:nvPr/>
        </p:nvSpPr>
        <p:spPr bwMode="auto">
          <a:xfrm>
            <a:off x="7815292" y="4630973"/>
            <a:ext cx="12700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89" name="Line 33"/>
          <p:cNvSpPr>
            <a:spLocks noChangeShapeType="1"/>
          </p:cNvSpPr>
          <p:nvPr/>
        </p:nvSpPr>
        <p:spPr bwMode="auto">
          <a:xfrm>
            <a:off x="7268271" y="4785522"/>
            <a:ext cx="317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90" name="Text Box 34"/>
          <p:cNvSpPr txBox="1">
            <a:spLocks noChangeArrowheads="1"/>
          </p:cNvSpPr>
          <p:nvPr/>
        </p:nvSpPr>
        <p:spPr bwMode="auto">
          <a:xfrm>
            <a:off x="7125187" y="6307265"/>
            <a:ext cx="835025" cy="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rtl="1">
              <a:lnSpc>
                <a:spcPct val="90000"/>
              </a:lnSpc>
            </a:pPr>
            <a:r>
              <a:rPr lang="fa-IR" altLang="en-US" sz="900" b="1" dirty="0" smtClean="0"/>
              <a:t>تحلیل رفتن جسم زرد</a:t>
            </a:r>
            <a:endParaRPr lang="en-US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1385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8140" y="1290519"/>
            <a:ext cx="11475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 smtClean="0"/>
              <a:t>تقسیم </a:t>
            </a:r>
            <a:r>
              <a:rPr lang="fa-IR" sz="3600" dirty="0">
                <a:solidFill>
                  <a:srgbClr val="C00000"/>
                </a:solidFill>
              </a:rPr>
              <a:t>نامساوی سیتوپلاسم </a:t>
            </a:r>
            <a:endParaRPr lang="fa-IR" sz="3600" dirty="0" smtClean="0">
              <a:solidFill>
                <a:srgbClr val="C00000"/>
              </a:solidFill>
            </a:endParaRPr>
          </a:p>
          <a:p>
            <a:pPr algn="r" rtl="1"/>
            <a:r>
              <a:rPr lang="fa-IR" sz="3600" dirty="0" smtClean="0"/>
              <a:t>هربار </a:t>
            </a:r>
            <a:r>
              <a:rPr lang="fa-IR" sz="3600" dirty="0"/>
              <a:t>تقسیم هسته در </a:t>
            </a:r>
            <a:r>
              <a:rPr lang="fa-IR" sz="3600" dirty="0" smtClean="0"/>
              <a:t>میوز، باعث تشکیل یک یاختۀ بزرگ و یک یاختۀ کوچک تر به نام گویچۀ قطبی می شود.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6020" y="327161"/>
            <a:ext cx="8751027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تفاوت های اساسی تخمک زایی با اسپرم زایی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" y="3674365"/>
            <a:ext cx="11475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600" dirty="0" smtClean="0">
                <a:solidFill>
                  <a:prstClr val="black"/>
                </a:solidFill>
              </a:rPr>
              <a:t>هدف از سیتوکینز نامساوی: </a:t>
            </a:r>
          </a:p>
          <a:p>
            <a:pPr lvl="0" algn="r" rtl="1"/>
            <a:r>
              <a:rPr lang="fa-IR" sz="3600" dirty="0" smtClean="0">
                <a:solidFill>
                  <a:prstClr val="black"/>
                </a:solidFill>
              </a:rPr>
              <a:t>رسیدن </a:t>
            </a:r>
            <a:r>
              <a:rPr lang="fa-IR" sz="3600" dirty="0">
                <a:solidFill>
                  <a:prstClr val="black"/>
                </a:solidFill>
              </a:rPr>
              <a:t>مقدار بیشتری از سیتوپلاسم و اندامک ها به تخمک است </a:t>
            </a:r>
            <a:r>
              <a:rPr lang="fa-IR" sz="3600" dirty="0" smtClean="0">
                <a:solidFill>
                  <a:prstClr val="black"/>
                </a:solidFill>
              </a:rPr>
              <a:t>تا بتواند </a:t>
            </a:r>
            <a:r>
              <a:rPr lang="fa-IR" sz="3600" dirty="0">
                <a:solidFill>
                  <a:prstClr val="black"/>
                </a:solidFill>
              </a:rPr>
              <a:t>در </a:t>
            </a:r>
            <a:r>
              <a:rPr lang="fa-IR" sz="3600" dirty="0">
                <a:solidFill>
                  <a:srgbClr val="C00000"/>
                </a:solidFill>
              </a:rPr>
              <a:t>مراحل اولیۀ </a:t>
            </a:r>
            <a:r>
              <a:rPr lang="fa-IR" sz="3600" dirty="0">
                <a:solidFill>
                  <a:prstClr val="black"/>
                </a:solidFill>
              </a:rPr>
              <a:t>رشد و نمو جنین نیازهای آن را برآورده کند.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739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چرخه های جنسی در جنس ماده</a:t>
            </a:r>
            <a:r>
              <a:rPr lang="fa-IR" sz="3200" dirty="0" smtClean="0">
                <a:solidFill>
                  <a:srgbClr val="008000"/>
                </a:solidFill>
                <a:cs typeface="B Nazanin" panose="00000400000000000000" pitchFamily="2" charset="-78"/>
              </a:rPr>
              <a:t>(تحت کنترل هورمون ها)</a:t>
            </a: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651C-FACB-4DCA-A951-E21D573FD105}" type="slidenum">
              <a:rPr lang="fa-IR" smtClean="0"/>
              <a:t>14</a:t>
            </a:fld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8440616" y="1412329"/>
            <a:ext cx="32531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چرخۀ تخمدانی:</a:t>
            </a:r>
          </a:p>
          <a:p>
            <a:pPr algn="r" rtl="1"/>
            <a:r>
              <a:rPr lang="fa-IR" sz="28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IRMitra" panose="02000506000000020002" pitchFamily="2" charset="-78"/>
                <a:cs typeface="B Nazanin" panose="00000400000000000000" pitchFamily="2" charset="-78"/>
              </a:rPr>
              <a:t>زما نبندی </a:t>
            </a:r>
            <a:r>
              <a:rPr lang="fa-IR" sz="28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بالغ شدن اووسیت </a:t>
            </a:r>
            <a:r>
              <a:rPr lang="fa-IR" sz="2800" dirty="0">
                <a:latin typeface="IRMitra" panose="02000506000000020002" pitchFamily="2" charset="-78"/>
                <a:cs typeface="B Nazanin" panose="00000400000000000000" pitchFamily="2" charset="-78"/>
              </a:rPr>
              <a:t>را در تخمدان</a:t>
            </a:r>
          </a:p>
          <a:p>
            <a:pPr algn="r" rtl="1"/>
            <a:r>
              <a:rPr lang="fa-IR" sz="2800" dirty="0">
                <a:latin typeface="IRMitra" panose="02000506000000020002" pitchFamily="2" charset="-78"/>
                <a:cs typeface="B Nazanin" panose="00000400000000000000" pitchFamily="2" charset="-78"/>
              </a:rPr>
              <a:t>تنظیم </a:t>
            </a:r>
            <a:r>
              <a:rPr lang="fa-IR" sz="28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می کند.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1687" y="1412329"/>
            <a:ext cx="2771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2800" b="1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چرخۀ </a:t>
            </a:r>
            <a:r>
              <a:rPr lang="fa-IR" sz="2800" b="1" dirty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رحمی:</a:t>
            </a:r>
          </a:p>
          <a:p>
            <a:pPr lvl="0" algn="r" rtl="1"/>
            <a:r>
              <a:rPr lang="fa-IR" sz="2800" b="1" dirty="0">
                <a:solidFill>
                  <a:prstClr val="black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prstClr val="black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رحم را برای بارداری آماده می کند.</a:t>
            </a:r>
            <a:endParaRPr lang="en-US" sz="28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90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15</a:t>
            </a:fld>
            <a:endParaRPr lang="en-US"/>
          </a:p>
        </p:txBody>
      </p:sp>
      <p:pic>
        <p:nvPicPr>
          <p:cNvPr id="15362" name="Picture 2" descr="نتیجه تصویری برای چرخه  تخمدان ز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3"/>
          <a:stretch/>
        </p:blipFill>
        <p:spPr bwMode="auto">
          <a:xfrm>
            <a:off x="219651" y="291829"/>
            <a:ext cx="11409108" cy="58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700409" y="2256817"/>
            <a:ext cx="466927" cy="7198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3949" y="1733595"/>
            <a:ext cx="11867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atin typeface="IRMitra" panose="02000506000000020002" pitchFamily="2" charset="-78"/>
                <a:cs typeface="IRMitra" panose="02000506000000020002" pitchFamily="2" charset="-78"/>
              </a:rPr>
              <a:t>جسم زرد</a:t>
            </a:r>
            <a:endParaRPr lang="en-US" sz="2400" b="1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9473" y="6033183"/>
            <a:ext cx="3832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rgbClr val="008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تخمدان و تغییرات آن </a:t>
            </a:r>
            <a:r>
              <a:rPr lang="fa-IR" sz="2400" b="1" dirty="0" smtClean="0">
                <a:solidFill>
                  <a:srgbClr val="008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در دوره </a:t>
            </a:r>
            <a:r>
              <a:rPr lang="fa-IR" sz="2400" b="1" dirty="0">
                <a:solidFill>
                  <a:srgbClr val="008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جنسی</a:t>
            </a:r>
            <a:endParaRPr lang="en-US" sz="2400" b="1" dirty="0">
              <a:solidFill>
                <a:srgbClr val="008000"/>
              </a:solidFill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27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739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چرخه های جنسی در جنس ماده</a:t>
            </a:r>
            <a:r>
              <a:rPr lang="fa-IR" sz="3200" dirty="0" smtClean="0">
                <a:solidFill>
                  <a:srgbClr val="008000"/>
                </a:solidFill>
                <a:cs typeface="B Nazanin" panose="00000400000000000000" pitchFamily="2" charset="-78"/>
              </a:rPr>
              <a:t>(تحت کنترل هورمون ها)</a:t>
            </a: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651C-FACB-4DCA-A951-E21D573FD105}" type="slidenum">
              <a:rPr lang="fa-IR" smtClean="0"/>
              <a:t>16</a:t>
            </a:fld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8440616" y="1412329"/>
            <a:ext cx="32531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چرخۀ تخمدانی:</a:t>
            </a:r>
          </a:p>
          <a:p>
            <a:pPr algn="r" rtl="1"/>
            <a:r>
              <a:rPr lang="fa-IR" sz="28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IRMitra" panose="02000506000000020002" pitchFamily="2" charset="-78"/>
                <a:cs typeface="B Nazanin" panose="00000400000000000000" pitchFamily="2" charset="-78"/>
              </a:rPr>
              <a:t>زما نبندی </a:t>
            </a:r>
            <a:r>
              <a:rPr lang="fa-IR" sz="28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بالغ شدن اووسیت </a:t>
            </a:r>
            <a:r>
              <a:rPr lang="fa-IR" sz="2800" dirty="0">
                <a:latin typeface="IRMitra" panose="02000506000000020002" pitchFamily="2" charset="-78"/>
                <a:cs typeface="B Nazanin" panose="00000400000000000000" pitchFamily="2" charset="-78"/>
              </a:rPr>
              <a:t>را در تخمدان</a:t>
            </a:r>
          </a:p>
          <a:p>
            <a:pPr algn="r" rtl="1"/>
            <a:r>
              <a:rPr lang="fa-IR" sz="2800" dirty="0">
                <a:latin typeface="IRMitra" panose="02000506000000020002" pitchFamily="2" charset="-78"/>
                <a:cs typeface="B Nazanin" panose="00000400000000000000" pitchFamily="2" charset="-78"/>
              </a:rPr>
              <a:t>تنظیم </a:t>
            </a:r>
            <a:r>
              <a:rPr lang="fa-IR" sz="28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می کند.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61" y="1412329"/>
            <a:ext cx="8742773" cy="47646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40616" y="3471480"/>
            <a:ext cx="32531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چرخة  </a:t>
            </a:r>
            <a:r>
              <a:rPr lang="fa-IR" sz="3200" dirty="0">
                <a:cs typeface="B Nazanin" panose="00000400000000000000" pitchFamily="2" charset="-78"/>
              </a:rPr>
              <a:t>تخمدان داراى دو </a:t>
            </a:r>
            <a:r>
              <a:rPr lang="fa-IR" sz="3200" dirty="0" smtClean="0">
                <a:cs typeface="B Nazanin" panose="00000400000000000000" pitchFamily="2" charset="-78"/>
              </a:rPr>
              <a:t>مرحة </a:t>
            </a:r>
            <a:r>
              <a:rPr lang="fa-IR" sz="3200" dirty="0">
                <a:cs typeface="B Nazanin" panose="00000400000000000000" pitchFamily="2" charset="-78"/>
              </a:rPr>
              <a:t>مجزاست</a:t>
            </a:r>
            <a:r>
              <a:rPr lang="fa-IR" sz="3200" dirty="0" smtClean="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solidFill>
                  <a:srgbClr val="0000CC"/>
                </a:solidFill>
                <a:cs typeface="B Nazanin" panose="00000400000000000000" pitchFamily="2" charset="-78"/>
              </a:rPr>
              <a:t>مرحلۀ </a:t>
            </a:r>
            <a:r>
              <a:rPr lang="fa-IR" sz="3200" dirty="0" smtClean="0">
                <a:solidFill>
                  <a:srgbClr val="0000CC"/>
                </a:solidFill>
                <a:cs typeface="B Nazanin" panose="00000400000000000000" pitchFamily="2" charset="-78"/>
              </a:rPr>
              <a:t>فولیکولى </a:t>
            </a:r>
            <a:r>
              <a:rPr lang="fa-IR" sz="3200" dirty="0">
                <a:cs typeface="B Nazanin" panose="00000400000000000000" pitchFamily="2" charset="-78"/>
              </a:rPr>
              <a:t>و</a:t>
            </a:r>
          </a:p>
          <a:p>
            <a:pPr algn="r" rtl="1"/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مرحلۀ لوتئال</a:t>
            </a:r>
            <a:r>
              <a:rPr lang="fa-IR" sz="3200" dirty="0" smtClean="0">
                <a:cs typeface="B Nazanin" panose="00000400000000000000" pitchFamily="2" charset="-78"/>
              </a:rPr>
              <a:t>. 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77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739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چرخه های جنسی در جنس ماده</a:t>
            </a:r>
            <a:r>
              <a:rPr lang="fa-IR" sz="3200" dirty="0" smtClean="0">
                <a:solidFill>
                  <a:srgbClr val="008000"/>
                </a:solidFill>
                <a:cs typeface="B Nazanin" panose="00000400000000000000" pitchFamily="2" charset="-78"/>
              </a:rPr>
              <a:t>(تحت کنترل هورمون ها)</a:t>
            </a: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651C-FACB-4DCA-A951-E21D573FD105}" type="slidenum">
              <a:rPr lang="fa-IR" smtClean="0"/>
              <a:t>17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8941684" y="2185412"/>
            <a:ext cx="2771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endParaRPr lang="fa-IR" sz="2800" dirty="0">
              <a:solidFill>
                <a:prstClr val="black"/>
              </a:solidFill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lvl="0" algn="r" rtl="1"/>
            <a:r>
              <a:rPr lang="fa-IR" sz="2800" b="1" dirty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چرخۀ رحمی:</a:t>
            </a:r>
          </a:p>
          <a:p>
            <a:pPr lvl="0" algn="r" rtl="1"/>
            <a:r>
              <a:rPr lang="fa-IR" sz="2800" b="1" dirty="0">
                <a:solidFill>
                  <a:prstClr val="black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prstClr val="black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رحم را برای بارداری آماده می کند.</a:t>
            </a:r>
            <a:endParaRPr lang="en-US" sz="28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32"/>
          <a:stretch/>
        </p:blipFill>
        <p:spPr>
          <a:xfrm>
            <a:off x="838200" y="2606433"/>
            <a:ext cx="8140160" cy="33774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32737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886" y="1290519"/>
            <a:ext cx="114419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 smtClean="0">
                <a:cs typeface="B Nazanin" panose="00000400000000000000" pitchFamily="2" charset="-78"/>
              </a:rPr>
              <a:t>هورمون </a:t>
            </a:r>
            <a:r>
              <a:rPr lang="en-US" sz="3600" dirty="0">
                <a:cs typeface="B Nazanin" panose="00000400000000000000" pitchFamily="2" charset="-78"/>
              </a:rPr>
              <a:t>FSH </a:t>
            </a:r>
            <a:r>
              <a:rPr lang="fa-IR" sz="3600" dirty="0" smtClean="0">
                <a:cs typeface="B Nazanin" panose="00000400000000000000" pitchFamily="2" charset="-78"/>
              </a:rPr>
              <a:t> (</a:t>
            </a:r>
            <a:r>
              <a:rPr lang="fa-IR" sz="2800" dirty="0" smtClean="0">
                <a:cs typeface="B Nazanin" panose="00000400000000000000" pitchFamily="2" charset="-78"/>
              </a:rPr>
              <a:t>از هیپوفیز پیشین</a:t>
            </a:r>
            <a:r>
              <a:rPr lang="fa-IR" sz="3600" dirty="0" smtClean="0">
                <a:cs typeface="B Nazanin" panose="00000400000000000000" pitchFamily="2" charset="-78"/>
              </a:rPr>
              <a:t>) به </a:t>
            </a:r>
            <a:r>
              <a:rPr lang="fa-IR" sz="3600" dirty="0">
                <a:cs typeface="B Nazanin" panose="00000400000000000000" pitchFamily="2" charset="-78"/>
              </a:rPr>
              <a:t>گیرنده ی خود </a:t>
            </a:r>
            <a:r>
              <a:rPr lang="fa-IR" sz="3600" dirty="0" smtClean="0">
                <a:cs typeface="B Nazanin" panose="00000400000000000000" pitchFamily="2" charset="-78"/>
              </a:rPr>
              <a:t>بر فولیکولی </a:t>
            </a:r>
            <a:r>
              <a:rPr lang="fa-IR" sz="3600" dirty="0">
                <a:cs typeface="B Nazanin" panose="00000400000000000000" pitchFamily="2" charset="-78"/>
              </a:rPr>
              <a:t>که از همه رشد بیشتری پیدا کرده </a:t>
            </a:r>
            <a:r>
              <a:rPr lang="fa-IR" sz="3600" dirty="0" smtClean="0">
                <a:cs typeface="B Nazanin" panose="00000400000000000000" pitchFamily="2" charset="-78"/>
              </a:rPr>
              <a:t>است، متصل می شود.</a:t>
            </a: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 لایه های یاخته ای این فولیکول تکثیر و حجیم می </a:t>
            </a:r>
            <a:r>
              <a:rPr lang="fa-IR" sz="3600" dirty="0" smtClean="0">
                <a:cs typeface="B Nazanin" panose="00000400000000000000" pitchFamily="2" charset="-78"/>
              </a:rPr>
              <a:t>شوند و </a:t>
            </a:r>
            <a:r>
              <a:rPr lang="fa-IR" sz="3600" dirty="0">
                <a:cs typeface="B Nazanin" panose="00000400000000000000" pitchFamily="2" charset="-78"/>
              </a:rPr>
              <a:t>از یک سو شرایط </a:t>
            </a:r>
            <a:r>
              <a:rPr lang="fa-IR" sz="3600" dirty="0">
                <a:solidFill>
                  <a:srgbClr val="0000CC"/>
                </a:solidFill>
                <a:cs typeface="B Nazanin" panose="00000400000000000000" pitchFamily="2" charset="-78"/>
              </a:rPr>
              <a:t>رشد و نمو اووسیت </a:t>
            </a:r>
            <a:r>
              <a:rPr lang="fa-IR" sz="3600" dirty="0" smtClean="0">
                <a:cs typeface="B Nazanin" panose="00000400000000000000" pitchFamily="2" charset="-78"/>
              </a:rPr>
              <a:t>درون فولیکول </a:t>
            </a:r>
            <a:r>
              <a:rPr lang="fa-IR" sz="3600" dirty="0">
                <a:cs typeface="B Nazanin" panose="00000400000000000000" pitchFamily="2" charset="-78"/>
              </a:rPr>
              <a:t>را فراهم و از سوی دیگر </a:t>
            </a:r>
            <a:r>
              <a:rPr lang="fa-IR" sz="3600" dirty="0">
                <a:solidFill>
                  <a:srgbClr val="0000CC"/>
                </a:solidFill>
                <a:cs typeface="B Nazanin" panose="00000400000000000000" pitchFamily="2" charset="-78"/>
              </a:rPr>
              <a:t>هورمون استروژن </a:t>
            </a:r>
            <a:r>
              <a:rPr lang="fa-IR" sz="3600" dirty="0">
                <a:cs typeface="B Nazanin" panose="00000400000000000000" pitchFamily="2" charset="-78"/>
              </a:rPr>
              <a:t>را ترشح می </a:t>
            </a:r>
            <a:r>
              <a:rPr lang="fa-IR" sz="3600" dirty="0" smtClean="0">
                <a:cs typeface="B Nazanin" panose="00000400000000000000" pitchFamily="2" charset="-78"/>
              </a:rPr>
              <a:t>کنند.</a:t>
            </a:r>
            <a:endParaRPr lang="fa-IR" sz="3600" dirty="0"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6020" y="327161"/>
            <a:ext cx="8751027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چرخه تخمدان: </a:t>
            </a:r>
            <a:r>
              <a:rPr lang="fa-IR" dirty="0" smtClean="0">
                <a:ln w="0"/>
                <a:solidFill>
                  <a:srgbClr val="008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(نیمه اول)</a:t>
            </a:r>
            <a:r>
              <a:rPr lang="fa-IR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=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(</a:t>
            </a:r>
            <a:r>
              <a:rPr lang="fa-IR" sz="3600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مرحله </a:t>
            </a:r>
            <a:r>
              <a:rPr lang="fa-IR" sz="3600" dirty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ي </a:t>
            </a:r>
            <a:r>
              <a:rPr lang="fa-IR" sz="3600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فوليكولي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)</a:t>
            </a:r>
            <a:endParaRPr lang="fa-IR" sz="3200" dirty="0">
              <a:ln w="0"/>
              <a:solidFill>
                <a:srgbClr val="C00000"/>
              </a:solidFill>
              <a:effectLst>
                <a:outerShdw blurRad="635000" dist="266700" dir="7680000" sx="106000" sy="106000" algn="ctr" rotWithShape="0">
                  <a:srgbClr val="000000">
                    <a:alpha val="48000"/>
                  </a:srgbClr>
                </a:outerShdw>
                <a:reflection blurRad="6350" endPos="11000" dir="5400000" sy="-90000" algn="bl" rotWithShape="0"/>
              </a:effectLst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40" y="3553793"/>
            <a:ext cx="8550186" cy="32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62949" y="1460599"/>
            <a:ext cx="44787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حدود روز چهاردهم دوره در فولیکول بالغ شده ای که در این زمان به دیوارۀ تخمدان </a:t>
            </a:r>
            <a:r>
              <a:rPr lang="fa-IR" sz="3600" dirty="0" smtClean="0">
                <a:cs typeface="B Nazanin" panose="00000400000000000000" pitchFamily="2" charset="-78"/>
              </a:rPr>
              <a:t>چسبیده است </a:t>
            </a:r>
            <a:r>
              <a:rPr lang="fa-IR" sz="3600" b="1" dirty="0">
                <a:solidFill>
                  <a:srgbClr val="008000"/>
                </a:solidFill>
                <a:cs typeface="B Nazanin" panose="00000400000000000000" pitchFamily="2" charset="-78"/>
              </a:rPr>
              <a:t>تخمک گذاری </a:t>
            </a:r>
            <a:r>
              <a:rPr lang="fa-IR" sz="3600" dirty="0">
                <a:cs typeface="B Nazanin" panose="00000400000000000000" pitchFamily="2" charset="-78"/>
              </a:rPr>
              <a:t>انجام می شود. در این فرایند، اووسیت ثانویه همراه با تعدادی از یاخته </a:t>
            </a:r>
            <a:r>
              <a:rPr lang="fa-IR" sz="3600" dirty="0" smtClean="0">
                <a:cs typeface="B Nazanin" panose="00000400000000000000" pitchFamily="2" charset="-78"/>
              </a:rPr>
              <a:t>های فولیکولی </a:t>
            </a:r>
            <a:r>
              <a:rPr lang="fa-IR" sz="3600" dirty="0">
                <a:cs typeface="B Nazanin" panose="00000400000000000000" pitchFamily="2" charset="-78"/>
              </a:rPr>
              <a:t>از سطح تخمدان خارج و وارد محوطۀ شکمی </a:t>
            </a:r>
            <a:r>
              <a:rPr lang="fa-IR" sz="3600" dirty="0" smtClean="0">
                <a:cs typeface="B Nazanin" panose="00000400000000000000" pitchFamily="2" charset="-78"/>
              </a:rPr>
              <a:t>می شوند</a:t>
            </a:r>
            <a:r>
              <a:rPr lang="fa-IR" sz="3600" dirty="0"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02773" y="518645"/>
            <a:ext cx="8751027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چرخه تخمدان: </a:t>
            </a:r>
            <a:r>
              <a:rPr lang="fa-IR" dirty="0" smtClean="0">
                <a:ln w="0"/>
                <a:solidFill>
                  <a:srgbClr val="008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(میانه چرخه)</a:t>
            </a:r>
            <a:endParaRPr lang="fa-IR" sz="3200" dirty="0">
              <a:ln w="0"/>
              <a:solidFill>
                <a:srgbClr val="C00000"/>
              </a:solidFill>
              <a:effectLst>
                <a:outerShdw blurRad="635000" dist="266700" dir="7680000" sx="106000" sy="106000" algn="ctr" rotWithShape="0">
                  <a:srgbClr val="000000">
                    <a:alpha val="48000"/>
                  </a:srgbClr>
                </a:outerShdw>
                <a:reflection blurRad="6350" endPos="11000" dir="5400000" sy="-90000" algn="bl" rotWithShape="0"/>
              </a:effectLst>
              <a:cs typeface="B Nazanin" panose="000004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0969" y="1197325"/>
            <a:ext cx="7109884" cy="5522227"/>
            <a:chOff x="720969" y="1197325"/>
            <a:chExt cx="7109884" cy="55222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969" y="1197325"/>
              <a:ext cx="6454021" cy="552222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322423" y="4624253"/>
              <a:ext cx="88827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a-IR" dirty="0" smtClean="0"/>
                <a:t>اووسیت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26035" y="5856388"/>
              <a:ext cx="20048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a-IR" dirty="0" smtClean="0"/>
                <a:t>یاخته های فولیکولی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6583681" y="5669281"/>
              <a:ext cx="156754" cy="239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69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149515" y="1573618"/>
            <a:ext cx="6131629" cy="391278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وظایف دستگاه تولید مثلی زن:</a:t>
            </a:r>
          </a:p>
          <a:p>
            <a:pPr marL="0" indent="0" algn="r" rtl="1">
              <a:buNone/>
            </a:pP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1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-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تولید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یاختۀ جنسی ماده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(تخمک)</a:t>
            </a:r>
            <a:endParaRPr lang="fa-IR" sz="3200" dirty="0"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2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- انتقال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یاخته های جنسی ماده به سمت رحم</a:t>
            </a:r>
          </a:p>
          <a:p>
            <a:pPr marL="0" indent="0" algn="r" rtl="1">
              <a:buNone/>
            </a:pP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3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- ایجاد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شرایط مناسب برای لقاح زامه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(اسپرم)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و تخمک</a:t>
            </a:r>
          </a:p>
          <a:p>
            <a:pPr marL="0" indent="0" algn="r" rtl="1">
              <a:buNone/>
            </a:pP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4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- حفاظت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و تغذیۀ جنین در صورت تشکیل</a:t>
            </a:r>
          </a:p>
          <a:p>
            <a:pPr marL="0" indent="0" algn="r" rtl="1">
              <a:buNone/>
            </a:pP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5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-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تولید هورمون های جنسی زنانه</a:t>
            </a:r>
            <a:endParaRPr lang="en-US" altLang="en-US" sz="3200" dirty="0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26" y="1573617"/>
            <a:ext cx="4199678" cy="3309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4560" y="4066735"/>
            <a:ext cx="601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1</a:t>
            </a:r>
            <a:endParaRPr lang="en-US" sz="2400" b="1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104" y="1549266"/>
            <a:ext cx="601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2</a:t>
            </a:r>
            <a:endParaRPr lang="en-US" sz="2400" b="1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14765" y="1926077"/>
            <a:ext cx="348794" cy="389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89149" y="1318433"/>
            <a:ext cx="601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4</a:t>
            </a:r>
            <a:endParaRPr lang="en-US" sz="2400" b="1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137" y="3928363"/>
            <a:ext cx="601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5</a:t>
            </a:r>
            <a:endParaRPr lang="en-US" sz="2400" b="1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954" y="280780"/>
            <a:ext cx="6864750" cy="8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6020" y="327161"/>
            <a:ext cx="8751027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ln w="0"/>
                <a:solidFill>
                  <a:srgbClr val="008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نیمه دوم </a:t>
            </a:r>
            <a:r>
              <a:rPr lang="fa-IR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چرخه </a:t>
            </a:r>
            <a:r>
              <a:rPr lang="fa-IR" dirty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تخمدان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(مرحله </a:t>
            </a:r>
            <a:r>
              <a:rPr lang="fa-IR" sz="3200" dirty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ي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لوتئال)</a:t>
            </a:r>
            <a:endParaRPr lang="fa-IR" sz="3200" dirty="0">
              <a:ln w="0"/>
              <a:solidFill>
                <a:srgbClr val="C00000"/>
              </a:solidFill>
              <a:effectLst>
                <a:outerShdw blurRad="635000" dist="266700" dir="7680000" sx="106000" sy="106000" algn="ctr" rotWithShape="0">
                  <a:srgbClr val="000000">
                    <a:alpha val="48000"/>
                  </a:srgbClr>
                </a:outerShdw>
                <a:reflection blurRad="6350" endPos="11000" dir="5400000" sy="-90000" algn="bl" rotWithShape="0"/>
              </a:effectLst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3385" y="1462703"/>
            <a:ext cx="106504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زیاد 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شدن </a:t>
            </a:r>
            <a:r>
              <a:rPr lang="en-US" sz="3200" dirty="0">
                <a:solidFill>
                  <a:srgbClr val="FF0000"/>
                </a:solidFill>
                <a:cs typeface="B Nazanin" panose="00000400000000000000" pitchFamily="2" charset="-78"/>
              </a:rPr>
              <a:t>LH 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که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در اثر </a:t>
            </a:r>
            <a:r>
              <a:rPr lang="fa-IR" sz="3200" dirty="0" smtClean="0">
                <a:cs typeface="B Nazanin" panose="00000400000000000000" pitchFamily="2" charset="-78"/>
              </a:rPr>
              <a:t>افزایش ترشح </a:t>
            </a:r>
            <a:r>
              <a:rPr lang="fa-IR" sz="3200" dirty="0">
                <a:cs typeface="B Nazanin" panose="00000400000000000000" pitchFamily="2" charset="-78"/>
              </a:rPr>
              <a:t>استروژن رخ میدهد،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عامل اصلی </a:t>
            </a: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تخمک گذاری </a:t>
            </a:r>
            <a:r>
              <a:rPr lang="fa-IR" sz="3200" dirty="0">
                <a:cs typeface="B Nazanin" panose="00000400000000000000" pitchFamily="2" charset="-78"/>
              </a:rPr>
              <a:t>است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باقیماندۀ فولیکول </a:t>
            </a:r>
            <a:r>
              <a:rPr lang="fa-IR" sz="3200" dirty="0">
                <a:cs typeface="B Nazanin" panose="00000400000000000000" pitchFamily="2" charset="-78"/>
              </a:rPr>
              <a:t>در تخمدان به صورت تودۀ </a:t>
            </a:r>
            <a:r>
              <a:rPr lang="fa-IR" sz="3200" dirty="0" smtClean="0">
                <a:cs typeface="B Nazanin" panose="00000400000000000000" pitchFamily="2" charset="-78"/>
              </a:rPr>
              <a:t>یاخته ای </a:t>
            </a:r>
            <a:r>
              <a:rPr lang="fa-IR" sz="3200" dirty="0">
                <a:cs typeface="B Nazanin" panose="00000400000000000000" pitchFamily="2" charset="-78"/>
              </a:rPr>
              <a:t>در </a:t>
            </a:r>
            <a:r>
              <a:rPr lang="fa-IR" sz="3200" dirty="0" smtClean="0">
                <a:cs typeface="B Nazanin" panose="00000400000000000000" pitchFamily="2" charset="-78"/>
              </a:rPr>
              <a:t>می آید </a:t>
            </a:r>
            <a:r>
              <a:rPr lang="fa-IR" sz="3200" dirty="0">
                <a:cs typeface="B Nazanin" panose="00000400000000000000" pitchFamily="2" charset="-78"/>
              </a:rPr>
              <a:t>که به آن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جسم زرد </a:t>
            </a:r>
            <a:r>
              <a:rPr lang="fa-IR" sz="3200" dirty="0" smtClean="0">
                <a:cs typeface="B Nazanin" panose="00000400000000000000" pitchFamily="2" charset="-78"/>
              </a:rPr>
              <a:t>می گویند</a:t>
            </a:r>
            <a:r>
              <a:rPr lang="fa-IR" sz="3200" dirty="0">
                <a:cs typeface="B Nazanin" panose="00000400000000000000" pitchFamily="2" charset="-78"/>
              </a:rPr>
              <a:t>. 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9" y="3187337"/>
            <a:ext cx="9509439" cy="36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6020" y="327161"/>
            <a:ext cx="8751027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ln w="0"/>
                <a:solidFill>
                  <a:srgbClr val="008000"/>
                </a:solidFill>
                <a:effectLst>
                  <a:outerShdw blurRad="673100" dist="304800" dir="7500000" sx="103000" sy="103000" algn="ctr" rotWithShape="0">
                    <a:srgbClr val="000000">
                      <a:alpha val="74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نیمه</a:t>
            </a:r>
            <a:r>
              <a:rPr lang="fa-IR" dirty="0" smtClean="0">
                <a:ln w="0"/>
                <a:solidFill>
                  <a:srgbClr val="008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 </a:t>
            </a:r>
            <a:r>
              <a:rPr lang="fa-IR" dirty="0" smtClean="0">
                <a:ln w="0"/>
                <a:solidFill>
                  <a:srgbClr val="008000"/>
                </a:solidFill>
                <a:effectLst>
                  <a:outerShdw blurRad="266700" dist="304800" dir="576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دوم </a:t>
            </a:r>
            <a:r>
              <a:rPr lang="fa-IR" dirty="0" smtClean="0">
                <a:ln w="0"/>
                <a:solidFill>
                  <a:srgbClr val="C00000"/>
                </a:solidFill>
                <a:effectLst>
                  <a:outerShdw blurRad="266700" dist="304800" dir="576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چرخه </a:t>
            </a:r>
            <a:r>
              <a:rPr lang="fa-IR" dirty="0">
                <a:ln w="0"/>
                <a:solidFill>
                  <a:srgbClr val="C00000"/>
                </a:solidFill>
                <a:effectLst>
                  <a:outerShdw blurRad="266700" dist="304800" dir="576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تخمدان </a:t>
            </a:r>
            <a:r>
              <a:rPr lang="fa-IR" dirty="0" smtClean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(مرحله </a:t>
            </a:r>
            <a:r>
              <a:rPr lang="fa-IR" sz="3200" dirty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ي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لوتئال)</a:t>
            </a:r>
            <a:endParaRPr lang="fa-IR" sz="3200" dirty="0">
              <a:ln w="0"/>
              <a:solidFill>
                <a:srgbClr val="C00000"/>
              </a:solidFill>
              <a:effectLst>
                <a:outerShdw blurRad="266700" dist="304800" dir="6480000" sx="97000" sy="97000" algn="ctr" rotWithShape="0">
                  <a:srgbClr val="000000">
                    <a:alpha val="53000"/>
                  </a:srgbClr>
                </a:outerShdw>
                <a:reflection blurRad="6350" endPos="11000" dir="5400000" sy="-90000" algn="bl" rotWithShape="0"/>
              </a:effectLst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3385" y="1462703"/>
            <a:ext cx="106504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یاخته های </a:t>
            </a: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جسم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زرد </a:t>
            </a:r>
            <a:r>
              <a:rPr lang="fa-IR" sz="3200" dirty="0">
                <a:cs typeface="B Nazanin" panose="00000400000000000000" pitchFamily="2" charset="-78"/>
              </a:rPr>
              <a:t>با تأثیر هورمون </a:t>
            </a:r>
            <a:r>
              <a:rPr lang="en-US" sz="3200" dirty="0" smtClean="0">
                <a:cs typeface="B Nazanin" panose="00000400000000000000" pitchFamily="2" charset="-78"/>
              </a:rPr>
              <a:t>LH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فعالیت ترشحی خود را افزایش میدهند و دو هورمون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استروژن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و </a:t>
            </a: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پروژسترون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را ترشح میکنند.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اگر بارداری رخ </a:t>
            </a:r>
            <a:r>
              <a:rPr lang="fa-IR" sz="3200" dirty="0">
                <a:cs typeface="B Nazanin" panose="00000400000000000000" pitchFamily="2" charset="-78"/>
              </a:rPr>
              <a:t>دهد، جسم زرد به فعالیت خود تا مدتی ادامه </a:t>
            </a:r>
            <a:r>
              <a:rPr lang="fa-IR" sz="3200" dirty="0" smtClean="0">
                <a:cs typeface="B Nazanin" panose="00000400000000000000" pitchFamily="2" charset="-78"/>
              </a:rPr>
              <a:t>می دهد </a:t>
            </a:r>
            <a:r>
              <a:rPr lang="fa-IR" sz="3200" dirty="0">
                <a:cs typeface="B Nazanin" panose="00000400000000000000" pitchFamily="2" charset="-78"/>
              </a:rPr>
              <a:t>و با این هورمونها جدار رحم و در </a:t>
            </a:r>
            <a:r>
              <a:rPr lang="fa-IR" sz="3200" dirty="0" smtClean="0">
                <a:cs typeface="B Nazanin" panose="00000400000000000000" pitchFamily="2" charset="-78"/>
              </a:rPr>
              <a:t>نتیجه جنین </a:t>
            </a:r>
            <a:r>
              <a:rPr lang="fa-IR" sz="3200" dirty="0">
                <a:cs typeface="B Nazanin" panose="00000400000000000000" pitchFamily="2" charset="-78"/>
              </a:rPr>
              <a:t>جایگزین شده در آن حفظ </a:t>
            </a:r>
            <a:r>
              <a:rPr lang="fa-IR" sz="3200" dirty="0" smtClean="0">
                <a:cs typeface="B Nazanin" panose="00000400000000000000" pitchFamily="2" charset="-78"/>
              </a:rPr>
              <a:t>می شود.</a:t>
            </a: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اگر بارداری رخ ندهد ،جسم زرد در اواخر دورۀ جنسی </a:t>
            </a:r>
            <a:r>
              <a:rPr lang="fa-IR" sz="3200" dirty="0" smtClean="0">
                <a:cs typeface="B Nazanin" panose="00000400000000000000" pitchFamily="2" charset="-78"/>
              </a:rPr>
              <a:t>تحلیل  می رود </a:t>
            </a:r>
            <a:r>
              <a:rPr lang="fa-IR" sz="3200" dirty="0">
                <a:cs typeface="B Nazanin" panose="00000400000000000000" pitchFamily="2" charset="-78"/>
              </a:rPr>
              <a:t>و به جسمی غیرفعال به نام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جسم سفید </a:t>
            </a:r>
            <a:r>
              <a:rPr lang="fa-IR" sz="3200" dirty="0">
                <a:cs typeface="B Nazanin" panose="00000400000000000000" pitchFamily="2" charset="-78"/>
              </a:rPr>
              <a:t>تبدیل </a:t>
            </a:r>
            <a:r>
              <a:rPr lang="fa-IR" sz="3200" dirty="0" smtClean="0">
                <a:cs typeface="B Nazanin" panose="00000400000000000000" pitchFamily="2" charset="-78"/>
              </a:rPr>
              <a:t>می شود</a:t>
            </a:r>
            <a:r>
              <a:rPr lang="fa-IR" sz="3200" dirty="0">
                <a:cs typeface="B Nazanin" panose="00000400000000000000" pitchFamily="2" charset="-78"/>
              </a:rPr>
              <a:t>.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غیرفعال </a:t>
            </a:r>
            <a:r>
              <a:rPr lang="fa-IR" sz="3200" dirty="0">
                <a:cs typeface="B Nazanin" panose="00000400000000000000" pitchFamily="2" charset="-78"/>
              </a:rPr>
              <a:t>شدن جسم زرد باعث </a:t>
            </a: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کاهش استروژن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و پروژسترون </a:t>
            </a:r>
            <a:r>
              <a:rPr lang="fa-IR" sz="3200" dirty="0">
                <a:cs typeface="B Nazanin" panose="00000400000000000000" pitchFamily="2" charset="-78"/>
              </a:rPr>
              <a:t>در خون </a:t>
            </a:r>
            <a:r>
              <a:rPr lang="fa-IR" sz="3200" dirty="0" smtClean="0">
                <a:cs typeface="B Nazanin" panose="00000400000000000000" pitchFamily="2" charset="-78"/>
              </a:rPr>
              <a:t>می شود</a:t>
            </a:r>
            <a:r>
              <a:rPr lang="fa-IR" sz="3200" dirty="0">
                <a:cs typeface="B Nazanin" panose="00000400000000000000" pitchFamily="2" charset="-78"/>
              </a:rPr>
              <a:t>.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کاهش </a:t>
            </a:r>
            <a:r>
              <a:rPr lang="fa-IR" sz="3200" dirty="0">
                <a:cs typeface="B Nazanin" panose="00000400000000000000" pitchFamily="2" charset="-78"/>
              </a:rPr>
              <a:t>این هورمونها موجب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ناپایداری جدار رحم </a:t>
            </a:r>
            <a:r>
              <a:rPr lang="fa-IR" sz="3200" dirty="0">
                <a:cs typeface="B Nazanin" panose="00000400000000000000" pitchFamily="2" charset="-78"/>
              </a:rPr>
              <a:t>و </a:t>
            </a:r>
            <a:r>
              <a:rPr lang="fa-IR" sz="3200" dirty="0" smtClean="0">
                <a:cs typeface="B Nazanin" panose="00000400000000000000" pitchFamily="2" charset="-78"/>
              </a:rPr>
              <a:t>تخریب و </a:t>
            </a:r>
            <a:r>
              <a:rPr lang="fa-IR" sz="3200" dirty="0">
                <a:cs typeface="B Nazanin" panose="00000400000000000000" pitchFamily="2" charset="-78"/>
              </a:rPr>
              <a:t>ریزش آن میشود که </a:t>
            </a:r>
            <a:r>
              <a:rPr lang="fa-IR" sz="3200" dirty="0" smtClean="0">
                <a:cs typeface="B Nazanin" panose="00000400000000000000" pitchFamily="2" charset="-78"/>
              </a:rPr>
              <a:t>علامت  </a:t>
            </a:r>
            <a:r>
              <a:rPr lang="fa-IR" sz="3200" dirty="0">
                <a:cs typeface="B Nazanin" panose="00000400000000000000" pitchFamily="2" charset="-78"/>
              </a:rPr>
              <a:t>شروع دورۀ جنسی بعدی </a:t>
            </a:r>
            <a:r>
              <a:rPr lang="fa-IR" sz="3200" dirty="0" smtClean="0">
                <a:cs typeface="B Nazanin" panose="00000400000000000000" pitchFamily="2" charset="-78"/>
              </a:rPr>
              <a:t>است.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97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22</a:t>
            </a:fld>
            <a:endParaRPr lang="fa-IR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10840" y="1632590"/>
            <a:ext cx="2816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>
                <a:ln w="0"/>
                <a:solidFill>
                  <a:srgbClr val="C00000"/>
                </a:solidFill>
                <a:effectLst>
                  <a:outerShdw blurRad="673100" dist="304800" dir="7500000" sx="103000" sy="103000" algn="ctr" rotWithShape="0">
                    <a:srgbClr val="000000">
                      <a:alpha val="74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Titr" panose="00000700000000000000" pitchFamily="2" charset="-78"/>
              </a:rPr>
              <a:t>نیمه</a:t>
            </a:r>
            <a:r>
              <a:rPr lang="fa-IR" sz="3600" dirty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rgbClr val="008000"/>
                </a:solidFill>
                <a:effectLst>
                  <a:outerShdw blurRad="266700" dist="304800" dir="576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Titr" panose="00000700000000000000" pitchFamily="2" charset="-78"/>
              </a:rPr>
              <a:t>اول</a:t>
            </a:r>
            <a:r>
              <a:rPr lang="fa-IR" sz="3600" dirty="0">
                <a:ln w="0"/>
                <a:solidFill>
                  <a:srgbClr val="C00000"/>
                </a:solidFill>
                <a:effectLst>
                  <a:outerShdw blurRad="266700" dist="304800" dir="576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Titr" panose="00000700000000000000" pitchFamily="2" charset="-78"/>
              </a:rPr>
              <a:t> </a:t>
            </a:r>
            <a:r>
              <a:rPr lang="fa-IR" sz="3600" dirty="0" smtClean="0">
                <a:ln w="0"/>
                <a:solidFill>
                  <a:srgbClr val="C00000"/>
                </a:solidFill>
                <a:effectLst>
                  <a:outerShdw blurRad="266700" dist="304800" dir="576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Titr" panose="00000700000000000000" pitchFamily="2" charset="-78"/>
              </a:rPr>
              <a:t>دوره :</a:t>
            </a:r>
            <a:r>
              <a:rPr lang="fa-IR" sz="3200" b="1" dirty="0" smtClean="0">
                <a:solidFill>
                  <a:srgbClr val="003300"/>
                </a:solidFill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5981" y="3697090"/>
            <a:ext cx="6337496" cy="306712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27520" y="407095"/>
            <a:ext cx="4566641" cy="646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dirty="0" smtClean="0">
                <a:ln w="0"/>
                <a:solidFill>
                  <a:srgbClr val="C00000"/>
                </a:solidFill>
                <a:effectLst>
                  <a:outerShdw blurRad="266700" dist="304800" dir="576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Titr" panose="00000700000000000000" pitchFamily="2" charset="-78"/>
              </a:rPr>
              <a:t>چرخة رحم:  </a:t>
            </a:r>
            <a:endParaRPr lang="fa-IR" sz="3600" dirty="0">
              <a:ln w="0"/>
              <a:solidFill>
                <a:srgbClr val="C00000"/>
              </a:solidFill>
              <a:effectLst>
                <a:outerShdw blurRad="266700" dist="304800" dir="6480000" sx="97000" sy="97000" algn="ctr" rotWithShape="0">
                  <a:srgbClr val="000000">
                    <a:alpha val="53000"/>
                  </a:srgbClr>
                </a:outerShdw>
                <a:reflection blurRad="6350" endPos="11000" dir="5400000" sy="-90000" algn="bl" rotWithShape="0"/>
              </a:effectLst>
              <a:latin typeface="Calibri Light" panose="020F0302020204030204"/>
              <a:cs typeface="B Nazanin" panose="00000400000000000000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110840" y="2449320"/>
            <a:ext cx="835352" cy="296634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9110840" y="1415299"/>
            <a:ext cx="835352" cy="231628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45475" y="1162391"/>
            <a:ext cx="8161944" cy="646331"/>
            <a:chOff x="445475" y="1162391"/>
            <a:chExt cx="8161944" cy="646331"/>
          </a:xfrm>
        </p:grpSpPr>
        <p:sp>
          <p:nvSpPr>
            <p:cNvPr id="22" name="Rectangle 21"/>
            <p:cNvSpPr/>
            <p:nvPr/>
          </p:nvSpPr>
          <p:spPr>
            <a:xfrm>
              <a:off x="445475" y="1162391"/>
              <a:ext cx="8161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3600" b="1" dirty="0" smtClean="0">
                  <a:solidFill>
                    <a:srgbClr val="003300"/>
                  </a:solidFill>
                  <a:cs typeface="B Nazanin" panose="00000400000000000000" pitchFamily="2" charset="-78"/>
                </a:rPr>
                <a:t>هفت روز اول</a:t>
              </a:r>
              <a:r>
                <a:rPr lang="fa-IR" sz="28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( بطور متوسط) </a:t>
              </a:r>
              <a:r>
                <a:rPr lang="fa-IR" sz="2800" dirty="0" smtClean="0">
                  <a:ln w="0"/>
                  <a:solidFill>
                    <a:srgbClr val="C00000"/>
                  </a:solidFill>
                  <a:effectLst>
                    <a:outerShdw blurRad="266700" dist="304800" dir="5760000" sx="97000" sy="97000" algn="ctr" rotWithShape="0">
                      <a:srgbClr val="000000">
                        <a:alpha val="53000"/>
                      </a:srgbClr>
                    </a:outerShdw>
                    <a:reflection blurRad="6350" endPos="11000" dir="5400000" sy="-90000" algn="bl" rotWithShape="0"/>
                  </a:effectLst>
                  <a:latin typeface="Calibri Light" panose="020F0302020204030204"/>
                  <a:cs typeface="B Nazanin" panose="00000400000000000000" pitchFamily="2" charset="-78"/>
                </a:rPr>
                <a:t>          </a:t>
              </a:r>
              <a:r>
                <a:rPr lang="fa-IR" sz="32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قاعدگی</a:t>
              </a:r>
              <a:r>
                <a:rPr lang="fa-IR" sz="3200" b="1" dirty="0" smtClean="0">
                  <a:solidFill>
                    <a:srgbClr val="003300"/>
                  </a:solidFill>
                  <a:cs typeface="B Nazanin" panose="00000400000000000000" pitchFamily="2" charset="-78"/>
                </a:rPr>
                <a:t>(</a:t>
              </a:r>
              <a:r>
                <a:rPr lang="fa-IR" sz="2800" b="1" dirty="0" smtClean="0">
                  <a:solidFill>
                    <a:srgbClr val="003300"/>
                  </a:solidFill>
                  <a:cs typeface="B Nazanin" panose="00000400000000000000" pitchFamily="2" charset="-78"/>
                </a:rPr>
                <a:t>تخریب آندومتر</a:t>
              </a:r>
              <a:r>
                <a:rPr lang="fa-IR" sz="3200" b="1" dirty="0" smtClean="0">
                  <a:solidFill>
                    <a:srgbClr val="003300"/>
                  </a:solidFill>
                  <a:cs typeface="B Nazanin" panose="00000400000000000000" pitchFamily="2" charset="-78"/>
                </a:rPr>
                <a:t>) </a:t>
              </a:r>
            </a:p>
          </p:txBody>
        </p:sp>
        <p:sp>
          <p:nvSpPr>
            <p:cNvPr id="23" name="Left Arrow 22"/>
            <p:cNvSpPr/>
            <p:nvPr/>
          </p:nvSpPr>
          <p:spPr>
            <a:xfrm>
              <a:off x="4127862" y="1280289"/>
              <a:ext cx="398585" cy="2508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17230" y="1961124"/>
            <a:ext cx="881843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rgbClr val="003300"/>
                </a:solidFill>
                <a:cs typeface="B Nazanin" panose="00000400000000000000" pitchFamily="2" charset="-78"/>
              </a:rPr>
              <a:t>پس </a:t>
            </a:r>
            <a:r>
              <a:rPr lang="fa-IR" sz="3200" b="1" dirty="0">
                <a:solidFill>
                  <a:srgbClr val="003300"/>
                </a:solidFill>
                <a:cs typeface="B Nazanin" panose="00000400000000000000" pitchFamily="2" charset="-78"/>
              </a:rPr>
              <a:t>از </a:t>
            </a:r>
            <a:r>
              <a:rPr lang="fa-IR" sz="3200" b="1" dirty="0" smtClean="0">
                <a:solidFill>
                  <a:srgbClr val="003300"/>
                </a:solidFill>
                <a:cs typeface="B Nazanin" panose="00000400000000000000" pitchFamily="2" charset="-78"/>
              </a:rPr>
              <a:t>آن</a:t>
            </a:r>
            <a:r>
              <a:rPr lang="fa-IR" sz="3200" b="1" dirty="0" smtClean="0">
                <a:cs typeface="B Nazanin" panose="00000400000000000000" pitchFamily="2" charset="-78"/>
              </a:rPr>
              <a:t>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افزایش ضخامت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آندومتر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b="1" dirty="0" smtClean="0">
                <a:solidFill>
                  <a:srgbClr val="008000"/>
                </a:solidFill>
                <a:cs typeface="B Nazanin" panose="00000400000000000000" pitchFamily="2" charset="-78"/>
              </a:rPr>
              <a:t>ایجاد چین </a:t>
            </a:r>
            <a:r>
              <a:rPr lang="fa-IR" sz="3000" b="1" dirty="0">
                <a:solidFill>
                  <a:srgbClr val="008000"/>
                </a:solidFill>
                <a:cs typeface="B Nazanin" panose="00000400000000000000" pitchFamily="2" charset="-78"/>
              </a:rPr>
              <a:t>خوردگی ها</a:t>
            </a:r>
            <a:r>
              <a:rPr lang="fa-IR" sz="3000" b="1" dirty="0">
                <a:cs typeface="B Nazanin" panose="00000400000000000000" pitchFamily="2" charset="-78"/>
              </a:rPr>
              <a:t>، </a:t>
            </a:r>
            <a:r>
              <a:rPr lang="fa-IR" sz="3000" b="1" dirty="0">
                <a:solidFill>
                  <a:srgbClr val="008000"/>
                </a:solidFill>
                <a:cs typeface="B Nazanin" panose="00000400000000000000" pitchFamily="2" charset="-78"/>
              </a:rPr>
              <a:t>حفرات</a:t>
            </a:r>
            <a:r>
              <a:rPr lang="fa-IR" sz="3000" b="1" dirty="0">
                <a:cs typeface="B Nazanin" panose="00000400000000000000" pitchFamily="2" charset="-78"/>
              </a:rPr>
              <a:t> و </a:t>
            </a:r>
            <a:r>
              <a:rPr lang="fa-IR" sz="3000" b="1" dirty="0">
                <a:solidFill>
                  <a:srgbClr val="008000"/>
                </a:solidFill>
                <a:cs typeface="B Nazanin" panose="00000400000000000000" pitchFamily="2" charset="-78"/>
              </a:rPr>
              <a:t>اندوختۀ خونی </a:t>
            </a:r>
            <a:r>
              <a:rPr lang="fa-IR" sz="3000" b="1" dirty="0" smtClean="0">
                <a:solidFill>
                  <a:srgbClr val="008000"/>
                </a:solidFill>
                <a:cs typeface="B Nazanin" panose="00000400000000000000" pitchFamily="2" charset="-78"/>
              </a:rPr>
              <a:t>زیاد در آندومتر </a:t>
            </a:r>
            <a:endParaRPr lang="en-US" sz="3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91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23</a:t>
            </a:fld>
            <a:endParaRPr lang="fa-IR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ln w="0"/>
                <a:solidFill>
                  <a:srgbClr val="C00000"/>
                </a:solidFill>
                <a:effectLst>
                  <a:outerShdw blurRad="673100" dist="304800" dir="7500000" sx="103000" sy="103000" algn="ctr" rotWithShape="0">
                    <a:srgbClr val="000000">
                      <a:alpha val="74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Titr" panose="00000700000000000000" pitchFamily="2" charset="-78"/>
              </a:rPr>
              <a:t>چرخه رحم</a:t>
            </a:r>
            <a:r>
              <a:rPr lang="fa-IR" dirty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Nazanin" panose="00000400000000000000" pitchFamily="2" charset="-78"/>
              </a:rPr>
              <a:t/>
            </a:r>
            <a:br>
              <a:rPr lang="fa-IR" dirty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Nazanin" panose="00000400000000000000" pitchFamily="2" charset="-78"/>
              </a:rPr>
            </a:b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0" y="1741954"/>
            <a:ext cx="11676184" cy="1920928"/>
            <a:chOff x="257908" y="1417638"/>
            <a:chExt cx="11676184" cy="1920928"/>
          </a:xfrm>
        </p:grpSpPr>
        <p:grpSp>
          <p:nvGrpSpPr>
            <p:cNvPr id="14" name="Group 13"/>
            <p:cNvGrpSpPr/>
            <p:nvPr/>
          </p:nvGrpSpPr>
          <p:grpSpPr>
            <a:xfrm>
              <a:off x="257908" y="1417638"/>
              <a:ext cx="11676184" cy="1920928"/>
              <a:chOff x="0" y="4036534"/>
              <a:chExt cx="11934092" cy="1920928"/>
            </a:xfrm>
          </p:grpSpPr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9266449" y="4604381"/>
                <a:ext cx="2667643" cy="55317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rtl="1"/>
                <a:r>
                  <a:rPr lang="fa-IR" sz="3600" dirty="0" smtClean="0">
                    <a:ln w="0"/>
                    <a:solidFill>
                      <a:srgbClr val="C00000"/>
                    </a:solidFill>
                    <a:effectLst>
                      <a:outerShdw blurRad="673100" dist="304800" dir="7500000" sx="103000" sy="103000" algn="ctr" rotWithShape="0">
                        <a:srgbClr val="000000">
                          <a:alpha val="74000"/>
                        </a:srgbClr>
                      </a:outerShdw>
                      <a:reflection blurRad="6350" endPos="11000" dir="5400000" sy="-90000" algn="bl" rotWithShape="0"/>
                    </a:effectLst>
                    <a:latin typeface="Calibri Light" panose="020F0302020204030204"/>
                    <a:cs typeface="B Titr" panose="00000700000000000000" pitchFamily="2" charset="-78"/>
                  </a:rPr>
                  <a:t>نیمه</a:t>
                </a:r>
                <a:r>
                  <a:rPr lang="fa-IR" sz="3600" dirty="0" smtClean="0">
                    <a:ln w="0"/>
                    <a:solidFill>
                      <a:srgbClr val="C00000"/>
                    </a:solidFill>
                    <a:effectLst>
                      <a:outerShdw blurRad="266700" dist="304800" dir="6480000" sx="97000" sy="97000" algn="ctr" rotWithShape="0">
                        <a:srgbClr val="000000">
                          <a:alpha val="53000"/>
                        </a:srgbClr>
                      </a:outerShdw>
                      <a:reflection blurRad="6350" endPos="11000" dir="5400000" sy="-90000" algn="bl" rotWithShape="0"/>
                    </a:effectLst>
                    <a:latin typeface="Calibri Light" panose="020F0302020204030204"/>
                    <a:cs typeface="B Titr" panose="00000700000000000000" pitchFamily="2" charset="-78"/>
                  </a:rPr>
                  <a:t> </a:t>
                </a:r>
                <a:r>
                  <a:rPr lang="fa-IR" sz="3600" dirty="0" smtClean="0">
                    <a:ln w="0"/>
                    <a:solidFill>
                      <a:srgbClr val="008000"/>
                    </a:solidFill>
                    <a:effectLst>
                      <a:outerShdw blurRad="266700" dist="304800" dir="5760000" sx="97000" sy="97000" algn="ctr" rotWithShape="0">
                        <a:srgbClr val="000000">
                          <a:alpha val="53000"/>
                        </a:srgbClr>
                      </a:outerShdw>
                      <a:reflection blurRad="6350" endPos="11000" dir="5400000" sy="-90000" algn="bl" rotWithShape="0"/>
                    </a:effectLst>
                    <a:latin typeface="Calibri Light" panose="020F0302020204030204"/>
                    <a:cs typeface="B Titr" panose="00000700000000000000" pitchFamily="2" charset="-78"/>
                  </a:rPr>
                  <a:t>دوم</a:t>
                </a:r>
                <a:r>
                  <a:rPr lang="fa-IR" sz="3600" dirty="0" smtClean="0">
                    <a:ln w="0"/>
                    <a:solidFill>
                      <a:srgbClr val="C00000"/>
                    </a:solidFill>
                    <a:effectLst>
                      <a:outerShdw blurRad="266700" dist="304800" dir="5760000" sx="97000" sy="97000" algn="ctr" rotWithShape="0">
                        <a:srgbClr val="000000">
                          <a:alpha val="53000"/>
                        </a:srgbClr>
                      </a:outerShdw>
                      <a:reflection blurRad="6350" endPos="11000" dir="5400000" sy="-90000" algn="bl" rotWithShape="0"/>
                    </a:effectLst>
                    <a:latin typeface="Calibri Light" panose="020F0302020204030204"/>
                    <a:cs typeface="B Titr" panose="00000700000000000000" pitchFamily="2" charset="-78"/>
                  </a:rPr>
                  <a:t> دوره </a:t>
                </a:r>
                <a:endParaRPr lang="fa-IR" sz="3600" dirty="0">
                  <a:ln w="0"/>
                  <a:solidFill>
                    <a:srgbClr val="C00000"/>
                  </a:solidFill>
                  <a:effectLst>
                    <a:outerShdw blurRad="266700" dist="304800" dir="6480000" sx="97000" sy="97000" algn="ctr" rotWithShape="0">
                      <a:srgbClr val="000000">
                        <a:alpha val="53000"/>
                      </a:srgbClr>
                    </a:outerShdw>
                    <a:reflection blurRad="6350" endPos="11000" dir="5400000" sy="-90000" algn="bl" rotWithShape="0"/>
                  </a:effectLst>
                  <a:latin typeface="Calibri Light" panose="020F03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838171" y="4077429"/>
                <a:ext cx="532146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r" rtl="1"/>
                <a:r>
                  <a:rPr lang="fa-IR" sz="2800" b="1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سرعت رشد </a:t>
                </a:r>
                <a:r>
                  <a:rPr lang="fa-IR" sz="2800" b="1" dirty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و نمو </a:t>
                </a:r>
                <a:r>
                  <a:rPr lang="fa-IR" sz="2800" b="1" dirty="0" smtClean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آندومترکم     می شود.</a:t>
                </a: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5396030" y="4036534"/>
                <a:ext cx="0" cy="564115"/>
              </a:xfrm>
              <a:prstGeom prst="straightConnector1">
                <a:avLst/>
              </a:prstGeom>
              <a:ln w="76200" cmpd="sng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angle 2"/>
              <p:cNvSpPr/>
              <p:nvPr/>
            </p:nvSpPr>
            <p:spPr>
              <a:xfrm>
                <a:off x="3838171" y="5225694"/>
                <a:ext cx="5615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2800" b="1" dirty="0" smtClean="0">
                    <a:solidFill>
                      <a:srgbClr val="008000"/>
                    </a:solidFill>
                    <a:cs typeface="B Nazanin" panose="00000400000000000000" pitchFamily="2" charset="-78"/>
                  </a:rPr>
                  <a:t>  فعالیت </a:t>
                </a:r>
                <a:r>
                  <a:rPr lang="fa-IR" sz="2800" b="1" dirty="0">
                    <a:solidFill>
                      <a:srgbClr val="008000"/>
                    </a:solidFill>
                    <a:cs typeface="B Nazanin" panose="00000400000000000000" pitchFamily="2" charset="-78"/>
                  </a:rPr>
                  <a:t>ترشحی </a:t>
                </a:r>
                <a:r>
                  <a:rPr lang="fa-IR" sz="2800" b="1" dirty="0" smtClean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آندومتر </a:t>
                </a:r>
                <a:r>
                  <a:rPr lang="fa-IR" sz="2800" b="1" dirty="0" smtClean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افزایش    </a:t>
                </a:r>
                <a:r>
                  <a:rPr lang="fa-IR" sz="2800" b="1" dirty="0" smtClean="0">
                    <a:cs typeface="B Nazanin" panose="00000400000000000000" pitchFamily="2" charset="-78"/>
                  </a:rPr>
                  <a:t>می یابد.</a:t>
                </a:r>
                <a:endParaRPr lang="en-US" sz="2800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5218506" y="4983136"/>
                <a:ext cx="0" cy="702652"/>
              </a:xfrm>
              <a:prstGeom prst="straightConnector1">
                <a:avLst/>
              </a:prstGeom>
              <a:ln w="76200" cmpd="sng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Left Brace 10"/>
              <p:cNvSpPr/>
              <p:nvPr/>
            </p:nvSpPr>
            <p:spPr>
              <a:xfrm>
                <a:off x="3584547" y="4259553"/>
                <a:ext cx="509818" cy="1365711"/>
              </a:xfrm>
              <a:prstGeom prst="leftBrace">
                <a:avLst/>
              </a:prstGeom>
              <a:ln w="412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triped Right Arrow 11"/>
              <p:cNvSpPr/>
              <p:nvPr/>
            </p:nvSpPr>
            <p:spPr>
              <a:xfrm rot="10800000">
                <a:off x="2804489" y="4720054"/>
                <a:ext cx="649911" cy="425261"/>
              </a:xfrm>
              <a:prstGeom prst="striped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4141580"/>
                <a:ext cx="271717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2800" b="1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آماده شدن </a:t>
                </a:r>
                <a:r>
                  <a:rPr lang="fa-IR" sz="2800" b="1" dirty="0">
                    <a:cs typeface="B Nazanin" panose="00000400000000000000" pitchFamily="2" charset="-78"/>
                  </a:rPr>
                  <a:t>جدار رحم </a:t>
                </a:r>
                <a:r>
                  <a:rPr lang="fa-IR" sz="2800" b="1" dirty="0" smtClean="0">
                    <a:cs typeface="B Nazanin" panose="00000400000000000000" pitchFamily="2" charset="-78"/>
                  </a:rPr>
                  <a:t>(</a:t>
                </a:r>
                <a:r>
                  <a:rPr lang="fa-IR" sz="2800" b="1" dirty="0" smtClean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آندومتر</a:t>
                </a:r>
                <a:r>
                  <a:rPr lang="fa-IR" sz="2800" b="1" dirty="0" smtClean="0">
                    <a:cs typeface="B Nazanin" panose="00000400000000000000" pitchFamily="2" charset="-78"/>
                  </a:rPr>
                  <a:t>) برای </a:t>
                </a:r>
                <a:r>
                  <a:rPr lang="fa-IR" sz="2800" b="1" dirty="0">
                    <a:cs typeface="B Nazanin" panose="00000400000000000000" pitchFamily="2" charset="-78"/>
                  </a:rPr>
                  <a:t>پذیرش و پرورش </a:t>
                </a:r>
                <a:r>
                  <a:rPr lang="fa-IR" sz="2800" b="1" dirty="0" smtClean="0">
                    <a:cs typeface="B Nazanin" panose="00000400000000000000" pitchFamily="2" charset="-78"/>
                  </a:rPr>
                  <a:t>تخم یا جنین </a:t>
                </a:r>
                <a:endParaRPr lang="en-US" sz="2800" dirty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H="1" flipV="1">
              <a:off x="9167344" y="1720143"/>
              <a:ext cx="404900" cy="381016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9324100" y="2526419"/>
              <a:ext cx="339638" cy="399570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973015" y="4607848"/>
            <a:ext cx="10245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cs typeface="B Nazanin" panose="00000400000000000000" pitchFamily="2" charset="-78"/>
              </a:rPr>
              <a:t>تمام </a:t>
            </a:r>
            <a:r>
              <a:rPr lang="fa-IR" sz="2800" b="1" dirty="0">
                <a:cs typeface="B Nazanin" panose="00000400000000000000" pitchFamily="2" charset="-78"/>
              </a:rPr>
              <a:t>وقایع گفته </a:t>
            </a:r>
            <a:r>
              <a:rPr lang="fa-IR" sz="2800" b="1" dirty="0" smtClean="0">
                <a:cs typeface="B Nazanin" panose="00000400000000000000" pitchFamily="2" charset="-78"/>
              </a:rPr>
              <a:t>شده(نیمة اول و دوم دوره) </a:t>
            </a: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با تأثیر هورمونهای جنسی </a:t>
            </a:r>
            <a:r>
              <a:rPr lang="fa-IR" sz="2800" b="1" dirty="0">
                <a:cs typeface="B Nazanin" panose="00000400000000000000" pitchFamily="2" charset="-78"/>
              </a:rPr>
              <a:t>زنانه </a:t>
            </a:r>
            <a:r>
              <a:rPr lang="fa-IR" sz="2800" b="1" dirty="0" smtClean="0">
                <a:cs typeface="B Nazanin" panose="00000400000000000000" pitchFamily="2" charset="-78"/>
              </a:rPr>
              <a:t>(استروژن </a:t>
            </a:r>
            <a:r>
              <a:rPr lang="fa-IR" sz="2800" b="1" dirty="0">
                <a:cs typeface="B Nazanin" panose="00000400000000000000" pitchFamily="2" charset="-78"/>
              </a:rPr>
              <a:t>و </a:t>
            </a:r>
            <a:r>
              <a:rPr lang="fa-IR" sz="2800" b="1" dirty="0" smtClean="0">
                <a:cs typeface="B Nazanin" panose="00000400000000000000" pitchFamily="2" charset="-78"/>
              </a:rPr>
              <a:t>پروژسترون) </a:t>
            </a:r>
            <a:r>
              <a:rPr lang="fa-IR" sz="2800" b="1" dirty="0">
                <a:cs typeface="B Nazanin" panose="00000400000000000000" pitchFamily="2" charset="-78"/>
              </a:rPr>
              <a:t>که از </a:t>
            </a:r>
            <a:r>
              <a:rPr lang="fa-IR" sz="2800" b="1" dirty="0" smtClean="0">
                <a:cs typeface="B Nazanin" panose="00000400000000000000" pitchFamily="2" charset="-78"/>
              </a:rPr>
              <a:t>تخمدان ها ترشح می شوند،  </a:t>
            </a:r>
            <a:r>
              <a:rPr lang="fa-IR" sz="2800" b="1" dirty="0">
                <a:cs typeface="B Nazanin" panose="00000400000000000000" pitchFamily="2" charset="-78"/>
              </a:rPr>
              <a:t>انجام </a:t>
            </a:r>
            <a:r>
              <a:rPr lang="fa-IR" sz="2800" b="1" dirty="0" smtClean="0">
                <a:cs typeface="B Nazanin" panose="00000400000000000000" pitchFamily="2" charset="-78"/>
              </a:rPr>
              <a:t>می گیرد.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64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24</a:t>
            </a:fld>
            <a:endParaRPr lang="fa-IR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2277" y="5998295"/>
            <a:ext cx="11184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008000"/>
                </a:solidFill>
                <a:cs typeface="B Nazanin" panose="00000400000000000000" pitchFamily="2" charset="-78"/>
              </a:rPr>
              <a:t>جایگزینی</a:t>
            </a:r>
            <a:r>
              <a:rPr lang="fa-IR" sz="2800" b="1" dirty="0">
                <a:solidFill>
                  <a:prstClr val="black"/>
                </a:solidFill>
                <a:cs typeface="B Nazanin" panose="00000400000000000000" pitchFamily="2" charset="-78"/>
              </a:rPr>
              <a:t> شامل نفوذ جنین به درون جدار رحم و ایجاد </a:t>
            </a:r>
            <a:r>
              <a:rPr lang="fa-IR" sz="2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رابطة </a:t>
            </a:r>
            <a:r>
              <a:rPr lang="fa-IR" sz="2800" b="1" dirty="0">
                <a:solidFill>
                  <a:prstClr val="black"/>
                </a:solidFill>
                <a:cs typeface="B Nazanin" panose="00000400000000000000" pitchFamily="2" charset="-78"/>
              </a:rPr>
              <a:t>خونی و </a:t>
            </a:r>
            <a:r>
              <a:rPr lang="fa-IR" sz="2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تغذیه ای </a:t>
            </a:r>
            <a:r>
              <a:rPr lang="fa-IR" sz="2800" b="1" dirty="0">
                <a:solidFill>
                  <a:prstClr val="black"/>
                </a:solidFill>
                <a:cs typeface="B Nazanin" panose="00000400000000000000" pitchFamily="2" charset="-78"/>
              </a:rPr>
              <a:t>با مادر است. </a:t>
            </a:r>
            <a:endParaRPr lang="en-US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4951059" y="386457"/>
            <a:ext cx="6597510" cy="4953844"/>
            <a:chOff x="5091735" y="339565"/>
            <a:chExt cx="6597510" cy="495384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5091735" y="339565"/>
              <a:ext cx="2609992" cy="55317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rtl="1"/>
              <a:r>
                <a:rPr lang="fa-IR" sz="3600" dirty="0" smtClean="0">
                  <a:ln w="0"/>
                  <a:solidFill>
                    <a:srgbClr val="C00000"/>
                  </a:solidFill>
                  <a:effectLst>
                    <a:outerShdw blurRad="673100" dist="304800" dir="7500000" sx="103000" sy="103000" algn="ctr" rotWithShape="0">
                      <a:srgbClr val="000000">
                        <a:alpha val="74000"/>
                      </a:srgbClr>
                    </a:outerShdw>
                    <a:reflection blurRad="6350" endPos="11000" dir="5400000" sy="-90000" algn="bl" rotWithShape="0"/>
                  </a:effectLst>
                  <a:latin typeface="Calibri Light" panose="020F0302020204030204"/>
                  <a:cs typeface="B Titr" panose="00000700000000000000" pitchFamily="2" charset="-78"/>
                </a:rPr>
                <a:t>نیمه</a:t>
              </a:r>
              <a:r>
                <a:rPr lang="fa-IR" sz="3600" dirty="0" smtClean="0">
                  <a:ln w="0"/>
                  <a:solidFill>
                    <a:srgbClr val="C00000"/>
                  </a:solidFill>
                  <a:effectLst>
                    <a:outerShdw blurRad="266700" dist="304800" dir="6480000" sx="97000" sy="97000" algn="ctr" rotWithShape="0">
                      <a:srgbClr val="000000">
                        <a:alpha val="53000"/>
                      </a:srgbClr>
                    </a:outerShdw>
                    <a:reflection blurRad="6350" endPos="11000" dir="5400000" sy="-90000" algn="bl" rotWithShape="0"/>
                  </a:effectLst>
                  <a:latin typeface="Calibri Light" panose="020F0302020204030204"/>
                  <a:cs typeface="B Titr" panose="00000700000000000000" pitchFamily="2" charset="-78"/>
                </a:rPr>
                <a:t> </a:t>
              </a:r>
              <a:r>
                <a:rPr lang="fa-IR" sz="3600" dirty="0" smtClean="0">
                  <a:ln w="0"/>
                  <a:solidFill>
                    <a:srgbClr val="008000"/>
                  </a:solidFill>
                  <a:effectLst>
                    <a:outerShdw blurRad="266700" dist="304800" dir="5760000" sx="97000" sy="97000" algn="ctr" rotWithShape="0">
                      <a:srgbClr val="000000">
                        <a:alpha val="53000"/>
                      </a:srgbClr>
                    </a:outerShdw>
                    <a:reflection blurRad="6350" endPos="11000" dir="5400000" sy="-90000" algn="bl" rotWithShape="0"/>
                  </a:effectLst>
                  <a:latin typeface="Calibri Light" panose="020F0302020204030204"/>
                  <a:cs typeface="B Titr" panose="00000700000000000000" pitchFamily="2" charset="-78"/>
                </a:rPr>
                <a:t>دوم</a:t>
              </a:r>
              <a:r>
                <a:rPr lang="fa-IR" sz="3600" dirty="0" smtClean="0">
                  <a:ln w="0"/>
                  <a:solidFill>
                    <a:srgbClr val="C00000"/>
                  </a:solidFill>
                  <a:effectLst>
                    <a:outerShdw blurRad="266700" dist="304800" dir="5760000" sx="97000" sy="97000" algn="ctr" rotWithShape="0">
                      <a:srgbClr val="000000">
                        <a:alpha val="53000"/>
                      </a:srgbClr>
                    </a:outerShdw>
                    <a:reflection blurRad="6350" endPos="11000" dir="5400000" sy="-90000" algn="bl" rotWithShape="0"/>
                  </a:effectLst>
                  <a:latin typeface="Calibri Light" panose="020F0302020204030204"/>
                  <a:cs typeface="B Titr" panose="00000700000000000000" pitchFamily="2" charset="-78"/>
                </a:rPr>
                <a:t> دوره </a:t>
              </a:r>
              <a:endParaRPr lang="fa-IR" sz="3600" dirty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Nazanin" panose="00000400000000000000" pitchFamily="2" charset="-7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20594" y="1186439"/>
              <a:ext cx="2976321" cy="59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3200" b="1" dirty="0" smtClean="0">
                  <a:cs typeface="B Nazanin" panose="00000400000000000000" pitchFamily="2" charset="-78"/>
                </a:rPr>
                <a:t>در صورت </a:t>
              </a:r>
              <a:r>
                <a:rPr lang="fa-IR" sz="32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لقاح</a:t>
              </a:r>
              <a:endParaRPr lang="en-US" sz="3200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28261" y="3225481"/>
              <a:ext cx="43609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3200" b="1" dirty="0" smtClean="0">
                  <a:cs typeface="B Nazanin" panose="00000400000000000000" pitchFamily="2" charset="-78"/>
                </a:rPr>
                <a:t>انجام </a:t>
              </a:r>
              <a:r>
                <a:rPr lang="fa-IR" sz="3200" b="1" dirty="0">
                  <a:cs typeface="B Nazanin" panose="00000400000000000000" pitchFamily="2" charset="-78"/>
                </a:rPr>
                <a:t>تقسیماتی در لولۀ </a:t>
              </a:r>
              <a:r>
                <a:rPr lang="fa-IR" sz="3200" b="1" dirty="0" smtClean="0">
                  <a:cs typeface="B Nazanin" panose="00000400000000000000" pitchFamily="2" charset="-78"/>
                </a:rPr>
                <a:t>رحمی</a:t>
              </a:r>
              <a:endParaRPr lang="en-US" sz="3200" b="1" dirty="0">
                <a:cs typeface="B Nazanin" panose="00000400000000000000" pitchFamily="2" charset="-7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0594" y="2245134"/>
              <a:ext cx="2976321" cy="59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3200" b="1" dirty="0" smtClean="0">
                  <a:cs typeface="B Nazanin" panose="00000400000000000000" pitchFamily="2" charset="-78"/>
                </a:rPr>
                <a:t>تشکیل تخم</a:t>
              </a:r>
              <a:endParaRPr lang="en-US" sz="3200" b="1" dirty="0">
                <a:cs typeface="B Nazanin" panose="00000400000000000000" pitchFamily="2" charset="-7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01726" y="4277746"/>
              <a:ext cx="381033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30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جایگزینی</a:t>
              </a:r>
              <a:r>
                <a:rPr lang="fa-IR" sz="3000" b="1" dirty="0" smtClean="0">
                  <a:cs typeface="B Nazanin" panose="00000400000000000000" pitchFamily="2" charset="-78"/>
                </a:rPr>
                <a:t> (جنین)در </a:t>
              </a:r>
              <a:r>
                <a:rPr lang="fa-IR" sz="3000" b="1" dirty="0">
                  <a:cs typeface="B Nazanin" panose="00000400000000000000" pitchFamily="2" charset="-78"/>
                </a:rPr>
                <a:t>یکی از فرورفتگی های جدار </a:t>
              </a:r>
              <a:r>
                <a:rPr lang="fa-IR" sz="3000" b="1" dirty="0" smtClean="0">
                  <a:cs typeface="B Nazanin" panose="00000400000000000000" pitchFamily="2" charset="-78"/>
                </a:rPr>
                <a:t>رحم</a:t>
              </a:r>
              <a:endParaRPr lang="en-US" sz="3000" b="1" dirty="0">
                <a:cs typeface="B Nazanin" panose="00000400000000000000" pitchFamily="2" charset="-78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004821" y="1707145"/>
              <a:ext cx="0" cy="564115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0030946" y="2836339"/>
              <a:ext cx="0" cy="564115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004821" y="3810256"/>
              <a:ext cx="0" cy="564115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071517" y="625447"/>
              <a:ext cx="1568872" cy="267296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/>
          <p:cNvCxnSpPr/>
          <p:nvPr/>
        </p:nvCxnSpPr>
        <p:spPr>
          <a:xfrm flipH="1">
            <a:off x="3376247" y="743829"/>
            <a:ext cx="1341451" cy="240909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1134831" y="1233331"/>
            <a:ext cx="2976321" cy="59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b="1" dirty="0" smtClean="0">
                <a:cs typeface="B Nazanin" panose="00000400000000000000" pitchFamily="2" charset="-78"/>
              </a:rPr>
              <a:t>در صورت </a:t>
            </a:r>
            <a:r>
              <a:rPr 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عدم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لقاح</a:t>
            </a:r>
            <a:endParaRPr lang="en-US" sz="32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262587" y="2362368"/>
            <a:ext cx="2976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دفع اووسیت ثانویه </a:t>
            </a:r>
            <a:r>
              <a:rPr lang="fa-IR" sz="2800" b="1" dirty="0" smtClean="0">
                <a:cs typeface="B Nazanin" panose="00000400000000000000" pitchFamily="2" charset="-78"/>
              </a:rPr>
              <a:t>(</a:t>
            </a:r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بدون جایگزینی</a:t>
            </a:r>
            <a:r>
              <a:rPr lang="fa-IR" sz="2800" dirty="0" smtClean="0">
                <a:cs typeface="B Nazanin" panose="00000400000000000000" pitchFamily="2" charset="-78"/>
              </a:rPr>
              <a:t>) 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326659" y="3702861"/>
            <a:ext cx="26997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cs typeface="B Nazanin" panose="00000400000000000000" pitchFamily="2" charset="-78"/>
              </a:rPr>
              <a:t>انجام قاعدگی</a:t>
            </a:r>
          </a:p>
          <a:p>
            <a:pPr algn="ctr" rtl="1"/>
            <a:r>
              <a:rPr lang="fa-IR" sz="2800" dirty="0">
                <a:cs typeface="B Nazanin" panose="00000400000000000000" pitchFamily="2" charset="-78"/>
              </a:rPr>
              <a:t>(</a:t>
            </a: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حدود </a:t>
            </a:r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روز 28 دوره)</a:t>
            </a:r>
            <a:endParaRPr lang="fa-IR" sz="28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007075" y="4939228"/>
            <a:ext cx="3338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تخریب دیوارۀ </a:t>
            </a:r>
            <a:r>
              <a:rPr lang="fa-IR" sz="2800" b="1" dirty="0" smtClean="0">
                <a:cs typeface="B Nazanin" panose="00000400000000000000" pitchFamily="2" charset="-78"/>
              </a:rPr>
              <a:t>داخلی رحم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134831" y="5423080"/>
            <a:ext cx="326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C00000"/>
                </a:solidFill>
              </a:rPr>
              <a:t>شروع دورۀ جنسی و چرخۀ رحمی بعدی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765245" y="1824536"/>
            <a:ext cx="0" cy="564115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2765245" y="3235868"/>
            <a:ext cx="0" cy="466993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2765245" y="4601834"/>
            <a:ext cx="0" cy="466993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7" grpId="0"/>
      <p:bldP spid="118" grpId="0"/>
      <p:bldP spid="119" grpId="0"/>
      <p:bldP spid="120" grpId="0"/>
      <p:bldP spid="1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3" name="Picture 5" descr="46_15EarlyPostfertiliz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2639" y="139700"/>
            <a:ext cx="8085137" cy="6578600"/>
          </a:xfrm>
          <a:prstGeom prst="rect">
            <a:avLst/>
          </a:prstGeom>
          <a:noFill/>
        </p:spPr>
      </p:pic>
      <p:sp>
        <p:nvSpPr>
          <p:cNvPr id="473095" name="Text Box 7"/>
          <p:cNvSpPr txBox="1">
            <a:spLocks noChangeArrowheads="1"/>
          </p:cNvSpPr>
          <p:nvPr/>
        </p:nvSpPr>
        <p:spPr bwMode="auto">
          <a:xfrm>
            <a:off x="5165726" y="1341438"/>
            <a:ext cx="866775" cy="284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400" b="1" dirty="0"/>
              <a:t>تخمدان</a:t>
            </a:r>
            <a:endParaRPr lang="en-US" sz="1400" b="1" dirty="0"/>
          </a:p>
        </p:txBody>
      </p:sp>
      <p:sp>
        <p:nvSpPr>
          <p:cNvPr id="473096" name="Text Box 8"/>
          <p:cNvSpPr txBox="1">
            <a:spLocks noChangeArrowheads="1"/>
          </p:cNvSpPr>
          <p:nvPr/>
        </p:nvSpPr>
        <p:spPr bwMode="auto">
          <a:xfrm>
            <a:off x="5984631" y="2578955"/>
            <a:ext cx="866775" cy="284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400" b="1" dirty="0"/>
              <a:t>رحم</a:t>
            </a:r>
            <a:endParaRPr lang="en-US" sz="1400" b="1" dirty="0"/>
          </a:p>
        </p:txBody>
      </p:sp>
      <p:sp>
        <p:nvSpPr>
          <p:cNvPr id="473097" name="Text Box 9"/>
          <p:cNvSpPr txBox="1">
            <a:spLocks noChangeArrowheads="1"/>
          </p:cNvSpPr>
          <p:nvPr/>
        </p:nvSpPr>
        <p:spPr bwMode="auto">
          <a:xfrm>
            <a:off x="6032501" y="3884613"/>
            <a:ext cx="2296745" cy="3139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ct val="50000"/>
              </a:spcBef>
            </a:pPr>
            <a:r>
              <a:rPr lang="fa-IR" sz="1600" b="1" dirty="0"/>
              <a:t>جداره </a:t>
            </a:r>
            <a:r>
              <a:rPr lang="fa-IR" sz="1600" b="1" dirty="0" smtClean="0"/>
              <a:t>داخلی رحم(آندومتر)</a:t>
            </a:r>
            <a:endParaRPr lang="en-US" sz="1600" b="1" dirty="0"/>
          </a:p>
        </p:txBody>
      </p:sp>
      <p:sp>
        <p:nvSpPr>
          <p:cNvPr id="473098" name="Text Box 10"/>
          <p:cNvSpPr txBox="1">
            <a:spLocks noChangeArrowheads="1"/>
          </p:cNvSpPr>
          <p:nvPr/>
        </p:nvSpPr>
        <p:spPr bwMode="auto">
          <a:xfrm>
            <a:off x="2003425" y="3951288"/>
            <a:ext cx="2314576" cy="2862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/>
              <a:t>(a)</a:t>
            </a:r>
            <a:r>
              <a:rPr lang="fa-IR" sz="1400" b="1" dirty="0"/>
              <a:t>از تخمک گذاری تا </a:t>
            </a:r>
            <a:r>
              <a:rPr lang="fa-IR" sz="1400" b="1" dirty="0" smtClean="0"/>
              <a:t>جیگزینی</a:t>
            </a:r>
            <a:endParaRPr lang="en-US" sz="1400" b="1" dirty="0"/>
          </a:p>
        </p:txBody>
      </p:sp>
      <p:sp>
        <p:nvSpPr>
          <p:cNvPr id="473099" name="Text Box 11"/>
          <p:cNvSpPr txBox="1">
            <a:spLocks noChangeArrowheads="1"/>
          </p:cNvSpPr>
          <p:nvPr/>
        </p:nvSpPr>
        <p:spPr bwMode="auto">
          <a:xfrm>
            <a:off x="2003425" y="6275388"/>
            <a:ext cx="3333750" cy="284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 smtClean="0"/>
              <a:t>(b) </a:t>
            </a:r>
            <a:r>
              <a:rPr lang="fa-IR" sz="1400" b="1" dirty="0" smtClean="0"/>
              <a:t> جنین آماده ی جایگزینی</a:t>
            </a:r>
            <a:endParaRPr lang="en-US" sz="1400" b="1" dirty="0"/>
          </a:p>
        </p:txBody>
      </p:sp>
      <p:sp>
        <p:nvSpPr>
          <p:cNvPr id="473100" name="Text Box 12"/>
          <p:cNvSpPr txBox="1">
            <a:spLocks noChangeArrowheads="1"/>
          </p:cNvSpPr>
          <p:nvPr/>
        </p:nvSpPr>
        <p:spPr bwMode="auto">
          <a:xfrm>
            <a:off x="3127375" y="322263"/>
            <a:ext cx="1225550" cy="2862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400" b="1" dirty="0">
                <a:solidFill>
                  <a:srgbClr val="0092CA"/>
                </a:solidFill>
              </a:rPr>
              <a:t>  تقسیم </a:t>
            </a:r>
            <a:r>
              <a:rPr lang="fa-IR" sz="1400" b="1" dirty="0" smtClean="0">
                <a:solidFill>
                  <a:srgbClr val="0092CA"/>
                </a:solidFill>
              </a:rPr>
              <a:t>یاخته ای</a:t>
            </a:r>
            <a:endParaRPr lang="en-US" sz="1400" b="1" dirty="0">
              <a:solidFill>
                <a:srgbClr val="0092CA"/>
              </a:solidFill>
            </a:endParaRPr>
          </a:p>
        </p:txBody>
      </p:sp>
      <p:sp>
        <p:nvSpPr>
          <p:cNvPr id="473101" name="Text Box 13"/>
          <p:cNvSpPr txBox="1">
            <a:spLocks noChangeArrowheads="1"/>
          </p:cNvSpPr>
          <p:nvPr/>
        </p:nvSpPr>
        <p:spPr bwMode="auto">
          <a:xfrm>
            <a:off x="3307260" y="1600200"/>
            <a:ext cx="596902" cy="3139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600" b="1" dirty="0">
                <a:solidFill>
                  <a:srgbClr val="0092CA"/>
                </a:solidFill>
              </a:rPr>
              <a:t>لقاح</a:t>
            </a:r>
            <a:endParaRPr lang="en-US" sz="1600" b="1" dirty="0">
              <a:solidFill>
                <a:srgbClr val="0092CA"/>
              </a:solidFill>
            </a:endParaRPr>
          </a:p>
        </p:txBody>
      </p:sp>
      <p:sp>
        <p:nvSpPr>
          <p:cNvPr id="473102" name="Text Box 14"/>
          <p:cNvSpPr txBox="1">
            <a:spLocks noChangeArrowheads="1"/>
          </p:cNvSpPr>
          <p:nvPr/>
        </p:nvSpPr>
        <p:spPr bwMode="auto">
          <a:xfrm>
            <a:off x="4318001" y="3027363"/>
            <a:ext cx="1514475" cy="3139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600" b="1" dirty="0">
                <a:solidFill>
                  <a:srgbClr val="0092CA"/>
                </a:solidFill>
              </a:rPr>
              <a:t>تخمک گذاری</a:t>
            </a:r>
            <a:endParaRPr lang="en-US" sz="1600" b="1" dirty="0">
              <a:solidFill>
                <a:srgbClr val="0092CA"/>
              </a:solidFill>
            </a:endParaRPr>
          </a:p>
        </p:txBody>
      </p:sp>
      <p:sp>
        <p:nvSpPr>
          <p:cNvPr id="473103" name="Text Box 15"/>
          <p:cNvSpPr txBox="1">
            <a:spLocks noChangeArrowheads="1"/>
          </p:cNvSpPr>
          <p:nvPr/>
        </p:nvSpPr>
        <p:spPr bwMode="auto">
          <a:xfrm>
            <a:off x="8795482" y="636589"/>
            <a:ext cx="1825626" cy="3139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600" b="1" dirty="0">
                <a:solidFill>
                  <a:srgbClr val="0092CA"/>
                </a:solidFill>
              </a:rPr>
              <a:t>ادامه تقسیم </a:t>
            </a:r>
            <a:r>
              <a:rPr lang="fa-IR" sz="1600" b="1" dirty="0" smtClean="0">
                <a:solidFill>
                  <a:srgbClr val="0092CA"/>
                </a:solidFill>
              </a:rPr>
              <a:t>یاخته ای</a:t>
            </a:r>
            <a:endParaRPr lang="en-US" sz="1600" b="1" dirty="0">
              <a:solidFill>
                <a:srgbClr val="0092CA"/>
              </a:solidFill>
            </a:endParaRPr>
          </a:p>
        </p:txBody>
      </p:sp>
      <p:sp>
        <p:nvSpPr>
          <p:cNvPr id="473104" name="Text Box 16"/>
          <p:cNvSpPr txBox="1">
            <a:spLocks noChangeArrowheads="1"/>
          </p:cNvSpPr>
          <p:nvPr/>
        </p:nvSpPr>
        <p:spPr bwMode="auto">
          <a:xfrm>
            <a:off x="8480426" y="2484438"/>
            <a:ext cx="1781175" cy="2862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92CA"/>
                </a:solidFill>
              </a:rPr>
              <a:t>     </a:t>
            </a:r>
            <a:r>
              <a:rPr lang="fa-IR" sz="1400" b="1" dirty="0">
                <a:solidFill>
                  <a:srgbClr val="0092CA"/>
                </a:solidFill>
              </a:rPr>
              <a:t>جنین کیسه مانند</a:t>
            </a:r>
            <a:endParaRPr lang="en-US" sz="1400" b="1" dirty="0">
              <a:solidFill>
                <a:srgbClr val="0092CA"/>
              </a:solidFill>
            </a:endParaRPr>
          </a:p>
        </p:txBody>
      </p:sp>
      <p:sp>
        <p:nvSpPr>
          <p:cNvPr id="473105" name="Text Box 17"/>
          <p:cNvSpPr txBox="1">
            <a:spLocks noChangeArrowheads="1"/>
          </p:cNvSpPr>
          <p:nvPr/>
        </p:nvSpPr>
        <p:spPr bwMode="auto">
          <a:xfrm>
            <a:off x="6032501" y="5996870"/>
            <a:ext cx="2959099" cy="2862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ct val="50000"/>
              </a:spcBef>
            </a:pPr>
            <a:r>
              <a:rPr lang="fa-IR" sz="1400" b="1" dirty="0" smtClean="0">
                <a:solidFill>
                  <a:schemeClr val="bg1"/>
                </a:solidFill>
              </a:rPr>
              <a:t>(یاخته های مشارکت کننده در تشکیل  </a:t>
            </a:r>
            <a:r>
              <a:rPr lang="fa-IR" sz="1400" b="1" dirty="0">
                <a:solidFill>
                  <a:schemeClr val="bg1"/>
                </a:solidFill>
              </a:rPr>
              <a:t>جفت)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3106" name="Text Box 18"/>
          <p:cNvSpPr txBox="1">
            <a:spLocks noChangeArrowheads="1"/>
          </p:cNvSpPr>
          <p:nvPr/>
        </p:nvSpPr>
        <p:spPr bwMode="auto">
          <a:xfrm>
            <a:off x="3194050" y="4494213"/>
            <a:ext cx="1581150" cy="284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3107" name="Text Box 19"/>
          <p:cNvSpPr txBox="1">
            <a:spLocks noChangeArrowheads="1"/>
          </p:cNvSpPr>
          <p:nvPr/>
        </p:nvSpPr>
        <p:spPr bwMode="auto">
          <a:xfrm>
            <a:off x="4070350" y="5465763"/>
            <a:ext cx="1581150" cy="284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400" b="1" dirty="0" smtClean="0">
                <a:solidFill>
                  <a:schemeClr val="bg1"/>
                </a:solidFill>
              </a:rPr>
              <a:t>حفره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3108" name="Text Box 20"/>
          <p:cNvSpPr txBox="1">
            <a:spLocks noChangeArrowheads="1"/>
          </p:cNvSpPr>
          <p:nvPr/>
        </p:nvSpPr>
        <p:spPr bwMode="auto">
          <a:xfrm>
            <a:off x="3175000" y="5932488"/>
            <a:ext cx="1581150" cy="284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400" b="1" dirty="0">
                <a:solidFill>
                  <a:schemeClr val="bg1"/>
                </a:solidFill>
              </a:rPr>
              <a:t>جنین کیسه ای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3109" name="Text Box 21"/>
          <p:cNvSpPr txBox="1">
            <a:spLocks noChangeArrowheads="1"/>
          </p:cNvSpPr>
          <p:nvPr/>
        </p:nvSpPr>
        <p:spPr bwMode="auto">
          <a:xfrm>
            <a:off x="3276600" y="4495800"/>
            <a:ext cx="1143000" cy="2862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400" b="1" dirty="0">
                <a:solidFill>
                  <a:schemeClr val="bg1"/>
                </a:solidFill>
              </a:rPr>
              <a:t>جنین آینده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3110" name="AutoShape 22"/>
          <p:cNvSpPr>
            <a:spLocks noChangeArrowheads="1"/>
          </p:cNvSpPr>
          <p:nvPr/>
        </p:nvSpPr>
        <p:spPr bwMode="auto">
          <a:xfrm>
            <a:off x="4144963" y="3044826"/>
            <a:ext cx="207962" cy="219075"/>
          </a:xfrm>
          <a:prstGeom prst="flowChartConnector">
            <a:avLst/>
          </a:prstGeom>
          <a:solidFill>
            <a:srgbClr val="0092CA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73111" name="AutoShape 23"/>
          <p:cNvSpPr>
            <a:spLocks noChangeArrowheads="1"/>
          </p:cNvSpPr>
          <p:nvPr/>
        </p:nvSpPr>
        <p:spPr bwMode="auto">
          <a:xfrm>
            <a:off x="3040928" y="1644361"/>
            <a:ext cx="207962" cy="219075"/>
          </a:xfrm>
          <a:prstGeom prst="flowChartConnector">
            <a:avLst/>
          </a:prstGeom>
          <a:solidFill>
            <a:srgbClr val="0092CA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3112" name="AutoShape 24"/>
          <p:cNvSpPr>
            <a:spLocks noChangeArrowheads="1"/>
          </p:cNvSpPr>
          <p:nvPr/>
        </p:nvSpPr>
        <p:spPr bwMode="auto">
          <a:xfrm>
            <a:off x="2963863" y="333376"/>
            <a:ext cx="207962" cy="219075"/>
          </a:xfrm>
          <a:prstGeom prst="flowChartConnector">
            <a:avLst/>
          </a:prstGeom>
          <a:solidFill>
            <a:srgbClr val="0092CA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73113" name="AutoShape 25"/>
          <p:cNvSpPr>
            <a:spLocks noChangeArrowheads="1"/>
          </p:cNvSpPr>
          <p:nvPr/>
        </p:nvSpPr>
        <p:spPr bwMode="auto">
          <a:xfrm>
            <a:off x="8609013" y="663576"/>
            <a:ext cx="207962" cy="219075"/>
          </a:xfrm>
          <a:prstGeom prst="flowChartConnector">
            <a:avLst/>
          </a:prstGeom>
          <a:solidFill>
            <a:srgbClr val="0092CA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73114" name="AutoShape 26"/>
          <p:cNvSpPr>
            <a:spLocks noChangeArrowheads="1"/>
          </p:cNvSpPr>
          <p:nvPr/>
        </p:nvSpPr>
        <p:spPr bwMode="auto">
          <a:xfrm>
            <a:off x="8621713" y="2505076"/>
            <a:ext cx="207962" cy="219075"/>
          </a:xfrm>
          <a:prstGeom prst="flowChartConnector">
            <a:avLst/>
          </a:prstGeom>
          <a:solidFill>
            <a:srgbClr val="0092CA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3115" name="Line 27"/>
          <p:cNvSpPr>
            <a:spLocks noChangeShapeType="1"/>
          </p:cNvSpPr>
          <p:nvPr/>
        </p:nvSpPr>
        <p:spPr bwMode="auto">
          <a:xfrm flipH="1">
            <a:off x="7131050" y="793750"/>
            <a:ext cx="1422400" cy="5969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16" name="Line 28"/>
          <p:cNvSpPr>
            <a:spLocks noChangeShapeType="1"/>
          </p:cNvSpPr>
          <p:nvPr/>
        </p:nvSpPr>
        <p:spPr bwMode="auto">
          <a:xfrm flipH="1">
            <a:off x="7156450" y="819150"/>
            <a:ext cx="1346200" cy="56515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17" name="Line 29"/>
          <p:cNvSpPr>
            <a:spLocks noChangeShapeType="1"/>
          </p:cNvSpPr>
          <p:nvPr/>
        </p:nvSpPr>
        <p:spPr bwMode="auto">
          <a:xfrm>
            <a:off x="7848600" y="2406650"/>
            <a:ext cx="711200" cy="203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18" name="Line 30"/>
          <p:cNvSpPr>
            <a:spLocks noChangeShapeType="1"/>
          </p:cNvSpPr>
          <p:nvPr/>
        </p:nvSpPr>
        <p:spPr bwMode="auto">
          <a:xfrm flipH="1" flipV="1">
            <a:off x="7854950" y="2406650"/>
            <a:ext cx="704850" cy="20320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19" name="Line 31"/>
          <p:cNvSpPr>
            <a:spLocks noChangeShapeType="1"/>
          </p:cNvSpPr>
          <p:nvPr/>
        </p:nvSpPr>
        <p:spPr bwMode="auto">
          <a:xfrm flipH="1">
            <a:off x="4702175" y="1844676"/>
            <a:ext cx="50800" cy="121602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0" name="Line 32"/>
          <p:cNvSpPr>
            <a:spLocks noChangeShapeType="1"/>
          </p:cNvSpPr>
          <p:nvPr/>
        </p:nvSpPr>
        <p:spPr bwMode="auto">
          <a:xfrm flipV="1">
            <a:off x="4737100" y="1841500"/>
            <a:ext cx="12700" cy="116205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1" name="Line 33"/>
          <p:cNvSpPr>
            <a:spLocks noChangeShapeType="1"/>
          </p:cNvSpPr>
          <p:nvPr/>
        </p:nvSpPr>
        <p:spPr bwMode="auto">
          <a:xfrm flipH="1">
            <a:off x="3702050" y="1149350"/>
            <a:ext cx="787400" cy="558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2" name="Line 34"/>
          <p:cNvSpPr>
            <a:spLocks noChangeShapeType="1"/>
          </p:cNvSpPr>
          <p:nvPr/>
        </p:nvSpPr>
        <p:spPr bwMode="auto">
          <a:xfrm flipV="1">
            <a:off x="3695700" y="1123950"/>
            <a:ext cx="838200" cy="55880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3" name="Line 35"/>
          <p:cNvSpPr>
            <a:spLocks noChangeShapeType="1"/>
          </p:cNvSpPr>
          <p:nvPr/>
        </p:nvSpPr>
        <p:spPr bwMode="auto">
          <a:xfrm>
            <a:off x="4038600" y="450850"/>
            <a:ext cx="812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4" name="Line 36"/>
          <p:cNvSpPr>
            <a:spLocks noChangeShapeType="1"/>
          </p:cNvSpPr>
          <p:nvPr/>
        </p:nvSpPr>
        <p:spPr bwMode="auto">
          <a:xfrm>
            <a:off x="4144962" y="450850"/>
            <a:ext cx="706437" cy="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5" name="Line 37"/>
          <p:cNvSpPr>
            <a:spLocks noChangeShapeType="1"/>
          </p:cNvSpPr>
          <p:nvPr/>
        </p:nvSpPr>
        <p:spPr bwMode="auto">
          <a:xfrm>
            <a:off x="5499100" y="1574800"/>
            <a:ext cx="4445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6" name="Line 38"/>
          <p:cNvSpPr>
            <a:spLocks noChangeShapeType="1"/>
          </p:cNvSpPr>
          <p:nvPr/>
        </p:nvSpPr>
        <p:spPr bwMode="auto">
          <a:xfrm flipV="1">
            <a:off x="6496050" y="2666999"/>
            <a:ext cx="584200" cy="571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7" name="Line 39"/>
          <p:cNvSpPr>
            <a:spLocks noChangeShapeType="1"/>
          </p:cNvSpPr>
          <p:nvPr/>
        </p:nvSpPr>
        <p:spPr bwMode="auto">
          <a:xfrm flipV="1">
            <a:off x="7905750" y="3663950"/>
            <a:ext cx="0" cy="27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8" name="Line 40"/>
          <p:cNvSpPr>
            <a:spLocks noChangeShapeType="1"/>
          </p:cNvSpPr>
          <p:nvPr/>
        </p:nvSpPr>
        <p:spPr bwMode="auto">
          <a:xfrm>
            <a:off x="6781800" y="5892800"/>
            <a:ext cx="5334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9" name="Line 41"/>
          <p:cNvSpPr>
            <a:spLocks noChangeShapeType="1"/>
          </p:cNvSpPr>
          <p:nvPr/>
        </p:nvSpPr>
        <p:spPr bwMode="auto">
          <a:xfrm flipH="1">
            <a:off x="3416300" y="4737100"/>
            <a:ext cx="3937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30" name="Line 42"/>
          <p:cNvSpPr>
            <a:spLocks noChangeShapeType="1"/>
          </p:cNvSpPr>
          <p:nvPr/>
        </p:nvSpPr>
        <p:spPr bwMode="auto">
          <a:xfrm>
            <a:off x="3879850" y="5397500"/>
            <a:ext cx="25400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31" name="AutoShape 43"/>
          <p:cNvSpPr>
            <a:spLocks/>
          </p:cNvSpPr>
          <p:nvPr/>
        </p:nvSpPr>
        <p:spPr bwMode="auto">
          <a:xfrm rot="16200000">
            <a:off x="3562350" y="5454650"/>
            <a:ext cx="184150" cy="882650"/>
          </a:xfrm>
          <a:prstGeom prst="leftBrace">
            <a:avLst>
              <a:gd name="adj1" fmla="val 39943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32" name="Oval 44"/>
          <p:cNvSpPr>
            <a:spLocks noChangeArrowheads="1"/>
          </p:cNvSpPr>
          <p:nvPr/>
        </p:nvSpPr>
        <p:spPr bwMode="auto">
          <a:xfrm>
            <a:off x="4489451" y="1098550"/>
            <a:ext cx="53975" cy="57150"/>
          </a:xfrm>
          <a:prstGeom prst="ellipse">
            <a:avLst/>
          </a:prstGeom>
          <a:solidFill>
            <a:srgbClr val="0092CA"/>
          </a:solidFill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33" name="Oval 45"/>
          <p:cNvSpPr>
            <a:spLocks noChangeArrowheads="1"/>
          </p:cNvSpPr>
          <p:nvPr/>
        </p:nvSpPr>
        <p:spPr bwMode="auto">
          <a:xfrm>
            <a:off x="4724401" y="1778000"/>
            <a:ext cx="53975" cy="57150"/>
          </a:xfrm>
          <a:prstGeom prst="ellipse">
            <a:avLst/>
          </a:prstGeom>
          <a:solidFill>
            <a:srgbClr val="0092CA"/>
          </a:solidFill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34" name="Oval 46"/>
          <p:cNvSpPr>
            <a:spLocks noChangeArrowheads="1"/>
          </p:cNvSpPr>
          <p:nvPr/>
        </p:nvSpPr>
        <p:spPr bwMode="auto">
          <a:xfrm>
            <a:off x="4860926" y="419100"/>
            <a:ext cx="53975" cy="57150"/>
          </a:xfrm>
          <a:prstGeom prst="ellipse">
            <a:avLst/>
          </a:prstGeom>
          <a:solidFill>
            <a:srgbClr val="0092CA"/>
          </a:solidFill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35" name="Oval 47"/>
          <p:cNvSpPr>
            <a:spLocks noChangeArrowheads="1"/>
          </p:cNvSpPr>
          <p:nvPr/>
        </p:nvSpPr>
        <p:spPr bwMode="auto">
          <a:xfrm>
            <a:off x="7096126" y="1371600"/>
            <a:ext cx="53975" cy="57150"/>
          </a:xfrm>
          <a:prstGeom prst="ellipse">
            <a:avLst/>
          </a:prstGeom>
          <a:solidFill>
            <a:srgbClr val="0092CA"/>
          </a:solidFill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36" name="Oval 48"/>
          <p:cNvSpPr>
            <a:spLocks noChangeArrowheads="1"/>
          </p:cNvSpPr>
          <p:nvPr/>
        </p:nvSpPr>
        <p:spPr bwMode="auto">
          <a:xfrm>
            <a:off x="7800976" y="2371725"/>
            <a:ext cx="53975" cy="57150"/>
          </a:xfrm>
          <a:prstGeom prst="ellipse">
            <a:avLst/>
          </a:prstGeom>
          <a:solidFill>
            <a:srgbClr val="0092CA"/>
          </a:solidFill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9801225" y="2447865"/>
            <a:ext cx="1187449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ct val="50000"/>
              </a:spcBef>
            </a:pPr>
            <a:r>
              <a:rPr lang="fa-IR" sz="2000" b="1" dirty="0">
                <a:solidFill>
                  <a:srgbClr val="003300"/>
                </a:solidFill>
              </a:rPr>
              <a:t>(</a:t>
            </a:r>
            <a:r>
              <a:rPr lang="fa-IR" sz="2000" b="1" dirty="0" smtClean="0">
                <a:solidFill>
                  <a:srgbClr val="003300"/>
                </a:solidFill>
              </a:rPr>
              <a:t>جایگزینی)</a:t>
            </a:r>
            <a:endParaRPr lang="en-US" sz="20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r"/>
            <a:r>
              <a:rPr lang="fa-IR" sz="3200" b="1" dirty="0" smtClean="0">
                <a:solidFill>
                  <a:srgbClr val="C00000"/>
                </a:solidFill>
                <a:effectLst>
                  <a:outerShdw blurRad="254000" dist="165100" dir="6120000" algn="ctr" rotWithShape="0">
                    <a:srgbClr val="000000">
                      <a:alpha val="67000"/>
                    </a:srgbClr>
                  </a:outerShdw>
                </a:effectLst>
                <a:cs typeface="B Titr" panose="00000700000000000000" pitchFamily="2" charset="-78"/>
              </a:rPr>
              <a:t>چرخه تخمدان و رحم</a:t>
            </a:r>
            <a:r>
              <a:rPr lang="fa-IR" sz="3200" b="1" dirty="0">
                <a:solidFill>
                  <a:srgbClr val="C00000"/>
                </a:solidFill>
                <a:effectLst>
                  <a:outerShdw blurRad="254000" dist="165100" dir="6120000" algn="ctr" rotWithShape="0">
                    <a:srgbClr val="000000">
                      <a:alpha val="67000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3200" b="1" dirty="0">
                <a:solidFill>
                  <a:srgbClr val="C00000"/>
                </a:solidFill>
                <a:effectLst>
                  <a:outerShdw blurRad="254000" dist="165100" dir="6120000" algn="ctr" rotWithShape="0">
                    <a:srgbClr val="000000">
                      <a:alpha val="67000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3200" b="1" dirty="0">
                <a:solidFill>
                  <a:srgbClr val="C00000"/>
                </a:solidFill>
                <a:effectLst>
                  <a:outerShdw blurRad="254000" dist="165100" dir="6120000" algn="ctr" rotWithShape="0">
                    <a:srgbClr val="000000">
                      <a:alpha val="67000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3200" b="1" dirty="0">
                <a:solidFill>
                  <a:srgbClr val="C00000"/>
                </a:solidFill>
                <a:effectLst>
                  <a:outerShdw blurRad="254000" dist="165100" dir="6120000" algn="ctr" rotWithShape="0">
                    <a:srgbClr val="000000">
                      <a:alpha val="67000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1800" dirty="0">
                <a:solidFill>
                  <a:srgbClr val="C00000"/>
                </a:solidFill>
                <a:effectLst>
                  <a:outerShdw blurRad="50800" dist="393700" dir="1680000" sx="127000" sy="127000" algn="ctr" rotWithShape="0">
                    <a:srgbClr val="000000">
                      <a:alpha val="89000"/>
                    </a:srgbClr>
                  </a:outerShdw>
                </a:effectLst>
              </a:rPr>
              <a:t/>
            </a:r>
            <a:br>
              <a:rPr lang="fa-IR" sz="1800" dirty="0">
                <a:solidFill>
                  <a:srgbClr val="C00000"/>
                </a:solidFill>
                <a:effectLst>
                  <a:outerShdw blurRad="50800" dist="393700" dir="1680000" sx="127000" sy="127000" algn="ctr" rotWithShape="0">
                    <a:srgbClr val="000000">
                      <a:alpha val="89000"/>
                    </a:srgbClr>
                  </a:outerShdw>
                </a:effectLst>
              </a:rPr>
            </a:br>
            <a:endParaRPr lang="fa-IR" sz="1800" dirty="0">
              <a:solidFill>
                <a:srgbClr val="C00000"/>
              </a:solidFill>
              <a:effectLst>
                <a:outerShdw blurRad="50800" dist="393700" dir="1680000" sx="127000" sy="127000" algn="ctr" rotWithShape="0">
                  <a:srgbClr val="000000">
                    <a:alpha val="89000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79" y="1836665"/>
            <a:ext cx="4038600" cy="381642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877965" y="6311900"/>
            <a:ext cx="2844800" cy="365125"/>
          </a:xfrm>
        </p:spPr>
        <p:txBody>
          <a:bodyPr/>
          <a:lstStyle/>
          <a:p>
            <a:pPr rtl="1"/>
            <a:fld id="{E026651C-FACB-4DCA-A951-E21D573FD105}" type="slidenum">
              <a:rPr lang="fa-IR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26</a:t>
            </a:fld>
            <a:endParaRPr lang="fa-IR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7019" y="1555750"/>
            <a:ext cx="5384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86" y="274638"/>
            <a:ext cx="5005387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031097" y="550862"/>
            <a:ext cx="9906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fa-IR" altLang="en-US" sz="700" b="1" dirty="0" smtClean="0"/>
              <a:t>هیپوتالاموس</a:t>
            </a:r>
            <a:endParaRPr lang="en-US" altLang="en-US" sz="700" b="1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43797" y="935037"/>
            <a:ext cx="9906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fa-IR" altLang="en-US" sz="700" b="1" dirty="0" smtClean="0"/>
              <a:t>هیپوفیز پیشین</a:t>
            </a:r>
            <a:endParaRPr lang="en-US" altLang="en-US" sz="700" b="1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907272" y="347662"/>
            <a:ext cx="124460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700" b="1" dirty="0" smtClean="0"/>
              <a:t>کنترل هیپوتالاموسی</a:t>
            </a:r>
            <a:endParaRPr lang="en-US" altLang="en-US" sz="700" b="1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910447" y="1427163"/>
            <a:ext cx="1187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700" b="1" dirty="0" smtClean="0"/>
              <a:t>هورمون های جنسی هیپوفیز در خون</a:t>
            </a:r>
            <a:endParaRPr lang="en-US" altLang="en-US" sz="700" b="1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285098" y="1201738"/>
            <a:ext cx="21272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altLang="en-US" sz="700" b="1"/>
              <a:t>FSH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910573" y="1201738"/>
            <a:ext cx="21272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altLang="en-US" sz="700" b="1"/>
              <a:t>LH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723248" y="2373313"/>
            <a:ext cx="21272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altLang="en-US" sz="700" b="1"/>
              <a:t>FSH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793098" y="2138363"/>
            <a:ext cx="21272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altLang="en-US" sz="700" b="1"/>
              <a:t>LH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605773" y="725487"/>
            <a:ext cx="32702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altLang="en-US" sz="700" b="1"/>
              <a:t>GnRH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586848" y="401638"/>
            <a:ext cx="12731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700" b="1" dirty="0" smtClean="0"/>
              <a:t>مهار توسط ترکیبی از استروژن و پروژسترون</a:t>
            </a:r>
            <a:endParaRPr lang="en-US" altLang="en-US" sz="700" b="1" dirty="0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586848" y="935038"/>
            <a:ext cx="12731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700" b="1" dirty="0" smtClean="0"/>
              <a:t>مهار توسط مقدار کم استروژن</a:t>
            </a:r>
            <a:endParaRPr lang="en-US" altLang="en-US" sz="700" b="1" dirty="0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583673" y="627063"/>
            <a:ext cx="12731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700" b="1" dirty="0" smtClean="0"/>
              <a:t>تحریک بوسیلة مقدار زیادِ استروژن</a:t>
            </a:r>
            <a:endParaRPr lang="en-US" altLang="en-US" sz="700" b="1" dirty="0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543577" y="2538561"/>
            <a:ext cx="1327151" cy="17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80000"/>
              </a:lnSpc>
            </a:pPr>
            <a:r>
              <a:rPr lang="fa-IR" altLang="en-US" sz="700" b="1" dirty="0" smtClean="0"/>
              <a:t>مقدار زیا د </a:t>
            </a:r>
            <a:r>
              <a:rPr lang="en-US" altLang="en-US" sz="700" b="1" dirty="0" smtClean="0"/>
              <a:t>LH</a:t>
            </a:r>
            <a:r>
              <a:rPr lang="fa-IR" altLang="en-US" sz="700" b="1" dirty="0" smtClean="0"/>
              <a:t>  باعث تخمک گذاری می شود.</a:t>
            </a:r>
            <a:endParaRPr lang="en-US" altLang="en-US" sz="700" b="1" dirty="0"/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735948" y="3249613"/>
            <a:ext cx="3778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fa-IR" altLang="en-US" sz="700" b="1" dirty="0" smtClean="0"/>
              <a:t>فولیکول رسیده</a:t>
            </a:r>
            <a:endParaRPr lang="en-US" altLang="en-US" sz="700" b="1" dirty="0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894573" y="3243262"/>
            <a:ext cx="79692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70000"/>
              </a:lnSpc>
            </a:pPr>
            <a:r>
              <a:rPr lang="fa-IR" altLang="en-US" sz="700" b="1" dirty="0" smtClean="0"/>
              <a:t>فولیکول در حال رشد</a:t>
            </a:r>
            <a:endParaRPr lang="en-US" altLang="en-US" sz="700" b="1" dirty="0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907273" y="2773362"/>
            <a:ext cx="79692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70000"/>
              </a:lnSpc>
            </a:pPr>
            <a:r>
              <a:rPr lang="fa-IR" altLang="en-US" sz="700" b="1" dirty="0" smtClean="0"/>
              <a:t>چرخه تخمدان</a:t>
            </a:r>
            <a:endParaRPr lang="en-US" altLang="en-US" sz="700" b="1" dirty="0"/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945623" y="3189289"/>
            <a:ext cx="377825" cy="16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fa-IR" altLang="en-US" sz="700" b="1" dirty="0" smtClean="0"/>
              <a:t>جسم زرد</a:t>
            </a:r>
            <a:endParaRPr lang="en-US" altLang="en-US" sz="700" b="1" dirty="0"/>
          </a:p>
          <a:p>
            <a:endParaRPr lang="en-US" altLang="en-US" sz="700" b="1" dirty="0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4298047" y="3196285"/>
            <a:ext cx="787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/>
            <a:r>
              <a:rPr lang="fa-IR" altLang="en-US" sz="700" b="1" dirty="0" smtClean="0"/>
              <a:t>تحلیل رفتن جسم زرد</a:t>
            </a:r>
            <a:endParaRPr lang="en-US" altLang="en-US" sz="700" b="1" dirty="0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2323197" y="3544888"/>
            <a:ext cx="7810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70000"/>
              </a:lnSpc>
            </a:pPr>
            <a:r>
              <a:rPr lang="fa-IR" altLang="en-US" sz="700" b="1" dirty="0" smtClean="0"/>
              <a:t>مرحله </a:t>
            </a:r>
            <a:r>
              <a:rPr lang="fa-IR" altLang="en-US" sz="700" b="1" dirty="0" smtClean="0">
                <a:solidFill>
                  <a:srgbClr val="C00000"/>
                </a:solidFill>
              </a:rPr>
              <a:t>فولیکولی</a:t>
            </a:r>
            <a:endParaRPr lang="en-US" altLang="en-US" sz="700" b="1" dirty="0">
              <a:solidFill>
                <a:srgbClr val="C00000"/>
              </a:solidFill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3256647" y="3551238"/>
            <a:ext cx="5207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70000"/>
              </a:lnSpc>
            </a:pPr>
            <a:r>
              <a:rPr lang="fa-IR" altLang="en-US" sz="900" b="1" dirty="0" smtClean="0"/>
              <a:t>تخمک گذاری</a:t>
            </a:r>
            <a:endParaRPr lang="en-US" altLang="en-US" sz="900" b="1" dirty="0"/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4092929" y="3551239"/>
            <a:ext cx="473809" cy="14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70000"/>
              </a:lnSpc>
            </a:pPr>
            <a:r>
              <a:rPr lang="fa-IR" altLang="en-US" sz="700" b="1" dirty="0" smtClean="0"/>
              <a:t>مرحله </a:t>
            </a:r>
            <a:r>
              <a:rPr lang="fa-IR" altLang="en-US" sz="700" b="1" dirty="0" smtClean="0">
                <a:solidFill>
                  <a:srgbClr val="C00000"/>
                </a:solidFill>
              </a:rPr>
              <a:t>لوتئال</a:t>
            </a:r>
            <a:endParaRPr lang="en-US" altLang="en-US" sz="700" b="1" dirty="0">
              <a:solidFill>
                <a:srgbClr val="C00000"/>
              </a:solidFill>
            </a:endParaRPr>
          </a:p>
        </p:txBody>
      </p:sp>
      <p:sp>
        <p:nvSpPr>
          <p:cNvPr id="34" name="AutoShape 26"/>
          <p:cNvSpPr>
            <a:spLocks/>
          </p:cNvSpPr>
          <p:nvPr/>
        </p:nvSpPr>
        <p:spPr bwMode="auto">
          <a:xfrm rot="5400000">
            <a:off x="4264710" y="2671762"/>
            <a:ext cx="69850" cy="1590675"/>
          </a:xfrm>
          <a:prstGeom prst="rightBrace">
            <a:avLst>
              <a:gd name="adj1" fmla="val 18977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27"/>
          <p:cNvSpPr>
            <a:spLocks/>
          </p:cNvSpPr>
          <p:nvPr/>
        </p:nvSpPr>
        <p:spPr bwMode="auto">
          <a:xfrm rot="5400000">
            <a:off x="2626410" y="2665412"/>
            <a:ext cx="69850" cy="1590675"/>
          </a:xfrm>
          <a:prstGeom prst="rightBrace">
            <a:avLst>
              <a:gd name="adj1" fmla="val 18977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V="1">
            <a:off x="3351898" y="4079874"/>
            <a:ext cx="200025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3574149" y="4049712"/>
            <a:ext cx="59055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90000"/>
              </a:lnSpc>
            </a:pPr>
            <a:r>
              <a:rPr lang="fa-IR" altLang="en-US" sz="700" b="1" dirty="0" smtClean="0"/>
              <a:t>قله ی حداکثری </a:t>
            </a:r>
            <a:r>
              <a:rPr lang="en-US" altLang="en-US" sz="700" b="1" dirty="0" smtClean="0"/>
              <a:t>LH</a:t>
            </a:r>
            <a:endParaRPr lang="en-US" altLang="en-US" sz="700" b="1" dirty="0"/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1913623" y="4027487"/>
            <a:ext cx="8159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700" b="1" dirty="0" smtClean="0"/>
              <a:t>هورمون های تخمدانی در خون</a:t>
            </a:r>
            <a:endParaRPr lang="en-US" altLang="en-US" sz="700" b="1" dirty="0"/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2139048" y="4830762"/>
            <a:ext cx="63182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700" b="1" dirty="0" smtClean="0"/>
              <a:t>سطح بسیار پایین استروژن</a:t>
            </a:r>
            <a:endParaRPr lang="en-US" altLang="en-US" sz="700" b="1" dirty="0"/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3015348" y="4548187"/>
            <a:ext cx="5937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600" b="1" dirty="0" smtClean="0"/>
              <a:t>پروژسترون</a:t>
            </a:r>
            <a:endParaRPr lang="en-US" altLang="en-US" sz="600" b="1" dirty="0"/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2177148" y="4564063"/>
            <a:ext cx="422275" cy="15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700" b="1" dirty="0" smtClean="0"/>
              <a:t>استروژن</a:t>
            </a:r>
            <a:endParaRPr lang="en-US" altLang="en-US" sz="700" b="1" dirty="0"/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2456548" y="5500687"/>
            <a:ext cx="67627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Endometrium</a:t>
            </a: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1910448" y="5189537"/>
            <a:ext cx="1082675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Uterine (menstrual) cycle</a:t>
            </a:r>
          </a:p>
        </p:txBody>
      </p:sp>
      <p:sp>
        <p:nvSpPr>
          <p:cNvPr id="47" name="AutoShape 39"/>
          <p:cNvSpPr>
            <a:spLocks/>
          </p:cNvSpPr>
          <p:nvPr/>
        </p:nvSpPr>
        <p:spPr bwMode="auto">
          <a:xfrm rot="5400000">
            <a:off x="4274235" y="5370512"/>
            <a:ext cx="69850" cy="1590675"/>
          </a:xfrm>
          <a:prstGeom prst="rightBrace">
            <a:avLst>
              <a:gd name="adj1" fmla="val 18977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2053322" y="6240462"/>
            <a:ext cx="485776" cy="13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900" b="1" dirty="0" smtClean="0"/>
              <a:t>قاعدگی</a:t>
            </a:r>
            <a:endParaRPr lang="en-US" altLang="en-US" sz="900" b="1" dirty="0"/>
          </a:p>
        </p:txBody>
      </p:sp>
      <p:sp>
        <p:nvSpPr>
          <p:cNvPr id="49" name="AutoShape 41"/>
          <p:cNvSpPr>
            <a:spLocks/>
          </p:cNvSpPr>
          <p:nvPr/>
        </p:nvSpPr>
        <p:spPr bwMode="auto">
          <a:xfrm rot="5400000">
            <a:off x="2935972" y="5664199"/>
            <a:ext cx="63500" cy="1003300"/>
          </a:xfrm>
          <a:prstGeom prst="rightBrace">
            <a:avLst>
              <a:gd name="adj1" fmla="val 13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42"/>
          <p:cNvSpPr>
            <a:spLocks/>
          </p:cNvSpPr>
          <p:nvPr/>
        </p:nvSpPr>
        <p:spPr bwMode="auto">
          <a:xfrm rot="5400000">
            <a:off x="2115235" y="5872162"/>
            <a:ext cx="63500" cy="581025"/>
          </a:xfrm>
          <a:prstGeom prst="rightBrace">
            <a:avLst>
              <a:gd name="adj1" fmla="val 762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2631172" y="6211887"/>
            <a:ext cx="9207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700" b="1" dirty="0" smtClean="0"/>
              <a:t>مرحله ی ضخیم شدن </a:t>
            </a:r>
            <a:endParaRPr lang="en-US" altLang="en-US" sz="700" b="1" dirty="0"/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>
            <a:off x="3951972" y="6211887"/>
            <a:ext cx="9207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700" b="1" dirty="0" smtClean="0"/>
              <a:t>مرحلة ترشحی</a:t>
            </a:r>
            <a:endParaRPr lang="en-US" altLang="en-US" sz="700" b="1" dirty="0"/>
          </a:p>
        </p:txBody>
      </p:sp>
      <p:sp>
        <p:nvSpPr>
          <p:cNvPr id="53" name="Text Box 45"/>
          <p:cNvSpPr txBox="1">
            <a:spLocks noChangeArrowheads="1"/>
          </p:cNvSpPr>
          <p:nvPr/>
        </p:nvSpPr>
        <p:spPr bwMode="auto">
          <a:xfrm rot="16200000">
            <a:off x="1538972" y="6319837"/>
            <a:ext cx="2222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700" b="1" dirty="0" smtClean="0"/>
              <a:t>روز</a:t>
            </a:r>
            <a:endParaRPr lang="en-US" altLang="en-US" sz="700" b="1" dirty="0"/>
          </a:p>
        </p:txBody>
      </p:sp>
      <p:sp>
        <p:nvSpPr>
          <p:cNvPr id="54" name="Text Box 46"/>
          <p:cNvSpPr txBox="1">
            <a:spLocks noChangeArrowheads="1"/>
          </p:cNvSpPr>
          <p:nvPr/>
        </p:nvSpPr>
        <p:spPr bwMode="auto">
          <a:xfrm>
            <a:off x="5025122" y="6383338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 dirty="0"/>
              <a:t>28</a:t>
            </a: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4707622" y="6380163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25</a:t>
            </a:r>
          </a:p>
        </p:txBody>
      </p:sp>
      <p:sp>
        <p:nvSpPr>
          <p:cNvPr id="56" name="Text Box 48"/>
          <p:cNvSpPr txBox="1">
            <a:spLocks noChangeArrowheads="1"/>
          </p:cNvSpPr>
          <p:nvPr/>
        </p:nvSpPr>
        <p:spPr bwMode="auto">
          <a:xfrm>
            <a:off x="4136122" y="6380163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20</a:t>
            </a:r>
          </a:p>
        </p:txBody>
      </p:sp>
      <p:sp>
        <p:nvSpPr>
          <p:cNvPr id="57" name="Text Box 49"/>
          <p:cNvSpPr txBox="1">
            <a:spLocks noChangeArrowheads="1"/>
          </p:cNvSpPr>
          <p:nvPr/>
        </p:nvSpPr>
        <p:spPr bwMode="auto">
          <a:xfrm>
            <a:off x="3548747" y="6383338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15</a:t>
            </a:r>
          </a:p>
        </p:txBody>
      </p:sp>
      <p:sp>
        <p:nvSpPr>
          <p:cNvPr id="58" name="Text Box 50"/>
          <p:cNvSpPr txBox="1">
            <a:spLocks noChangeArrowheads="1"/>
          </p:cNvSpPr>
          <p:nvPr/>
        </p:nvSpPr>
        <p:spPr bwMode="auto">
          <a:xfrm>
            <a:off x="3428097" y="6383338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14</a:t>
            </a:r>
          </a:p>
        </p:txBody>
      </p:sp>
      <p:sp>
        <p:nvSpPr>
          <p:cNvPr id="59" name="Text Box 51"/>
          <p:cNvSpPr txBox="1">
            <a:spLocks noChangeArrowheads="1"/>
          </p:cNvSpPr>
          <p:nvPr/>
        </p:nvSpPr>
        <p:spPr bwMode="auto">
          <a:xfrm>
            <a:off x="2967722" y="6380163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10</a:t>
            </a:r>
          </a:p>
        </p:txBody>
      </p:sp>
      <p:sp>
        <p:nvSpPr>
          <p:cNvPr id="60" name="Text Box 52"/>
          <p:cNvSpPr txBox="1">
            <a:spLocks noChangeArrowheads="1"/>
          </p:cNvSpPr>
          <p:nvPr/>
        </p:nvSpPr>
        <p:spPr bwMode="auto">
          <a:xfrm>
            <a:off x="2405747" y="6380163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5</a:t>
            </a:r>
          </a:p>
        </p:txBody>
      </p: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1831072" y="6376988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8414" y="2459952"/>
            <a:ext cx="1319181" cy="26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en-US" altLang="en-US" sz="700" b="1" dirty="0" smtClean="0"/>
              <a:t>FSH</a:t>
            </a:r>
            <a:r>
              <a:rPr lang="fa-IR" altLang="en-US" sz="700" b="1" dirty="0" smtClean="0"/>
              <a:t> </a:t>
            </a:r>
            <a:r>
              <a:rPr lang="en-US" altLang="en-US" sz="700" b="1" dirty="0" smtClean="0"/>
              <a:t> </a:t>
            </a:r>
            <a:r>
              <a:rPr lang="fa-IR" altLang="en-US" sz="700" b="1" dirty="0" smtClean="0"/>
              <a:t>و </a:t>
            </a:r>
            <a:r>
              <a:rPr lang="en-US" altLang="en-US" sz="700" b="1" dirty="0" smtClean="0"/>
              <a:t> </a:t>
            </a:r>
            <a:r>
              <a:rPr lang="en-US" altLang="en-US" sz="700" b="1" dirty="0"/>
              <a:t>LH</a:t>
            </a:r>
            <a:r>
              <a:rPr lang="fa-IR" altLang="en-US" sz="700" b="1" dirty="0" smtClean="0"/>
              <a:t>  </a:t>
            </a:r>
            <a:r>
              <a:rPr lang="fa-IR" altLang="en-US" sz="700" b="1" dirty="0"/>
              <a:t>فولیکول را تحریک به رشد  می کنند </a:t>
            </a:r>
            <a:endParaRPr lang="en-US" altLang="en-US" sz="700" b="1" dirty="0"/>
          </a:p>
        </p:txBody>
      </p:sp>
      <p:sp>
        <p:nvSpPr>
          <p:cNvPr id="8" name="Rectangle 7"/>
          <p:cNvSpPr/>
          <p:nvPr/>
        </p:nvSpPr>
        <p:spPr>
          <a:xfrm>
            <a:off x="2532748" y="3634323"/>
            <a:ext cx="9143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altLang="en-US" sz="700" b="1" dirty="0">
                <a:solidFill>
                  <a:prstClr val="black"/>
                </a:solidFill>
              </a:rPr>
              <a:t> ترشح  افزایش یابنده ی استروژن توسط فولیکول در حال رشد</a:t>
            </a:r>
            <a:endParaRPr lang="en-US" altLang="en-US" sz="700" b="1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269471" y="3602037"/>
            <a:ext cx="733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800" b="1" dirty="0"/>
              <a:t>ترشح استروژن و پروژسترون توسط جسم زرد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266663" y="4783137"/>
            <a:ext cx="100220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a-IR" altLang="en-US" sz="800" b="1" dirty="0"/>
              <a:t>افزایش ضخامت </a:t>
            </a:r>
            <a:r>
              <a:rPr lang="fa-IR" altLang="en-US" sz="800" b="1" dirty="0" smtClean="0"/>
              <a:t>جدارة رحم (</a:t>
            </a:r>
            <a:r>
              <a:rPr lang="fa-IR" altLang="en-US" sz="800" b="1" dirty="0"/>
              <a:t>آندومتر) توسط پروژسترون و استروژن</a:t>
            </a:r>
            <a:endParaRPr lang="en-US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7157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17" y="23445"/>
            <a:ext cx="12164423" cy="68345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20268" y="206487"/>
            <a:ext cx="13213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هیپوتالاموس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6238" y="206486"/>
            <a:ext cx="13213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هیپوتالاموس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3023" y="2446429"/>
            <a:ext cx="10734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هیپوفیز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0347" y="1914426"/>
            <a:ext cx="10734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   مهار   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9577" y="2677261"/>
            <a:ext cx="10734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پیشین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4070" y="2239043"/>
            <a:ext cx="10734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هیپوفیز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0624" y="2446429"/>
            <a:ext cx="10734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پیشین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09609" y="5101136"/>
            <a:ext cx="1075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ترشح </a:t>
            </a:r>
            <a:r>
              <a:rPr lang="fa-IR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استروژن</a:t>
            </a:r>
          </a:p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(مقدار کم)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34200" y="6171684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IRMitra" panose="02000506000000020002" pitchFamily="2" charset="-78"/>
                <a:cs typeface="IRMitra" panose="02000506000000020002" pitchFamily="2" charset="-78"/>
              </a:rPr>
              <a:t>LH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تشکیل جسم زرد تحت تأثیر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53908" y="2819028"/>
            <a:ext cx="1540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تخمک </a:t>
            </a:r>
            <a:r>
              <a:rPr lang="fa-IR" dirty="0">
                <a:latin typeface="IRMitra" panose="02000506000000020002" pitchFamily="2" charset="-78"/>
                <a:cs typeface="IRMitra" panose="02000506000000020002" pitchFamily="2" charset="-78"/>
              </a:rPr>
              <a:t>گذاری 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تحت ترشح زیاد </a:t>
            </a:r>
            <a:r>
              <a:rPr lang="en-US" dirty="0" smtClean="0">
                <a:latin typeface="IRMitra" panose="02000506000000020002" pitchFamily="2" charset="-78"/>
                <a:cs typeface="IRMitra" panose="02000506000000020002" pitchFamily="2" charset="-78"/>
              </a:rPr>
              <a:t>LH</a:t>
            </a:r>
            <a:endParaRPr lang="fa-IR" dirty="0" smtClean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67133" y="345107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 استروژن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42027" y="4169288"/>
            <a:ext cx="239649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ترشح مقدار زیاد </a:t>
            </a:r>
            <a:r>
              <a:rPr lang="fa-IR" sz="2400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پروژسترون </a:t>
            </a:r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و استروژن توسط </a:t>
            </a:r>
            <a:r>
              <a:rPr lang="fa-IR" sz="2400" dirty="0">
                <a:latin typeface="IRMitra" panose="02000506000000020002" pitchFamily="2" charset="-78"/>
                <a:cs typeface="IRMitra" panose="02000506000000020002" pitchFamily="2" charset="-78"/>
              </a:rPr>
              <a:t>جسم زرد با تأثیر </a:t>
            </a:r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هورمون </a:t>
            </a:r>
            <a:r>
              <a:rPr lang="en-US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LH</a:t>
            </a:r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 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60623" y="3094619"/>
            <a:ext cx="20716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پروژسترون </a:t>
            </a:r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و استروژن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69236" y="2865372"/>
            <a:ext cx="984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fa-IR" sz="2400" dirty="0">
                <a:solidFill>
                  <a:prstClr val="black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اثر مهاری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542826" y="3632108"/>
            <a:ext cx="1391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جسم </a:t>
            </a:r>
            <a:r>
              <a:rPr lang="fa-IR" dirty="0" smtClean="0">
                <a:cs typeface="B Nazanin" panose="00000400000000000000" pitchFamily="2" charset="-78"/>
              </a:rPr>
              <a:t>سفید</a:t>
            </a:r>
          </a:p>
          <a:p>
            <a:pPr algn="r" rtl="1"/>
            <a:r>
              <a:rPr lang="fa-IR" sz="1700" dirty="0" smtClean="0">
                <a:cs typeface="B Nazanin" panose="00000400000000000000" pitchFamily="2" charset="-78"/>
              </a:rPr>
              <a:t>(در عدم بارداری)</a:t>
            </a:r>
            <a:endParaRPr lang="en-US" sz="1700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799" y="1682161"/>
            <a:ext cx="10734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   تحریک   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7278" y="460764"/>
            <a:ext cx="20896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ترشح هورمون های آزاد کننده از هیپوتالاموس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387" y="3508060"/>
            <a:ext cx="134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اثر مهاری </a:t>
            </a:r>
            <a:r>
              <a:rPr lang="fa-IR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استروژن</a:t>
            </a:r>
          </a:p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(در مقدار کم)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04801" y="5501086"/>
            <a:ext cx="2314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فولیکول در حال رشد</a:t>
            </a:r>
          </a:p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(ترشح مقدار </a:t>
            </a:r>
            <a:r>
              <a:rPr lang="fa-IR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کم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استروژن با اثر </a:t>
            </a:r>
            <a:r>
              <a:rPr lang="fa-IR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مهاری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بر هیپوتالاموس و هیپوفیز 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15141" y="2801853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latin typeface="IRMitra" panose="02000506000000020002" pitchFamily="2" charset="-78"/>
                <a:cs typeface="IRMitra" panose="02000506000000020002" pitchFamily="2" charset="-78"/>
              </a:rPr>
              <a:t>هورمون های آزاد کننده</a:t>
            </a:r>
          </a:p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ترشح  </a:t>
            </a:r>
            <a:r>
              <a:rPr lang="en-US" dirty="0" smtClean="0">
                <a:latin typeface="IRMitra" panose="02000506000000020002" pitchFamily="2" charset="-78"/>
                <a:cs typeface="IRMitra" panose="02000506000000020002" pitchFamily="2" charset="-78"/>
              </a:rPr>
              <a:t>FSH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و </a:t>
            </a:r>
            <a:r>
              <a:rPr lang="en-US" dirty="0" smtClean="0">
                <a:latin typeface="IRMitra" panose="02000506000000020002" pitchFamily="2" charset="-78"/>
                <a:cs typeface="IRMitra" panose="02000506000000020002" pitchFamily="2" charset="-78"/>
              </a:rPr>
              <a:t>LH</a:t>
            </a:r>
            <a:endParaRPr lang="fa-IR" dirty="0" smtClean="0">
              <a:latin typeface="IRMitra" panose="02000506000000020002" pitchFamily="2" charset="-78"/>
              <a:cs typeface="IRMitra" panose="02000506000000020002" pitchFamily="2" charset="-78"/>
            </a:endParaRPr>
          </a:p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را تحریک می کنند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21723" y="5863143"/>
            <a:ext cx="1992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استروژن رشد بیشتر </a:t>
            </a:r>
            <a:r>
              <a:rPr lang="en-US" dirty="0" smtClean="0">
                <a:latin typeface="IRMitra" panose="02000506000000020002" pitchFamily="2" charset="-78"/>
                <a:cs typeface="IRMitra" panose="02000506000000020002" pitchFamily="2" charset="-78"/>
              </a:rPr>
              <a:t> 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فولیکول</a:t>
            </a:r>
            <a:r>
              <a:rPr lang="en-US" dirty="0" smtClean="0">
                <a:latin typeface="IRMitra" panose="02000506000000020002" pitchFamily="2" charset="-78"/>
                <a:cs typeface="IRMitra" panose="02000506000000020002" pitchFamily="2" charset="-78"/>
              </a:rPr>
              <a:t> 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 را باعث می شود.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77239" y="3725183"/>
            <a:ext cx="1560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ترشح مقدار </a:t>
            </a:r>
            <a:r>
              <a:rPr lang="fa-IR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زیاد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استروژن با اثر </a:t>
            </a:r>
            <a:r>
              <a:rPr lang="fa-IR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تحریکی</a:t>
            </a:r>
            <a:endParaRPr lang="fa-IR" dirty="0" smtClean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84889" y="4276291"/>
            <a:ext cx="1824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fa-IR" dirty="0">
                <a:solidFill>
                  <a:prstClr val="black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بر هیپوتالاموس و هیپوفیز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6161" y="46892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/>
              <a:t>مرحله فولیکولی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9791597" y="46892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/>
              <a:t>مرحله لوتئال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88073" y="0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/>
              <a:t>انتهای فولیکولی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7FCA-E49D-45EE-BEA8-922B0B360E57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31758" y="2509283"/>
            <a:ext cx="4804144" cy="2264182"/>
          </a:xfrm>
        </p:spPr>
        <p:txBody>
          <a:bodyPr>
            <a:normAutofit/>
          </a:bodyPr>
          <a:lstStyle/>
          <a:p>
            <a:pPr algn="ctr" rtl="1"/>
            <a:r>
              <a:rPr lang="fa-IR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پایان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969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40744" y="6145335"/>
            <a:ext cx="2791093" cy="501650"/>
          </a:xfrm>
        </p:spPr>
        <p:txBody>
          <a:bodyPr/>
          <a:lstStyle/>
          <a:p>
            <a:fld id="{73EAA94F-13B2-4968-94CA-272B39DE4F93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 descr="نتیجه تصویری برای دستگاه تولیدمثلی ز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36" y="1000939"/>
            <a:ext cx="7168305" cy="469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767750" y="501165"/>
            <a:ext cx="7006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latin typeface="IRMitra" panose="02000506000000020002" pitchFamily="2" charset="-78"/>
                <a:cs typeface="IRMitra" panose="02000506000000020002" pitchFamily="2" charset="-78"/>
              </a:rPr>
              <a:t>رحم</a:t>
            </a:r>
            <a:endParaRPr lang="en-US" sz="2800" b="1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047236" y="3774909"/>
            <a:ext cx="505024" cy="294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2945" y="3885300"/>
            <a:ext cx="8111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latin typeface="IRMitra" panose="02000506000000020002" pitchFamily="2" charset="-78"/>
                <a:cs typeface="IRMitra" panose="02000506000000020002" pitchFamily="2" charset="-78"/>
              </a:rPr>
              <a:t>شیپور</a:t>
            </a:r>
            <a:endParaRPr lang="en-US" sz="2400" b="1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430285" y="1148718"/>
            <a:ext cx="121975" cy="8087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7082" y="762775"/>
            <a:ext cx="20334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latin typeface="IRMitra" panose="02000506000000020002" pitchFamily="2" charset="-78"/>
                <a:cs typeface="IRMitra" panose="02000506000000020002" pitchFamily="2" charset="-78"/>
              </a:rPr>
              <a:t>لوله رحم(فالوپ)</a:t>
            </a:r>
            <a:endParaRPr lang="en-US" sz="2400" b="1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55231" y="1801158"/>
            <a:ext cx="40522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b="1" dirty="0" smtClean="0"/>
              <a:t>تخمدان </a:t>
            </a:r>
            <a:r>
              <a:rPr lang="fa-IR" sz="3200" b="1" dirty="0"/>
              <a:t>ها </a:t>
            </a:r>
          </a:p>
          <a:p>
            <a:pPr algn="r" rtl="1"/>
            <a:r>
              <a:rPr lang="fa-IR" sz="3200" b="1" dirty="0"/>
              <a:t>لوله هاي </a:t>
            </a:r>
            <a:r>
              <a:rPr lang="fa-IR" sz="3200" b="1" dirty="0" smtClean="0"/>
              <a:t>فالوپ</a:t>
            </a:r>
          </a:p>
          <a:p>
            <a:pPr algn="r" rtl="1"/>
            <a:r>
              <a:rPr lang="fa-IR" sz="3200" dirty="0" smtClean="0"/>
              <a:t>( </a:t>
            </a:r>
            <a:r>
              <a:rPr lang="fa-IR" sz="3200" dirty="0"/>
              <a:t>لوله ی تخمک بر)</a:t>
            </a:r>
          </a:p>
          <a:p>
            <a:pPr algn="r" rtl="1"/>
            <a:r>
              <a:rPr lang="fa-IR" sz="3200" b="1" dirty="0"/>
              <a:t>رحم</a:t>
            </a:r>
            <a:r>
              <a:rPr lang="fa-IR" sz="3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69897" y="224166"/>
            <a:ext cx="37772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200" b="1" dirty="0">
                <a:solidFill>
                  <a:srgbClr val="C00000"/>
                </a:solidFill>
              </a:rPr>
              <a:t>ساختار دستگاه توليد مثلي زن شامل سه بخش است :</a:t>
            </a:r>
          </a:p>
        </p:txBody>
      </p:sp>
    </p:spTree>
    <p:extLst>
      <p:ext uri="{BB962C8B-B14F-4D97-AF65-F5344CB8AC3E}">
        <p14:creationId xmlns:p14="http://schemas.microsoft.com/office/powerpoint/2010/main" val="3028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8814"/>
            <a:ext cx="10515600" cy="1325563"/>
          </a:xfrm>
        </p:spPr>
        <p:txBody>
          <a:bodyPr/>
          <a:lstStyle/>
          <a:p>
            <a:pPr algn="r" rtl="1"/>
            <a:r>
              <a:rPr lang="fa-IR" dirty="0">
                <a:ln w="0"/>
                <a:solidFill>
                  <a:srgbClr val="FF0000"/>
                </a:solidFill>
                <a:effectLst>
                  <a:outerShdw blurRad="215900" dist="114300" dir="5340000" sx="103000" sy="103000" algn="ctr" rotWithShape="0">
                    <a:srgbClr val="000000">
                      <a:alpha val="82000"/>
                    </a:srgbClr>
                  </a:outerShdw>
                  <a:reflection blurRad="6350" endPos="11000" dir="5400000" sy="-90000" algn="bl" rotWithShape="0"/>
                </a:effectLst>
              </a:rPr>
              <a:t>تخمدان</a:t>
            </a:r>
            <a:r>
              <a:rPr lang="fa-IR" dirty="0">
                <a:ln w="0"/>
                <a:solidFill>
                  <a:srgbClr val="FF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 </a:t>
            </a:r>
            <a:r>
              <a:rPr lang="fa-IR" dirty="0">
                <a:ln w="0"/>
                <a:solidFill>
                  <a:srgbClr val="FF0000"/>
                </a:solidFill>
                <a:effectLst>
                  <a:outerShdw blurRad="165100" dist="152400" dir="474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ها: </a:t>
            </a:r>
            <a:endParaRPr lang="en-US" dirty="0">
              <a:ln w="0"/>
              <a:solidFill>
                <a:srgbClr val="FF0000"/>
              </a:solidFill>
              <a:effectLst>
                <a:outerShdw blurRad="165100" dist="152400" dir="4740000" sx="106000" sy="106000" algn="ctr" rotWithShape="0">
                  <a:srgbClr val="000000">
                    <a:alpha val="48000"/>
                  </a:srgbClr>
                </a:outerShdw>
                <a:reflection blurRad="6350" endPos="11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814377"/>
            <a:ext cx="5620845" cy="2665039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تخمدان </a:t>
            </a:r>
            <a:r>
              <a:rPr lang="fa-IR" sz="3200" dirty="0" smtClean="0">
                <a:cs typeface="B Nazanin" panose="00000400000000000000" pitchFamily="2" charset="-78"/>
              </a:rPr>
              <a:t>ها؛ غدد </a:t>
            </a:r>
            <a:r>
              <a:rPr lang="fa-IR" sz="3200" dirty="0">
                <a:cs typeface="B Nazanin" panose="00000400000000000000" pitchFamily="2" charset="-78"/>
              </a:rPr>
              <a:t>جنسی ماده اند که درون محوطۀ </a:t>
            </a:r>
            <a:r>
              <a:rPr lang="fa-IR" sz="3200" dirty="0" smtClean="0">
                <a:cs typeface="B Nazanin" panose="00000400000000000000" pitchFamily="2" charset="-78"/>
              </a:rPr>
              <a:t>شکم قرار </a:t>
            </a:r>
            <a:r>
              <a:rPr lang="fa-IR" sz="3200" dirty="0">
                <a:cs typeface="B Nazanin" panose="00000400000000000000" pitchFamily="2" charset="-78"/>
              </a:rPr>
              <a:t>دارند و با کمک طنابی پیوندی، عضلانی به دیوارۀ </a:t>
            </a:r>
            <a:r>
              <a:rPr lang="fa-IR" sz="3200" dirty="0" smtClean="0">
                <a:cs typeface="B Nazanin" panose="00000400000000000000" pitchFamily="2" charset="-78"/>
              </a:rPr>
              <a:t>خارجی رحم </a:t>
            </a:r>
            <a:r>
              <a:rPr lang="fa-IR" sz="3200" dirty="0">
                <a:cs typeface="B Nazanin" panose="00000400000000000000" pitchFamily="2" charset="-78"/>
              </a:rPr>
              <a:t>متصل اند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39" y="856034"/>
            <a:ext cx="5540946" cy="38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613"/>
            <a:ext cx="10515600" cy="1325563"/>
          </a:xfrm>
        </p:spPr>
        <p:txBody>
          <a:bodyPr/>
          <a:lstStyle/>
          <a:p>
            <a:pPr algn="r" rtl="1"/>
            <a:r>
              <a:rPr lang="fa-IR" dirty="0">
                <a:ln w="0"/>
                <a:solidFill>
                  <a:srgbClr val="FF0000"/>
                </a:solidFill>
                <a:effectLst>
                  <a:outerShdw blurRad="215900" dist="114300" dir="5340000" sx="103000" sy="103000" algn="ctr" rotWithShape="0">
                    <a:srgbClr val="000000">
                      <a:alpha val="82000"/>
                    </a:srgbClr>
                  </a:outerShdw>
                  <a:reflection blurRad="6350" endPos="11000" dir="5400000" sy="-90000" algn="bl" rotWithShape="0"/>
                </a:effectLst>
              </a:rPr>
              <a:t>تخمدان</a:t>
            </a:r>
            <a:r>
              <a:rPr lang="fa-IR" dirty="0">
                <a:ln w="0"/>
                <a:solidFill>
                  <a:srgbClr val="FF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 </a:t>
            </a:r>
            <a:r>
              <a:rPr lang="fa-IR" dirty="0">
                <a:ln w="0"/>
                <a:solidFill>
                  <a:srgbClr val="FF0000"/>
                </a:solidFill>
                <a:effectLst>
                  <a:outerShdw blurRad="165100" dist="152400" dir="474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ها: </a:t>
            </a:r>
            <a:endParaRPr lang="en-US" dirty="0">
              <a:ln w="0"/>
              <a:solidFill>
                <a:srgbClr val="FF0000"/>
              </a:solidFill>
              <a:effectLst>
                <a:outerShdw blurRad="165100" dist="152400" dir="4740000" sx="106000" sy="106000" algn="ctr" rotWithShape="0">
                  <a:srgbClr val="000000">
                    <a:alpha val="48000"/>
                  </a:srgbClr>
                </a:outerShdw>
                <a:reflection blurRad="6350" endPos="11000" dir="5400000" sy="-90000" algn="bl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5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480" y="3525591"/>
            <a:ext cx="8314527" cy="320754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71272" y="1452609"/>
            <a:ext cx="11238275" cy="1411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درون هر تخمدان نوزاد دختر در حدود یک میلیون </a:t>
            </a:r>
            <a:r>
              <a:rPr lang="fa-IR" sz="3200" b="1" dirty="0" smtClean="0">
                <a:cs typeface="B Nazanin" panose="00000400000000000000" pitchFamily="2" charset="-78"/>
              </a:rPr>
              <a:t>مامه یاخته (اووسیت) </a:t>
            </a:r>
            <a:r>
              <a:rPr lang="fa-IR" sz="3200" dirty="0" smtClean="0">
                <a:cs typeface="B Nazanin" panose="00000400000000000000" pitchFamily="2" charset="-78"/>
              </a:rPr>
              <a:t>اولیه وجود دارد. </a:t>
            </a: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هر اووسیت را یاخته های تغذیه کننده احاطه می کنند که به مجموعۀ آنها </a:t>
            </a:r>
            <a:r>
              <a:rPr lang="fa-IR" sz="3200" b="1" dirty="0" smtClean="0">
                <a:cs typeface="B Nazanin" panose="00000400000000000000" pitchFamily="2" charset="-78"/>
              </a:rPr>
              <a:t>انبانک (فولیکول)</a:t>
            </a:r>
            <a:r>
              <a:rPr lang="fa-IR" sz="3200" dirty="0" smtClean="0">
                <a:cs typeface="B Nazanin" panose="00000400000000000000" pitchFamily="2" charset="-78"/>
              </a:rPr>
              <a:t>گفته می شود.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272" y="4098549"/>
            <a:ext cx="13213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فولیکول اولیه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0098" y="3831523"/>
            <a:ext cx="20428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فولیکول در حال رشد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1877" y="3297342"/>
            <a:ext cx="20428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فولیکول رسیده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16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8155"/>
            <a:ext cx="10515600" cy="2554989"/>
          </a:xfrm>
        </p:spPr>
        <p:txBody>
          <a:bodyPr/>
          <a:lstStyle/>
          <a:p>
            <a:pPr algn="r" rtl="1"/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z="2000" b="1" smtClean="0">
                <a:cs typeface="B Nazanin" panose="00000400000000000000" pitchFamily="2" charset="-78"/>
              </a:rPr>
              <a:t>6</a:t>
            </a:fld>
            <a:endParaRPr lang="en-US" sz="2000" b="1">
              <a:cs typeface="B Nazanin" panose="00000400000000000000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096347"/>
              </p:ext>
            </p:extLst>
          </p:nvPr>
        </p:nvGraphicFramePr>
        <p:xfrm>
          <a:off x="239409" y="630237"/>
          <a:ext cx="6653213" cy="572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0" name="Image" r:id="rId3" imgW="6653880" imgH="5726880" progId="Photoshop.Image.18">
                  <p:embed/>
                </p:oleObj>
              </mc:Choice>
              <mc:Fallback>
                <p:oleObj name="Image" r:id="rId3" imgW="6653880" imgH="57268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409" y="630237"/>
                        <a:ext cx="6653213" cy="572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27248" y="18284"/>
            <a:ext cx="8171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latin typeface="IRMitra" panose="02000506000000020002" pitchFamily="2" charset="-78"/>
                <a:cs typeface="IRMitra" panose="02000506000000020002" pitchFamily="2" charset="-78"/>
              </a:rPr>
              <a:t>رحم</a:t>
            </a:r>
            <a:endParaRPr lang="en-US" sz="2800" b="1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4202" y="99042"/>
            <a:ext cx="6139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(اندام ماهیچه </a:t>
            </a:r>
            <a:r>
              <a:rPr lang="fa-IR" sz="2400" b="1" dirty="0">
                <a:latin typeface="IRMitra" panose="02000506000000020002" pitchFamily="2" charset="-78"/>
                <a:cs typeface="B Nazanin" panose="00000400000000000000" pitchFamily="2" charset="-78"/>
              </a:rPr>
              <a:t>ای </a:t>
            </a:r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که </a:t>
            </a:r>
            <a:r>
              <a:rPr lang="fa-IR" sz="2400" b="1" dirty="0">
                <a:latin typeface="IRMitra" panose="02000506000000020002" pitchFamily="2" charset="-78"/>
                <a:cs typeface="B Nazanin" panose="00000400000000000000" pitchFamily="2" charset="-78"/>
              </a:rPr>
              <a:t>جنین درون آن، رشد و </a:t>
            </a:r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نمو می یابد)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565" y="3897053"/>
            <a:ext cx="2309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latin typeface="IRMitra" panose="02000506000000020002" pitchFamily="2" charset="-78"/>
                <a:cs typeface="B Nazanin" panose="00000400000000000000" pitchFamily="2" charset="-78"/>
              </a:rPr>
              <a:t>دیوارۀ داخلی رحم </a:t>
            </a:r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، </a:t>
            </a:r>
            <a:r>
              <a:rPr lang="fa-IR" sz="2400" b="1" dirty="0">
                <a:latin typeface="IRMitra" panose="02000506000000020002" pitchFamily="2" charset="-78"/>
                <a:cs typeface="B Nazanin" panose="00000400000000000000" pitchFamily="2" charset="-78"/>
              </a:rPr>
              <a:t>در دوران قاعدگی و بارداری دچار تغییراتی می شود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8128" y="2093255"/>
            <a:ext cx="3475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solidFill>
                  <a:srgbClr val="008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بافت پوششی داخل لوله های رحم </a:t>
            </a:r>
            <a:r>
              <a:rPr lang="fa-IR" sz="2400" b="1" dirty="0" smtClean="0">
                <a:solidFill>
                  <a:srgbClr val="008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که مخاطی و </a:t>
            </a:r>
            <a:r>
              <a:rPr lang="fa-IR" sz="2400" b="1" dirty="0">
                <a:solidFill>
                  <a:srgbClr val="008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مژک دار است</a:t>
            </a:r>
            <a:endParaRPr lang="en-US" sz="2400" b="1" dirty="0">
              <a:solidFill>
                <a:srgbClr val="008000"/>
              </a:solidFill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556443" y="1406491"/>
            <a:ext cx="575588" cy="218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069296" y="1424750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8000"/>
                </a:solidFill>
                <a:cs typeface="B Nazanin" panose="00000400000000000000" pitchFamily="2" charset="-78"/>
              </a:rPr>
              <a:t>(لوله </a:t>
            </a:r>
            <a:r>
              <a:rPr lang="fa-IR" sz="2400" b="1" dirty="0">
                <a:solidFill>
                  <a:srgbClr val="008000"/>
                </a:solidFill>
                <a:cs typeface="B Nazanin" panose="00000400000000000000" pitchFamily="2" charset="-78"/>
              </a:rPr>
              <a:t>های </a:t>
            </a:r>
            <a:r>
              <a:rPr lang="fa-IR" sz="2400" b="1" dirty="0" smtClean="0">
                <a:solidFill>
                  <a:srgbClr val="008000"/>
                </a:solidFill>
                <a:cs typeface="B Nazanin" panose="00000400000000000000" pitchFamily="2" charset="-78"/>
              </a:rPr>
              <a:t>فالوپ)</a:t>
            </a:r>
            <a:endParaRPr lang="en-US" sz="2400" b="1" dirty="0">
              <a:solidFill>
                <a:srgbClr val="008000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0903" y="4000868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(بخش </a:t>
            </a:r>
            <a:r>
              <a:rPr lang="fa-IR" sz="2400" b="1" dirty="0">
                <a:latin typeface="IRMitra" panose="02000506000000020002" pitchFamily="2" charset="-78"/>
                <a:cs typeface="B Nazanin" panose="00000400000000000000" pitchFamily="2" charset="-78"/>
              </a:rPr>
              <a:t>پایین </a:t>
            </a:r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رحم)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3676" y="4737732"/>
            <a:ext cx="4460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latin typeface="IRMitra" panose="02000506000000020002" pitchFamily="2" charset="-78"/>
                <a:cs typeface="B Nazanin" panose="00000400000000000000" pitchFamily="2" charset="-78"/>
              </a:rPr>
              <a:t>محل ورود یاخته های جنسی نر، خروج خون قاعدگی و در هنگام زایمان </a:t>
            </a:r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طبیعی، محل </a:t>
            </a:r>
            <a:r>
              <a:rPr lang="fa-IR" sz="2400" b="1" dirty="0">
                <a:latin typeface="IRMitra" panose="02000506000000020002" pitchFamily="2" charset="-78"/>
                <a:cs typeface="B Nazanin" panose="00000400000000000000" pitchFamily="2" charset="-78"/>
              </a:rPr>
              <a:t>خروج جنین</a:t>
            </a:r>
            <a:endParaRPr lang="en-US" sz="2400" b="1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91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256" y="1155033"/>
            <a:ext cx="114008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>
                <a:cs typeface="B Nazanin" panose="00000400000000000000" pitchFamily="2" charset="-78"/>
              </a:rPr>
              <a:t>این دوره با قاعدگی یا عادت ماهانه شروع می شود که در آن دیوارۀ داخلی رحم همراه با رگ </a:t>
            </a:r>
            <a:r>
              <a:rPr lang="fa-IR" sz="3200" dirty="0" smtClean="0">
                <a:cs typeface="B Nazanin" panose="00000400000000000000" pitchFamily="2" charset="-78"/>
              </a:rPr>
              <a:t>های خونی </a:t>
            </a:r>
            <a:r>
              <a:rPr lang="fa-IR" sz="3200" dirty="0">
                <a:cs typeface="B Nazanin" panose="00000400000000000000" pitchFamily="2" charset="-78"/>
              </a:rPr>
              <a:t>تخریب و مخلوطی از خون و بافت های تخریب شده از بدن خارج می شود.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23473" y="242171"/>
            <a:ext cx="10515600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دورۀ جنسی در زنان</a:t>
            </a:r>
            <a:endParaRPr lang="en-US" dirty="0">
              <a:ln w="0"/>
              <a:solidFill>
                <a:srgbClr val="C00000"/>
              </a:solidFill>
              <a:effectLst>
                <a:outerShdw blurRad="635000" dist="266700" dir="7680000" sx="106000" sy="106000" algn="ctr" rotWithShape="0">
                  <a:srgbClr val="000000">
                    <a:alpha val="48000"/>
                  </a:srgbClr>
                </a:outerShdw>
                <a:reflection blurRad="6350" endPos="110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373" y="3545223"/>
            <a:ext cx="10238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cs typeface="B Nazanin" panose="00000400000000000000" pitchFamily="2" charset="-78"/>
              </a:rPr>
              <a:t>عادت ماهانه با بلوغ جنسی آغاز می شود ابتدا نامنظم، ولی کم کم منظم می شود.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36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376" y="1699782"/>
            <a:ext cx="115861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>
                <a:cs typeface="B Nazanin" panose="00000400000000000000" pitchFamily="2" charset="-78"/>
              </a:rPr>
              <a:t>معمولاً در زن های سالم بین 45 تا 50 سالگی عادت ماهانه متوقف می شود که این پدیده را</a:t>
            </a:r>
          </a:p>
          <a:p>
            <a:pPr algn="r" rtl="1">
              <a:lnSpc>
                <a:spcPct val="150000"/>
              </a:lnSpc>
            </a:pPr>
            <a:r>
              <a:rPr lang="fa-IR" sz="3200" dirty="0">
                <a:cs typeface="B Nazanin" panose="00000400000000000000" pitchFamily="2" charset="-78"/>
              </a:rPr>
              <a:t>یائسگی می نامند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rgbClr val="008000"/>
                </a:solidFill>
                <a:cs typeface="B Nazanin" panose="00000400000000000000" pitchFamily="2" charset="-78"/>
              </a:rPr>
              <a:t>علت </a:t>
            </a:r>
            <a:r>
              <a:rPr lang="fa-IR" sz="3200" b="1" dirty="0" smtClean="0">
                <a:solidFill>
                  <a:srgbClr val="008000"/>
                </a:solidFill>
                <a:cs typeface="B Nazanin" panose="00000400000000000000" pitchFamily="2" charset="-78"/>
              </a:rPr>
              <a:t>یائسگی: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از کار افتادن تخمدان </a:t>
            </a:r>
            <a:r>
              <a:rPr lang="fa-IR" sz="3200" dirty="0" smtClean="0">
                <a:cs typeface="B Nazanin" panose="00000400000000000000" pitchFamily="2" charset="-78"/>
              </a:rPr>
              <a:t>ها در </a:t>
            </a:r>
            <a:r>
              <a:rPr lang="fa-IR" sz="3200" dirty="0">
                <a:cs typeface="B Nazanin" panose="00000400000000000000" pitchFamily="2" charset="-78"/>
              </a:rPr>
              <a:t>حدود 30 تا 35 </a:t>
            </a:r>
            <a:r>
              <a:rPr lang="fa-IR" sz="3200" dirty="0" smtClean="0">
                <a:cs typeface="B Nazanin" panose="00000400000000000000" pitchFamily="2" charset="-78"/>
              </a:rPr>
              <a:t>سالگی </a:t>
            </a:r>
            <a:r>
              <a:rPr lang="fa-IR" sz="2800" dirty="0" smtClean="0">
                <a:cs typeface="B Nazanin" panose="00000400000000000000" pitchFamily="2" charset="-78"/>
              </a:rPr>
              <a:t>(زودتر </a:t>
            </a:r>
            <a:r>
              <a:rPr lang="fa-IR" sz="2800" dirty="0">
                <a:cs typeface="B Nazanin" panose="00000400000000000000" pitchFamily="2" charset="-78"/>
              </a:rPr>
              <a:t>از بقیۀ دستگاه های بدن </a:t>
            </a:r>
            <a:r>
              <a:rPr lang="fa-IR" sz="2800" dirty="0" smtClean="0">
                <a:cs typeface="B Nazanin" panose="00000400000000000000" pitchFamily="2" charset="-78"/>
              </a:rPr>
              <a:t>پیر می شوند)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تغذیۀ </a:t>
            </a:r>
            <a:r>
              <a:rPr lang="fa-IR" sz="3200" dirty="0">
                <a:cs typeface="B Nazanin" panose="00000400000000000000" pitchFamily="2" charset="-78"/>
              </a:rPr>
              <a:t>نامناسب، کار زیاد </a:t>
            </a:r>
            <a:r>
              <a:rPr lang="fa-IR" sz="3200" dirty="0" smtClean="0">
                <a:cs typeface="B Nazanin" panose="00000400000000000000" pitchFamily="2" charset="-78"/>
              </a:rPr>
              <a:t>و سخت</a:t>
            </a:r>
            <a:r>
              <a:rPr lang="fa-IR" sz="3200" dirty="0">
                <a:cs typeface="B Nazanin" panose="00000400000000000000" pitchFamily="2" charset="-78"/>
              </a:rPr>
              <a:t>، فشار روحی و جسمی به گونه ای چشمگیر از طول این مدت می کاهد.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96527" y="327161"/>
            <a:ext cx="2500520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یائسگی</a:t>
            </a:r>
            <a:endParaRPr lang="en-US" dirty="0">
              <a:ln w="0"/>
              <a:solidFill>
                <a:srgbClr val="C00000"/>
              </a:solidFill>
              <a:effectLst>
                <a:outerShdw blurRad="635000" dist="266700" dir="7680000" sx="106000" sy="106000" algn="ctr" rotWithShape="0">
                  <a:srgbClr val="000000">
                    <a:alpha val="48000"/>
                  </a:srgbClr>
                </a:outerShdw>
                <a:reflection blurRad="6350" endPos="11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1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1636" y="1392005"/>
            <a:ext cx="7796893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فرایند </a:t>
            </a:r>
            <a:r>
              <a:rPr lang="fa-IR" sz="2800" dirty="0">
                <a:cs typeface="B Nazanin" panose="00000400000000000000" pitchFamily="2" charset="-78"/>
              </a:rPr>
              <a:t>تخمک زایی از یاختۀ دیپلوئید و زاینده ای به نام مامه زا </a:t>
            </a:r>
            <a:r>
              <a:rPr lang="fa-IR" sz="2800" dirty="0" smtClean="0">
                <a:cs typeface="B Nazanin" panose="00000400000000000000" pitchFamily="2" charset="-78"/>
              </a:rPr>
              <a:t>(اووگونی)، از </a:t>
            </a:r>
            <a:r>
              <a:rPr lang="fa-IR" sz="2800" dirty="0">
                <a:cs typeface="B Nazanin" panose="00000400000000000000" pitchFamily="2" charset="-78"/>
              </a:rPr>
              <a:t>دوران </a:t>
            </a:r>
            <a:r>
              <a:rPr lang="fa-IR" sz="2800" dirty="0" smtClean="0">
                <a:cs typeface="B Nazanin" panose="00000400000000000000" pitchFamily="2" charset="-78"/>
              </a:rPr>
              <a:t>جنینی با میوز شروع و در </a:t>
            </a:r>
            <a:r>
              <a:rPr lang="fa-IR" sz="2800" dirty="0">
                <a:cs typeface="B Nazanin" panose="00000400000000000000" pitchFamily="2" charset="-78"/>
              </a:rPr>
              <a:t>پروفاز 1 </a:t>
            </a:r>
            <a:r>
              <a:rPr lang="fa-IR" sz="2800" dirty="0" smtClean="0">
                <a:cs typeface="B Nazanin" panose="00000400000000000000" pitchFamily="2" charset="-78"/>
              </a:rPr>
              <a:t>متوقف می شود و </a:t>
            </a:r>
            <a:r>
              <a:rPr lang="fa-IR" sz="2800" dirty="0">
                <a:cs typeface="B Nazanin" panose="00000400000000000000" pitchFamily="2" charset="-78"/>
              </a:rPr>
              <a:t>تا سن بلوغ جنسی، بدون فعالیت باقی می </a:t>
            </a:r>
            <a:r>
              <a:rPr lang="fa-IR" sz="2800" dirty="0" smtClean="0">
                <a:cs typeface="B Nazanin" panose="00000400000000000000" pitchFamily="2" charset="-78"/>
              </a:rPr>
              <a:t>ماند.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96527" y="327161"/>
            <a:ext cx="2500520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تخمک زایی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4777" y="3391198"/>
            <a:ext cx="7644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در سن </a:t>
            </a:r>
            <a:r>
              <a:rPr lang="fa-IR" sz="2800" dirty="0">
                <a:cs typeface="B Nazanin" panose="00000400000000000000" pitchFamily="2" charset="-78"/>
              </a:rPr>
              <a:t>بلوغ هر ماه </a:t>
            </a:r>
            <a:r>
              <a:rPr lang="fa-IR" sz="2800" dirty="0" smtClean="0">
                <a:cs typeface="B Nazanin" panose="00000400000000000000" pitchFamily="2" charset="-78"/>
              </a:rPr>
              <a:t>یکی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smtClean="0">
                <a:cs typeface="B Nazanin" panose="00000400000000000000" pitchFamily="2" charset="-78"/>
              </a:rPr>
              <a:t>اووسیت های </a:t>
            </a:r>
            <a:r>
              <a:rPr lang="fa-IR" sz="2800" dirty="0">
                <a:cs typeface="B Nazanin" panose="00000400000000000000" pitchFamily="2" charset="-78"/>
              </a:rPr>
              <a:t>اولیه که از همه رشد بیشتری پیدا کرده </a:t>
            </a:r>
            <a:r>
              <a:rPr lang="fa-IR" sz="2800" dirty="0" smtClean="0">
                <a:cs typeface="B Nazanin" panose="00000400000000000000" pitchFamily="2" charset="-78"/>
              </a:rPr>
              <a:t>است میوز </a:t>
            </a:r>
            <a:r>
              <a:rPr lang="fa-IR" sz="2800" dirty="0">
                <a:cs typeface="B Nazanin" panose="00000400000000000000" pitchFamily="2" charset="-78"/>
              </a:rPr>
              <a:t>را </a:t>
            </a:r>
            <a:r>
              <a:rPr lang="fa-IR" sz="2800" dirty="0" smtClean="0">
                <a:cs typeface="B Nazanin" panose="00000400000000000000" pitchFamily="2" charset="-78"/>
              </a:rPr>
              <a:t>ادامه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 داده و میوز 1 را کامل می کند.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4777" y="4583193"/>
            <a:ext cx="76237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به علت تقسیم نامساوی سیتوپلاسم از هر سلول اووسیت اولیه، </a:t>
            </a:r>
            <a:r>
              <a:rPr lang="fa-IR" sz="2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یک </a:t>
            </a:r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سلول </a:t>
            </a:r>
            <a:r>
              <a:rPr lang="fa-IR" sz="2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بزرگ هاپلوئید </a:t>
            </a:r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به نام </a:t>
            </a: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اووسیت ثانویه </a:t>
            </a:r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و </a:t>
            </a:r>
            <a:r>
              <a:rPr lang="fa-IR" sz="2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یک </a:t>
            </a:r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سلول هاپلوئید کوچک به نام </a:t>
            </a: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گویچه قطبی </a:t>
            </a:r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ایجاد می شود </a:t>
            </a:r>
            <a:r>
              <a:rPr lang="fa-IR" sz="2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اووسیت </a:t>
            </a:r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ثانویه از تخمدان </a:t>
            </a:r>
            <a:r>
              <a:rPr lang="fa-IR" sz="2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خارج و تقسیم در آن دوباره متوقف می شود</a:t>
            </a:r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. </a:t>
            </a:r>
            <a:endParaRPr lang="en-US" sz="28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2" y="892740"/>
            <a:ext cx="38671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4510</TotalTime>
  <Words>1886</Words>
  <Application>Microsoft Office PowerPoint</Application>
  <PresentationFormat>Widescreen</PresentationFormat>
  <Paragraphs>305</Paragraphs>
  <Slides>28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B Nazanin</vt:lpstr>
      <vt:lpstr>B Titr</vt:lpstr>
      <vt:lpstr>Calibri</vt:lpstr>
      <vt:lpstr>Calibri Light</vt:lpstr>
      <vt:lpstr>IRMitra</vt:lpstr>
      <vt:lpstr>IRMitra-Bold</vt:lpstr>
      <vt:lpstr>Times New Roman</vt:lpstr>
      <vt:lpstr>Office Theme</vt:lpstr>
      <vt:lpstr>1_Office Theme</vt:lpstr>
      <vt:lpstr>2_Office Theme</vt:lpstr>
      <vt:lpstr>Image</vt:lpstr>
      <vt:lpstr>فصل 7   </vt:lpstr>
      <vt:lpstr>PowerPoint Presentation</vt:lpstr>
      <vt:lpstr>PowerPoint Presentation</vt:lpstr>
      <vt:lpstr>تخمدان ها: </vt:lpstr>
      <vt:lpstr>تخمدان ها: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تولید سلول های جنسی نر</vt:lpstr>
      <vt:lpstr>PowerPoint Presentation</vt:lpstr>
      <vt:lpstr>PowerPoint Presentation</vt:lpstr>
      <vt:lpstr>چرخه های جنسی در جنس ماده(تحت کنترل هورمون ها)   </vt:lpstr>
      <vt:lpstr>PowerPoint Presentation</vt:lpstr>
      <vt:lpstr>چرخه های جنسی در جنس ماده(تحت کنترل هورمون ها)   </vt:lpstr>
      <vt:lpstr>چرخه های جنسی در جنس ماده(تحت کنترل هورمون ها)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چرخه رحم </vt:lpstr>
      <vt:lpstr>PowerPoint Presentation</vt:lpstr>
      <vt:lpstr>PowerPoint Presentation</vt:lpstr>
      <vt:lpstr>چرخه تخمدان و رحم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6  کروموزوم ها            و تقسیم سلول</dc:title>
  <dc:creator>@nouribiology</dc:creator>
  <cp:lastModifiedBy>yas</cp:lastModifiedBy>
  <cp:revision>439</cp:revision>
  <dcterms:created xsi:type="dcterms:W3CDTF">2017-06-30T06:10:00Z</dcterms:created>
  <dcterms:modified xsi:type="dcterms:W3CDTF">2018-02-03T17:35:31Z</dcterms:modified>
</cp:coreProperties>
</file>