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794" r:id="rId2"/>
  </p:sldMasterIdLst>
  <p:sldIdLst>
    <p:sldId id="256" r:id="rId3"/>
    <p:sldId id="29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57" r:id="rId37"/>
  </p:sldIdLst>
  <p:sldSz cx="9144000" cy="6858000" type="screen4x3"/>
  <p:notesSz cx="6743700" cy="98806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B Mitra" pitchFamily="2" charset="-78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B Mitra" pitchFamily="2" charset="-78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B Mitra" pitchFamily="2" charset="-78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B Mitra" pitchFamily="2" charset="-78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B Mitra" pitchFamily="2" charset="-7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B Mitra" pitchFamily="2" charset="-7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B Mitra" pitchFamily="2" charset="-7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B Mitra" pitchFamily="2" charset="-7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B Mitra" pitchFamily="2" charset="-7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8" autoAdjust="0"/>
    <p:restoredTop sz="99504" autoAdjust="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539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3153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9" tIns="45715" rIns="91429" bIns="45715" anchor="ctr"/>
            <a:lstStyle/>
            <a:p>
              <a:pPr algn="ctr" rtl="0"/>
              <a:endParaRPr kumimoji="1" 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1539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9" tIns="45715" rIns="91429" bIns="45715" anchor="ctr"/>
            <a:lstStyle/>
            <a:p>
              <a:pPr algn="ctr" rtl="0"/>
              <a:endParaRPr kumimoji="1" 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539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31539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9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540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1540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1540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315403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B33DFD44-7E24-4B85-ABBE-AF40D27CD032}" type="slidenum">
              <a:rPr lang="fa-IR"/>
              <a:pPr/>
              <a:t>‹#›</a:t>
            </a:fld>
            <a:endParaRPr lang="en-US"/>
          </a:p>
        </p:txBody>
      </p:sp>
      <p:sp>
        <p:nvSpPr>
          <p:cNvPr id="31540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E347C-DC58-4C05-8DFC-9D0FF1051D15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1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1D9EC-ECBA-4745-91A0-9007C7BB1136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15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466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318467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9" tIns="45715" rIns="91429" bIns="45715" anchor="ctr"/>
            <a:lstStyle/>
            <a:p>
              <a:pPr algn="ctr" rtl="0"/>
              <a:endParaRPr 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18468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9" tIns="45715" rIns="91429" bIns="45715" anchor="ctr"/>
            <a:lstStyle/>
            <a:p>
              <a:pPr algn="ctr" rtl="0"/>
              <a:endParaRPr 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18469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84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847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18472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8473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8474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473C60-FE53-492A-B741-C218397737FE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6284B-B4BE-4B9A-8F73-9C5072EB370F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87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26B51-B3E4-44C8-B3CF-FE6EE1D7C15E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50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19E2E-2EF9-4B95-A093-1E9E6D887C1E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760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1D425-6FD2-43B8-B469-4F6CD7B1EBE3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04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51797-3F67-4608-8639-13EF3784E648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469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55664-2847-4432-A637-9843DDFE64E8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74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FDA4E-30AC-40EC-99BE-F34C9FD85A46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37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A34A2-C94E-47C7-9EAA-F8CBF7D07857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5392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3B122-2176-407F-B719-E53E5B60245D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13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8F111-8D59-436D-8E16-4187DEB8C042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19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E13C4-4921-4271-985E-237394839D5B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81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151D2-3D39-44D0-9782-5E05A1902394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0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BABBC-631D-4AD3-8F81-65F09996FDF5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5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B7B7D-9059-411C-B329-3CDEFAC858D4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6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4396A-7584-4BF4-9D9D-4F66F72EA50A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8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9EF2E-6BBA-44DD-AF6E-E6606AF78341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DB500-CAEC-4580-99D9-8BA4785A7EB1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3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78319-8515-4E46-8D4D-7283332B6D1C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96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437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14371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314372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373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1437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31437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37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1437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3143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3143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rtl="0">
              <a:defRPr sz="1400"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314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ctr" rtl="0">
              <a:defRPr sz="1400"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314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b" anchorCtr="1" compatLnSpc="1">
            <a:prstTxWarp prst="textNoShape">
              <a:avLst/>
            </a:prstTxWarp>
          </a:bodyPr>
          <a:lstStyle>
            <a:lvl1pPr algn="l" rtl="0"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fld id="{2FDE748C-7788-4E31-ACFA-DBA22E61C546}" type="slidenum">
              <a:rPr lang="fa-IR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42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317443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9" tIns="45715" rIns="91429" bIns="45715" anchor="ctr"/>
            <a:lstStyle/>
            <a:p>
              <a:pPr algn="ctr" rtl="0"/>
              <a:endParaRPr 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17444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29" tIns="45715" rIns="91429" bIns="45715" anchor="ctr"/>
            <a:lstStyle/>
            <a:p>
              <a:pPr algn="ctr" rtl="0"/>
              <a:endParaRPr 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17445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44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44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4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l" rtl="0">
              <a:defRPr sz="1000"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3174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ctr" rtl="0">
              <a:defRPr sz="1000"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3174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rtl="0">
              <a:defRPr sz="1000">
                <a:cs typeface="+mn-cs"/>
              </a:defRPr>
            </a:lvl1pPr>
          </a:lstStyle>
          <a:p>
            <a:fld id="{C49D7F3A-E696-4ABF-BE48-4154DFEBF83C}" type="slidenum">
              <a:rPr lang="fa-IR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1" fontAlgn="base">
        <a:lnSpc>
          <a:spcPct val="80000"/>
        </a:lnSpc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l" rtl="1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l" rtl="1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l" rtl="1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l" rtl="1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l" rtl="1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l" rtl="1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l" rtl="1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>
                <a:cs typeface="B Titr" pitchFamily="2" charset="-78"/>
              </a:rPr>
              <a:t>رویکردی بر نظام آموزش کارکنان</a:t>
            </a:r>
            <a:endParaRPr lang="en-US" dirty="0">
              <a:cs typeface="B Titr" pitchFamily="2" charset="-78"/>
            </a:endParaRPr>
          </a:p>
        </p:txBody>
      </p:sp>
      <p:pic>
        <p:nvPicPr>
          <p:cNvPr id="180229" name="Picture 5" descr="arm final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2886075"/>
            <a:ext cx="2020887" cy="352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>
                <a:cs typeface="B Homa" pitchFamily="2" charset="-78"/>
              </a:rPr>
              <a:t>ج) دوره های فناوری اطلاعات (مهارتهای هفت گانه </a:t>
            </a:r>
            <a:r>
              <a:rPr lang="en-US" sz="2800">
                <a:cs typeface="B Homa" pitchFamily="2" charset="-78"/>
              </a:rPr>
              <a:t>(ICDL)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6775" y="2584450"/>
            <a:ext cx="7693025" cy="3724275"/>
          </a:xfrm>
        </p:spPr>
        <p:txBody>
          <a:bodyPr/>
          <a:lstStyle/>
          <a:p>
            <a:pPr algn="justLow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به آموزشهایی اطلاق می گردد که به منظور افزایش توان تخصصی و مهارت استفاده کاربردی از کامپیوتر در قالب هفت مهارت ارائه                 می گردد .</a:t>
            </a:r>
            <a:endParaRPr lang="en-US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دوره های بهبود مدیریت به منظور :</a:t>
            </a:r>
            <a:endParaRPr lang="en-US">
              <a:cs typeface="B Homa" pitchFamily="2" charset="-78"/>
            </a:endParaRP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62213"/>
            <a:ext cx="7693025" cy="3724275"/>
          </a:xfrm>
        </p:spPr>
        <p:txBody>
          <a:bodyPr/>
          <a:lstStyle/>
          <a:p>
            <a:pPr algn="justLow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الف) ارتقاء مهارتهای فنی ، انسانی و ادراکی مدیران و متناسب ساختن اطلاعات و تواناییهای آنان با پیشرفتهای دانش و فن آوری در زمینه های برنامه ریزی ، سازماندهی ، هدایت و ارزشیابی</a:t>
            </a:r>
          </a:p>
          <a:p>
            <a:pPr algn="justLow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ب) آماده ساختن مدیران برای پذیرش مسئولیتهای جدید و یا کارکنان برای پذیرش مسئولیت در آینده ارائه می گردد .</a:t>
            </a:r>
            <a:endParaRPr lang="en-US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انواع دوره های بهبود مدیریت </a:t>
            </a:r>
            <a:endParaRPr lang="en-US">
              <a:cs typeface="B Homa" pitchFamily="2" charset="-78"/>
            </a:endParaRP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الف : توجیهی بدو انتصاب مدیران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ب : پودمانهای آموزشی الزامی سطوح مدیریت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ج : پودمانهای آموزشی اختیاری سطوح مدیریت </a:t>
            </a:r>
            <a:endParaRPr lang="en-US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الف : توجیهی بدو انتصاب مدیران : </a:t>
            </a:r>
            <a:endParaRPr lang="en-US">
              <a:cs typeface="B Homa" pitchFamily="2" charset="-78"/>
            </a:endParaRP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90788"/>
            <a:ext cx="7693025" cy="3724275"/>
          </a:xfrm>
        </p:spPr>
        <p:txBody>
          <a:bodyPr/>
          <a:lstStyle/>
          <a:p>
            <a:pPr algn="justLow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به موجب بند 2 ماده 3 ضوابط انتخاب و انتصاب مدیران موضوع مصوبه شماره 1426/1901 مورخ 11/1/82 شورای عالی اداری یکی از شرایط لازم برای انتصاب در مشاغل مدیریتی و سرپرستی گذراندن دوره آموزشی بدو انتصاب مدیران ( توجیهی بدو انتصاب ) در قبل یا سال اول انتصاب ضروری است .</a:t>
            </a:r>
            <a:endParaRPr lang="en-US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>
                <a:cs typeface="B Homa" pitchFamily="2" charset="-78"/>
              </a:rPr>
              <a:t>ب: پودمانهای آموزشی الزامی سطح مدیریت پایه و میانی :</a:t>
            </a:r>
            <a:endParaRPr lang="en-US" sz="2800">
              <a:cs typeface="B Homa" pitchFamily="2" charset="-78"/>
            </a:endParaRP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1063" y="2519363"/>
            <a:ext cx="7693025" cy="4017962"/>
          </a:xfrm>
        </p:spPr>
        <p:txBody>
          <a:bodyPr/>
          <a:lstStyle/>
          <a:p>
            <a:pPr algn="justLow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fa-IR" sz="2400">
                <a:solidFill>
                  <a:srgbClr val="000000"/>
                </a:solidFill>
                <a:cs typeface="B Zar" pitchFamily="2" charset="-78"/>
              </a:rPr>
              <a:t>آموزشهایی است که محتوی آن متناسب با سطح تخصصی شغل مورد تصدی مدیران و در فاصله هر ارتقاء گروه طی آن برای مدیران الزامی می باشد .</a:t>
            </a:r>
          </a:p>
          <a:p>
            <a:pPr algn="justLow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fa-IR" sz="2400">
                <a:solidFill>
                  <a:srgbClr val="000000"/>
                </a:solidFill>
                <a:cs typeface="B Zar" pitchFamily="2" charset="-78"/>
              </a:rPr>
              <a:t>واحدهای اجرایی در حکم استخدامی مدیران لزوم گذراندن دوره های آموزشی این ماده قید می نمایند و در صورتیکه مدیران در این دوره ها ارتقاء گروه مدیران مستلزم گذراندن 60 ساعت آموزش سالانه این موضوع می باشد .</a:t>
            </a:r>
            <a:endParaRPr lang="en-US" sz="2400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ج : پودمانهای آموزشی اختیاری سطوح مدیریت</a:t>
            </a:r>
            <a:endParaRPr lang="en-US">
              <a:cs typeface="B Homa" pitchFamily="2" charset="-78"/>
            </a:endParaRP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Low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آموزشهایی است که محتوی آن برای تمامی مدیران با توجه به شغل مورد تصدی « علایق » تجارب شخصی و یا نیاز سازمان ضروری است .</a:t>
            </a:r>
            <a:endParaRPr lang="en-US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آموزشهای بلند مدت :</a:t>
            </a:r>
            <a:endParaRPr lang="en-US">
              <a:cs typeface="B Homa" pitchFamily="2" charset="-78"/>
            </a:endParaRP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676525"/>
            <a:ext cx="7693025" cy="3724275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آموزشهایی که مدت آن بیشتر از یکسال آموزشی است و برای افزایش دانش و مهارتهای فرد جهت ایفای نقشهای جدید ارایه می گردد . آموزشهای بلندمدت ممکن است به تشخیص سازمان مدیریت و برنامه ریزی کشور (سابق) دارای ارزش استخدامی نیز باشد . </a:t>
            </a:r>
            <a:endParaRPr lang="en-US">
              <a:solidFill>
                <a:srgbClr val="000000"/>
              </a:solidFill>
              <a:cs typeface="B Zar" pitchFamily="2" charset="-78"/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روشهای توانمندسازی کارکنان </a:t>
            </a:r>
            <a:endParaRPr lang="en-US">
              <a:cs typeface="B Homa" pitchFamily="2" charset="-78"/>
            </a:endParaRP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الف) آموزشهای حین خدمت 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ب) آموزش خارج از محیط کار 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الف : آموزش حین خدمت ، کارکنان را در موقعیت واقعی کار قرار                می دهد و سرپرستان را ملزم می کند ، روش صحیح کار را به طور مستقیم در محل کار به کارکنان خود بیاموزند .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None/>
            </a:pPr>
            <a:endParaRPr lang="fa-IR">
              <a:solidFill>
                <a:srgbClr val="000000"/>
              </a:solidFill>
              <a:cs typeface="B Zar" pitchFamily="2" charset="-78"/>
            </a:endParaRP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None/>
            </a:pPr>
            <a:endParaRPr lang="en-US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انواع آموزشهای حین خدمت</a:t>
            </a:r>
            <a:endParaRPr lang="en-US">
              <a:cs typeface="B Homa" pitchFamily="2" charset="-78"/>
            </a:endParaRP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4162425"/>
          </a:xfrm>
        </p:spPr>
        <p:txBody>
          <a:bodyPr/>
          <a:lstStyle/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A50021"/>
                </a:solidFill>
                <a:cs typeface="B Zar" pitchFamily="2" charset="-78"/>
              </a:rPr>
              <a:t>1- توجیه یا آموزش ورودی :</a:t>
            </a: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به آموزشهایی گفته می شود که کارکنان جدیدالاستخدام را در ابتدای شروع به کار با شغل و سازمان آشنا می کند این آموزش توسط واحد منابع انسانی به اجرا در می آید و کارکنان از منافع ، سیاستها و رویه های سازمان و نهایتاً فضای فیزیکی سازمان می گردند .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A50021"/>
                </a:solidFill>
                <a:cs typeface="B Zar" pitchFamily="2" charset="-78"/>
              </a:rPr>
              <a:t>2- آموزش استاد – شاگردی :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به آموزشهایی اطلاق می گردد که افراد قبل از اینکه مشاغل را بپذیرند لازمست حرفه مربوطه را آموزش ببینند .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A50021"/>
                </a:solidFill>
                <a:cs typeface="B Zar" pitchFamily="2" charset="-78"/>
              </a:rPr>
              <a:t>3- آموزش دستورالعمل های شغلی :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بخشی از برنامه های آموزشی درون سازمانی را تشکیل می دهد که شامل آشنا ساختن کارکنان با شغل از طریق ارائه اطلاعات بصورت روشن و یا نمایش و وادار کردن کارکنان به اجرای کار و نشان دادن آنچه آموخته اند .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A50021"/>
                </a:solidFill>
                <a:cs typeface="B Zar" pitchFamily="2" charset="-78"/>
              </a:rPr>
              <a:t>4- مربی گری و نظارت :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در این نوع آموزش افراد با سابقه و با تجربه و یا مدیران با تجربه به آماده کردن کارکنان تازه وارد یا مدیران رده پایین می پردازند .</a:t>
            </a:r>
            <a:endParaRPr lang="en-US" sz="1800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ب) آموزش خارج از محیط کار </a:t>
            </a:r>
            <a:endParaRPr lang="en-US">
              <a:cs typeface="B Homa" pitchFamily="2" charset="-78"/>
            </a:endParaRP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6775" y="2562225"/>
            <a:ext cx="7693025" cy="3724275"/>
          </a:xfrm>
        </p:spPr>
        <p:txBody>
          <a:bodyPr/>
          <a:lstStyle/>
          <a:p>
            <a:pPr algn="justLow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آموزشی است که شخص برای مدت معینی در یک دوره آموزشی مرتبط با شغل خود شرکت می کند . </a:t>
            </a:r>
            <a:endParaRPr lang="en-US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>
                <a:cs typeface="B Homa" pitchFamily="2" charset="-78"/>
              </a:rPr>
              <a:t>گروه توسعه آموزش و بهسازي منابع انساني</a:t>
            </a:r>
            <a:endParaRPr lang="en-US">
              <a:cs typeface="B Homa" pitchFamily="2" charset="-78"/>
            </a:endParaRP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یکی از گروههای زیرمجموعه مدیریت توسعه سازمان و منابع انسانی دانشگاه می باشد كه سطح دانش و مهارتهاي شغلي مناسب براي انجام ماموريتها و دستيابي به اهداف دانشگاه را تعيين و با تبيين اصول ، برنامه ريزي، اجرا و ارزيابي، كارمندان را در ارتقا به سطح تعيين شده ياري مي نمايد و با کمیته برگزاری آزمون های استخدامی به منظور طراحی سوالات آزمون همكاري مي نمايد.</a:t>
            </a:r>
          </a:p>
          <a:p>
            <a:pPr algn="just">
              <a:lnSpc>
                <a:spcPct val="80000"/>
              </a:lnSpc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رئوس مسئوليتهاي گروه توسعه آموزش و بهسازي منابع انساني :</a:t>
            </a:r>
            <a:endParaRPr lang="ar-SA" sz="1800">
              <a:solidFill>
                <a:srgbClr val="000000"/>
              </a:solidFill>
              <a:cs typeface="B Zar" pitchFamily="2" charset="-78"/>
            </a:endParaRPr>
          </a:p>
          <a:p>
            <a:pPr algn="just">
              <a:lnSpc>
                <a:spcPct val="80000"/>
              </a:lnSpc>
            </a:pPr>
            <a:r>
              <a:rPr lang="ar-SA" sz="1800">
                <a:solidFill>
                  <a:srgbClr val="000000"/>
                </a:solidFill>
                <a:cs typeface="B Zar" pitchFamily="2" charset="-78"/>
              </a:rPr>
              <a:t>تبيين اصول کلی آموزش: شامل برنامه ریزی استراتژیک آموزش ونیاز سنجی آموزشی دانشگاه، مشاغل و شاغلین است.</a:t>
            </a:r>
          </a:p>
          <a:p>
            <a:pPr algn="just">
              <a:lnSpc>
                <a:spcPct val="80000"/>
              </a:lnSpc>
            </a:pPr>
            <a:r>
              <a:rPr lang="ar-SA" sz="1800">
                <a:solidFill>
                  <a:srgbClr val="000000"/>
                </a:solidFill>
                <a:cs typeface="B Zar" pitchFamily="2" charset="-78"/>
              </a:rPr>
              <a:t>برنامه ري</a:t>
            </a: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ز</a:t>
            </a:r>
            <a:r>
              <a:rPr lang="ar-SA" sz="1800">
                <a:solidFill>
                  <a:srgbClr val="000000"/>
                </a:solidFill>
                <a:cs typeface="B Zar" pitchFamily="2" charset="-78"/>
              </a:rPr>
              <a:t>ي : كه در راستاي دستيابي به اهداف استراتژيك دانشگاه صورت مي گيرد وشامل تهیه </a:t>
            </a: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طرح درس </a:t>
            </a:r>
            <a:r>
              <a:rPr lang="ar-SA" sz="1800">
                <a:solidFill>
                  <a:srgbClr val="000000"/>
                </a:solidFill>
                <a:cs typeface="B Zar" pitchFamily="2" charset="-78"/>
              </a:rPr>
              <a:t>و همکاری در طراحی محتوی سوالات آزمون استخدامی </a:t>
            </a: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است.</a:t>
            </a:r>
            <a:endParaRPr lang="ar-SA" sz="1800">
              <a:solidFill>
                <a:srgbClr val="000000"/>
              </a:solidFill>
              <a:cs typeface="B Zar" pitchFamily="2" charset="-78"/>
            </a:endParaRPr>
          </a:p>
          <a:p>
            <a:pPr algn="just">
              <a:lnSpc>
                <a:spcPct val="80000"/>
              </a:lnSpc>
            </a:pPr>
            <a:r>
              <a:rPr lang="ar-SA" sz="1800">
                <a:solidFill>
                  <a:srgbClr val="000000"/>
                </a:solidFill>
                <a:cs typeface="B Zar" pitchFamily="2" charset="-78"/>
              </a:rPr>
              <a:t>اجرا : شامل شناسایی</a:t>
            </a: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،</a:t>
            </a:r>
            <a:r>
              <a:rPr lang="ar-SA" sz="1800">
                <a:solidFill>
                  <a:srgbClr val="000000"/>
                </a:solidFill>
                <a:cs typeface="B Zar" pitchFamily="2" charset="-78"/>
              </a:rPr>
              <a:t> ارزیابی و انتخاب اساتید و موسسات مجاز آموزشی و برگزاری برنامه های آموزشی و همکاری در برگزاری آزمونهای استخدامی است.</a:t>
            </a:r>
          </a:p>
          <a:p>
            <a:pPr algn="just">
              <a:lnSpc>
                <a:spcPct val="80000"/>
              </a:lnSpc>
            </a:pPr>
            <a:r>
              <a:rPr lang="ar-SA" sz="1800">
                <a:solidFill>
                  <a:srgbClr val="000000"/>
                </a:solidFill>
                <a:cs typeface="B Zar" pitchFamily="2" charset="-78"/>
              </a:rPr>
              <a:t>ا</a:t>
            </a: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رز</a:t>
            </a:r>
            <a:r>
              <a:rPr lang="ar-SA" sz="1800">
                <a:solidFill>
                  <a:srgbClr val="000000"/>
                </a:solidFill>
                <a:cs typeface="B Zar" pitchFamily="2" charset="-78"/>
              </a:rPr>
              <a:t>يابي برنامه های آموزشی: شامل محاسبه بهره وری گروه آموزش و محاسبه اثر بخشی برنامه های آموزشی برگزار شده و صدور گواهینامه آموزشی و بررسی گواهینامه های آموزشی کارمندان جهت ارتقاء و انتصاب می باشد.</a:t>
            </a:r>
            <a:endParaRPr lang="en-US" sz="1800">
              <a:solidFill>
                <a:srgbClr val="000000"/>
              </a:solidFill>
              <a:cs typeface="B Zar" pitchFamily="2" charset="-78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انواع آموزشهای خارج از محیط کار</a:t>
            </a:r>
            <a:endParaRPr lang="en-US">
              <a:cs typeface="B Homa" pitchFamily="2" charset="-78"/>
            </a:endParaRP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05063"/>
            <a:ext cx="7693025" cy="3724275"/>
          </a:xfrm>
        </p:spPr>
        <p:txBody>
          <a:bodyPr/>
          <a:lstStyle/>
          <a:p>
            <a:pPr algn="justLow"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A50021"/>
                </a:solidFill>
                <a:cs typeface="B Zar" pitchFamily="2" charset="-78"/>
              </a:rPr>
              <a:t>1- سخنرانی</a:t>
            </a: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این روش عبارت است از ارائه دانش و اطلاعات و یا تشریح حالت و وضعیتی برای شنوندگان از طریق فرد سخنران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A50021"/>
                </a:solidFill>
                <a:cs typeface="B Zar" pitchFamily="2" charset="-78"/>
              </a:rPr>
              <a:t>2- آموزش از راه دور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در این روش مربی با کسی که آموزش می دهد در یک مرکز قرار می گیرد و کارآموزان از راه دور با استفاده از وسایل ارتباطی الکترونیکی مانند شبکه های اینترنت و اینترانت از آموزش استفاده                 می کنند .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A50021"/>
                </a:solidFill>
                <a:cs typeface="B Zar" pitchFamily="2" charset="-78"/>
              </a:rPr>
              <a:t>3- آموزش از طریق تشکیل میزگرد از راه دور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این روش ویژه کارکنانی است که از نظر جغرافیایی پراکنده می باشد و مربی از طریق استفاده از تلویزیون و میکروفون و امکانات ماهواره ای آموزشهای لازم را ارائه می دهد .</a:t>
            </a:r>
            <a:endParaRPr lang="en-US" sz="2000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انواع آموزشهای خارج از محیط کار</a:t>
            </a:r>
            <a:endParaRPr lang="en-US">
              <a:cs typeface="B Homa" pitchFamily="2" charset="-78"/>
            </a:endParaRP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Low">
              <a:buFont typeface="Wingdings" panose="05000000000000000000" pitchFamily="2" charset="2"/>
              <a:buNone/>
            </a:pPr>
            <a:r>
              <a:rPr lang="fa-IR" sz="2400">
                <a:solidFill>
                  <a:srgbClr val="A50021"/>
                </a:solidFill>
                <a:cs typeface="B Zar" pitchFamily="2" charset="-78"/>
              </a:rPr>
              <a:t>4- آموزش از طریق شبکه اینترنت و سی دی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2400">
                <a:solidFill>
                  <a:srgbClr val="000000"/>
                </a:solidFill>
                <a:cs typeface="B Zar" pitchFamily="2" charset="-78"/>
              </a:rPr>
              <a:t>در این روش کارکنان با استفاده از پست الکترونیکی دروس ارسال شده را دریافت و تکالیف تعیین شده را انجام داده و مجدداً از طریق پست الکترونیکی تکالیف انجام شده را به مربی ارسال می کند .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2400">
                <a:solidFill>
                  <a:srgbClr val="A50021"/>
                </a:solidFill>
                <a:cs typeface="B Zar" pitchFamily="2" charset="-78"/>
              </a:rPr>
              <a:t>5- آموزش به کمک رایانه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2400">
                <a:solidFill>
                  <a:srgbClr val="000000"/>
                </a:solidFill>
                <a:cs typeface="B Zar" pitchFamily="2" charset="-78"/>
              </a:rPr>
              <a:t>کارکنان با استفاده از امکانات رایانه ای به میزان دانش یا مهارت خود می افزایند . این آموزشی توسط مهندسان براساس نرم افزار برنامه نویسی شده سپس کارکنان اطلاعات را وارد می نمایند در صورت اشتباه به کارآموز نواقص را اعلام و راهنمایی لازم را انجام می دهد </a:t>
            </a:r>
            <a:endParaRPr lang="en-US" sz="2400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6775" y="2347913"/>
            <a:ext cx="7693025" cy="4110037"/>
          </a:xfrm>
        </p:spPr>
        <p:txBody>
          <a:bodyPr/>
          <a:lstStyle/>
          <a:p>
            <a:pPr algn="justLow">
              <a:buFont typeface="Wingdings" panose="05000000000000000000" pitchFamily="2" charset="2"/>
              <a:buNone/>
            </a:pPr>
            <a:r>
              <a:rPr lang="fa-IR" sz="2400">
                <a:solidFill>
                  <a:srgbClr val="A50021"/>
                </a:solidFill>
                <a:cs typeface="B Zar" pitchFamily="2" charset="-78"/>
              </a:rPr>
              <a:t>6- نمونه پژوهشی یا مطالعه موردی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2400">
                <a:solidFill>
                  <a:srgbClr val="000000"/>
                </a:solidFill>
                <a:cs typeface="B Zar" pitchFamily="2" charset="-78"/>
              </a:rPr>
              <a:t>در این روش معمولاً مسائلی را که کارکنان ممکن است در هنگام کار با آن روبرو شوند را ارائه می دهند و از کارآموز می خواهند مسئله را تحلیل و بهترین راه حل را ارائه دهد .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2400">
                <a:solidFill>
                  <a:srgbClr val="A50021"/>
                </a:solidFill>
                <a:cs typeface="B Zar" pitchFamily="2" charset="-78"/>
              </a:rPr>
              <a:t>7- کنفرانس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2400">
                <a:solidFill>
                  <a:srgbClr val="000000"/>
                </a:solidFill>
                <a:cs typeface="B Zar" pitchFamily="2" charset="-78"/>
              </a:rPr>
              <a:t>کنفرانس عبارت است از گردهمایی دو یا چند نفر به منظور تبادل اطلاعات ، هماهنگ کردن فعالیتها ، پی بردن به خط مشی ها و طرح ریزی برای حل مسأله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2400">
                <a:solidFill>
                  <a:srgbClr val="A50021"/>
                </a:solidFill>
                <a:cs typeface="B Zar" pitchFamily="2" charset="-78"/>
              </a:rPr>
              <a:t>8- سمینار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2400">
                <a:solidFill>
                  <a:srgbClr val="000000"/>
                </a:solidFill>
                <a:cs typeface="B Zar" pitchFamily="2" charset="-78"/>
              </a:rPr>
              <a:t>تبادل اطلاعات عده ای از محققان ، دانشجویان در رابطه با موضوعی خاص و با هدایت اساتید فن را سمینار می گویند .</a:t>
            </a:r>
            <a:endParaRPr lang="en-US" sz="2400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انواع آموزشهای خارج از محیط کار</a:t>
            </a:r>
            <a:endParaRPr lang="en-US">
              <a:cs typeface="B Homa" pitchFamily="2" charset="-78"/>
            </a:endParaRP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6775" y="2447925"/>
            <a:ext cx="7693025" cy="4306888"/>
          </a:xfrm>
        </p:spPr>
        <p:txBody>
          <a:bodyPr/>
          <a:lstStyle/>
          <a:p>
            <a:pPr algn="justLow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A50021"/>
                </a:solidFill>
                <a:cs typeface="B Zar" pitchFamily="2" charset="-78"/>
              </a:rPr>
              <a:t>9- سمپوزیوم :</a:t>
            </a:r>
          </a:p>
          <a:p>
            <a:pPr algn="justLow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عبارتست از مذاکره تفاهم آمیز و دوستانه در میان افراد صاحب نظر در موارد خاص </a:t>
            </a:r>
          </a:p>
          <a:p>
            <a:pPr algn="justLow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A50021"/>
                </a:solidFill>
                <a:cs typeface="B Zar" pitchFamily="2" charset="-78"/>
              </a:rPr>
              <a:t>10- بازدید علمی :</a:t>
            </a:r>
          </a:p>
          <a:p>
            <a:pPr algn="justLow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در این آموزش کارکنان به بیرون از کلاس و به محل موضوع آموزش اعزام می شوند .در بازدید علمی واقعیتها در محیط حقیقی کار به کارآموزش منتقل می گردد .</a:t>
            </a:r>
          </a:p>
          <a:p>
            <a:pPr algn="justLow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A50021"/>
                </a:solidFill>
                <a:cs typeface="B Zar" pitchFamily="2" charset="-78"/>
              </a:rPr>
              <a:t>11- آموزش مکاتبه ای :</a:t>
            </a:r>
          </a:p>
          <a:p>
            <a:pPr algn="justLow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در صورتی که امکان شرکت در دوره حضوری به دلایل پراکندگی واحدهای سازمانی ، کثرت فراگیران و غیره وجود نداشته باشد از این روش استفاده می شود .</a:t>
            </a:r>
          </a:p>
          <a:p>
            <a:pPr algn="justLow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A50021"/>
                </a:solidFill>
                <a:cs typeface="B Zar" pitchFamily="2" charset="-78"/>
              </a:rPr>
              <a:t>12- روش بررسی و بازخورد :</a:t>
            </a:r>
          </a:p>
          <a:p>
            <a:pPr algn="justLow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در این روش برای آگاهی به نگرش کارکنان از پرسشنامه استفاده می شود و نتیجه آن به مدیران داده می شود تا با استفاده از فناوران در پی حل مسئله برآید .</a:t>
            </a:r>
            <a:endParaRPr lang="en-US" sz="2000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ساز و کار انگیزشی </a:t>
            </a:r>
            <a:endParaRPr lang="en-US">
              <a:cs typeface="B Homa" pitchFamily="2" charset="-78"/>
            </a:endParaRP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05075"/>
            <a:ext cx="7693025" cy="4286250"/>
          </a:xfrm>
        </p:spPr>
        <p:txBody>
          <a:bodyPr/>
          <a:lstStyle/>
          <a:p>
            <a:pPr algn="just">
              <a:lnSpc>
                <a:spcPct val="110000"/>
              </a:lnSpc>
            </a:pPr>
            <a:r>
              <a:rPr lang="en-US" sz="2000">
                <a:solidFill>
                  <a:srgbClr val="000000"/>
                </a:solidFill>
                <a:cs typeface="B Zar" pitchFamily="2" charset="-78"/>
              </a:rPr>
              <a:t> </a:t>
            </a:r>
            <a:r>
              <a:rPr lang="fa-IR" sz="2200" b="1" i="1">
                <a:solidFill>
                  <a:srgbClr val="000000"/>
                </a:solidFill>
                <a:cs typeface="B Zar" pitchFamily="2" charset="-78"/>
              </a:rPr>
              <a:t>1-</a:t>
            </a:r>
            <a:r>
              <a:rPr lang="fa-IR" sz="2200">
                <a:solidFill>
                  <a:srgbClr val="000000"/>
                </a:solidFill>
                <a:cs typeface="B Zar" pitchFamily="2" charset="-78"/>
              </a:rPr>
              <a:t> كارمنداني كه آموزش هاي ضمن خدمت موضوع اين دستورالعمل را طي نمايند . به ازاي طي 176 ساعت آموزشهاي مورد تاييد و متناسب با پست سازمانی به شرط اين كه آخرين سقف گروه آنان نباشد مي توانند از يك سال تعجيل در ارتقاء گروه برخوردار شوند.</a:t>
            </a:r>
            <a:endParaRPr lang="fa-IR" sz="2200" b="1">
              <a:solidFill>
                <a:srgbClr val="000000"/>
              </a:solidFill>
              <a:cs typeface="B Zar" pitchFamily="2" charset="-78"/>
            </a:endParaRPr>
          </a:p>
          <a:p>
            <a:pPr algn="just">
              <a:lnSpc>
                <a:spcPct val="110000"/>
              </a:lnSpc>
            </a:pPr>
            <a:r>
              <a:rPr lang="fa-IR" sz="2200" b="1">
                <a:solidFill>
                  <a:srgbClr val="000000"/>
                </a:solidFill>
                <a:cs typeface="B Zar" pitchFamily="2" charset="-78"/>
              </a:rPr>
              <a:t>تبصره : </a:t>
            </a:r>
            <a:r>
              <a:rPr lang="fa-IR" sz="2200">
                <a:solidFill>
                  <a:srgbClr val="000000"/>
                </a:solidFill>
                <a:cs typeface="B Zar" pitchFamily="2" charset="-78"/>
              </a:rPr>
              <a:t>نسبت آموزشها در چارچوب نظام نوين آموزش كاركنان جهت اعطاي تعجيل در گروه  ( آموزشهاي عمومي  و آموزشهاي شغلي و يا بهبود مديريت) تعيين مي گردد</a:t>
            </a:r>
            <a:r>
              <a:rPr lang="fa-IR" sz="2200" b="1">
                <a:solidFill>
                  <a:srgbClr val="000000"/>
                </a:solidFill>
                <a:cs typeface="B Zar" pitchFamily="2" charset="-78"/>
              </a:rPr>
              <a:t> . </a:t>
            </a:r>
          </a:p>
          <a:p>
            <a:pPr algn="just">
              <a:lnSpc>
                <a:spcPct val="110000"/>
              </a:lnSpc>
            </a:pPr>
            <a:r>
              <a:rPr lang="fa-IR" sz="2200" b="1">
                <a:solidFill>
                  <a:srgbClr val="000000"/>
                </a:solidFill>
                <a:cs typeface="B Zar" pitchFamily="2" charset="-78"/>
              </a:rPr>
              <a:t> 2-</a:t>
            </a:r>
            <a:r>
              <a:rPr lang="fa-IR" sz="2200">
                <a:solidFill>
                  <a:srgbClr val="000000"/>
                </a:solidFill>
                <a:cs typeface="B Zar" pitchFamily="2" charset="-78"/>
              </a:rPr>
              <a:t>سقف ساعات آموزشی کارمندان از ابتداي سال 87  حداكثر125 ساعت در سال تعيين مي گردد.</a:t>
            </a:r>
          </a:p>
          <a:p>
            <a:pPr algn="just">
              <a:lnSpc>
                <a:spcPct val="110000"/>
              </a:lnSpc>
            </a:pPr>
            <a:r>
              <a:rPr lang="fa-IR" sz="2200">
                <a:solidFill>
                  <a:srgbClr val="000000"/>
                </a:solidFill>
                <a:cs typeface="B Zar" pitchFamily="2" charset="-78"/>
              </a:rPr>
              <a:t>تبصره : آموزشهاي مهارتهاي هفت گانه كامپيوترمشمول اين حداكثر نمي باشد.</a:t>
            </a:r>
            <a:endParaRPr lang="en-US" sz="2200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ساز و کار انگیزشی</a:t>
            </a:r>
            <a:endParaRPr lang="en-US">
              <a:cs typeface="B Homa" pitchFamily="2" charset="-78"/>
            </a:endParaRP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fa-IR" sz="2000" b="1">
                <a:solidFill>
                  <a:srgbClr val="000000"/>
                </a:solidFill>
                <a:cs typeface="B Zar" pitchFamily="2" charset="-78"/>
              </a:rPr>
              <a:t>3 -</a:t>
            </a: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 دانشگاه موظف است سالانه برای هریک از کارمندان رسمی و پیمانی حداقل 40 ساعت و براي مديران 60 ساعت آموزش برنامه ريزی و اجرا نمايد. </a:t>
            </a:r>
            <a:endParaRPr lang="fa-IR" sz="2000" i="1">
              <a:solidFill>
                <a:srgbClr val="000000"/>
              </a:solidFill>
              <a:cs typeface="B Zar" pitchFamily="2" charset="-78"/>
            </a:endParaRP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fa-IR" sz="2000" i="1">
                <a:solidFill>
                  <a:srgbClr val="000000"/>
                </a:solidFill>
                <a:cs typeface="B Zar" pitchFamily="2" charset="-78"/>
              </a:rPr>
              <a:t>تبصره 1 :</a:t>
            </a: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 با توجه به اینکه شرکت در دوره های آموزشی بخشی از وظایف کارمند محسوب می شود، لذا کارمندان ملزم به  حضوردردوره های آموزشی برنامه ریزی شده توسط گروه آموزش خواهند بود.</a:t>
            </a:r>
            <a:endParaRPr lang="fa-IR" sz="2000" i="1">
              <a:solidFill>
                <a:srgbClr val="000000"/>
              </a:solidFill>
              <a:cs typeface="B Zar" pitchFamily="2" charset="-78"/>
            </a:endParaRP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fa-IR" sz="2000" i="1">
                <a:solidFill>
                  <a:srgbClr val="000000"/>
                </a:solidFill>
                <a:cs typeface="B Zar" pitchFamily="2" charset="-78"/>
              </a:rPr>
              <a:t>تبصره 2 :</a:t>
            </a: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 دانشگاه می تواند به منظور ارتقاء عملکرد نیروهای قراردادی شاغل در واحد های تابعه ، موجبات شرکت آنها در آموزشهای کوتاه مدت مرتبط با وظایف محوله را فراهم نماید و نیروهای مذکور مکلفند در آموزشهای مذبور شرکت نمایند . </a:t>
            </a:r>
            <a:endParaRPr lang="fa-IR" sz="2000" b="1" i="1">
              <a:solidFill>
                <a:srgbClr val="000000"/>
              </a:solidFill>
              <a:cs typeface="B Zar" pitchFamily="2" charset="-78"/>
            </a:endParaRP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fa-IR" sz="2000" b="1" i="1">
                <a:solidFill>
                  <a:srgbClr val="000000"/>
                </a:solidFill>
                <a:cs typeface="B Zar" pitchFamily="2" charset="-78"/>
              </a:rPr>
              <a:t>4 -</a:t>
            </a: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 تعيين زمان برگزاری دوره های آموزشی در ساعات اداری و يا غير اداری به عهده کميته ي راهبردي آموزش و بهسازي منابع انساني و با مسئولیت بالاترین مقام اجرایی واحد خواهد بود .</a:t>
            </a:r>
            <a:endParaRPr lang="en-US" sz="2000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ساز و کار انگیزشی</a:t>
            </a:r>
            <a:endParaRPr lang="en-US">
              <a:cs typeface="B Homa" pitchFamily="2" charset="-78"/>
            </a:endParaRP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1063" y="2576513"/>
            <a:ext cx="7693025" cy="3724275"/>
          </a:xfrm>
        </p:spPr>
        <p:txBody>
          <a:bodyPr/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fa-IR" sz="2000" b="1" i="1">
                <a:solidFill>
                  <a:srgbClr val="000000"/>
                </a:solidFill>
                <a:cs typeface="B Zar" pitchFamily="2" charset="-78"/>
              </a:rPr>
              <a:t>5 -</a:t>
            </a: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 كليه دوره هايي كه مجوز آن توسط دفتر آموزش مداوم جامعه پزشكي،  اداره كل حراست و هيات عالي گزينش صادر مي گردد، مشمول سازو كارهاي انگيزشي اين دستورالعمل در سقف مصوب خواهد بود.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تبصره: استفاده از مزایای دوره های مربوط به اين آموزشها صرفاً در ارتباط با پست سازمانی و بر اساس نيازسنجي آموزشي خواهد بود.</a:t>
            </a:r>
            <a:endParaRPr lang="fa-IR" sz="2000" b="1" i="1">
              <a:solidFill>
                <a:srgbClr val="000000"/>
              </a:solidFill>
              <a:cs typeface="B Zar" pitchFamily="2" charset="-78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fa-IR" sz="2000" b="1" i="1">
                <a:solidFill>
                  <a:srgbClr val="000000"/>
                </a:solidFill>
                <a:cs typeface="B Zar" pitchFamily="2" charset="-78"/>
              </a:rPr>
              <a:t>6 -</a:t>
            </a: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 كارمنداني كه آموزش هاي ضمن خدمت موضوع اين دستورالعمل را طي نمايند در صورت كسب شرايط لازم مي توانند یکی از گواهینامه های ذیل را دریافت نمایند. </a:t>
            </a:r>
            <a:endParaRPr lang="en-US" sz="2000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ساز و کار انگیزشی</a:t>
            </a:r>
            <a:endParaRPr lang="en-US">
              <a:cs typeface="B Homa" pitchFamily="2" charset="-78"/>
            </a:endParaRP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a-IR" sz="2400" b="1" i="1">
                <a:cs typeface="B Zar" pitchFamily="2" charset="-78"/>
              </a:rPr>
              <a:t>الف) گواهينامه مهارتي </a:t>
            </a:r>
            <a:endParaRPr lang="fa-IR" sz="2400">
              <a:cs typeface="B Zar" pitchFamily="2" charset="-78"/>
            </a:endParaRPr>
          </a:p>
          <a:p>
            <a:pPr>
              <a:lnSpc>
                <a:spcPct val="90000"/>
              </a:lnSpc>
            </a:pPr>
            <a:r>
              <a:rPr lang="fa-IR" sz="2400">
                <a:cs typeface="B Zar" pitchFamily="2" charset="-78"/>
              </a:rPr>
              <a:t>دارا بودن مدرك تحصيلي ديپلم متوسطه </a:t>
            </a:r>
          </a:p>
          <a:p>
            <a:pPr>
              <a:lnSpc>
                <a:spcPct val="90000"/>
              </a:lnSpc>
            </a:pPr>
            <a:r>
              <a:rPr lang="fa-IR" sz="2400">
                <a:cs typeface="B Zar" pitchFamily="2" charset="-78"/>
              </a:rPr>
              <a:t>طي 1200 ساعت آموزش با شرايط زير: </a:t>
            </a:r>
          </a:p>
          <a:p>
            <a:pPr lvl="1">
              <a:lnSpc>
                <a:spcPct val="90000"/>
              </a:lnSpc>
            </a:pPr>
            <a:r>
              <a:rPr lang="fa-IR" sz="2000">
                <a:cs typeface="B Zar" pitchFamily="2" charset="-78"/>
              </a:rPr>
              <a:t>حداقل دو سوم آموزشها در زمينه آموزشهاي شغلي باشد.</a:t>
            </a:r>
          </a:p>
          <a:p>
            <a:pPr lvl="1">
              <a:lnSpc>
                <a:spcPct val="90000"/>
              </a:lnSpc>
            </a:pPr>
            <a:r>
              <a:rPr lang="fa-IR" sz="2000">
                <a:cs typeface="B Zar" pitchFamily="2" charset="-78"/>
              </a:rPr>
              <a:t>1200 ساعت آموزش حداقل در 10 سال طي شود.</a:t>
            </a:r>
          </a:p>
          <a:p>
            <a:pPr lvl="1">
              <a:lnSpc>
                <a:spcPct val="90000"/>
              </a:lnSpc>
            </a:pPr>
            <a:r>
              <a:rPr lang="fa-IR" sz="2000">
                <a:cs typeface="B Zar" pitchFamily="2" charset="-78"/>
              </a:rPr>
              <a:t>هر فرد مجاز به طي حداكثر 120 ساعت آموزش در طول يكسال است.</a:t>
            </a:r>
            <a:endParaRPr lang="fa-IR" sz="2000" b="1" i="1">
              <a:cs typeface="B Zar" pitchFamily="2" charset="-78"/>
            </a:endParaRPr>
          </a:p>
          <a:p>
            <a:pPr>
              <a:lnSpc>
                <a:spcPct val="90000"/>
              </a:lnSpc>
            </a:pPr>
            <a:r>
              <a:rPr lang="fa-IR" sz="2400" b="1" i="1">
                <a:cs typeface="B Zar" pitchFamily="2" charset="-78"/>
              </a:rPr>
              <a:t>تذكر :</a:t>
            </a:r>
            <a:r>
              <a:rPr lang="fa-IR" sz="2400">
                <a:cs typeface="B Zar" pitchFamily="2" charset="-78"/>
              </a:rPr>
              <a:t> ارائه پيشنهادات جديد ، ابتكارات و تأليف و ترجمه كتب و مقالاتي كه موجب افزايش بهره وري كار و بهبود عملكرد فردي و سازماني مي گردد ، حداكثر مي تواند تا معادل 200 ساعت آموزش براي فرد در نظر گرفته شود.</a:t>
            </a:r>
            <a:endParaRPr lang="en-US" sz="240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ساز و کار انگیزشی</a:t>
            </a:r>
            <a:endParaRPr lang="en-US">
              <a:cs typeface="B Homa" pitchFamily="2" charset="-78"/>
            </a:endParaRP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a-IR" sz="2400" b="1" i="1"/>
              <a:t>ب ) گواهينامه تخصصي </a:t>
            </a:r>
            <a:endParaRPr lang="fa-IR" sz="2400"/>
          </a:p>
          <a:p>
            <a:pPr>
              <a:lnSpc>
                <a:spcPct val="90000"/>
              </a:lnSpc>
            </a:pPr>
            <a:r>
              <a:rPr lang="fa-IR" sz="2400"/>
              <a:t>دارا بودن مدرك تحصيلي فوق ديپلم </a:t>
            </a:r>
          </a:p>
          <a:p>
            <a:pPr>
              <a:lnSpc>
                <a:spcPct val="90000"/>
              </a:lnSpc>
            </a:pPr>
            <a:r>
              <a:rPr lang="fa-IR" sz="2400"/>
              <a:t>طي 1000 ساعت آموزش با شرايط زير : </a:t>
            </a:r>
          </a:p>
          <a:p>
            <a:pPr lvl="1">
              <a:lnSpc>
                <a:spcPct val="90000"/>
              </a:lnSpc>
            </a:pPr>
            <a:r>
              <a:rPr lang="fa-IR" sz="2000"/>
              <a:t>حداقل سه چهارم آموزشها در زمينه آموزشهاي شغلي يا بهبود مديريت باشد. </a:t>
            </a:r>
          </a:p>
          <a:p>
            <a:pPr lvl="1">
              <a:lnSpc>
                <a:spcPct val="90000"/>
              </a:lnSpc>
            </a:pPr>
            <a:r>
              <a:rPr lang="fa-IR" sz="2000"/>
              <a:t>1000 ساعت آموزش حداقل در 8 سال طي شود.</a:t>
            </a:r>
          </a:p>
          <a:p>
            <a:pPr lvl="1">
              <a:lnSpc>
                <a:spcPct val="90000"/>
              </a:lnSpc>
            </a:pPr>
            <a:r>
              <a:rPr lang="fa-IR" sz="2000"/>
              <a:t>هر فرد مجاز به طي حداكثر، 125 ساعت آموزش در طول يكسال است.</a:t>
            </a:r>
            <a:endParaRPr lang="fa-IR" sz="2000" b="1" i="1"/>
          </a:p>
          <a:p>
            <a:pPr>
              <a:lnSpc>
                <a:spcPct val="90000"/>
              </a:lnSpc>
            </a:pPr>
            <a:r>
              <a:rPr lang="fa-IR" sz="2400" b="1" i="1"/>
              <a:t>تذكر :</a:t>
            </a:r>
            <a:r>
              <a:rPr lang="fa-IR" sz="2400"/>
              <a:t> ارائه پيشنهادات جديد، ابتكارات و تأليف و ترجمه كتب و مقالاتي كه موجب افزايش بهره وري كار و بهبود عملكرد فردي و سازماني مي گردد، حداكثر مي تواند تا معادل 200 ساعت آموزش براي فرد در نظر گرفته شود.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ساز و کار انگیزشی</a:t>
            </a:r>
            <a:endParaRPr lang="en-US">
              <a:cs typeface="B Homa" pitchFamily="2" charset="-78"/>
            </a:endParaRP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a-IR" sz="2400" b="1"/>
              <a:t>ج ) گواهينامه تخصصي – پژوهشي </a:t>
            </a:r>
            <a:endParaRPr lang="fa-IR" sz="2400"/>
          </a:p>
          <a:p>
            <a:pPr>
              <a:lnSpc>
                <a:spcPct val="80000"/>
              </a:lnSpc>
            </a:pPr>
            <a:r>
              <a:rPr lang="fa-IR" sz="2400"/>
              <a:t>دارا بودن مدرك تحصيلي ليسانس</a:t>
            </a:r>
          </a:p>
          <a:p>
            <a:pPr>
              <a:lnSpc>
                <a:spcPct val="80000"/>
              </a:lnSpc>
            </a:pPr>
            <a:r>
              <a:rPr lang="fa-IR" sz="2400"/>
              <a:t>طي 800 ساعت آموزش با شرايط زير : </a:t>
            </a:r>
          </a:p>
          <a:p>
            <a:pPr lvl="1">
              <a:lnSpc>
                <a:spcPct val="80000"/>
              </a:lnSpc>
            </a:pPr>
            <a:r>
              <a:rPr lang="fa-IR" sz="2000"/>
              <a:t>حداقل سه چهارم آموزشها در زمينه آموزشهاي شغلي اختصاصي يا بهبود مديريت باشد.</a:t>
            </a:r>
          </a:p>
          <a:p>
            <a:pPr lvl="1">
              <a:lnSpc>
                <a:spcPct val="80000"/>
              </a:lnSpc>
            </a:pPr>
            <a:r>
              <a:rPr lang="fa-IR" sz="2000"/>
              <a:t>800 ساعت آموزش حداقل در 7 سال طي شود.</a:t>
            </a:r>
          </a:p>
          <a:p>
            <a:pPr>
              <a:lnSpc>
                <a:spcPct val="80000"/>
              </a:lnSpc>
            </a:pPr>
            <a:r>
              <a:rPr lang="fa-IR" sz="2400"/>
              <a:t>اجراي يك طرح تحقيقي در زمينه شغل مورد تصدي معادل 100 ساعت </a:t>
            </a:r>
            <a:endParaRPr lang="fa-IR" sz="2400" b="1" i="1"/>
          </a:p>
          <a:p>
            <a:pPr>
              <a:lnSpc>
                <a:spcPct val="80000"/>
              </a:lnSpc>
            </a:pPr>
            <a:r>
              <a:rPr lang="fa-IR" sz="2400" b="1" i="1"/>
              <a:t>تذكر : </a:t>
            </a:r>
            <a:r>
              <a:rPr lang="fa-IR" sz="2400"/>
              <a:t>ارائه پيشنهادات جديد، ابتكارات و تأليف و ترجمه كتب و مقالاتي كه موجب افزايش بهره وري كار و بهبود عملكرد فردي و سازماني گردد، حداكثر مي تواند تا معادل 200 ساعت آموزش براي فرد در نظر گرفته شود.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622300"/>
            <a:ext cx="7924800" cy="1143000"/>
          </a:xfrm>
        </p:spPr>
        <p:txBody>
          <a:bodyPr/>
          <a:lstStyle/>
          <a:p>
            <a:r>
              <a:rPr lang="fa-IR">
                <a:cs typeface="B Homa" pitchFamily="2" charset="-78"/>
              </a:rPr>
              <a:t>رویکردی بر نظام آموزش کارکنان</a:t>
            </a:r>
            <a:r>
              <a:rPr lang="fa-IR"/>
              <a:t> </a:t>
            </a:r>
            <a:endParaRPr lang="en-US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19363"/>
            <a:ext cx="7693025" cy="3933825"/>
          </a:xfrm>
        </p:spPr>
        <p:txBody>
          <a:bodyPr/>
          <a:lstStyle/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آموزش های ضمن خدمت به دلایل زیر مورد نیاز سازمانها بوده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1- عاملی جهت بروز استعدادهای پنهانی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2- منحصربه فرد بودن موقعیتها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3- تغییر شغل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4- قوانین و مقررات حکومتی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5- رفع نقایص عملکرد جاری و پیش بینی های آینده نگر در این زمینه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6- لزوم بهبود کیفیت مدام فعالیتها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7- افزایش میان تولید کالاها و خدمات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8- افزایش وظایف سازمانها 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9- ورود فناوریها و جدید اعم از سخت افزار و نرم افزار در عرصه فعالیتها</a:t>
            </a:r>
          </a:p>
          <a:p>
            <a:pPr algn="justLow"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10- دانش محوری فعالیتها در عرصه های مختلف </a:t>
            </a:r>
            <a:endParaRPr lang="en-US" sz="1800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ساز و کار انگیزشی</a:t>
            </a:r>
            <a:endParaRPr lang="en-US">
              <a:cs typeface="B Homa" pitchFamily="2" charset="-78"/>
            </a:endParaRP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sz="2400"/>
              <a:t>تبصره 1 : با دارندگان گواهينامه هاي مهارتي ، تخصصي و تخصصي، پژوهشي كه كليه الزامات اين نظام را رعايت نموده و گواهي آنها به تائيد کمیته آموزش و بهسازی منابع انسانی رسيده باشد از نظر ارتقاء گروه و ساير مزاياي استخدامي مترتب، مشابه دارندگان مدارك تحصيلي فوق ديپلم، ليسانس و فوق ليسانس رفتار مي گردد. در اين حالت موضوع تعجيل منتفي مي گردد. </a:t>
            </a:r>
          </a:p>
          <a:p>
            <a:r>
              <a:rPr lang="fa-IR" sz="2400"/>
              <a:t>تبصره 2 : هر كدام از کارمندان دانشگاه در طول خدمت مي توانند صرفاً يكي از گواهينامه هاي فوق الذكر را دريافت و در يك سطح تحصيلي بالاتر همتراز شوند.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ساز و کار انگیزشی</a:t>
            </a:r>
            <a:endParaRPr lang="en-US">
              <a:cs typeface="B Homa" pitchFamily="2" charset="-78"/>
            </a:endParaRP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a-IR" sz="2400"/>
              <a:t>تبصره3 : دوره هاي آموزش كوتاه مدت كه جهت كاركنان دولت در قالب پودمانهاي آموزشي مرتبط با مشاغل افراد برنامه ريزي و اجرا مي گردد جنبه كاربردي و مهارتي دارد  و طراحي چنين آموزشهايي جهت مقاطع كارشناسي ارشد و دكتري كه جنبه هاي تئوري و نظري دارد براي اخذ گواهينامه نوع دوم امكانپذير    نمي باشد و كاركنان داراي اينگونه مدارك تحصيلي مي توانند از ديگر مزاياي ساز و كار انگيزشي بهره مند گردند .</a:t>
            </a:r>
          </a:p>
          <a:p>
            <a:pPr>
              <a:lnSpc>
                <a:spcPct val="80000"/>
              </a:lnSpc>
            </a:pPr>
            <a:r>
              <a:rPr lang="fa-IR" sz="2400"/>
              <a:t>تبصره 4 : افرادی که مشمول همترازی تألیفات ، تحقیقات ، پیشنهادات ، ترجمه کتب و مقالات که به تأیید کمیته راهبردی آموزش رسیده باشد حداکثر 18 ماه از طول مدت لازم جهت اعطای گواهینامه نوع دوم ( مهارتی ، تخصصی ، تخصصی – پژوهشی ) آنان کسر خواهد شد . 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ساز و کار انگیزشی</a:t>
            </a:r>
            <a:endParaRPr lang="en-US">
              <a:cs typeface="B Homa" pitchFamily="2" charset="-78"/>
            </a:endParaRP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/>
              <a:t>تبصره 5  : برای اجرای یک طرح تحقیقی در زمینه شغل مورد تصدی که معادل 100 ساعت آموزش تلقی  می شود به مدت 6 ماه از طول مدت لازم جهت اخذ گواهینامه تخصصی – پژوهشی کسر می گردد . بدیهی است مجموع سنوات کسر شده با احتساب 18 ماه فوق الذکر حداکثر به مدت 2 سال جهت اخذ گواهینامه فوق خواهد بود 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i="1"/>
              <a:t>ساز و کارهای انگیزشی ارزشیابی</a:t>
            </a:r>
            <a:endParaRPr lang="en-US" i="1"/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a-IR" sz="2000" b="1"/>
              <a:t>1</a:t>
            </a:r>
            <a:r>
              <a:rPr lang="fa-IR" sz="2000" b="1" i="1"/>
              <a:t>- افزایش سنواتی</a:t>
            </a:r>
            <a:endParaRPr lang="fa-IR" sz="2000"/>
          </a:p>
          <a:p>
            <a:pPr>
              <a:lnSpc>
                <a:spcPct val="90000"/>
              </a:lnSpc>
            </a:pPr>
            <a:r>
              <a:rPr lang="fa-IR" sz="2000"/>
              <a:t>به ترتیب اولویت امتیازات ( به صورت نزولی ) 85% از 5% افزایش سنواتی ، 10% از 4% افزایش سنواتی و 5% مابقی از 3% افزایش سنواتی برخوردار می گردند . </a:t>
            </a:r>
          </a:p>
          <a:p>
            <a:pPr>
              <a:lnSpc>
                <a:spcPct val="90000"/>
              </a:lnSpc>
            </a:pPr>
            <a:r>
              <a:rPr lang="fa-IR" sz="2000"/>
              <a:t>2- </a:t>
            </a:r>
            <a:r>
              <a:rPr lang="fa-IR" sz="2000" b="1" i="1"/>
              <a:t>افزایش فوق العاده شغل ( فوق العاده برجستگی )</a:t>
            </a:r>
            <a:endParaRPr lang="fa-IR" sz="2000"/>
          </a:p>
          <a:p>
            <a:pPr>
              <a:lnSpc>
                <a:spcPct val="90000"/>
              </a:lnSpc>
            </a:pPr>
            <a:r>
              <a:rPr lang="fa-IR" sz="2000"/>
              <a:t>- دستگاههای مکلفند فوق العاده شغل کارکنانی را که در هر دوره ارزشیابی بالاترین امتیازات را در واحد سازمانی خود کسب می نمایند مشروط به اینکه از سقف مقرر در ماده 4 قانون نظام هماهنگ تجاوز ننماید . برای مدت یک سال به ترتیب زیر افزایش دهند :</a:t>
            </a:r>
          </a:p>
          <a:p>
            <a:pPr>
              <a:lnSpc>
                <a:spcPct val="90000"/>
              </a:lnSpc>
            </a:pPr>
            <a:r>
              <a:rPr lang="fa-IR" sz="2000"/>
              <a:t>الف) افزایش فوق العاده شغل به میزان 20% برای 10% کارکنان که بالاترین امتیازات ارزشیابی را کسب نموده اند . </a:t>
            </a:r>
          </a:p>
          <a:p>
            <a:pPr>
              <a:lnSpc>
                <a:spcPct val="90000"/>
              </a:lnSpc>
            </a:pPr>
            <a:r>
              <a:rPr lang="fa-IR" sz="2000"/>
              <a:t>ب) افزایش فوق العاده شغل به میزان 10% برای 10% کارکنانی که دارای بالاترین امتیازات بعدی می باشند 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i="1"/>
              <a:t>ساز و کارهای انگیزشی ارزشیابی</a:t>
            </a:r>
            <a:endParaRPr lang="en-US" i="1"/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a-IR" sz="2000" b="1" i="1"/>
              <a:t>3- گروه تشویقی ( تشخیص خدمت برجسته</a:t>
            </a:r>
            <a:r>
              <a:rPr lang="fa-IR" sz="2000"/>
              <a:t> )</a:t>
            </a:r>
          </a:p>
          <a:p>
            <a:pPr>
              <a:lnSpc>
                <a:spcPct val="80000"/>
              </a:lnSpc>
            </a:pPr>
            <a:r>
              <a:rPr lang="fa-IR" sz="2000"/>
              <a:t>خدمت برجسته براساس نتیجه ارزشیابی عبارت است از کسب بالاترین امتیازات ارزشیابی در سه سال متوالی و یا پنج سال متناوب در واحد سازمانی محل خدمت . به این دسته از کارکنان ، کارشناسان و یا سرپرستان ( مدیران پایه ) یک گروه تشویقی اعطاء می گردد . در صورت تکرار خدمت برجسته از سوی آن دسته از کارکنان ، گروه تشویقی دیگری نیز به آنان اعطاء می گردد . </a:t>
            </a:r>
          </a:p>
          <a:p>
            <a:pPr>
              <a:lnSpc>
                <a:spcPct val="80000"/>
              </a:lnSpc>
            </a:pPr>
            <a:r>
              <a:rPr lang="fa-IR" sz="2000"/>
              <a:t>- درصورتیکه تعداد کارکنان در هر واحد سازمانی کمتر از 15 نفر باشد ، آمار واحد مزبور با آمار کارکنان دیگری که تحت نظارت یک شاخه معاونت وزارتخانه یا موسسه دولتی یا عناوین مشابه می باشند جمع گردیده و سپس مطابق این دستورالعمل ، اعطای گروه تشویقی صورت می گیرد . </a:t>
            </a:r>
          </a:p>
          <a:p>
            <a:pPr>
              <a:lnSpc>
                <a:spcPct val="80000"/>
              </a:lnSpc>
            </a:pPr>
            <a:r>
              <a:rPr lang="fa-IR" sz="2000"/>
              <a:t>- چنانچه آمار کارکنان در هر واحد سازمانی تا 40 نفر باشد ، یک نفر به عنوان کارمند برجسته ( در صورت وجود فرد واجد شرایط و رعایت سایر ضوابط ) انتخاب می گردد . و به ازاء هر 40 نفر اضافه ، یک نفر براساس جدول زیر به سهمیه واحد مزبور افزوده می شود . 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25413"/>
            <a:ext cx="8153400" cy="1143000"/>
          </a:xfrm>
        </p:spPr>
        <p:txBody>
          <a:bodyPr/>
          <a:lstStyle/>
          <a:p>
            <a:pPr algn="ctr"/>
            <a:r>
              <a:rPr lang="fa-IR" sz="2800">
                <a:cs typeface="B Homa" pitchFamily="2" charset="-78"/>
              </a:rPr>
              <a:t>ساختار نظام آموزش کارکنان</a:t>
            </a:r>
            <a:endParaRPr lang="en-US" sz="2800">
              <a:cs typeface="B Homa" pitchFamily="2" charset="-78"/>
            </a:endParaRPr>
          </a:p>
        </p:txBody>
      </p:sp>
      <p:sp>
        <p:nvSpPr>
          <p:cNvPr id="276484" name="Rectangle 4"/>
          <p:cNvSpPr>
            <a:spLocks noChangeArrowheads="1"/>
          </p:cNvSpPr>
          <p:nvPr/>
        </p:nvSpPr>
        <p:spPr bwMode="auto">
          <a:xfrm>
            <a:off x="2832100" y="1874838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1700" b="1">
                <a:cs typeface="B Zar" pitchFamily="2" charset="-78"/>
              </a:rPr>
              <a:t>اهداف نظام آموزشی کارکنان دولت</a:t>
            </a:r>
            <a:endParaRPr lang="en-US" sz="1700" b="1">
              <a:cs typeface="B Zar" pitchFamily="2" charset="-78"/>
            </a:endParaRPr>
          </a:p>
        </p:txBody>
      </p:sp>
      <p:sp>
        <p:nvSpPr>
          <p:cNvPr id="276485" name="Rectangle 5"/>
          <p:cNvSpPr>
            <a:spLocks noChangeArrowheads="1"/>
          </p:cNvSpPr>
          <p:nvPr/>
        </p:nvSpPr>
        <p:spPr bwMode="auto">
          <a:xfrm>
            <a:off x="2827338" y="2543175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1700" b="1">
                <a:cs typeface="B Zar" pitchFamily="2" charset="-78"/>
              </a:rPr>
              <a:t>انواع دوره های آموزشی </a:t>
            </a:r>
            <a:endParaRPr lang="en-US" sz="1700" b="1">
              <a:cs typeface="B Zar" pitchFamily="2" charset="-78"/>
            </a:endParaRPr>
          </a:p>
        </p:txBody>
      </p:sp>
      <p:sp>
        <p:nvSpPr>
          <p:cNvPr id="276486" name="Rectangle 6"/>
          <p:cNvSpPr>
            <a:spLocks noChangeArrowheads="1"/>
          </p:cNvSpPr>
          <p:nvPr/>
        </p:nvSpPr>
        <p:spPr bwMode="auto">
          <a:xfrm>
            <a:off x="2827338" y="3259138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1700" b="1">
                <a:cs typeface="B Zar" pitchFamily="2" charset="-78"/>
              </a:rPr>
              <a:t>طبقات دوره های آموزشی  </a:t>
            </a:r>
            <a:endParaRPr lang="en-US" sz="1700" b="1">
              <a:cs typeface="B Zar" pitchFamily="2" charset="-78"/>
            </a:endParaRPr>
          </a:p>
        </p:txBody>
      </p:sp>
      <p:sp>
        <p:nvSpPr>
          <p:cNvPr id="276487" name="Rectangle 7"/>
          <p:cNvSpPr>
            <a:spLocks noChangeArrowheads="1"/>
          </p:cNvSpPr>
          <p:nvPr/>
        </p:nvSpPr>
        <p:spPr bwMode="auto">
          <a:xfrm>
            <a:off x="2827338" y="4000500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1600" b="1">
                <a:cs typeface="B Zar" pitchFamily="2" charset="-78"/>
              </a:rPr>
              <a:t>گواهینامه نظام آموزشی کارکنان دولت</a:t>
            </a:r>
            <a:endParaRPr lang="en-US" sz="1600" b="1">
              <a:cs typeface="B Zar" pitchFamily="2" charset="-78"/>
            </a:endParaRPr>
          </a:p>
        </p:txBody>
      </p:sp>
      <p:sp>
        <p:nvSpPr>
          <p:cNvPr id="276488" name="Rectangle 8"/>
          <p:cNvSpPr>
            <a:spLocks noChangeArrowheads="1"/>
          </p:cNvSpPr>
          <p:nvPr/>
        </p:nvSpPr>
        <p:spPr bwMode="auto">
          <a:xfrm>
            <a:off x="2827338" y="4772025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1300" b="1">
                <a:cs typeface="B Zar" pitchFamily="2" charset="-78"/>
              </a:rPr>
              <a:t>سازوکار انگیزشی نظام آموزشی کارکنان دولت</a:t>
            </a:r>
            <a:endParaRPr lang="en-US" sz="1300" b="1">
              <a:cs typeface="B Zar" pitchFamily="2" charset="-78"/>
            </a:endParaRPr>
          </a:p>
        </p:txBody>
      </p:sp>
      <p:sp>
        <p:nvSpPr>
          <p:cNvPr id="276489" name="Rectangle 9"/>
          <p:cNvSpPr>
            <a:spLocks noChangeArrowheads="1"/>
          </p:cNvSpPr>
          <p:nvPr/>
        </p:nvSpPr>
        <p:spPr bwMode="auto">
          <a:xfrm>
            <a:off x="2827338" y="5487988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1700" b="1">
                <a:cs typeface="B Zar" pitchFamily="2" charset="-78"/>
              </a:rPr>
              <a:t>شناسنامه آموزشی</a:t>
            </a:r>
            <a:endParaRPr lang="en-US" sz="1700" b="1">
              <a:cs typeface="B Zar" pitchFamily="2" charset="-78"/>
            </a:endParaRPr>
          </a:p>
        </p:txBody>
      </p:sp>
      <p:sp>
        <p:nvSpPr>
          <p:cNvPr id="276491" name="Line 11"/>
          <p:cNvSpPr>
            <a:spLocks noChangeShapeType="1"/>
          </p:cNvSpPr>
          <p:nvPr/>
        </p:nvSpPr>
        <p:spPr bwMode="auto">
          <a:xfrm>
            <a:off x="2051050" y="207803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492" name="Line 12"/>
          <p:cNvSpPr>
            <a:spLocks noChangeShapeType="1"/>
          </p:cNvSpPr>
          <p:nvPr/>
        </p:nvSpPr>
        <p:spPr bwMode="auto">
          <a:xfrm>
            <a:off x="2339975" y="18621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495" name="Line 15"/>
          <p:cNvSpPr>
            <a:spLocks noChangeShapeType="1"/>
          </p:cNvSpPr>
          <p:nvPr/>
        </p:nvSpPr>
        <p:spPr bwMode="auto">
          <a:xfrm>
            <a:off x="2051050" y="22939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04" name="Line 24"/>
          <p:cNvSpPr>
            <a:spLocks noChangeShapeType="1"/>
          </p:cNvSpPr>
          <p:nvPr/>
        </p:nvSpPr>
        <p:spPr bwMode="auto">
          <a:xfrm>
            <a:off x="2051050" y="18621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05" name="Rectangle 25"/>
          <p:cNvSpPr>
            <a:spLocks noChangeArrowheads="1"/>
          </p:cNvSpPr>
          <p:nvPr/>
        </p:nvSpPr>
        <p:spPr bwMode="auto">
          <a:xfrm>
            <a:off x="374650" y="1684338"/>
            <a:ext cx="15843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fa-IR" sz="1400">
                <a:cs typeface="B Zar" pitchFamily="2" charset="-78"/>
              </a:rPr>
              <a:t>دوره های نوآموزی</a:t>
            </a:r>
          </a:p>
          <a:p>
            <a:pPr>
              <a:lnSpc>
                <a:spcPct val="80000"/>
              </a:lnSpc>
            </a:pPr>
            <a:r>
              <a:rPr lang="fa-IR" sz="1400">
                <a:cs typeface="B Zar" pitchFamily="2" charset="-78"/>
              </a:rPr>
              <a:t>دوره های بازآموزی</a:t>
            </a:r>
          </a:p>
          <a:p>
            <a:pPr>
              <a:lnSpc>
                <a:spcPct val="80000"/>
              </a:lnSpc>
            </a:pPr>
            <a:r>
              <a:rPr lang="fa-IR" sz="1400">
                <a:cs typeface="B Zar" pitchFamily="2" charset="-78"/>
              </a:rPr>
              <a:t>دوره های آماده سازی</a:t>
            </a:r>
            <a:endParaRPr lang="en-US" sz="1400">
              <a:cs typeface="B Zar" pitchFamily="2" charset="-78"/>
            </a:endParaRPr>
          </a:p>
        </p:txBody>
      </p:sp>
      <p:sp>
        <p:nvSpPr>
          <p:cNvPr id="276506" name="Line 26"/>
          <p:cNvSpPr>
            <a:spLocks noChangeShapeType="1"/>
          </p:cNvSpPr>
          <p:nvPr/>
        </p:nvSpPr>
        <p:spPr bwMode="auto">
          <a:xfrm>
            <a:off x="2411413" y="4221163"/>
            <a:ext cx="398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07" name="Line 27"/>
          <p:cNvSpPr>
            <a:spLocks noChangeShapeType="1"/>
          </p:cNvSpPr>
          <p:nvPr/>
        </p:nvSpPr>
        <p:spPr bwMode="auto">
          <a:xfrm>
            <a:off x="2408238" y="39544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08" name="Line 28"/>
          <p:cNvSpPr>
            <a:spLocks noChangeShapeType="1"/>
          </p:cNvSpPr>
          <p:nvPr/>
        </p:nvSpPr>
        <p:spPr bwMode="auto">
          <a:xfrm>
            <a:off x="2119313" y="44497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09" name="Line 29"/>
          <p:cNvSpPr>
            <a:spLocks noChangeShapeType="1"/>
          </p:cNvSpPr>
          <p:nvPr/>
        </p:nvSpPr>
        <p:spPr bwMode="auto">
          <a:xfrm>
            <a:off x="2119313" y="39417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0" name="Rectangle 30"/>
          <p:cNvSpPr>
            <a:spLocks noChangeArrowheads="1"/>
          </p:cNvSpPr>
          <p:nvPr/>
        </p:nvSpPr>
        <p:spPr bwMode="auto">
          <a:xfrm>
            <a:off x="539750" y="3725863"/>
            <a:ext cx="1584325" cy="99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fa-IR" sz="1300">
                <a:cs typeface="B Zar" pitchFamily="2" charset="-78"/>
              </a:rPr>
              <a:t>گواهینامه نوع اول </a:t>
            </a:r>
          </a:p>
          <a:p>
            <a:pPr>
              <a:lnSpc>
                <a:spcPct val="80000"/>
              </a:lnSpc>
            </a:pPr>
            <a:r>
              <a:rPr lang="fa-IR" sz="1300">
                <a:cs typeface="B Zar" pitchFamily="2" charset="-78"/>
              </a:rPr>
              <a:t>( در پایان هر دوره پودمان)</a:t>
            </a:r>
          </a:p>
          <a:p>
            <a:pPr>
              <a:lnSpc>
                <a:spcPct val="80000"/>
              </a:lnSpc>
            </a:pPr>
            <a:endParaRPr lang="fa-IR" sz="1300">
              <a:cs typeface="B Zar" pitchFamily="2" charset="-78"/>
            </a:endParaRPr>
          </a:p>
          <a:p>
            <a:pPr>
              <a:lnSpc>
                <a:spcPct val="80000"/>
              </a:lnSpc>
            </a:pPr>
            <a:r>
              <a:rPr lang="fa-IR" sz="1300">
                <a:cs typeface="B Zar" pitchFamily="2" charset="-78"/>
              </a:rPr>
              <a:t>گواهینامه نوع دوم (در پایان</a:t>
            </a:r>
          </a:p>
          <a:p>
            <a:pPr>
              <a:lnSpc>
                <a:spcPct val="80000"/>
              </a:lnSpc>
            </a:pPr>
            <a:r>
              <a:rPr lang="fa-IR" sz="1300">
                <a:cs typeface="B Zar" pitchFamily="2" charset="-78"/>
              </a:rPr>
              <a:t> مجموعه ای از دوره ها یا پودمانها</a:t>
            </a:r>
            <a:endParaRPr lang="en-US" sz="1300">
              <a:cs typeface="B Zar" pitchFamily="2" charset="-78"/>
            </a:endParaRPr>
          </a:p>
        </p:txBody>
      </p:sp>
      <p:sp>
        <p:nvSpPr>
          <p:cNvPr id="276511" name="Line 31"/>
          <p:cNvSpPr>
            <a:spLocks noChangeShapeType="1"/>
          </p:cNvSpPr>
          <p:nvPr/>
        </p:nvSpPr>
        <p:spPr bwMode="auto">
          <a:xfrm>
            <a:off x="849313" y="4906963"/>
            <a:ext cx="1366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2" name="Line 32"/>
          <p:cNvSpPr>
            <a:spLocks noChangeShapeType="1"/>
          </p:cNvSpPr>
          <p:nvPr/>
        </p:nvSpPr>
        <p:spPr bwMode="auto">
          <a:xfrm>
            <a:off x="1573213" y="46704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3" name="Line 33"/>
          <p:cNvSpPr>
            <a:spLocks noChangeShapeType="1"/>
          </p:cNvSpPr>
          <p:nvPr/>
        </p:nvSpPr>
        <p:spPr bwMode="auto">
          <a:xfrm>
            <a:off x="2220913" y="49196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4" name="Line 34"/>
          <p:cNvSpPr>
            <a:spLocks noChangeShapeType="1"/>
          </p:cNvSpPr>
          <p:nvPr/>
        </p:nvSpPr>
        <p:spPr bwMode="auto">
          <a:xfrm>
            <a:off x="849313" y="490378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5" name="Rectangle 35"/>
          <p:cNvSpPr>
            <a:spLocks noChangeArrowheads="1"/>
          </p:cNvSpPr>
          <p:nvPr/>
        </p:nvSpPr>
        <p:spPr bwMode="auto">
          <a:xfrm>
            <a:off x="179388" y="5157788"/>
            <a:ext cx="247808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1300">
                <a:cs typeface="B Zar" pitchFamily="2" charset="-78"/>
              </a:rPr>
              <a:t>      مهارتی       تخصصی    تخصصی پژوهشی</a:t>
            </a:r>
            <a:endParaRPr lang="en-US" sz="1300">
              <a:cs typeface="B Zar" pitchFamily="2" charset="-78"/>
            </a:endParaRPr>
          </a:p>
        </p:txBody>
      </p:sp>
      <p:sp>
        <p:nvSpPr>
          <p:cNvPr id="276516" name="Line 36"/>
          <p:cNvSpPr>
            <a:spLocks noChangeShapeType="1"/>
          </p:cNvSpPr>
          <p:nvPr/>
        </p:nvSpPr>
        <p:spPr bwMode="auto">
          <a:xfrm>
            <a:off x="5724525" y="3475038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7" name="Line 37"/>
          <p:cNvSpPr>
            <a:spLocks noChangeShapeType="1"/>
          </p:cNvSpPr>
          <p:nvPr/>
        </p:nvSpPr>
        <p:spPr bwMode="auto">
          <a:xfrm>
            <a:off x="5808663" y="2924175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8" name="Line 38"/>
          <p:cNvSpPr>
            <a:spLocks noChangeShapeType="1"/>
          </p:cNvSpPr>
          <p:nvPr/>
        </p:nvSpPr>
        <p:spPr bwMode="auto">
          <a:xfrm>
            <a:off x="5808663" y="29241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9" name="Line 39"/>
          <p:cNvSpPr>
            <a:spLocks noChangeShapeType="1"/>
          </p:cNvSpPr>
          <p:nvPr/>
        </p:nvSpPr>
        <p:spPr bwMode="auto">
          <a:xfrm>
            <a:off x="5808663" y="32893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0" name="Line 40"/>
          <p:cNvSpPr>
            <a:spLocks noChangeShapeType="1"/>
          </p:cNvSpPr>
          <p:nvPr/>
        </p:nvSpPr>
        <p:spPr bwMode="auto">
          <a:xfrm>
            <a:off x="5808663" y="36877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1" name="Line 41"/>
          <p:cNvSpPr>
            <a:spLocks noChangeShapeType="1"/>
          </p:cNvSpPr>
          <p:nvPr/>
        </p:nvSpPr>
        <p:spPr bwMode="auto">
          <a:xfrm>
            <a:off x="5808663" y="40767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2" name="Rectangle 42"/>
          <p:cNvSpPr>
            <a:spLocks noChangeArrowheads="1"/>
          </p:cNvSpPr>
          <p:nvPr/>
        </p:nvSpPr>
        <p:spPr bwMode="auto">
          <a:xfrm>
            <a:off x="5948363" y="2730500"/>
            <a:ext cx="1512887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170000"/>
              </a:lnSpc>
            </a:pPr>
            <a:r>
              <a:rPr lang="fa-IR" sz="1400">
                <a:cs typeface="B Zar" pitchFamily="2" charset="-78"/>
              </a:rPr>
              <a:t>دوره های توجیهی </a:t>
            </a:r>
          </a:p>
          <a:p>
            <a:pPr algn="l">
              <a:lnSpc>
                <a:spcPct val="170000"/>
              </a:lnSpc>
            </a:pPr>
            <a:r>
              <a:rPr lang="fa-IR" sz="1400">
                <a:cs typeface="B Zar" pitchFamily="2" charset="-78"/>
              </a:rPr>
              <a:t>دوره های شغلی </a:t>
            </a:r>
          </a:p>
          <a:p>
            <a:pPr algn="l">
              <a:lnSpc>
                <a:spcPct val="170000"/>
              </a:lnSpc>
            </a:pPr>
            <a:r>
              <a:rPr lang="fa-IR" sz="1400">
                <a:cs typeface="B Zar" pitchFamily="2" charset="-78"/>
              </a:rPr>
              <a:t>دوره های عمومی </a:t>
            </a:r>
          </a:p>
          <a:p>
            <a:pPr algn="l">
              <a:lnSpc>
                <a:spcPct val="170000"/>
              </a:lnSpc>
            </a:pPr>
            <a:r>
              <a:rPr lang="fa-IR" sz="1400">
                <a:cs typeface="B Zar" pitchFamily="2" charset="-78"/>
              </a:rPr>
              <a:t>دوره های بهبود مدیریت </a:t>
            </a:r>
            <a:endParaRPr lang="en-US" sz="1400">
              <a:cs typeface="B Zar" pitchFamily="2" charset="-78"/>
            </a:endParaRPr>
          </a:p>
        </p:txBody>
      </p:sp>
      <p:sp>
        <p:nvSpPr>
          <p:cNvPr id="276523" name="Line 43"/>
          <p:cNvSpPr>
            <a:spLocks noChangeShapeType="1"/>
          </p:cNvSpPr>
          <p:nvPr/>
        </p:nvSpPr>
        <p:spPr bwMode="auto">
          <a:xfrm>
            <a:off x="6994525" y="3322638"/>
            <a:ext cx="217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4" name="Line 44"/>
          <p:cNvSpPr>
            <a:spLocks noChangeShapeType="1"/>
          </p:cNvSpPr>
          <p:nvPr/>
        </p:nvSpPr>
        <p:spPr bwMode="auto">
          <a:xfrm>
            <a:off x="7212013" y="32131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7" name="Line 47"/>
          <p:cNvSpPr>
            <a:spLocks noChangeShapeType="1"/>
          </p:cNvSpPr>
          <p:nvPr/>
        </p:nvSpPr>
        <p:spPr bwMode="auto">
          <a:xfrm>
            <a:off x="7212013" y="3213100"/>
            <a:ext cx="117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8" name="Rectangle 48"/>
          <p:cNvSpPr>
            <a:spLocks noChangeArrowheads="1"/>
          </p:cNvSpPr>
          <p:nvPr/>
        </p:nvSpPr>
        <p:spPr bwMode="auto">
          <a:xfrm>
            <a:off x="7400925" y="2949575"/>
            <a:ext cx="11271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>
              <a:lnSpc>
                <a:spcPct val="80000"/>
              </a:lnSpc>
            </a:pPr>
            <a:r>
              <a:rPr lang="fa-IR" sz="1200">
                <a:cs typeface="B Zar" pitchFamily="2" charset="-78"/>
              </a:rPr>
              <a:t>آموزشهای مشترک اداری</a:t>
            </a:r>
          </a:p>
          <a:p>
            <a:pPr algn="l" rtl="0">
              <a:lnSpc>
                <a:spcPct val="80000"/>
              </a:lnSpc>
            </a:pPr>
            <a:r>
              <a:rPr lang="fa-IR" sz="1200">
                <a:cs typeface="B Zar" pitchFamily="2" charset="-78"/>
              </a:rPr>
              <a:t>آموزشهای شغلی اختصاصی</a:t>
            </a:r>
            <a:endParaRPr lang="en-US" sz="1200">
              <a:cs typeface="B Zar" pitchFamily="2" charset="-78"/>
            </a:endParaRPr>
          </a:p>
        </p:txBody>
      </p:sp>
      <p:sp>
        <p:nvSpPr>
          <p:cNvPr id="276529" name="Line 49"/>
          <p:cNvSpPr>
            <a:spLocks noChangeShapeType="1"/>
          </p:cNvSpPr>
          <p:nvPr/>
        </p:nvSpPr>
        <p:spPr bwMode="auto">
          <a:xfrm>
            <a:off x="7210425" y="3429000"/>
            <a:ext cx="117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0" name="Line 50"/>
          <p:cNvSpPr>
            <a:spLocks noChangeShapeType="1"/>
          </p:cNvSpPr>
          <p:nvPr/>
        </p:nvSpPr>
        <p:spPr bwMode="auto">
          <a:xfrm>
            <a:off x="7042150" y="36449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1" name="Line 51"/>
          <p:cNvSpPr>
            <a:spLocks noChangeShapeType="1"/>
          </p:cNvSpPr>
          <p:nvPr/>
        </p:nvSpPr>
        <p:spPr bwMode="auto">
          <a:xfrm>
            <a:off x="7042150" y="3652838"/>
            <a:ext cx="4318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3" name="Line 53"/>
          <p:cNvSpPr>
            <a:spLocks noChangeShapeType="1"/>
          </p:cNvSpPr>
          <p:nvPr/>
        </p:nvSpPr>
        <p:spPr bwMode="auto">
          <a:xfrm>
            <a:off x="7050088" y="3665538"/>
            <a:ext cx="4318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4" name="Rectangle 54"/>
          <p:cNvSpPr>
            <a:spLocks noChangeArrowheads="1"/>
          </p:cNvSpPr>
          <p:nvPr/>
        </p:nvSpPr>
        <p:spPr bwMode="auto">
          <a:xfrm>
            <a:off x="7435850" y="3433763"/>
            <a:ext cx="11271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>
              <a:lnSpc>
                <a:spcPct val="80000"/>
              </a:lnSpc>
            </a:pPr>
            <a:r>
              <a:rPr lang="fa-IR" sz="1200">
                <a:cs typeface="B Zar" pitchFamily="2" charset="-78"/>
              </a:rPr>
              <a:t>آموزشهای فناوری اطلاعات</a:t>
            </a:r>
          </a:p>
          <a:p>
            <a:pPr algn="l" rtl="0">
              <a:lnSpc>
                <a:spcPct val="80000"/>
              </a:lnSpc>
            </a:pPr>
            <a:r>
              <a:rPr lang="fa-IR" sz="1200">
                <a:cs typeface="B Zar" pitchFamily="2" charset="-78"/>
              </a:rPr>
              <a:t>آموزشهای فرهنگی اجتماعی</a:t>
            </a:r>
          </a:p>
          <a:p>
            <a:pPr algn="l" rtl="0">
              <a:lnSpc>
                <a:spcPct val="80000"/>
              </a:lnSpc>
            </a:pPr>
            <a:r>
              <a:rPr lang="fa-IR" sz="1200">
                <a:cs typeface="B Zar" pitchFamily="2" charset="-78"/>
              </a:rPr>
              <a:t>آموزشهای توانمندیهای عمومی</a:t>
            </a:r>
            <a:endParaRPr lang="en-US" sz="1200">
              <a:cs typeface="B Zar" pitchFamily="2" charset="-78"/>
            </a:endParaRPr>
          </a:p>
        </p:txBody>
      </p:sp>
      <p:sp>
        <p:nvSpPr>
          <p:cNvPr id="276535" name="Line 55"/>
          <p:cNvSpPr>
            <a:spLocks noChangeShapeType="1"/>
          </p:cNvSpPr>
          <p:nvPr/>
        </p:nvSpPr>
        <p:spPr bwMode="auto">
          <a:xfrm>
            <a:off x="5724525" y="50133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6" name="Line 56"/>
          <p:cNvSpPr>
            <a:spLocks noChangeShapeType="1"/>
          </p:cNvSpPr>
          <p:nvPr/>
        </p:nvSpPr>
        <p:spPr bwMode="auto">
          <a:xfrm>
            <a:off x="5940425" y="47926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7" name="Line 57"/>
          <p:cNvSpPr>
            <a:spLocks noChangeShapeType="1"/>
          </p:cNvSpPr>
          <p:nvPr/>
        </p:nvSpPr>
        <p:spPr bwMode="auto">
          <a:xfrm>
            <a:off x="5940425" y="47974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8" name="Line 58"/>
          <p:cNvSpPr>
            <a:spLocks noChangeShapeType="1"/>
          </p:cNvSpPr>
          <p:nvPr/>
        </p:nvSpPr>
        <p:spPr bwMode="auto">
          <a:xfrm>
            <a:off x="5940425" y="52292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9" name="Rectangle 59"/>
          <p:cNvSpPr>
            <a:spLocks noChangeArrowheads="1"/>
          </p:cNvSpPr>
          <p:nvPr/>
        </p:nvSpPr>
        <p:spPr bwMode="auto">
          <a:xfrm>
            <a:off x="6257925" y="4632325"/>
            <a:ext cx="24479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/>
            <a:r>
              <a:rPr lang="fa-IR" sz="1300">
                <a:cs typeface="B Zar" pitchFamily="2" charset="-78"/>
              </a:rPr>
              <a:t>برخورداری از یک ماه حقوق و فوق العاده شغل </a:t>
            </a:r>
          </a:p>
          <a:p>
            <a:pPr algn="l" rtl="0"/>
            <a:r>
              <a:rPr lang="fa-IR" sz="1300">
                <a:cs typeface="B Zar" pitchFamily="2" charset="-78"/>
              </a:rPr>
              <a:t>یکسال تعجیل در ارتقاء گروه </a:t>
            </a:r>
          </a:p>
          <a:p>
            <a:pPr algn="l" rtl="0"/>
            <a:r>
              <a:rPr lang="fa-IR" sz="1300">
                <a:cs typeface="B Zar" pitchFamily="2" charset="-78"/>
              </a:rPr>
              <a:t>اعطای گواهینامه تحصیلی ( نوع دوم )</a:t>
            </a:r>
            <a:endParaRPr lang="en-US" sz="1300">
              <a:cs typeface="B Zar" pitchFamily="2" charset="-78"/>
            </a:endParaRPr>
          </a:p>
        </p:txBody>
      </p:sp>
      <p:sp>
        <p:nvSpPr>
          <p:cNvPr id="276540" name="Line 60"/>
          <p:cNvSpPr>
            <a:spLocks noChangeShapeType="1"/>
          </p:cNvSpPr>
          <p:nvPr/>
        </p:nvSpPr>
        <p:spPr bwMode="auto">
          <a:xfrm>
            <a:off x="4356100" y="2327275"/>
            <a:ext cx="0" cy="190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1" name="Line 61"/>
          <p:cNvSpPr>
            <a:spLocks noChangeShapeType="1"/>
          </p:cNvSpPr>
          <p:nvPr/>
        </p:nvSpPr>
        <p:spPr bwMode="auto">
          <a:xfrm>
            <a:off x="4356100" y="3022600"/>
            <a:ext cx="0" cy="190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2" name="Line 62"/>
          <p:cNvSpPr>
            <a:spLocks noChangeShapeType="1"/>
          </p:cNvSpPr>
          <p:nvPr/>
        </p:nvSpPr>
        <p:spPr bwMode="auto">
          <a:xfrm>
            <a:off x="4356100" y="3741738"/>
            <a:ext cx="0" cy="190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3" name="Line 63"/>
          <p:cNvSpPr>
            <a:spLocks noChangeShapeType="1"/>
          </p:cNvSpPr>
          <p:nvPr/>
        </p:nvSpPr>
        <p:spPr bwMode="auto">
          <a:xfrm>
            <a:off x="4364038" y="4500563"/>
            <a:ext cx="0" cy="190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4" name="Line 64"/>
          <p:cNvSpPr>
            <a:spLocks noChangeShapeType="1"/>
          </p:cNvSpPr>
          <p:nvPr/>
        </p:nvSpPr>
        <p:spPr bwMode="auto">
          <a:xfrm>
            <a:off x="4343400" y="5254625"/>
            <a:ext cx="0" cy="190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انواع دوره های آموزشی</a:t>
            </a:r>
            <a:endParaRPr lang="en-US">
              <a:cs typeface="B Homa" pitchFamily="2" charset="-78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33650"/>
            <a:ext cx="7693025" cy="3724275"/>
          </a:xfrm>
        </p:spPr>
        <p:txBody>
          <a:bodyPr/>
          <a:lstStyle/>
          <a:p>
            <a:pPr algn="justLow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 sz="2400" b="1">
                <a:solidFill>
                  <a:srgbClr val="A50021"/>
                </a:solidFill>
                <a:cs typeface="B Zar" pitchFamily="2" charset="-78"/>
              </a:rPr>
              <a:t>1- کوتاه مدت :</a:t>
            </a:r>
            <a:r>
              <a:rPr lang="fa-IR" sz="2400">
                <a:solidFill>
                  <a:srgbClr val="000000"/>
                </a:solidFill>
                <a:cs typeface="B Zar" pitchFamily="2" charset="-78"/>
              </a:rPr>
              <a:t> در مقطع زمانی کمتر از یکسال و منجر به اخذ گواهینامه آموزشی می گردد .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None/>
            </a:pPr>
            <a:endParaRPr lang="fa-IR" sz="1600">
              <a:solidFill>
                <a:srgbClr val="000000"/>
              </a:solidFill>
              <a:cs typeface="B Zar" pitchFamily="2" charset="-78"/>
            </a:endParaRP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 sz="2400" b="1">
                <a:solidFill>
                  <a:srgbClr val="A50021"/>
                </a:solidFill>
                <a:cs typeface="B Zar" pitchFamily="2" charset="-78"/>
              </a:rPr>
              <a:t>2- بلندمدت :</a:t>
            </a:r>
            <a:r>
              <a:rPr lang="fa-IR" sz="2400">
                <a:solidFill>
                  <a:srgbClr val="000000"/>
                </a:solidFill>
                <a:cs typeface="B Zar" pitchFamily="2" charset="-78"/>
              </a:rPr>
              <a:t> در مقطع زمانی بیشتر از یکسال و منجر به اخذ مدرک تحصیلی دانشگاهی که می تواند ارتقاء شغلی را نیز در پی داشته باشد .</a:t>
            </a:r>
            <a:endParaRPr lang="en-US" sz="2400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انواع دوره های آموزشی کوتاه مدت </a:t>
            </a:r>
            <a:endParaRPr lang="en-US">
              <a:cs typeface="B Homa" pitchFamily="2" charset="-78"/>
            </a:endParaRP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62213"/>
            <a:ext cx="7693025" cy="4162425"/>
          </a:xfrm>
        </p:spPr>
        <p:txBody>
          <a:bodyPr/>
          <a:lstStyle/>
          <a:p>
            <a:pPr algn="justLow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A50021"/>
                </a:solidFill>
                <a:cs typeface="B Zar" pitchFamily="2" charset="-78"/>
              </a:rPr>
              <a:t>1- دوره های نوآموزی :</a:t>
            </a: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 به آموزشهایی گفته می شود که برای اولین بار کارکنان در جریان محتوای آموزشهای آن قرار می گیرند این نوع آموزشها ممکن است در ابتدا یا حین خدمت ارائه شود .</a:t>
            </a:r>
          </a:p>
          <a:p>
            <a:pPr algn="justLow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A50021"/>
                </a:solidFill>
                <a:cs typeface="B Zar" pitchFamily="2" charset="-78"/>
              </a:rPr>
              <a:t>2- دوره های بازآموزی :</a:t>
            </a: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 آموزشهایی هستند که برای رفع کمبودها و کاستی های دانش ، مهارتی و نگرشی کارکنان که در نتیجه ارزشیابی آموزش مشخص گردیده ارائه می شوند . این آموزشها در امتداد آموزشهای قبلی کارکنان صورت می گیرد و حکم یادآوری آموخته های قبلی را دارد . این آموزشها در حین خدمت ارائه می گردد .</a:t>
            </a:r>
          </a:p>
          <a:p>
            <a:pPr algn="justLow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fa-IR" sz="2000">
                <a:solidFill>
                  <a:srgbClr val="A50021"/>
                </a:solidFill>
                <a:cs typeface="B Zar" pitchFamily="2" charset="-78"/>
              </a:rPr>
              <a:t>3- دوره های آماده سازی :</a:t>
            </a:r>
            <a:r>
              <a:rPr lang="fa-IR" sz="2000">
                <a:solidFill>
                  <a:srgbClr val="000000"/>
                </a:solidFill>
                <a:cs typeface="B Zar" pitchFamily="2" charset="-78"/>
              </a:rPr>
              <a:t> به آن دسته از آموزشها اطلاق می گردد که فرد را برای پذیرش مسئولیتهای جدید یا پستهای بالاتر در آینده آماده می کنند . این آموزشها در حین خدمت اجرا می شود و معمولاً قبل از احراز پست بالاتر به کارکنان ارائه می گردد .</a:t>
            </a:r>
            <a:endParaRPr lang="en-US" sz="2000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طبقات دوره های آموزشی کوتاه مدت</a:t>
            </a:r>
            <a:endParaRPr lang="en-US">
              <a:cs typeface="B Homa" pitchFamily="2" charset="-78"/>
            </a:endParaRP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1063" y="2419350"/>
            <a:ext cx="7693025" cy="4090988"/>
          </a:xfrm>
        </p:spPr>
        <p:txBody>
          <a:bodyPr/>
          <a:lstStyle/>
          <a:p>
            <a:pPr algn="justLow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A50021"/>
                </a:solidFill>
                <a:cs typeface="B Zar" pitchFamily="2" charset="-78"/>
              </a:rPr>
              <a:t>1- دوره توجیهی بدو خدمت کارکنان :</a:t>
            </a: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 در راستای پایه گذاری ارتباط سالم کارمند با نظام اداری و دستگاهی که کار خود را در آن آغاز می کند برگزار می شود .</a:t>
            </a:r>
          </a:p>
          <a:p>
            <a:pPr algn="justLow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طی نمودن دوره برای کلیه کارکنان جدیدالاستخدام در 6 ماه اول استخدام الزامی و صدور حکم افراد منوط به طی دوره می باشد .</a:t>
            </a:r>
          </a:p>
          <a:p>
            <a:pPr algn="justLow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A50021"/>
                </a:solidFill>
                <a:cs typeface="B Zar" pitchFamily="2" charset="-78"/>
              </a:rPr>
              <a:t>2- دوره های شغلی نظام جامع  :</a:t>
            </a:r>
          </a:p>
          <a:p>
            <a:pPr algn="justLow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A50021"/>
                </a:solidFill>
                <a:cs typeface="B Zar" pitchFamily="2" charset="-78"/>
              </a:rPr>
              <a:t>الف) دوره های مشترک اداری</a:t>
            </a: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 </a:t>
            </a:r>
          </a:p>
          <a:p>
            <a:pPr algn="justLow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در راستای ایجاد و توسعه دانش و توانمندی در شاغلان مشترک اداری و روزآمد کردن اطلاعات و توانائیهای آن با توجه به تغییرات علمی و فن آوری در زمینه شغل مورد تصدی اجرا می گردد .</a:t>
            </a:r>
          </a:p>
          <a:p>
            <a:pPr algn="justLow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A50021"/>
                </a:solidFill>
                <a:cs typeface="B Zar" pitchFamily="2" charset="-78"/>
              </a:rPr>
              <a:t>ب) دوره های شغلی اختصاصی </a:t>
            </a:r>
          </a:p>
          <a:p>
            <a:pPr algn="justLow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fa-IR" sz="1800">
                <a:solidFill>
                  <a:srgbClr val="000000"/>
                </a:solidFill>
                <a:cs typeface="B Zar" pitchFamily="2" charset="-78"/>
              </a:rPr>
              <a:t>به آموزشهایی اطلاق می گردد که توانمندیهای مورد نیاز مشاغل ویژه دانشگاه را به شاغلین انتقال                 می دهد .</a:t>
            </a:r>
            <a:endParaRPr lang="en-US" sz="1800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3- دوره های عمومی </a:t>
            </a:r>
            <a:endParaRPr lang="en-US">
              <a:cs typeface="B Homa" pitchFamily="2" charset="-78"/>
            </a:endParaRP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90800"/>
            <a:ext cx="7693025" cy="3724275"/>
          </a:xfrm>
        </p:spPr>
        <p:txBody>
          <a:bodyPr/>
          <a:lstStyle/>
          <a:p>
            <a:pPr algn="justLow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الف) دوره های فرهنگی و اجتماعی 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ب) دوره های توانمندیهای عمومی 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ج) دوره های فناوری اطلاعات (مهارتهای هفت گانه کامپیوتر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ICDL</a:t>
            </a:r>
            <a:r>
              <a:rPr lang="fa-IR">
                <a:solidFill>
                  <a:srgbClr val="000000"/>
                </a:solidFill>
                <a:cs typeface="B Zar" pitchFamily="2" charset="-78"/>
              </a:rPr>
              <a:t>)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None/>
            </a:pPr>
            <a:endParaRPr lang="en-US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الف) دوره های فرهنگی و اجتماعی </a:t>
            </a:r>
            <a:endParaRPr lang="en-US">
              <a:cs typeface="B Homa" pitchFamily="2" charset="-78"/>
            </a:endParaRP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2488" y="2619375"/>
            <a:ext cx="7693025" cy="3724275"/>
          </a:xfrm>
        </p:spPr>
        <p:txBody>
          <a:bodyPr/>
          <a:lstStyle/>
          <a:p>
            <a:pPr algn="justLow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به آموزشهایی اطلاق می گردد که به منظور رشد فضایل اخلاقی ، فرهنگ پذیری سازمانی و بهینه سازی و روابط انسانی کارمندان در نظام اداری ارائه می گردد .</a:t>
            </a:r>
            <a:endParaRPr lang="en-US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B Homa" pitchFamily="2" charset="-78"/>
              </a:rPr>
              <a:t>ب)</a:t>
            </a:r>
            <a:r>
              <a:rPr lang="en-US">
                <a:cs typeface="B Homa" pitchFamily="2" charset="-78"/>
              </a:rPr>
              <a:t> </a:t>
            </a:r>
            <a:r>
              <a:rPr lang="fa-IR">
                <a:cs typeface="B Homa" pitchFamily="2" charset="-78"/>
              </a:rPr>
              <a:t>دوره های توانمندیهای عمومی </a:t>
            </a:r>
            <a:endParaRPr lang="en-US">
              <a:cs typeface="B Homa" pitchFamily="2" charset="-78"/>
            </a:endParaRP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62213"/>
            <a:ext cx="7693025" cy="3724275"/>
          </a:xfrm>
        </p:spPr>
        <p:txBody>
          <a:bodyPr/>
          <a:lstStyle/>
          <a:p>
            <a:pPr algn="justLow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fa-IR">
                <a:solidFill>
                  <a:srgbClr val="000000"/>
                </a:solidFill>
                <a:cs typeface="B Zar" pitchFamily="2" charset="-78"/>
              </a:rPr>
              <a:t>به آموزشهایی اطلاق می گردد که به منظور افزایش توان عمومی جهت سازگاری با محیط و شرایط جدید ارائه می گردد .</a:t>
            </a:r>
            <a:endParaRPr lang="en-US">
              <a:solidFill>
                <a:srgbClr val="0000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B Mitra" pitchFamily="2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B Mitra" pitchFamily="2" charset="-78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fined">
  <a:themeElements>
    <a:clrScheme name="Refined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Refined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B Mitra" pitchFamily="2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B Mitra" pitchFamily="2" charset="-78"/>
          </a:defRPr>
        </a:defPPr>
      </a:lstStyle>
    </a:lnDef>
  </a:objectDefaults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roykard amozesh</Template>
  <TotalTime>0</TotalTime>
  <Words>3178</Words>
  <Application>Microsoft Office PowerPoint</Application>
  <PresentationFormat>On-screen Show (4:3)</PresentationFormat>
  <Paragraphs>190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Wingdings</vt:lpstr>
      <vt:lpstr>Times New Roman</vt:lpstr>
      <vt:lpstr>B Titr</vt:lpstr>
      <vt:lpstr>B Homa</vt:lpstr>
      <vt:lpstr>B Zar</vt:lpstr>
      <vt:lpstr>B Mitra</vt:lpstr>
      <vt:lpstr>Capsules</vt:lpstr>
      <vt:lpstr>Refined</vt:lpstr>
      <vt:lpstr>رویکردی بر نظام آموزش کارکنان</vt:lpstr>
      <vt:lpstr>گروه توسعه آموزش و بهسازي منابع انساني</vt:lpstr>
      <vt:lpstr>رویکردی بر نظام آموزش کارکنان </vt:lpstr>
      <vt:lpstr>انواع دوره های آموزشی</vt:lpstr>
      <vt:lpstr>انواع دوره های آموزشی کوتاه مدت </vt:lpstr>
      <vt:lpstr>طبقات دوره های آموزشی کوتاه مدت</vt:lpstr>
      <vt:lpstr>3- دوره های عمومی </vt:lpstr>
      <vt:lpstr>الف) دوره های فرهنگی و اجتماعی </vt:lpstr>
      <vt:lpstr>ب) دوره های توانمندیهای عمومی </vt:lpstr>
      <vt:lpstr>ج) دوره های فناوری اطلاعات (مهارتهای هفت گانه (ICDL)</vt:lpstr>
      <vt:lpstr>دوره های بهبود مدیریت به منظور :</vt:lpstr>
      <vt:lpstr>انواع دوره های بهبود مدیریت </vt:lpstr>
      <vt:lpstr>الف : توجیهی بدو انتصاب مدیران : </vt:lpstr>
      <vt:lpstr>ب: پودمانهای آموزشی الزامی سطح مدیریت پایه و میانی :</vt:lpstr>
      <vt:lpstr>ج : پودمانهای آموزشی اختیاری سطوح مدیریت</vt:lpstr>
      <vt:lpstr>آموزشهای بلند مدت :</vt:lpstr>
      <vt:lpstr>روشهای توانمندسازی کارکنان </vt:lpstr>
      <vt:lpstr>انواع آموزشهای حین خدمت</vt:lpstr>
      <vt:lpstr>ب) آموزش خارج از محیط کار </vt:lpstr>
      <vt:lpstr>انواع آموزشهای خارج از محیط کار</vt:lpstr>
      <vt:lpstr>انواع آموزشهای خارج از محیط کار</vt:lpstr>
      <vt:lpstr>PowerPoint Presentation</vt:lpstr>
      <vt:lpstr>انواع آموزشهای خارج از محیط کار</vt:lpstr>
      <vt:lpstr>ساز و کار انگیزشی </vt:lpstr>
      <vt:lpstr>ساز و کار انگیزشی</vt:lpstr>
      <vt:lpstr>ساز و کار انگیزشی</vt:lpstr>
      <vt:lpstr>ساز و کار انگیزشی</vt:lpstr>
      <vt:lpstr>ساز و کار انگیزشی</vt:lpstr>
      <vt:lpstr>ساز و کار انگیزشی</vt:lpstr>
      <vt:lpstr>ساز و کار انگیزشی</vt:lpstr>
      <vt:lpstr>ساز و کار انگیزشی</vt:lpstr>
      <vt:lpstr>ساز و کار انگیزشی</vt:lpstr>
      <vt:lpstr>ساز و کارهای انگیزشی ارزشیابی</vt:lpstr>
      <vt:lpstr>ساز و کارهای انگیزشی ارزشیابی</vt:lpstr>
      <vt:lpstr>ساختار نظام آموزش کارکنان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رویکردی بر نظام آموزش کارکنان</dc:title>
  <dc:creator>omid arzi</dc:creator>
  <cp:lastModifiedBy>omid arzi</cp:lastModifiedBy>
  <cp:revision>1</cp:revision>
  <cp:lastPrinted>1601-01-01T00:00:00Z</cp:lastPrinted>
  <dcterms:created xsi:type="dcterms:W3CDTF">2022-01-30T06:15:39Z</dcterms:created>
  <dcterms:modified xsi:type="dcterms:W3CDTF">2022-01-30T06:16:15Z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9</vt:i4>
  </property>
</Properties>
</file>