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5" r:id="rId3"/>
    <p:sldId id="286" r:id="rId4"/>
    <p:sldId id="287" r:id="rId5"/>
    <p:sldId id="288" r:id="rId6"/>
    <p:sldId id="289" r:id="rId7"/>
    <p:sldId id="2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Wednesday 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23032" y="5082175"/>
            <a:ext cx="6233375" cy="102335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indent="-1905" algn="ctr" rtl="1">
              <a:lnSpc>
                <a:spcPct val="150000"/>
              </a:lnSpc>
            </a:pPr>
            <a:r>
              <a:rPr lang="fa-IR" sz="4400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مدرس : رویا معمار</a:t>
            </a:r>
            <a:endParaRPr lang="en-US" sz="4400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3953" y="1085367"/>
            <a:ext cx="859153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905" algn="ctr" rtl="1">
              <a:lnSpc>
                <a:spcPct val="200000"/>
              </a:lnSpc>
            </a:pPr>
            <a:r>
              <a:rPr lang="fa-IR" sz="6000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چند ضلعی ها</a:t>
            </a:r>
          </a:p>
          <a:p>
            <a:pPr indent="-1905" algn="ctr" rtl="1">
              <a:lnSpc>
                <a:spcPct val="200000"/>
              </a:lnSpc>
            </a:pPr>
            <a:r>
              <a:rPr lang="fa-IR" sz="4800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چهار ضلعی ها و تقارن</a:t>
            </a:r>
            <a:endParaRPr lang="en-US" sz="4800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284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2" descr="Untitle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059" y="3460191"/>
            <a:ext cx="1277470" cy="152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676763" y="1399850"/>
            <a:ext cx="1130213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چند ضلعی</a:t>
            </a:r>
            <a:r>
              <a:rPr kumimoji="0" lang="fa-IR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در صفحه به هر خط شکسته</a:t>
            </a:r>
            <a:r>
              <a:rPr kumimoji="0" lang="ar-SA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muzehNewNormalPS"/>
                <a:ea typeface="Times New Roman" panose="02020603050405020304" pitchFamily="18" charset="0"/>
                <a:cs typeface="Arial" panose="020B0604020202020204" pitchFamily="34" charset="0"/>
              </a:rPr>
              <a:t> ی </a:t>
            </a:r>
            <a:r>
              <a:rPr kumimoji="0" lang="ar-SA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بسته  چندضلعی گفته می شود به شرط آنکه ضلع ها يکديگر را قطع نکنند؛ مگر در رأس ها که دو ضلع به هم می رسند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12195230" y="1131987"/>
            <a:ext cx="4539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2150345" y="1998762"/>
            <a:ext cx="4988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2195230" y="2694087"/>
            <a:ext cx="4539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2150345" y="3446562"/>
            <a:ext cx="4988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2464469" y="4158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endParaRPr lang="en-US" dirty="0"/>
          </a:p>
        </p:txBody>
      </p:sp>
      <p:pic>
        <p:nvPicPr>
          <p:cNvPr id="13" name="Picture 3" descr="Untitle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060" y="3644857"/>
            <a:ext cx="1798987" cy="139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Untitled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359" y="3644857"/>
            <a:ext cx="1723382" cy="166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73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360040"/>
            <a:ext cx="119544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چند ضلعی های منتظم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ar-S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 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ar-S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اگر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يک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چندضلعی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همه ی ضلع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ها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با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هم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و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همه ی زاويه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ها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با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هم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مساوی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باشند،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گوييم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آن چندضلعی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منتظم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است.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5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071" y="1410355"/>
            <a:ext cx="1161825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3600" b="1" dirty="0">
                <a:solidFill>
                  <a:srgbClr val="FF0000"/>
                </a:solidFill>
                <a:latin typeface="AmuzehNewNormalPS"/>
                <a:ea typeface="Times New Roman" panose="02020603050405020304" pitchFamily="18" charset="0"/>
                <a:cs typeface="B Titr" panose="00000700000000000000" pitchFamily="2" charset="-78"/>
              </a:rPr>
              <a:t>چند ضلعی محدب ( کوژ )</a:t>
            </a:r>
            <a:r>
              <a:rPr lang="ar-SA" sz="3600" b="1" dirty="0">
                <a:solidFill>
                  <a:srgbClr val="FF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به چندضلعی ای که تمام زاویه های آن کوچکتر از 180 درجه باشد، چند ضلعی محدب یا کوژ گفته </a:t>
            </a:r>
            <a:r>
              <a:rPr lang="ar-SA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می</a:t>
            </a:r>
            <a:r>
              <a:rPr lang="fa-IR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شود.</a:t>
            </a:r>
            <a:endParaRPr lang="fa-IR" sz="2800" b="1" dirty="0" smtClean="0">
              <a:solidFill>
                <a:srgbClr val="000000"/>
              </a:solidFill>
              <a:latin typeface="AmuzehNewNormalPS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3600" b="1" dirty="0">
                <a:solidFill>
                  <a:srgbClr val="FF0000"/>
                </a:solidFill>
                <a:latin typeface="AmuzehNewNormalPS"/>
                <a:ea typeface="Times New Roman" panose="02020603050405020304" pitchFamily="18" charset="0"/>
                <a:cs typeface="B Titr" panose="00000700000000000000" pitchFamily="2" charset="-78"/>
              </a:rPr>
              <a:t>چند ضلعی مقعر ( کاو )</a:t>
            </a:r>
            <a:r>
              <a:rPr lang="ar-SA" sz="3600" b="1" dirty="0">
                <a:solidFill>
                  <a:srgbClr val="FF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به چند ضلعی ای که حداقل یکی ( یکی یا بیشتر ) از زاویه های آن بزرگتر از 180 درجه باشد، چندضلعی مقعر یا کوژ گفته </a:t>
            </a:r>
            <a:r>
              <a:rPr lang="ar-SA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می</a:t>
            </a:r>
            <a:r>
              <a:rPr lang="fa-IR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شود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US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572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76" y="1185028"/>
            <a:ext cx="1177962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مرکز تقارن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اگر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نتیجه ی دوران</a:t>
            </a:r>
            <a:r>
              <a:rPr lang="en-US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۱۸۰</a:t>
            </a:r>
            <a:r>
              <a:rPr lang="en-US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درجه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ای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یک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شکل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حول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یک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نقطه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روی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آن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منطبق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شود،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گوییم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شکل مرکز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تقارن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دارد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و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نقطه ی مورد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نظر،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مرکز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تقارن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شکل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است</a:t>
            </a:r>
            <a:r>
              <a:rPr lang="en-US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محور تقارن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اگر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نتیجه 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دوران</a:t>
            </a:r>
            <a:r>
              <a:rPr lang="en-US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۱۸۰</a:t>
            </a:r>
            <a:r>
              <a:rPr lang="ar-SA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درجه</a:t>
            </a:r>
            <a:r>
              <a:rPr lang="ar-SA" sz="2800" b="1" dirty="0" smtClean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ای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یک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شکل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حول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یک خط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روی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آن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منطبق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شود،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گوییم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شکل محور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تقارن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دارد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و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خط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مورد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نظر،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محور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تقارن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شکل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muzehNewNormalPS"/>
              </a:rPr>
              <a:t> </a:t>
            </a: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است</a:t>
            </a:r>
            <a:r>
              <a:rPr lang="en-US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25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1964" y="2073013"/>
            <a:ext cx="10627659" cy="3200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هر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n</a:t>
            </a:r>
            <a:r>
              <a:rPr lang="fa-I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ضلعی منتظم .............................. محور تقارن دارد.</a:t>
            </a:r>
            <a:endParaRPr lang="en-US" sz="2800" dirty="0"/>
          </a:p>
          <a:p>
            <a:pPr marL="457200" marR="0" algn="r" rtl="1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2800" dirty="0"/>
          </a:p>
          <a:p>
            <a:pPr marL="342900" marR="0" lvl="0" indent="-342900" algn="r" rt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ar-SA" sz="2800" b="1" dirty="0">
                <a:solidFill>
                  <a:srgbClr val="000000"/>
                </a:solidFill>
                <a:latin typeface="AmuzehNewNormalPS"/>
                <a:ea typeface="Times New Roman" panose="02020603050405020304" pitchFamily="18" charset="0"/>
                <a:cs typeface="B Nazanin" panose="00000400000000000000" pitchFamily="2" charset="-78"/>
              </a:rPr>
              <a:t>هر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n</a:t>
            </a:r>
            <a:r>
              <a:rPr lang="fa-I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ضلعی منتظم    اگر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n</a:t>
            </a:r>
            <a:r>
              <a:rPr lang="fa-I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فرد باشد، ................................      مرکز تقارن دارد.</a:t>
            </a:r>
            <a:endParaRPr lang="en-US" sz="2800" dirty="0"/>
          </a:p>
          <a:p>
            <a:pPr marL="457200" marR="0" algn="r" rtl="1">
              <a:spcBef>
                <a:spcPts val="0"/>
              </a:spcBef>
              <a:spcAft>
                <a:spcPts val="0"/>
              </a:spcAft>
            </a:pPr>
            <a:r>
              <a:rPr lang="fa-I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                           اگر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n</a:t>
            </a:r>
            <a:r>
              <a:rPr lang="fa-I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زوج باشد، ...............................</a:t>
            </a:r>
            <a:endParaRPr lang="en-US" sz="2800" dirty="0"/>
          </a:p>
          <a:p>
            <a:pPr algn="r" rtl="1">
              <a:lnSpc>
                <a:spcPct val="107000"/>
              </a:lnSpc>
            </a:pPr>
            <a:r>
              <a:rPr lang="fa-IR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50000"/>
              </a:lnSpc>
            </a:pPr>
            <a:r>
              <a:rPr lang="en-US" sz="2400" b="1" dirty="0">
                <a:solidFill>
                  <a:srgbClr val="BFBF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1508" name="Picture 4" descr="Untitled8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60" y="4282792"/>
            <a:ext cx="1684880" cy="146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5" descr="Untitled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412" y="4223413"/>
            <a:ext cx="1788337" cy="1684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" name="Picture 6" descr="Untitled7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996" y="4341911"/>
            <a:ext cx="1655321" cy="1344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5" name="Picture 9" descr="Untitled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9082" y="4117384"/>
            <a:ext cx="1640541" cy="1640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1474886"/>
            <a:ext cx="6254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3017936"/>
            <a:ext cx="5854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4341911"/>
            <a:ext cx="70564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58256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1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66682" y="1803042"/>
            <a:ext cx="6967470" cy="3000778"/>
          </a:xfrm>
          <a:prstGeom prst="roundRect">
            <a:avLst/>
          </a:prstGeom>
          <a:ln w="57150">
            <a:solidFill>
              <a:srgbClr val="C00000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27301" y="2511380"/>
            <a:ext cx="3284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9600" dirty="0" smtClean="0">
                <a:cs typeface="B Titr" panose="00000700000000000000" pitchFamily="2" charset="-78"/>
              </a:rPr>
              <a:t>پایان</a:t>
            </a:r>
            <a:endParaRPr lang="en-US" sz="9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3078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171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AmuzehNewNormalPS</vt:lpstr>
      <vt:lpstr>Arial</vt:lpstr>
      <vt:lpstr>B Nazanin</vt:lpstr>
      <vt:lpstr>B Titr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88</cp:revision>
  <dcterms:created xsi:type="dcterms:W3CDTF">2015-07-06T05:06:21Z</dcterms:created>
  <dcterms:modified xsi:type="dcterms:W3CDTF">2015-10-07T14:09:23Z</dcterms:modified>
</cp:coreProperties>
</file>