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01" r:id="rId2"/>
  </p:sldMasterIdLst>
  <p:notesMasterIdLst>
    <p:notesMasterId r:id="rId108"/>
  </p:notesMasterIdLst>
  <p:handoutMasterIdLst>
    <p:handoutMasterId r:id="rId109"/>
  </p:handoutMasterIdLst>
  <p:sldIdLst>
    <p:sldId id="412" r:id="rId3"/>
    <p:sldId id="287" r:id="rId4"/>
    <p:sldId id="402" r:id="rId5"/>
    <p:sldId id="276" r:id="rId6"/>
    <p:sldId id="352" r:id="rId7"/>
    <p:sldId id="354" r:id="rId8"/>
    <p:sldId id="312" r:id="rId9"/>
    <p:sldId id="285" r:id="rId10"/>
    <p:sldId id="321" r:id="rId11"/>
    <p:sldId id="303" r:id="rId12"/>
    <p:sldId id="322" r:id="rId13"/>
    <p:sldId id="284" r:id="rId14"/>
    <p:sldId id="323" r:id="rId15"/>
    <p:sldId id="320" r:id="rId16"/>
    <p:sldId id="304" r:id="rId17"/>
    <p:sldId id="324" r:id="rId18"/>
    <p:sldId id="325" r:id="rId19"/>
    <p:sldId id="282" r:id="rId20"/>
    <p:sldId id="281" r:id="rId21"/>
    <p:sldId id="311" r:id="rId22"/>
    <p:sldId id="280" r:id="rId23"/>
    <p:sldId id="313" r:id="rId24"/>
    <p:sldId id="279" r:id="rId25"/>
    <p:sldId id="339" r:id="rId26"/>
    <p:sldId id="278" r:id="rId27"/>
    <p:sldId id="315" r:id="rId28"/>
    <p:sldId id="301" r:id="rId29"/>
    <p:sldId id="300" r:id="rId30"/>
    <p:sldId id="299" r:id="rId31"/>
    <p:sldId id="298" r:id="rId32"/>
    <p:sldId id="297" r:id="rId33"/>
    <p:sldId id="296" r:id="rId34"/>
    <p:sldId id="295" r:id="rId35"/>
    <p:sldId id="294" r:id="rId36"/>
    <p:sldId id="293" r:id="rId37"/>
    <p:sldId id="291" r:id="rId38"/>
    <p:sldId id="292" r:id="rId39"/>
    <p:sldId id="353" r:id="rId40"/>
    <p:sldId id="344" r:id="rId41"/>
    <p:sldId id="345" r:id="rId42"/>
    <p:sldId id="328" r:id="rId43"/>
    <p:sldId id="329" r:id="rId44"/>
    <p:sldId id="330" r:id="rId45"/>
    <p:sldId id="331" r:id="rId46"/>
    <p:sldId id="289" r:id="rId47"/>
    <p:sldId id="326" r:id="rId48"/>
    <p:sldId id="327" r:id="rId49"/>
    <p:sldId id="340" r:id="rId50"/>
    <p:sldId id="342" r:id="rId51"/>
    <p:sldId id="305" r:id="rId52"/>
    <p:sldId id="310" r:id="rId53"/>
    <p:sldId id="404" r:id="rId54"/>
    <p:sldId id="406" r:id="rId55"/>
    <p:sldId id="405" r:id="rId56"/>
    <p:sldId id="306" r:id="rId57"/>
    <p:sldId id="307" r:id="rId58"/>
    <p:sldId id="308" r:id="rId59"/>
    <p:sldId id="309" r:id="rId60"/>
    <p:sldId id="261" r:id="rId61"/>
    <p:sldId id="263" r:id="rId62"/>
    <p:sldId id="266" r:id="rId63"/>
    <p:sldId id="267" r:id="rId64"/>
    <p:sldId id="271" r:id="rId65"/>
    <p:sldId id="260" r:id="rId66"/>
    <p:sldId id="272" r:id="rId67"/>
    <p:sldId id="318" r:id="rId68"/>
    <p:sldId id="319" r:id="rId69"/>
    <p:sldId id="337" r:id="rId70"/>
    <p:sldId id="346" r:id="rId71"/>
    <p:sldId id="347" r:id="rId72"/>
    <p:sldId id="407" r:id="rId73"/>
    <p:sldId id="408" r:id="rId74"/>
    <p:sldId id="409" r:id="rId75"/>
    <p:sldId id="363" r:id="rId76"/>
    <p:sldId id="364" r:id="rId77"/>
    <p:sldId id="365" r:id="rId78"/>
    <p:sldId id="366" r:id="rId79"/>
    <p:sldId id="367" r:id="rId80"/>
    <p:sldId id="368" r:id="rId81"/>
    <p:sldId id="369" r:id="rId82"/>
    <p:sldId id="370" r:id="rId83"/>
    <p:sldId id="371" r:id="rId84"/>
    <p:sldId id="372" r:id="rId85"/>
    <p:sldId id="373" r:id="rId86"/>
    <p:sldId id="374" r:id="rId87"/>
    <p:sldId id="375" r:id="rId88"/>
    <p:sldId id="376" r:id="rId89"/>
    <p:sldId id="377" r:id="rId90"/>
    <p:sldId id="378" r:id="rId91"/>
    <p:sldId id="379" r:id="rId92"/>
    <p:sldId id="380" r:id="rId93"/>
    <p:sldId id="381" r:id="rId94"/>
    <p:sldId id="382" r:id="rId95"/>
    <p:sldId id="383" r:id="rId96"/>
    <p:sldId id="384" r:id="rId97"/>
    <p:sldId id="385" r:id="rId98"/>
    <p:sldId id="386" r:id="rId99"/>
    <p:sldId id="387" r:id="rId100"/>
    <p:sldId id="388" r:id="rId101"/>
    <p:sldId id="389" r:id="rId102"/>
    <p:sldId id="390" r:id="rId103"/>
    <p:sldId id="403" r:id="rId104"/>
    <p:sldId id="394" r:id="rId105"/>
    <p:sldId id="391" r:id="rId106"/>
    <p:sldId id="392" r:id="rId107"/>
  </p:sldIdLst>
  <p:sldSz cx="9906000" cy="6858000" type="A4"/>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6" autoAdjust="0"/>
    <p:restoredTop sz="97830" autoAdjust="0"/>
  </p:normalViewPr>
  <p:slideViewPr>
    <p:cSldViewPr>
      <p:cViewPr varScale="1">
        <p:scale>
          <a:sx n="70" d="100"/>
          <a:sy n="70" d="100"/>
        </p:scale>
        <p:origin x="534" y="72"/>
      </p:cViewPr>
      <p:guideLst>
        <p:guide orient="horz" pos="2160"/>
        <p:guide pos="3120"/>
      </p:guideLst>
    </p:cSldViewPr>
  </p:slideViewPr>
  <p:outlineViewPr>
    <p:cViewPr>
      <p:scale>
        <a:sx n="33" d="100"/>
        <a:sy n="33" d="100"/>
      </p:scale>
      <p:origin x="0" y="48930"/>
    </p:cViewPr>
  </p:outlineViewPr>
  <p:notesTextViewPr>
    <p:cViewPr>
      <p:scale>
        <a:sx n="100" d="100"/>
        <a:sy n="100" d="100"/>
      </p:scale>
      <p:origin x="0" y="0"/>
    </p:cViewPr>
  </p:notesTextViewPr>
  <p:notesViewPr>
    <p:cSldViewPr>
      <p:cViewPr varScale="1">
        <p:scale>
          <a:sx n="60" d="100"/>
          <a:sy n="60" d="100"/>
        </p:scale>
        <p:origin x="-249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handoutMaster" Target="handoutMasters/handout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image" Target="../media/image11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7B86DB9-13EC-478D-867A-08DFD64C3B42}" type="datetimeFigureOut">
              <a:rPr lang="en-US"/>
              <a:pPr>
                <a:defRPr/>
              </a:pPr>
              <a:t>3/11/2018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42A77CE2-64D2-4AE4-9A57-8B37BA08F97C}" type="slidenum">
              <a:rPr lang="en-US" altLang="fa-IR"/>
              <a:pPr/>
              <a:t>‹#›</a:t>
            </a:fld>
            <a:endParaRPr lang="en-US" altLang="fa-IR"/>
          </a:p>
        </p:txBody>
      </p:sp>
    </p:spTree>
    <p:extLst>
      <p:ext uri="{BB962C8B-B14F-4D97-AF65-F5344CB8AC3E}">
        <p14:creationId xmlns:p14="http://schemas.microsoft.com/office/powerpoint/2010/main" val="2363751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5C14BF2-7244-41DC-B1BF-057F4456DE12}" type="datetimeFigureOut">
              <a:rPr lang="en-US"/>
              <a:pPr>
                <a:defRPr/>
              </a:pPr>
              <a:t>3/11/2018</a:t>
            </a:fld>
            <a:endParaRPr lang="en-US" dirty="0"/>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1E21DEB9-3CEF-4FD1-A0E1-57C8751453C4}" type="slidenum">
              <a:rPr lang="en-US" altLang="fa-IR"/>
              <a:pPr/>
              <a:t>‹#›</a:t>
            </a:fld>
            <a:endParaRPr lang="en-US" altLang="fa-IR"/>
          </a:p>
        </p:txBody>
      </p:sp>
    </p:spTree>
    <p:extLst>
      <p:ext uri="{BB962C8B-B14F-4D97-AF65-F5344CB8AC3E}">
        <p14:creationId xmlns:p14="http://schemas.microsoft.com/office/powerpoint/2010/main" val="1671759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mn-lt"/>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mn-lt"/>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mn-lt"/>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49C1D0DA-594E-43E7-90F3-1CD31733F43C}" type="slidenum">
              <a:rPr lang="en-US" altLang="fa-IR" sz="1200">
                <a:latin typeface="Calibri" panose="020F0502020204030204" pitchFamily="34" charset="0"/>
              </a:rPr>
              <a:pPr/>
              <a:t>2</a:t>
            </a:fld>
            <a:endParaRPr lang="en-US" altLang="fa-IR" sz="1200">
              <a:latin typeface="Calibri" panose="020F0502020204030204" pitchFamily="34" charset="0"/>
            </a:endParaRPr>
          </a:p>
        </p:txBody>
      </p:sp>
    </p:spTree>
    <p:extLst>
      <p:ext uri="{BB962C8B-B14F-4D97-AF65-F5344CB8AC3E}">
        <p14:creationId xmlns:p14="http://schemas.microsoft.com/office/powerpoint/2010/main" val="143598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C23C3B08-A25D-49F7-91C2-9CCFB08605EA}" type="slidenum">
              <a:rPr lang="en-US" altLang="fa-IR" sz="1200">
                <a:latin typeface="Calibri" panose="020F0502020204030204" pitchFamily="34" charset="0"/>
              </a:rPr>
              <a:pPr/>
              <a:t>11</a:t>
            </a:fld>
            <a:endParaRPr lang="en-US" altLang="fa-IR" sz="1200">
              <a:latin typeface="Calibri" panose="020F0502020204030204" pitchFamily="34" charset="0"/>
            </a:endParaRPr>
          </a:p>
        </p:txBody>
      </p:sp>
    </p:spTree>
    <p:extLst>
      <p:ext uri="{BB962C8B-B14F-4D97-AF65-F5344CB8AC3E}">
        <p14:creationId xmlns:p14="http://schemas.microsoft.com/office/powerpoint/2010/main" val="2289004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4AE3E44-0104-4F39-BBD3-FED36BB9B6FA}" type="slidenum">
              <a:rPr lang="en-US" altLang="fa-IR" sz="1200">
                <a:latin typeface="Calibri" panose="020F0502020204030204" pitchFamily="34" charset="0"/>
              </a:rPr>
              <a:pPr/>
              <a:t>12</a:t>
            </a:fld>
            <a:endParaRPr lang="en-US" altLang="fa-IR" sz="1200">
              <a:latin typeface="Calibri" panose="020F0502020204030204" pitchFamily="34" charset="0"/>
            </a:endParaRPr>
          </a:p>
        </p:txBody>
      </p:sp>
    </p:spTree>
    <p:extLst>
      <p:ext uri="{BB962C8B-B14F-4D97-AF65-F5344CB8AC3E}">
        <p14:creationId xmlns:p14="http://schemas.microsoft.com/office/powerpoint/2010/main" val="470364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AA86DDF-8CF9-4670-8FC3-661CD8104CDB}" type="slidenum">
              <a:rPr lang="en-US" altLang="fa-IR" sz="1200">
                <a:latin typeface="Calibri" panose="020F0502020204030204" pitchFamily="34" charset="0"/>
              </a:rPr>
              <a:pPr/>
              <a:t>13</a:t>
            </a:fld>
            <a:endParaRPr lang="en-US" altLang="fa-IR" sz="1200">
              <a:latin typeface="Calibri" panose="020F0502020204030204" pitchFamily="34" charset="0"/>
            </a:endParaRPr>
          </a:p>
        </p:txBody>
      </p:sp>
    </p:spTree>
    <p:extLst>
      <p:ext uri="{BB962C8B-B14F-4D97-AF65-F5344CB8AC3E}">
        <p14:creationId xmlns:p14="http://schemas.microsoft.com/office/powerpoint/2010/main" val="1767956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9F097071-857A-43BB-A8FF-2F641AE7A230}" type="slidenum">
              <a:rPr lang="en-US" altLang="fa-IR" sz="1200">
                <a:latin typeface="Calibri" panose="020F0502020204030204" pitchFamily="34" charset="0"/>
              </a:rPr>
              <a:pPr/>
              <a:t>14</a:t>
            </a:fld>
            <a:endParaRPr lang="en-US" altLang="fa-IR" sz="1200">
              <a:latin typeface="Calibri" panose="020F0502020204030204" pitchFamily="34" charset="0"/>
            </a:endParaRPr>
          </a:p>
        </p:txBody>
      </p:sp>
    </p:spTree>
    <p:extLst>
      <p:ext uri="{BB962C8B-B14F-4D97-AF65-F5344CB8AC3E}">
        <p14:creationId xmlns:p14="http://schemas.microsoft.com/office/powerpoint/2010/main" val="1440736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D2EEFF5-C54C-4F80-A998-67AD82C575EF}" type="slidenum">
              <a:rPr lang="en-US" altLang="fa-IR" sz="1200">
                <a:latin typeface="Calibri" panose="020F0502020204030204" pitchFamily="34" charset="0"/>
              </a:rPr>
              <a:pPr/>
              <a:t>15</a:t>
            </a:fld>
            <a:endParaRPr lang="en-US" altLang="fa-IR" sz="1200">
              <a:latin typeface="Calibri" panose="020F0502020204030204" pitchFamily="34" charset="0"/>
            </a:endParaRPr>
          </a:p>
        </p:txBody>
      </p:sp>
    </p:spTree>
    <p:extLst>
      <p:ext uri="{BB962C8B-B14F-4D97-AF65-F5344CB8AC3E}">
        <p14:creationId xmlns:p14="http://schemas.microsoft.com/office/powerpoint/2010/main" val="336055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B756208D-868D-4F3F-B462-86A7B146AC6B}" type="slidenum">
              <a:rPr lang="en-US" altLang="fa-IR" sz="1200">
                <a:latin typeface="Calibri" panose="020F0502020204030204" pitchFamily="34" charset="0"/>
              </a:rPr>
              <a:pPr/>
              <a:t>16</a:t>
            </a:fld>
            <a:endParaRPr lang="en-US" altLang="fa-IR" sz="1200">
              <a:latin typeface="Calibri" panose="020F0502020204030204" pitchFamily="34" charset="0"/>
            </a:endParaRPr>
          </a:p>
        </p:txBody>
      </p:sp>
    </p:spTree>
    <p:extLst>
      <p:ext uri="{BB962C8B-B14F-4D97-AF65-F5344CB8AC3E}">
        <p14:creationId xmlns:p14="http://schemas.microsoft.com/office/powerpoint/2010/main" val="2358829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FE04C8CE-7253-43C6-83DE-A31992C25601}" type="slidenum">
              <a:rPr lang="en-US" altLang="fa-IR" sz="1200">
                <a:latin typeface="Calibri" panose="020F0502020204030204" pitchFamily="34" charset="0"/>
              </a:rPr>
              <a:pPr/>
              <a:t>17</a:t>
            </a:fld>
            <a:endParaRPr lang="en-US" altLang="fa-IR" sz="1200">
              <a:latin typeface="Calibri" panose="020F0502020204030204" pitchFamily="34" charset="0"/>
            </a:endParaRPr>
          </a:p>
        </p:txBody>
      </p:sp>
    </p:spTree>
    <p:extLst>
      <p:ext uri="{BB962C8B-B14F-4D97-AF65-F5344CB8AC3E}">
        <p14:creationId xmlns:p14="http://schemas.microsoft.com/office/powerpoint/2010/main" val="2076911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CBB4247C-040E-4B11-951B-C8F839F370A3}" type="slidenum">
              <a:rPr lang="en-US" altLang="fa-IR" sz="1200">
                <a:latin typeface="Calibri" panose="020F0502020204030204" pitchFamily="34" charset="0"/>
              </a:rPr>
              <a:pPr/>
              <a:t>18</a:t>
            </a:fld>
            <a:endParaRPr lang="en-US" altLang="fa-IR" sz="1200">
              <a:latin typeface="Calibri" panose="020F0502020204030204" pitchFamily="34" charset="0"/>
            </a:endParaRPr>
          </a:p>
        </p:txBody>
      </p:sp>
    </p:spTree>
    <p:extLst>
      <p:ext uri="{BB962C8B-B14F-4D97-AF65-F5344CB8AC3E}">
        <p14:creationId xmlns:p14="http://schemas.microsoft.com/office/powerpoint/2010/main" val="3669949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B16E6296-9841-409C-A491-DA6451194E2B}" type="slidenum">
              <a:rPr lang="en-US" altLang="fa-IR" sz="1200">
                <a:latin typeface="Calibri" panose="020F0502020204030204" pitchFamily="34" charset="0"/>
              </a:rPr>
              <a:pPr/>
              <a:t>19</a:t>
            </a:fld>
            <a:endParaRPr lang="en-US" altLang="fa-IR" sz="1200">
              <a:latin typeface="Calibri" panose="020F0502020204030204" pitchFamily="34" charset="0"/>
            </a:endParaRPr>
          </a:p>
        </p:txBody>
      </p:sp>
    </p:spTree>
    <p:extLst>
      <p:ext uri="{BB962C8B-B14F-4D97-AF65-F5344CB8AC3E}">
        <p14:creationId xmlns:p14="http://schemas.microsoft.com/office/powerpoint/2010/main" val="1336765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7176A974-9EF4-49A7-B268-20E15DC15808}" type="slidenum">
              <a:rPr lang="en-US" altLang="fa-IR" sz="1200">
                <a:latin typeface="Calibri" panose="020F0502020204030204" pitchFamily="34" charset="0"/>
              </a:rPr>
              <a:pPr/>
              <a:t>20</a:t>
            </a:fld>
            <a:endParaRPr lang="en-US" altLang="fa-IR" sz="1200">
              <a:latin typeface="Calibri" panose="020F0502020204030204" pitchFamily="34" charset="0"/>
            </a:endParaRPr>
          </a:p>
        </p:txBody>
      </p:sp>
    </p:spTree>
    <p:extLst>
      <p:ext uri="{BB962C8B-B14F-4D97-AF65-F5344CB8AC3E}">
        <p14:creationId xmlns:p14="http://schemas.microsoft.com/office/powerpoint/2010/main" val="2364119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0EADC870-6003-4AF4-8B4E-A756F6A74E2E}" type="slidenum">
              <a:rPr lang="en-US" altLang="fa-IR" sz="1200">
                <a:latin typeface="Calibri" panose="020F0502020204030204" pitchFamily="34" charset="0"/>
              </a:rPr>
              <a:pPr/>
              <a:t>3</a:t>
            </a:fld>
            <a:endParaRPr lang="en-US" altLang="fa-IR" sz="1200">
              <a:latin typeface="Calibri" panose="020F0502020204030204" pitchFamily="34" charset="0"/>
            </a:endParaRPr>
          </a:p>
        </p:txBody>
      </p:sp>
    </p:spTree>
    <p:extLst>
      <p:ext uri="{BB962C8B-B14F-4D97-AF65-F5344CB8AC3E}">
        <p14:creationId xmlns:p14="http://schemas.microsoft.com/office/powerpoint/2010/main" val="1030129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4F64A171-C000-46B2-B943-70FDD664002F}" type="slidenum">
              <a:rPr lang="en-US" altLang="fa-IR" sz="1200">
                <a:latin typeface="Calibri" panose="020F0502020204030204" pitchFamily="34" charset="0"/>
              </a:rPr>
              <a:pPr/>
              <a:t>21</a:t>
            </a:fld>
            <a:endParaRPr lang="en-US" altLang="fa-IR" sz="1200">
              <a:latin typeface="Calibri" panose="020F0502020204030204" pitchFamily="34" charset="0"/>
            </a:endParaRPr>
          </a:p>
        </p:txBody>
      </p:sp>
    </p:spTree>
    <p:extLst>
      <p:ext uri="{BB962C8B-B14F-4D97-AF65-F5344CB8AC3E}">
        <p14:creationId xmlns:p14="http://schemas.microsoft.com/office/powerpoint/2010/main" val="1301962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2BC77C89-09EE-4774-9E7E-4106E56C52AF}" type="slidenum">
              <a:rPr lang="en-US" altLang="fa-IR" sz="1200">
                <a:latin typeface="Calibri" panose="020F0502020204030204" pitchFamily="34" charset="0"/>
              </a:rPr>
              <a:pPr/>
              <a:t>22</a:t>
            </a:fld>
            <a:endParaRPr lang="en-US" altLang="fa-IR" sz="1200">
              <a:latin typeface="Calibri" panose="020F0502020204030204" pitchFamily="34" charset="0"/>
            </a:endParaRPr>
          </a:p>
        </p:txBody>
      </p:sp>
    </p:spTree>
    <p:extLst>
      <p:ext uri="{BB962C8B-B14F-4D97-AF65-F5344CB8AC3E}">
        <p14:creationId xmlns:p14="http://schemas.microsoft.com/office/powerpoint/2010/main" val="1776393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53EE9602-DEA4-42BD-80A1-DCA770B2B9AA}" type="slidenum">
              <a:rPr lang="en-US" altLang="fa-IR" sz="1200">
                <a:latin typeface="Calibri" panose="020F0502020204030204" pitchFamily="34" charset="0"/>
              </a:rPr>
              <a:pPr/>
              <a:t>23</a:t>
            </a:fld>
            <a:endParaRPr lang="en-US" altLang="fa-IR" sz="1200">
              <a:latin typeface="Calibri" panose="020F0502020204030204" pitchFamily="34" charset="0"/>
            </a:endParaRPr>
          </a:p>
        </p:txBody>
      </p:sp>
    </p:spTree>
    <p:extLst>
      <p:ext uri="{BB962C8B-B14F-4D97-AF65-F5344CB8AC3E}">
        <p14:creationId xmlns:p14="http://schemas.microsoft.com/office/powerpoint/2010/main" val="3258140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F575B5AF-AD7C-41DC-A292-715F656E6E5D}" type="slidenum">
              <a:rPr lang="en-US" altLang="fa-IR" sz="1200">
                <a:latin typeface="Calibri" panose="020F0502020204030204" pitchFamily="34" charset="0"/>
              </a:rPr>
              <a:pPr/>
              <a:t>24</a:t>
            </a:fld>
            <a:endParaRPr lang="en-US" altLang="fa-IR" sz="1200">
              <a:latin typeface="Calibri" panose="020F0502020204030204" pitchFamily="34" charset="0"/>
            </a:endParaRPr>
          </a:p>
        </p:txBody>
      </p:sp>
    </p:spTree>
    <p:extLst>
      <p:ext uri="{BB962C8B-B14F-4D97-AF65-F5344CB8AC3E}">
        <p14:creationId xmlns:p14="http://schemas.microsoft.com/office/powerpoint/2010/main" val="2262901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72ACD1EF-9189-4BDF-AB9C-0F7B68F5DC63}" type="slidenum">
              <a:rPr lang="en-US" altLang="fa-IR" sz="1200">
                <a:latin typeface="Calibri" panose="020F0502020204030204" pitchFamily="34" charset="0"/>
              </a:rPr>
              <a:pPr/>
              <a:t>25</a:t>
            </a:fld>
            <a:endParaRPr lang="en-US" altLang="fa-IR" sz="1200">
              <a:latin typeface="Calibri" panose="020F0502020204030204" pitchFamily="34" charset="0"/>
            </a:endParaRPr>
          </a:p>
        </p:txBody>
      </p:sp>
    </p:spTree>
    <p:extLst>
      <p:ext uri="{BB962C8B-B14F-4D97-AF65-F5344CB8AC3E}">
        <p14:creationId xmlns:p14="http://schemas.microsoft.com/office/powerpoint/2010/main" val="3479515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D18A82F0-ECFB-439D-A337-34EE457A2598}" type="slidenum">
              <a:rPr lang="en-US" altLang="fa-IR" sz="1200">
                <a:latin typeface="Calibri" panose="020F0502020204030204" pitchFamily="34" charset="0"/>
              </a:rPr>
              <a:pPr/>
              <a:t>26</a:t>
            </a:fld>
            <a:endParaRPr lang="en-US" altLang="fa-IR" sz="1200">
              <a:latin typeface="Calibri" panose="020F0502020204030204" pitchFamily="34" charset="0"/>
            </a:endParaRPr>
          </a:p>
        </p:txBody>
      </p:sp>
    </p:spTree>
    <p:extLst>
      <p:ext uri="{BB962C8B-B14F-4D97-AF65-F5344CB8AC3E}">
        <p14:creationId xmlns:p14="http://schemas.microsoft.com/office/powerpoint/2010/main" val="2937027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F9C25D66-DD0F-4182-B16F-790D292A9063}" type="slidenum">
              <a:rPr lang="en-US" altLang="fa-IR" sz="1200">
                <a:latin typeface="Calibri" panose="020F0502020204030204" pitchFamily="34" charset="0"/>
              </a:rPr>
              <a:pPr/>
              <a:t>27</a:t>
            </a:fld>
            <a:endParaRPr lang="en-US" altLang="fa-IR" sz="1200">
              <a:latin typeface="Calibri" panose="020F0502020204030204" pitchFamily="34" charset="0"/>
            </a:endParaRPr>
          </a:p>
        </p:txBody>
      </p:sp>
    </p:spTree>
    <p:extLst>
      <p:ext uri="{BB962C8B-B14F-4D97-AF65-F5344CB8AC3E}">
        <p14:creationId xmlns:p14="http://schemas.microsoft.com/office/powerpoint/2010/main" val="1802920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E8AC974E-3A7C-4B92-9247-F804367491FC}" type="slidenum">
              <a:rPr lang="en-US" altLang="fa-IR" sz="1200">
                <a:latin typeface="Calibri" panose="020F0502020204030204" pitchFamily="34" charset="0"/>
              </a:rPr>
              <a:pPr/>
              <a:t>28</a:t>
            </a:fld>
            <a:endParaRPr lang="en-US" altLang="fa-IR" sz="1200">
              <a:latin typeface="Calibri" panose="020F0502020204030204" pitchFamily="34" charset="0"/>
            </a:endParaRPr>
          </a:p>
        </p:txBody>
      </p:sp>
    </p:spTree>
    <p:extLst>
      <p:ext uri="{BB962C8B-B14F-4D97-AF65-F5344CB8AC3E}">
        <p14:creationId xmlns:p14="http://schemas.microsoft.com/office/powerpoint/2010/main" val="3612416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4262EC66-5A6E-4753-9D07-DFA9941357AC}" type="slidenum">
              <a:rPr lang="en-US" altLang="fa-IR" sz="1200">
                <a:latin typeface="Calibri" panose="020F0502020204030204" pitchFamily="34" charset="0"/>
              </a:rPr>
              <a:pPr/>
              <a:t>29</a:t>
            </a:fld>
            <a:endParaRPr lang="en-US" altLang="fa-IR" sz="1200">
              <a:latin typeface="Calibri" panose="020F0502020204030204" pitchFamily="34" charset="0"/>
            </a:endParaRPr>
          </a:p>
        </p:txBody>
      </p:sp>
    </p:spTree>
    <p:extLst>
      <p:ext uri="{BB962C8B-B14F-4D97-AF65-F5344CB8AC3E}">
        <p14:creationId xmlns:p14="http://schemas.microsoft.com/office/powerpoint/2010/main" val="3739083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80DE0EC8-F7AC-4D24-9225-410311598F1D}" type="slidenum">
              <a:rPr lang="en-US" altLang="fa-IR" sz="1200">
                <a:latin typeface="Calibri" panose="020F0502020204030204" pitchFamily="34" charset="0"/>
              </a:rPr>
              <a:pPr/>
              <a:t>30</a:t>
            </a:fld>
            <a:endParaRPr lang="en-US" altLang="fa-IR" sz="1200">
              <a:latin typeface="Calibri" panose="020F0502020204030204" pitchFamily="34" charset="0"/>
            </a:endParaRPr>
          </a:p>
        </p:txBody>
      </p:sp>
    </p:spTree>
    <p:extLst>
      <p:ext uri="{BB962C8B-B14F-4D97-AF65-F5344CB8AC3E}">
        <p14:creationId xmlns:p14="http://schemas.microsoft.com/office/powerpoint/2010/main" val="241807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289B0FDB-D86A-47EF-A4DF-A186C42DB3C2}" type="slidenum">
              <a:rPr lang="en-US" altLang="fa-IR" sz="1200">
                <a:latin typeface="Calibri" panose="020F0502020204030204" pitchFamily="34" charset="0"/>
              </a:rPr>
              <a:pPr/>
              <a:t>4</a:t>
            </a:fld>
            <a:endParaRPr lang="en-US" altLang="fa-IR" sz="1200">
              <a:latin typeface="Calibri" panose="020F0502020204030204" pitchFamily="34" charset="0"/>
            </a:endParaRPr>
          </a:p>
        </p:txBody>
      </p:sp>
    </p:spTree>
    <p:extLst>
      <p:ext uri="{BB962C8B-B14F-4D97-AF65-F5344CB8AC3E}">
        <p14:creationId xmlns:p14="http://schemas.microsoft.com/office/powerpoint/2010/main" val="94126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E358099E-D6F2-4BE6-8985-ADA121B94E5D}" type="slidenum">
              <a:rPr lang="en-US" altLang="fa-IR" sz="1200">
                <a:latin typeface="Calibri" panose="020F0502020204030204" pitchFamily="34" charset="0"/>
              </a:rPr>
              <a:pPr/>
              <a:t>31</a:t>
            </a:fld>
            <a:endParaRPr lang="en-US" altLang="fa-IR" sz="1200">
              <a:latin typeface="Calibri" panose="020F0502020204030204" pitchFamily="34" charset="0"/>
            </a:endParaRPr>
          </a:p>
        </p:txBody>
      </p:sp>
    </p:spTree>
    <p:extLst>
      <p:ext uri="{BB962C8B-B14F-4D97-AF65-F5344CB8AC3E}">
        <p14:creationId xmlns:p14="http://schemas.microsoft.com/office/powerpoint/2010/main" val="1059189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F407AC17-0DD5-4D8F-9D7F-AFA0757EDD9D}" type="slidenum">
              <a:rPr lang="en-US" altLang="fa-IR" sz="1200">
                <a:latin typeface="Calibri" panose="020F0502020204030204" pitchFamily="34" charset="0"/>
              </a:rPr>
              <a:pPr/>
              <a:t>32</a:t>
            </a:fld>
            <a:endParaRPr lang="en-US" altLang="fa-IR" sz="1200">
              <a:latin typeface="Calibri" panose="020F0502020204030204" pitchFamily="34" charset="0"/>
            </a:endParaRPr>
          </a:p>
        </p:txBody>
      </p:sp>
    </p:spTree>
    <p:extLst>
      <p:ext uri="{BB962C8B-B14F-4D97-AF65-F5344CB8AC3E}">
        <p14:creationId xmlns:p14="http://schemas.microsoft.com/office/powerpoint/2010/main" val="2508935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F08899E0-4BC5-4C97-B523-7CB921BBABB6}" type="slidenum">
              <a:rPr lang="en-US" altLang="fa-IR" sz="1200">
                <a:latin typeface="Calibri" panose="020F0502020204030204" pitchFamily="34" charset="0"/>
              </a:rPr>
              <a:pPr/>
              <a:t>33</a:t>
            </a:fld>
            <a:endParaRPr lang="en-US" altLang="fa-IR" sz="1200">
              <a:latin typeface="Calibri" panose="020F0502020204030204" pitchFamily="34" charset="0"/>
            </a:endParaRPr>
          </a:p>
        </p:txBody>
      </p:sp>
    </p:spTree>
    <p:extLst>
      <p:ext uri="{BB962C8B-B14F-4D97-AF65-F5344CB8AC3E}">
        <p14:creationId xmlns:p14="http://schemas.microsoft.com/office/powerpoint/2010/main" val="3180149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E528007-6714-498A-80B8-0CDBF74CC73A}" type="slidenum">
              <a:rPr lang="en-US" altLang="fa-IR" sz="1200">
                <a:latin typeface="Calibri" panose="020F0502020204030204" pitchFamily="34" charset="0"/>
              </a:rPr>
              <a:pPr/>
              <a:t>34</a:t>
            </a:fld>
            <a:endParaRPr lang="en-US" altLang="fa-IR" sz="1200">
              <a:latin typeface="Calibri" panose="020F0502020204030204" pitchFamily="34" charset="0"/>
            </a:endParaRPr>
          </a:p>
        </p:txBody>
      </p:sp>
    </p:spTree>
    <p:extLst>
      <p:ext uri="{BB962C8B-B14F-4D97-AF65-F5344CB8AC3E}">
        <p14:creationId xmlns:p14="http://schemas.microsoft.com/office/powerpoint/2010/main" val="2361852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E97E1060-6579-4018-9002-3C5032F13155}" type="slidenum">
              <a:rPr lang="en-US" altLang="fa-IR" sz="1200">
                <a:latin typeface="Calibri" panose="020F0502020204030204" pitchFamily="34" charset="0"/>
              </a:rPr>
              <a:pPr/>
              <a:t>35</a:t>
            </a:fld>
            <a:endParaRPr lang="en-US" altLang="fa-IR" sz="1200">
              <a:latin typeface="Calibri" panose="020F0502020204030204" pitchFamily="34" charset="0"/>
            </a:endParaRPr>
          </a:p>
        </p:txBody>
      </p:sp>
    </p:spTree>
    <p:extLst>
      <p:ext uri="{BB962C8B-B14F-4D97-AF65-F5344CB8AC3E}">
        <p14:creationId xmlns:p14="http://schemas.microsoft.com/office/powerpoint/2010/main" val="295728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BA3A668F-01C7-4EB3-B6B0-A4906018E2B2}" type="slidenum">
              <a:rPr lang="en-US" altLang="fa-IR" sz="1200">
                <a:latin typeface="Calibri" panose="020F0502020204030204" pitchFamily="34" charset="0"/>
              </a:rPr>
              <a:pPr/>
              <a:t>36</a:t>
            </a:fld>
            <a:endParaRPr lang="en-US" altLang="fa-IR" sz="1200">
              <a:latin typeface="Calibri" panose="020F0502020204030204" pitchFamily="34" charset="0"/>
            </a:endParaRPr>
          </a:p>
        </p:txBody>
      </p:sp>
    </p:spTree>
    <p:extLst>
      <p:ext uri="{BB962C8B-B14F-4D97-AF65-F5344CB8AC3E}">
        <p14:creationId xmlns:p14="http://schemas.microsoft.com/office/powerpoint/2010/main" val="1996384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B94574A5-4080-45EE-8EA7-9E83497482D1}" type="slidenum">
              <a:rPr lang="en-US" altLang="fa-IR" sz="1200">
                <a:latin typeface="Calibri" panose="020F0502020204030204" pitchFamily="34" charset="0"/>
              </a:rPr>
              <a:pPr/>
              <a:t>37</a:t>
            </a:fld>
            <a:endParaRPr lang="en-US" altLang="fa-IR" sz="1200">
              <a:latin typeface="Calibri" panose="020F0502020204030204" pitchFamily="34" charset="0"/>
            </a:endParaRPr>
          </a:p>
        </p:txBody>
      </p:sp>
    </p:spTree>
    <p:extLst>
      <p:ext uri="{BB962C8B-B14F-4D97-AF65-F5344CB8AC3E}">
        <p14:creationId xmlns:p14="http://schemas.microsoft.com/office/powerpoint/2010/main" val="1506752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E71C3EDD-4392-4EA2-8E7B-9EF62F4B6679}" type="slidenum">
              <a:rPr lang="en-US" altLang="fa-IR" sz="1200">
                <a:latin typeface="Calibri" panose="020F0502020204030204" pitchFamily="34" charset="0"/>
              </a:rPr>
              <a:pPr/>
              <a:t>38</a:t>
            </a:fld>
            <a:endParaRPr lang="en-US" altLang="fa-IR" sz="1200">
              <a:latin typeface="Calibri" panose="020F0502020204030204" pitchFamily="34" charset="0"/>
            </a:endParaRPr>
          </a:p>
        </p:txBody>
      </p:sp>
    </p:spTree>
    <p:extLst>
      <p:ext uri="{BB962C8B-B14F-4D97-AF65-F5344CB8AC3E}">
        <p14:creationId xmlns:p14="http://schemas.microsoft.com/office/powerpoint/2010/main" val="3829984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BE64984F-2D4E-48CA-9E5D-D5BC6813A1CE}" type="slidenum">
              <a:rPr lang="en-US" altLang="fa-IR" sz="1200">
                <a:latin typeface="Calibri" panose="020F0502020204030204" pitchFamily="34" charset="0"/>
              </a:rPr>
              <a:pPr/>
              <a:t>39</a:t>
            </a:fld>
            <a:endParaRPr lang="en-US" altLang="fa-IR" sz="1200">
              <a:latin typeface="Calibri" panose="020F0502020204030204" pitchFamily="34" charset="0"/>
            </a:endParaRPr>
          </a:p>
        </p:txBody>
      </p:sp>
    </p:spTree>
    <p:extLst>
      <p:ext uri="{BB962C8B-B14F-4D97-AF65-F5344CB8AC3E}">
        <p14:creationId xmlns:p14="http://schemas.microsoft.com/office/powerpoint/2010/main" val="1283664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45FE932E-8D1D-40B1-93DE-E62E74A463ED}" type="slidenum">
              <a:rPr lang="en-US" altLang="fa-IR" sz="1200">
                <a:latin typeface="Calibri" panose="020F0502020204030204" pitchFamily="34" charset="0"/>
              </a:rPr>
              <a:pPr/>
              <a:t>40</a:t>
            </a:fld>
            <a:endParaRPr lang="en-US" altLang="fa-IR" sz="1200">
              <a:latin typeface="Calibri" panose="020F0502020204030204" pitchFamily="34" charset="0"/>
            </a:endParaRPr>
          </a:p>
        </p:txBody>
      </p:sp>
    </p:spTree>
    <p:extLst>
      <p:ext uri="{BB962C8B-B14F-4D97-AF65-F5344CB8AC3E}">
        <p14:creationId xmlns:p14="http://schemas.microsoft.com/office/powerpoint/2010/main" val="2837321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27AFAE73-F821-42AE-B060-7F93AF0C2A96}" type="slidenum">
              <a:rPr lang="en-US" altLang="fa-IR" sz="1200">
                <a:latin typeface="Calibri" panose="020F0502020204030204" pitchFamily="34" charset="0"/>
              </a:rPr>
              <a:pPr/>
              <a:t>5</a:t>
            </a:fld>
            <a:endParaRPr lang="en-US" altLang="fa-IR" sz="1200">
              <a:latin typeface="Calibri" panose="020F0502020204030204" pitchFamily="34" charset="0"/>
            </a:endParaRPr>
          </a:p>
        </p:txBody>
      </p:sp>
    </p:spTree>
    <p:extLst>
      <p:ext uri="{BB962C8B-B14F-4D97-AF65-F5344CB8AC3E}">
        <p14:creationId xmlns:p14="http://schemas.microsoft.com/office/powerpoint/2010/main" val="2748631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85D63A0A-B942-43EA-B7F3-A1FCCEA0C6D3}" type="slidenum">
              <a:rPr lang="en-US" altLang="fa-IR" sz="1200">
                <a:latin typeface="Calibri" panose="020F0502020204030204" pitchFamily="34" charset="0"/>
              </a:rPr>
              <a:pPr/>
              <a:t>41</a:t>
            </a:fld>
            <a:endParaRPr lang="en-US" altLang="fa-IR" sz="1200">
              <a:latin typeface="Calibri" panose="020F0502020204030204" pitchFamily="34" charset="0"/>
            </a:endParaRPr>
          </a:p>
        </p:txBody>
      </p:sp>
    </p:spTree>
    <p:extLst>
      <p:ext uri="{BB962C8B-B14F-4D97-AF65-F5344CB8AC3E}">
        <p14:creationId xmlns:p14="http://schemas.microsoft.com/office/powerpoint/2010/main" val="3049729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6D713287-FFED-432F-8915-7D8630730E98}" type="slidenum">
              <a:rPr lang="en-US" altLang="fa-IR" sz="1200">
                <a:latin typeface="Calibri" panose="020F0502020204030204" pitchFamily="34" charset="0"/>
              </a:rPr>
              <a:pPr/>
              <a:t>45</a:t>
            </a:fld>
            <a:endParaRPr lang="en-US" altLang="fa-IR" sz="1200">
              <a:latin typeface="Calibri" panose="020F0502020204030204" pitchFamily="34" charset="0"/>
            </a:endParaRPr>
          </a:p>
        </p:txBody>
      </p:sp>
    </p:spTree>
    <p:extLst>
      <p:ext uri="{BB962C8B-B14F-4D97-AF65-F5344CB8AC3E}">
        <p14:creationId xmlns:p14="http://schemas.microsoft.com/office/powerpoint/2010/main" val="1519979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FEF43D35-C3EA-429F-9FF1-BBA970C4ABA3}" type="slidenum">
              <a:rPr lang="en-US" altLang="fa-IR" sz="1200">
                <a:latin typeface="Calibri" panose="020F0502020204030204" pitchFamily="34" charset="0"/>
              </a:rPr>
              <a:pPr/>
              <a:t>59</a:t>
            </a:fld>
            <a:endParaRPr lang="en-US" altLang="fa-IR" sz="1200">
              <a:latin typeface="Calibri" panose="020F0502020204030204" pitchFamily="34" charset="0"/>
            </a:endParaRPr>
          </a:p>
        </p:txBody>
      </p:sp>
    </p:spTree>
    <p:extLst>
      <p:ext uri="{BB962C8B-B14F-4D97-AF65-F5344CB8AC3E}">
        <p14:creationId xmlns:p14="http://schemas.microsoft.com/office/powerpoint/2010/main" val="878228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D06A3338-8E3E-4BDA-9A79-17B1D3C144D9}" type="slidenum">
              <a:rPr lang="en-US" altLang="fa-IR" sz="1200">
                <a:latin typeface="Calibri" panose="020F0502020204030204" pitchFamily="34" charset="0"/>
              </a:rPr>
              <a:pPr/>
              <a:t>60</a:t>
            </a:fld>
            <a:endParaRPr lang="en-US" altLang="fa-IR" sz="1200">
              <a:latin typeface="Calibri" panose="020F0502020204030204" pitchFamily="34" charset="0"/>
            </a:endParaRPr>
          </a:p>
        </p:txBody>
      </p:sp>
    </p:spTree>
    <p:extLst>
      <p:ext uri="{BB962C8B-B14F-4D97-AF65-F5344CB8AC3E}">
        <p14:creationId xmlns:p14="http://schemas.microsoft.com/office/powerpoint/2010/main" val="3693659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66C8C664-3AE9-4438-BC73-293A36FB09F4}" type="slidenum">
              <a:rPr lang="en-US" altLang="fa-IR" sz="1200">
                <a:latin typeface="Calibri" panose="020F0502020204030204" pitchFamily="34" charset="0"/>
              </a:rPr>
              <a:pPr/>
              <a:t>61</a:t>
            </a:fld>
            <a:endParaRPr lang="en-US" altLang="fa-IR" sz="1200">
              <a:latin typeface="Calibri" panose="020F0502020204030204" pitchFamily="34" charset="0"/>
            </a:endParaRPr>
          </a:p>
        </p:txBody>
      </p:sp>
    </p:spTree>
    <p:extLst>
      <p:ext uri="{BB962C8B-B14F-4D97-AF65-F5344CB8AC3E}">
        <p14:creationId xmlns:p14="http://schemas.microsoft.com/office/powerpoint/2010/main" val="3247932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B1808B50-D8FD-47B1-95F9-6216F0436AA1}" type="slidenum">
              <a:rPr lang="en-US" altLang="fa-IR" sz="1200">
                <a:latin typeface="Calibri" panose="020F0502020204030204" pitchFamily="34" charset="0"/>
              </a:rPr>
              <a:pPr/>
              <a:t>62</a:t>
            </a:fld>
            <a:endParaRPr lang="en-US" altLang="fa-IR" sz="1200">
              <a:latin typeface="Calibri" panose="020F0502020204030204" pitchFamily="34" charset="0"/>
            </a:endParaRPr>
          </a:p>
        </p:txBody>
      </p:sp>
    </p:spTree>
    <p:extLst>
      <p:ext uri="{BB962C8B-B14F-4D97-AF65-F5344CB8AC3E}">
        <p14:creationId xmlns:p14="http://schemas.microsoft.com/office/powerpoint/2010/main" val="1679415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0972313D-4B37-4267-A17E-0BCD007FB6FC}" type="slidenum">
              <a:rPr lang="en-US" altLang="fa-IR" sz="1200">
                <a:latin typeface="Calibri" panose="020F0502020204030204" pitchFamily="34" charset="0"/>
              </a:rPr>
              <a:pPr/>
              <a:t>63</a:t>
            </a:fld>
            <a:endParaRPr lang="en-US" altLang="fa-IR" sz="1200">
              <a:latin typeface="Calibri" panose="020F0502020204030204" pitchFamily="34" charset="0"/>
            </a:endParaRPr>
          </a:p>
        </p:txBody>
      </p:sp>
    </p:spTree>
    <p:extLst>
      <p:ext uri="{BB962C8B-B14F-4D97-AF65-F5344CB8AC3E}">
        <p14:creationId xmlns:p14="http://schemas.microsoft.com/office/powerpoint/2010/main" val="2122660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81C9ED63-6BA2-4A3C-80BE-76EF6FF02C0F}" type="slidenum">
              <a:rPr lang="en-US" altLang="fa-IR" sz="1200">
                <a:latin typeface="Calibri" panose="020F0502020204030204" pitchFamily="34" charset="0"/>
              </a:rPr>
              <a:pPr/>
              <a:t>64</a:t>
            </a:fld>
            <a:endParaRPr lang="en-US" altLang="fa-IR" sz="1200">
              <a:latin typeface="Calibri" panose="020F0502020204030204" pitchFamily="34" charset="0"/>
            </a:endParaRPr>
          </a:p>
        </p:txBody>
      </p:sp>
    </p:spTree>
    <p:extLst>
      <p:ext uri="{BB962C8B-B14F-4D97-AF65-F5344CB8AC3E}">
        <p14:creationId xmlns:p14="http://schemas.microsoft.com/office/powerpoint/2010/main" val="3031721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96C42DB3-A9F9-487C-A42C-6C976139FD28}" type="slidenum">
              <a:rPr lang="en-US" altLang="fa-IR" sz="1200">
                <a:latin typeface="Calibri" panose="020F0502020204030204" pitchFamily="34" charset="0"/>
              </a:rPr>
              <a:pPr/>
              <a:t>65</a:t>
            </a:fld>
            <a:endParaRPr lang="en-US" altLang="fa-IR" sz="1200">
              <a:latin typeface="Calibri" panose="020F0502020204030204" pitchFamily="34" charset="0"/>
            </a:endParaRPr>
          </a:p>
        </p:txBody>
      </p:sp>
    </p:spTree>
    <p:extLst>
      <p:ext uri="{BB962C8B-B14F-4D97-AF65-F5344CB8AC3E}">
        <p14:creationId xmlns:p14="http://schemas.microsoft.com/office/powerpoint/2010/main" val="508202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A75BF84D-0EB6-4C45-BDF4-D319CC53ED5E}" type="slidenum">
              <a:rPr lang="en-US" altLang="fa-IR" sz="1200">
                <a:latin typeface="Calibri" panose="020F0502020204030204" pitchFamily="34" charset="0"/>
              </a:rPr>
              <a:pPr/>
              <a:t>75</a:t>
            </a:fld>
            <a:endParaRPr lang="en-US" altLang="fa-IR" sz="1200">
              <a:latin typeface="Calibri" panose="020F0502020204030204" pitchFamily="34" charset="0"/>
            </a:endParaRPr>
          </a:p>
        </p:txBody>
      </p:sp>
    </p:spTree>
    <p:extLst>
      <p:ext uri="{BB962C8B-B14F-4D97-AF65-F5344CB8AC3E}">
        <p14:creationId xmlns:p14="http://schemas.microsoft.com/office/powerpoint/2010/main" val="306314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2F104DE-0328-4357-8B0B-23FBAFBD835D}" type="slidenum">
              <a:rPr lang="en-US" altLang="fa-IR" sz="1200">
                <a:latin typeface="Calibri" panose="020F0502020204030204" pitchFamily="34" charset="0"/>
              </a:rPr>
              <a:pPr/>
              <a:t>6</a:t>
            </a:fld>
            <a:endParaRPr lang="en-US" altLang="fa-IR" sz="1200">
              <a:latin typeface="Calibri" panose="020F0502020204030204" pitchFamily="34" charset="0"/>
            </a:endParaRPr>
          </a:p>
        </p:txBody>
      </p:sp>
    </p:spTree>
    <p:extLst>
      <p:ext uri="{BB962C8B-B14F-4D97-AF65-F5344CB8AC3E}">
        <p14:creationId xmlns:p14="http://schemas.microsoft.com/office/powerpoint/2010/main" val="9157358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1429057-75AC-4C57-97D6-BEFDE51C0647}" type="slidenum">
              <a:rPr lang="en-US" altLang="fa-IR" sz="1200">
                <a:latin typeface="Calibri" panose="020F0502020204030204" pitchFamily="34" charset="0"/>
              </a:rPr>
              <a:pPr/>
              <a:t>78</a:t>
            </a:fld>
            <a:endParaRPr lang="en-US" altLang="fa-IR" sz="1200">
              <a:latin typeface="Calibri" panose="020F0502020204030204" pitchFamily="34" charset="0"/>
            </a:endParaRPr>
          </a:p>
        </p:txBody>
      </p:sp>
    </p:spTree>
    <p:extLst>
      <p:ext uri="{BB962C8B-B14F-4D97-AF65-F5344CB8AC3E}">
        <p14:creationId xmlns:p14="http://schemas.microsoft.com/office/powerpoint/2010/main" val="1193866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684115DA-BD66-4567-9A2F-AA805253D4E4}" type="slidenum">
              <a:rPr lang="en-US" altLang="fa-IR" sz="1200">
                <a:latin typeface="Calibri" panose="020F0502020204030204" pitchFamily="34" charset="0"/>
              </a:rPr>
              <a:pPr/>
              <a:t>80</a:t>
            </a:fld>
            <a:endParaRPr lang="en-US" altLang="fa-IR" sz="1200">
              <a:latin typeface="Calibri" panose="020F0502020204030204" pitchFamily="34" charset="0"/>
            </a:endParaRPr>
          </a:p>
        </p:txBody>
      </p:sp>
    </p:spTree>
    <p:extLst>
      <p:ext uri="{BB962C8B-B14F-4D97-AF65-F5344CB8AC3E}">
        <p14:creationId xmlns:p14="http://schemas.microsoft.com/office/powerpoint/2010/main" val="42379196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E463775-7A5D-499A-BC56-17C90DBA9129}" type="slidenum">
              <a:rPr lang="en-US" altLang="fa-IR" sz="1200">
                <a:latin typeface="Calibri" panose="020F0502020204030204" pitchFamily="34" charset="0"/>
              </a:rPr>
              <a:pPr/>
              <a:t>81</a:t>
            </a:fld>
            <a:endParaRPr lang="en-US" altLang="fa-IR" sz="1200">
              <a:latin typeface="Calibri" panose="020F0502020204030204" pitchFamily="34" charset="0"/>
            </a:endParaRPr>
          </a:p>
        </p:txBody>
      </p:sp>
    </p:spTree>
    <p:extLst>
      <p:ext uri="{BB962C8B-B14F-4D97-AF65-F5344CB8AC3E}">
        <p14:creationId xmlns:p14="http://schemas.microsoft.com/office/powerpoint/2010/main" val="680708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778AB275-296C-4F1F-99AE-8C26996712CC}" type="slidenum">
              <a:rPr lang="en-US" altLang="fa-IR" sz="1200">
                <a:latin typeface="Calibri" panose="020F0502020204030204" pitchFamily="34" charset="0"/>
              </a:rPr>
              <a:pPr/>
              <a:t>82</a:t>
            </a:fld>
            <a:endParaRPr lang="en-US" altLang="fa-IR" sz="1200">
              <a:latin typeface="Calibri" panose="020F0502020204030204" pitchFamily="34" charset="0"/>
            </a:endParaRPr>
          </a:p>
        </p:txBody>
      </p:sp>
    </p:spTree>
    <p:extLst>
      <p:ext uri="{BB962C8B-B14F-4D97-AF65-F5344CB8AC3E}">
        <p14:creationId xmlns:p14="http://schemas.microsoft.com/office/powerpoint/2010/main" val="4740308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FDED259-5FBC-4B7C-B078-87A17CEF28C2}" type="slidenum">
              <a:rPr lang="en-US" altLang="fa-IR" sz="1200">
                <a:latin typeface="Calibri" panose="020F0502020204030204" pitchFamily="34" charset="0"/>
              </a:rPr>
              <a:pPr/>
              <a:t>83</a:t>
            </a:fld>
            <a:endParaRPr lang="en-US" altLang="fa-IR" sz="1200">
              <a:latin typeface="Calibri" panose="020F0502020204030204" pitchFamily="34" charset="0"/>
            </a:endParaRPr>
          </a:p>
        </p:txBody>
      </p:sp>
    </p:spTree>
    <p:extLst>
      <p:ext uri="{BB962C8B-B14F-4D97-AF65-F5344CB8AC3E}">
        <p14:creationId xmlns:p14="http://schemas.microsoft.com/office/powerpoint/2010/main" val="9728821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9D5259F-FDCB-4BEA-8F53-601BD09CA62E}" type="slidenum">
              <a:rPr lang="en-US" altLang="fa-IR" sz="1200">
                <a:latin typeface="Calibri" panose="020F0502020204030204" pitchFamily="34" charset="0"/>
              </a:rPr>
              <a:pPr/>
              <a:t>84</a:t>
            </a:fld>
            <a:endParaRPr lang="en-US" altLang="fa-IR" sz="1200">
              <a:latin typeface="Calibri" panose="020F0502020204030204" pitchFamily="34" charset="0"/>
            </a:endParaRPr>
          </a:p>
        </p:txBody>
      </p:sp>
    </p:spTree>
    <p:extLst>
      <p:ext uri="{BB962C8B-B14F-4D97-AF65-F5344CB8AC3E}">
        <p14:creationId xmlns:p14="http://schemas.microsoft.com/office/powerpoint/2010/main" val="3821480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059C5385-71C3-4271-92DA-051C9F6F9E61}" type="slidenum">
              <a:rPr lang="en-US" altLang="fa-IR" sz="1200">
                <a:latin typeface="Calibri" panose="020F0502020204030204" pitchFamily="34" charset="0"/>
              </a:rPr>
              <a:pPr/>
              <a:t>85</a:t>
            </a:fld>
            <a:endParaRPr lang="en-US" altLang="fa-IR" sz="1200">
              <a:latin typeface="Calibri" panose="020F0502020204030204" pitchFamily="34" charset="0"/>
            </a:endParaRPr>
          </a:p>
        </p:txBody>
      </p:sp>
    </p:spTree>
    <p:extLst>
      <p:ext uri="{BB962C8B-B14F-4D97-AF65-F5344CB8AC3E}">
        <p14:creationId xmlns:p14="http://schemas.microsoft.com/office/powerpoint/2010/main" val="24020445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766D744E-4102-4515-90E5-F08953C8581A}" type="slidenum">
              <a:rPr lang="en-US" altLang="fa-IR" sz="1200">
                <a:latin typeface="Calibri" panose="020F0502020204030204" pitchFamily="34" charset="0"/>
              </a:rPr>
              <a:pPr/>
              <a:t>86</a:t>
            </a:fld>
            <a:endParaRPr lang="en-US" altLang="fa-IR" sz="1200">
              <a:latin typeface="Calibri" panose="020F0502020204030204" pitchFamily="34" charset="0"/>
            </a:endParaRPr>
          </a:p>
        </p:txBody>
      </p:sp>
    </p:spTree>
    <p:extLst>
      <p:ext uri="{BB962C8B-B14F-4D97-AF65-F5344CB8AC3E}">
        <p14:creationId xmlns:p14="http://schemas.microsoft.com/office/powerpoint/2010/main" val="22963684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7D1E827B-91C6-44A3-AE8F-BF9DB3EAD71C}" type="slidenum">
              <a:rPr lang="en-US" altLang="fa-IR" sz="1200">
                <a:latin typeface="Calibri" panose="020F0502020204030204" pitchFamily="34" charset="0"/>
              </a:rPr>
              <a:pPr/>
              <a:t>87</a:t>
            </a:fld>
            <a:endParaRPr lang="en-US" altLang="fa-IR" sz="1200">
              <a:latin typeface="Calibri" panose="020F0502020204030204" pitchFamily="34" charset="0"/>
            </a:endParaRPr>
          </a:p>
        </p:txBody>
      </p:sp>
    </p:spTree>
    <p:extLst>
      <p:ext uri="{BB962C8B-B14F-4D97-AF65-F5344CB8AC3E}">
        <p14:creationId xmlns:p14="http://schemas.microsoft.com/office/powerpoint/2010/main" val="4945387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5646929B-BD0B-4875-AC65-3A901E73F641}" type="slidenum">
              <a:rPr lang="en-US" altLang="fa-IR" sz="1200">
                <a:latin typeface="Calibri" panose="020F0502020204030204" pitchFamily="34" charset="0"/>
              </a:rPr>
              <a:pPr/>
              <a:t>88</a:t>
            </a:fld>
            <a:endParaRPr lang="en-US" altLang="fa-IR" sz="1200">
              <a:latin typeface="Calibri" panose="020F0502020204030204" pitchFamily="34" charset="0"/>
            </a:endParaRPr>
          </a:p>
        </p:txBody>
      </p:sp>
    </p:spTree>
    <p:extLst>
      <p:ext uri="{BB962C8B-B14F-4D97-AF65-F5344CB8AC3E}">
        <p14:creationId xmlns:p14="http://schemas.microsoft.com/office/powerpoint/2010/main" val="118474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5E4F4C47-526C-427A-839D-80D4193DC102}" type="slidenum">
              <a:rPr lang="en-US" altLang="fa-IR" sz="1200">
                <a:latin typeface="Calibri" panose="020F0502020204030204" pitchFamily="34" charset="0"/>
              </a:rPr>
              <a:pPr/>
              <a:t>7</a:t>
            </a:fld>
            <a:endParaRPr lang="en-US" altLang="fa-IR" sz="1200">
              <a:latin typeface="Calibri" panose="020F0502020204030204" pitchFamily="34" charset="0"/>
            </a:endParaRPr>
          </a:p>
        </p:txBody>
      </p:sp>
    </p:spTree>
    <p:extLst>
      <p:ext uri="{BB962C8B-B14F-4D97-AF65-F5344CB8AC3E}">
        <p14:creationId xmlns:p14="http://schemas.microsoft.com/office/powerpoint/2010/main" val="10330990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08469FD-32FF-4646-8ED3-10BDC28313D3}" type="slidenum">
              <a:rPr lang="en-US" altLang="fa-IR" sz="1200">
                <a:latin typeface="Calibri" panose="020F0502020204030204" pitchFamily="34" charset="0"/>
              </a:rPr>
              <a:pPr/>
              <a:t>89</a:t>
            </a:fld>
            <a:endParaRPr lang="en-US" altLang="fa-IR" sz="1200">
              <a:latin typeface="Calibri" panose="020F0502020204030204" pitchFamily="34" charset="0"/>
            </a:endParaRPr>
          </a:p>
        </p:txBody>
      </p:sp>
    </p:spTree>
    <p:extLst>
      <p:ext uri="{BB962C8B-B14F-4D97-AF65-F5344CB8AC3E}">
        <p14:creationId xmlns:p14="http://schemas.microsoft.com/office/powerpoint/2010/main" val="1326959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2F337F9-D861-45AC-9597-25AA07EC8460}" type="slidenum">
              <a:rPr lang="en-US" altLang="fa-IR" sz="1200">
                <a:latin typeface="Calibri" panose="020F0502020204030204" pitchFamily="34" charset="0"/>
              </a:rPr>
              <a:pPr/>
              <a:t>90</a:t>
            </a:fld>
            <a:endParaRPr lang="en-US" altLang="fa-IR" sz="1200">
              <a:latin typeface="Calibri" panose="020F0502020204030204" pitchFamily="34" charset="0"/>
            </a:endParaRPr>
          </a:p>
        </p:txBody>
      </p:sp>
    </p:spTree>
    <p:extLst>
      <p:ext uri="{BB962C8B-B14F-4D97-AF65-F5344CB8AC3E}">
        <p14:creationId xmlns:p14="http://schemas.microsoft.com/office/powerpoint/2010/main" val="3488647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8128B1F5-111C-4D6E-998E-CC905CFDAA55}" type="slidenum">
              <a:rPr lang="en-US" altLang="fa-IR" sz="1200">
                <a:latin typeface="Calibri" panose="020F0502020204030204" pitchFamily="34" charset="0"/>
              </a:rPr>
              <a:pPr/>
              <a:t>91</a:t>
            </a:fld>
            <a:endParaRPr lang="en-US" altLang="fa-IR" sz="1200">
              <a:latin typeface="Calibri" panose="020F0502020204030204" pitchFamily="34" charset="0"/>
            </a:endParaRPr>
          </a:p>
        </p:txBody>
      </p:sp>
    </p:spTree>
    <p:extLst>
      <p:ext uri="{BB962C8B-B14F-4D97-AF65-F5344CB8AC3E}">
        <p14:creationId xmlns:p14="http://schemas.microsoft.com/office/powerpoint/2010/main" val="1958361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77E8DC00-7871-4082-A33A-DE632961E8FB}" type="slidenum">
              <a:rPr lang="en-US" altLang="fa-IR" sz="1200">
                <a:latin typeface="Calibri" panose="020F0502020204030204" pitchFamily="34" charset="0"/>
              </a:rPr>
              <a:pPr/>
              <a:t>92</a:t>
            </a:fld>
            <a:endParaRPr lang="en-US" altLang="fa-IR" sz="1200">
              <a:latin typeface="Calibri" panose="020F0502020204030204" pitchFamily="34" charset="0"/>
            </a:endParaRPr>
          </a:p>
        </p:txBody>
      </p:sp>
    </p:spTree>
    <p:extLst>
      <p:ext uri="{BB962C8B-B14F-4D97-AF65-F5344CB8AC3E}">
        <p14:creationId xmlns:p14="http://schemas.microsoft.com/office/powerpoint/2010/main" val="42663917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B99FAEA8-4BCE-489F-A1E7-AAE583752663}" type="slidenum">
              <a:rPr lang="en-US" altLang="fa-IR" sz="1200">
                <a:latin typeface="Calibri" panose="020F0502020204030204" pitchFamily="34" charset="0"/>
              </a:rPr>
              <a:pPr/>
              <a:t>93</a:t>
            </a:fld>
            <a:endParaRPr lang="en-US" altLang="fa-IR" sz="1200">
              <a:latin typeface="Calibri" panose="020F0502020204030204" pitchFamily="34" charset="0"/>
            </a:endParaRPr>
          </a:p>
        </p:txBody>
      </p:sp>
    </p:spTree>
    <p:extLst>
      <p:ext uri="{BB962C8B-B14F-4D97-AF65-F5344CB8AC3E}">
        <p14:creationId xmlns:p14="http://schemas.microsoft.com/office/powerpoint/2010/main" val="1127544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2F868FBF-3422-420D-9A6C-810DE14F18FB}" type="slidenum">
              <a:rPr lang="en-US" altLang="fa-IR" sz="1200">
                <a:latin typeface="Calibri" panose="020F0502020204030204" pitchFamily="34" charset="0"/>
              </a:rPr>
              <a:pPr/>
              <a:t>94</a:t>
            </a:fld>
            <a:endParaRPr lang="en-US" altLang="fa-IR" sz="1200">
              <a:latin typeface="Calibri" panose="020F0502020204030204" pitchFamily="34" charset="0"/>
            </a:endParaRPr>
          </a:p>
        </p:txBody>
      </p:sp>
    </p:spTree>
    <p:extLst>
      <p:ext uri="{BB962C8B-B14F-4D97-AF65-F5344CB8AC3E}">
        <p14:creationId xmlns:p14="http://schemas.microsoft.com/office/powerpoint/2010/main" val="2714756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B822CE90-B0E5-4B25-ADE5-F3534F906CFC}" type="slidenum">
              <a:rPr lang="en-US" altLang="fa-IR" sz="1200">
                <a:latin typeface="Calibri" panose="020F0502020204030204" pitchFamily="34" charset="0"/>
              </a:rPr>
              <a:pPr/>
              <a:t>95</a:t>
            </a:fld>
            <a:endParaRPr lang="en-US" altLang="fa-IR" sz="1200">
              <a:latin typeface="Calibri" panose="020F0502020204030204" pitchFamily="34" charset="0"/>
            </a:endParaRPr>
          </a:p>
        </p:txBody>
      </p:sp>
    </p:spTree>
    <p:extLst>
      <p:ext uri="{BB962C8B-B14F-4D97-AF65-F5344CB8AC3E}">
        <p14:creationId xmlns:p14="http://schemas.microsoft.com/office/powerpoint/2010/main" val="5653637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A0962E4C-E985-4409-A205-6763460E237D}" type="slidenum">
              <a:rPr lang="en-US" altLang="fa-IR" sz="1200">
                <a:latin typeface="Calibri" panose="020F0502020204030204" pitchFamily="34" charset="0"/>
              </a:rPr>
              <a:pPr/>
              <a:t>96</a:t>
            </a:fld>
            <a:endParaRPr lang="en-US" altLang="fa-IR" sz="1200">
              <a:latin typeface="Calibri" panose="020F0502020204030204" pitchFamily="34" charset="0"/>
            </a:endParaRPr>
          </a:p>
        </p:txBody>
      </p:sp>
    </p:spTree>
    <p:extLst>
      <p:ext uri="{BB962C8B-B14F-4D97-AF65-F5344CB8AC3E}">
        <p14:creationId xmlns:p14="http://schemas.microsoft.com/office/powerpoint/2010/main" val="310745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fa-IR"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54DCCD7F-6D55-4D93-92B1-8089A3C92389}" type="slidenum">
              <a:rPr lang="en-US" altLang="fa-IR" sz="1200">
                <a:latin typeface="Calibri" panose="020F0502020204030204" pitchFamily="34" charset="0"/>
              </a:rPr>
              <a:pPr/>
              <a:t>8</a:t>
            </a:fld>
            <a:endParaRPr lang="en-US" altLang="fa-IR" sz="1200">
              <a:latin typeface="Calibri" panose="020F0502020204030204" pitchFamily="34" charset="0"/>
            </a:endParaRPr>
          </a:p>
        </p:txBody>
      </p:sp>
    </p:spTree>
    <p:extLst>
      <p:ext uri="{BB962C8B-B14F-4D97-AF65-F5344CB8AC3E}">
        <p14:creationId xmlns:p14="http://schemas.microsoft.com/office/powerpoint/2010/main" val="2197823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7A2E42F7-14F6-4276-BCDE-C94183A2B252}" type="slidenum">
              <a:rPr lang="en-US" altLang="fa-IR" sz="1200">
                <a:latin typeface="Calibri" panose="020F0502020204030204" pitchFamily="34" charset="0"/>
              </a:rPr>
              <a:pPr/>
              <a:t>9</a:t>
            </a:fld>
            <a:endParaRPr lang="en-US" altLang="fa-IR" sz="1200">
              <a:latin typeface="Calibri" panose="020F0502020204030204" pitchFamily="34" charset="0"/>
            </a:endParaRPr>
          </a:p>
        </p:txBody>
      </p:sp>
    </p:spTree>
    <p:extLst>
      <p:ext uri="{BB962C8B-B14F-4D97-AF65-F5344CB8AC3E}">
        <p14:creationId xmlns:p14="http://schemas.microsoft.com/office/powerpoint/2010/main" val="1935958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0C61933D-88D0-4CFC-A7AA-5910884AE08E}" type="slidenum">
              <a:rPr lang="en-US" altLang="fa-IR" sz="1200">
                <a:latin typeface="Calibri" panose="020F0502020204030204" pitchFamily="34" charset="0"/>
              </a:rPr>
              <a:pPr/>
              <a:t>10</a:t>
            </a:fld>
            <a:endParaRPr lang="en-US" altLang="fa-IR" sz="1200">
              <a:latin typeface="Calibri" panose="020F0502020204030204" pitchFamily="34" charset="0"/>
            </a:endParaRPr>
          </a:p>
        </p:txBody>
      </p:sp>
    </p:spTree>
    <p:extLst>
      <p:ext uri="{BB962C8B-B14F-4D97-AF65-F5344CB8AC3E}">
        <p14:creationId xmlns:p14="http://schemas.microsoft.com/office/powerpoint/2010/main" val="1131797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FC9A7C5-6FAE-4A23-ACAA-EF294A4A0B17}" type="datetimeFigureOut">
              <a:rPr lang="en-US"/>
              <a:pPr>
                <a:defRPr/>
              </a:pPr>
              <a:t>3/11/2018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A7406A0-8E32-4EB8-8D9B-D16B71F45232}" type="slidenum">
              <a:rPr lang="en-US" altLang="fa-IR"/>
              <a:pPr/>
              <a:t>‹#›</a:t>
            </a:fld>
            <a:endParaRPr lang="en-US" altLang="fa-IR"/>
          </a:p>
        </p:txBody>
      </p:sp>
    </p:spTree>
    <p:extLst>
      <p:ext uri="{BB962C8B-B14F-4D97-AF65-F5344CB8AC3E}">
        <p14:creationId xmlns:p14="http://schemas.microsoft.com/office/powerpoint/2010/main" val="3988779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80C57C-5C74-469B-BEA6-1507271E9218}" type="datetimeFigureOut">
              <a:rPr lang="en-US"/>
              <a:pPr>
                <a:defRPr/>
              </a:pPr>
              <a:t>3/11/2018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B490FEA-1BDA-4222-AC16-C5C976C3C310}" type="slidenum">
              <a:rPr lang="en-US" altLang="fa-IR"/>
              <a:pPr/>
              <a:t>‹#›</a:t>
            </a:fld>
            <a:endParaRPr lang="en-US" altLang="fa-IR"/>
          </a:p>
        </p:txBody>
      </p:sp>
    </p:spTree>
    <p:extLst>
      <p:ext uri="{BB962C8B-B14F-4D97-AF65-F5344CB8AC3E}">
        <p14:creationId xmlns:p14="http://schemas.microsoft.com/office/powerpoint/2010/main" val="2425279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39"/>
            <a:ext cx="2414588"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6575" y="274639"/>
            <a:ext cx="70786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752E6C-CA8D-4C0C-8408-C1F7E067EC06}" type="datetimeFigureOut">
              <a:rPr lang="en-US"/>
              <a:pPr>
                <a:defRPr/>
              </a:pPr>
              <a:t>3/11/2018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5E50D6B-B903-48A7-8FEB-4DA2E9E4F1FB}" type="slidenum">
              <a:rPr lang="en-US" altLang="fa-IR"/>
              <a:pPr/>
              <a:t>‹#›</a:t>
            </a:fld>
            <a:endParaRPr lang="en-US" altLang="fa-IR"/>
          </a:p>
        </p:txBody>
      </p:sp>
    </p:spTree>
    <p:extLst>
      <p:ext uri="{BB962C8B-B14F-4D97-AF65-F5344CB8AC3E}">
        <p14:creationId xmlns:p14="http://schemas.microsoft.com/office/powerpoint/2010/main" val="3495603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600201"/>
            <a:ext cx="437515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35550" y="1600201"/>
            <a:ext cx="437515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35550" y="3941763"/>
            <a:ext cx="437515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95300" y="6248400"/>
            <a:ext cx="23114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384550" y="6248400"/>
            <a:ext cx="31369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7099300" y="6248400"/>
            <a:ext cx="2311400" cy="457200"/>
          </a:xfrm>
        </p:spPr>
        <p:txBody>
          <a:bodyPr/>
          <a:lstStyle>
            <a:lvl1pPr>
              <a:defRPr/>
            </a:lvl1pPr>
          </a:lstStyle>
          <a:p>
            <a:fld id="{84FB41AA-35BB-4D74-8244-57E0DAF995EA}" type="slidenum">
              <a:rPr lang="en-US" altLang="fa-IR"/>
              <a:pPr/>
              <a:t>‹#›</a:t>
            </a:fld>
            <a:endParaRPr lang="en-US" altLang="fa-IR"/>
          </a:p>
        </p:txBody>
      </p:sp>
    </p:spTree>
    <p:extLst>
      <p:ext uri="{BB962C8B-B14F-4D97-AF65-F5344CB8AC3E}">
        <p14:creationId xmlns:p14="http://schemas.microsoft.com/office/powerpoint/2010/main" val="116862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1"/>
            <a:ext cx="437515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35550" y="1600201"/>
            <a:ext cx="437515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35550" y="3941763"/>
            <a:ext cx="437515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95300" y="6248400"/>
            <a:ext cx="23114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384550" y="6248400"/>
            <a:ext cx="31369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7099300" y="6248400"/>
            <a:ext cx="2311400" cy="457200"/>
          </a:xfrm>
        </p:spPr>
        <p:txBody>
          <a:bodyPr/>
          <a:lstStyle>
            <a:lvl1pPr>
              <a:defRPr/>
            </a:lvl1pPr>
          </a:lstStyle>
          <a:p>
            <a:fld id="{3E7BF48E-0A4E-4118-91FF-AB8BACD39EF2}" type="slidenum">
              <a:rPr lang="en-US" altLang="fa-IR"/>
              <a:pPr/>
              <a:t>‹#›</a:t>
            </a:fld>
            <a:endParaRPr lang="en-US" altLang="fa-IR"/>
          </a:p>
        </p:txBody>
      </p:sp>
    </p:spTree>
    <p:extLst>
      <p:ext uri="{BB962C8B-B14F-4D97-AF65-F5344CB8AC3E}">
        <p14:creationId xmlns:p14="http://schemas.microsoft.com/office/powerpoint/2010/main" val="607676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274638"/>
            <a:ext cx="8915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95300" y="1600201"/>
            <a:ext cx="437515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35550" y="1600201"/>
            <a:ext cx="437515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 y="3941763"/>
            <a:ext cx="437515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35550" y="3941763"/>
            <a:ext cx="437515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95300" y="6248400"/>
            <a:ext cx="2311400" cy="45720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384550" y="6248400"/>
            <a:ext cx="3136900" cy="45720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7099300" y="6248400"/>
            <a:ext cx="2311400" cy="457200"/>
          </a:xfrm>
        </p:spPr>
        <p:txBody>
          <a:bodyPr/>
          <a:lstStyle>
            <a:lvl1pPr>
              <a:defRPr/>
            </a:lvl1pPr>
          </a:lstStyle>
          <a:p>
            <a:fld id="{C9ED8D17-A7A1-4F3A-AF76-F0FDBCB1FD4B}" type="slidenum">
              <a:rPr lang="en-US" altLang="fa-IR"/>
              <a:pPr/>
              <a:t>‹#›</a:t>
            </a:fld>
            <a:endParaRPr lang="en-US" altLang="fa-IR"/>
          </a:p>
        </p:txBody>
      </p:sp>
    </p:spTree>
    <p:extLst>
      <p:ext uri="{BB962C8B-B14F-4D97-AF65-F5344CB8AC3E}">
        <p14:creationId xmlns:p14="http://schemas.microsoft.com/office/powerpoint/2010/main" val="3740293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588" y="0"/>
            <a:ext cx="9906000" cy="6858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5" name="map"/>
          <p:cNvSpPr>
            <a:spLocks noEditPoints="1"/>
          </p:cNvSpPr>
          <p:nvPr/>
        </p:nvSpPr>
        <p:spPr bwMode="auto">
          <a:xfrm>
            <a:off x="3635375" y="3175"/>
            <a:ext cx="6270625"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8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3" name="Subtitle 2"/>
          <p:cNvSpPr>
            <a:spLocks noGrp="1"/>
          </p:cNvSpPr>
          <p:nvPr>
            <p:ph type="subTitle" idx="1"/>
          </p:nvPr>
        </p:nvSpPr>
        <p:spPr>
          <a:xfrm>
            <a:off x="989572" y="5029200"/>
            <a:ext cx="6378648" cy="1143000"/>
          </a:xfrm>
        </p:spPr>
        <p:txBody>
          <a:bodyPr>
            <a:normAutofit/>
          </a:bodyPr>
          <a:lstStyle>
            <a:lvl1pPr marL="0" indent="0" algn="l">
              <a:spcBef>
                <a:spcPts val="0"/>
              </a:spcBef>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989571" y="1828806"/>
            <a:ext cx="7926864" cy="3048001"/>
          </a:xfrm>
        </p:spPr>
        <p:txBody>
          <a:bodyPr/>
          <a:lstStyle>
            <a:lvl1pPr>
              <a:defRPr sz="4400"/>
            </a:lvl1pPr>
          </a:lstStyle>
          <a:p>
            <a:r>
              <a:rPr lang="en-US" smtClean="0"/>
              <a:t>Click to edit Master title style</a:t>
            </a:r>
            <a:endParaRPr/>
          </a:p>
        </p:txBody>
      </p:sp>
    </p:spTree>
    <p:extLst>
      <p:ext uri="{BB962C8B-B14F-4D97-AF65-F5344CB8AC3E}">
        <p14:creationId xmlns:p14="http://schemas.microsoft.com/office/powerpoint/2010/main" val="138334769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4" name="Date Placeholder 3"/>
          <p:cNvSpPr>
            <a:spLocks noGrp="1"/>
          </p:cNvSpPr>
          <p:nvPr>
            <p:ph type="dt" sz="half" idx="10"/>
          </p:nvPr>
        </p:nvSpPr>
        <p:spPr/>
        <p:txBody>
          <a:bodyPr/>
          <a:lstStyle>
            <a:lvl1pPr>
              <a:defRPr/>
            </a:lvl1pPr>
          </a:lstStyle>
          <a:p>
            <a:pPr>
              <a:defRPr/>
            </a:pPr>
            <a:fld id="{2B24A99A-B1A0-48FA-BE47-9AD78FA394B2}" type="datetime1">
              <a:rPr lang="en-US"/>
              <a:pPr>
                <a:defRPr/>
              </a:pPr>
              <a:t>3/11/2018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0FEE1D-4E2D-41A4-A116-48D4C22196FF}" type="slidenum">
              <a:rPr lang="en-US" altLang="fa-IR"/>
              <a:pPr/>
              <a:t>‹#›</a:t>
            </a:fld>
            <a:endParaRPr lang="en-US" altLang="fa-IR"/>
          </a:p>
        </p:txBody>
      </p:sp>
    </p:spTree>
    <p:extLst>
      <p:ext uri="{BB962C8B-B14F-4D97-AF65-F5344CB8AC3E}">
        <p14:creationId xmlns:p14="http://schemas.microsoft.com/office/powerpoint/2010/main" val="188293498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85943" y="685808"/>
            <a:ext cx="6382275" cy="1142999"/>
          </a:xfrm>
        </p:spPr>
        <p:txBody>
          <a:bodyPr/>
          <a:lstStyle>
            <a:lvl1pPr marL="0" indent="0">
              <a:spcBef>
                <a:spcPts val="0"/>
              </a:spcBef>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989574" y="3429007"/>
            <a:ext cx="7926864" cy="2362199"/>
          </a:xfrm>
        </p:spPr>
        <p:txBody>
          <a:bodyPr/>
          <a:lstStyle>
            <a:lvl1pPr algn="l">
              <a:defRPr sz="4400" b="0" cap="all"/>
            </a:lvl1pPr>
          </a:lstStyle>
          <a:p>
            <a:r>
              <a:rPr lang="en-US" smtClean="0"/>
              <a:t>Click to edit Master title style</a:t>
            </a:r>
            <a:endParaRPr/>
          </a:p>
        </p:txBody>
      </p:sp>
      <p:sp>
        <p:nvSpPr>
          <p:cNvPr id="4" name="Date Placeholder 3"/>
          <p:cNvSpPr>
            <a:spLocks noGrp="1"/>
          </p:cNvSpPr>
          <p:nvPr>
            <p:ph type="dt" sz="half" idx="10"/>
          </p:nvPr>
        </p:nvSpPr>
        <p:spPr/>
        <p:txBody>
          <a:bodyPr/>
          <a:lstStyle>
            <a:lvl1pPr>
              <a:defRPr/>
            </a:lvl1pPr>
          </a:lstStyle>
          <a:p>
            <a:pPr>
              <a:defRPr/>
            </a:pPr>
            <a:fld id="{2B24A99A-B1A0-48FA-BE47-9AD78FA394B2}" type="datetime1">
              <a:rPr lang="en-US"/>
              <a:pPr>
                <a:defRPr/>
              </a:pPr>
              <a:t>3/11/2018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71DE5C-68FE-4396-82CE-47B507BFBF41}" type="slidenum">
              <a:rPr lang="en-US" altLang="fa-IR"/>
              <a:pPr/>
              <a:t>‹#›</a:t>
            </a:fld>
            <a:endParaRPr lang="en-US" altLang="fa-IR"/>
          </a:p>
        </p:txBody>
      </p:sp>
    </p:spTree>
    <p:extLst>
      <p:ext uri="{BB962C8B-B14F-4D97-AF65-F5344CB8AC3E}">
        <p14:creationId xmlns:p14="http://schemas.microsoft.com/office/powerpoint/2010/main" val="391552056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89592" y="1828800"/>
            <a:ext cx="382684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1002303" y="1828800"/>
            <a:ext cx="382684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3"/>
          <p:cNvSpPr>
            <a:spLocks noGrp="1"/>
          </p:cNvSpPr>
          <p:nvPr>
            <p:ph type="dt" sz="half" idx="10"/>
          </p:nvPr>
        </p:nvSpPr>
        <p:spPr/>
        <p:txBody>
          <a:bodyPr/>
          <a:lstStyle>
            <a:lvl1pPr>
              <a:defRPr/>
            </a:lvl1pPr>
          </a:lstStyle>
          <a:p>
            <a:pPr>
              <a:defRPr/>
            </a:pPr>
            <a:fld id="{2B24A99A-B1A0-48FA-BE47-9AD78FA394B2}" type="datetime1">
              <a:rPr lang="en-US"/>
              <a:pPr>
                <a:defRPr/>
              </a:pPr>
              <a:t>3/11/2018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0EF9108-686D-43DB-B2ED-97A989751A9C}" type="slidenum">
              <a:rPr lang="en-US" altLang="fa-IR"/>
              <a:pPr/>
              <a:t>‹#›</a:t>
            </a:fld>
            <a:endParaRPr lang="en-US" altLang="fa-IR"/>
          </a:p>
        </p:txBody>
      </p:sp>
    </p:spTree>
    <p:extLst>
      <p:ext uri="{BB962C8B-B14F-4D97-AF65-F5344CB8AC3E}">
        <p14:creationId xmlns:p14="http://schemas.microsoft.com/office/powerpoint/2010/main" val="354034119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089247" y="2743207"/>
            <a:ext cx="382719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089247" y="1828806"/>
            <a:ext cx="3827190" cy="838201"/>
          </a:xfrm>
        </p:spPr>
        <p:txBody>
          <a:bodyPr anchor="ctr"/>
          <a:lstStyle>
            <a:lvl1pPr marL="0" indent="0">
              <a:spcBef>
                <a:spcPts val="0"/>
              </a:spcBef>
              <a:buNone/>
              <a:defRPr sz="2400" b="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89570" y="2743207"/>
            <a:ext cx="382719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989570" y="1828806"/>
            <a:ext cx="3827190" cy="838201"/>
          </a:xfrm>
        </p:spPr>
        <p:txBody>
          <a:bodyPr anchor="ctr"/>
          <a:lstStyle>
            <a:lvl1pPr marL="0" indent="0">
              <a:spcBef>
                <a:spcPts val="0"/>
              </a:spcBef>
              <a:buNone/>
              <a:defRPr sz="2400" b="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989574" y="274638"/>
            <a:ext cx="7926864" cy="1325562"/>
          </a:xfrm>
        </p:spPr>
        <p:txBody>
          <a:bodyPr/>
          <a:lstStyle>
            <a:lvl1pPr>
              <a:defRPr/>
            </a:lvl1pPr>
          </a:lstStyle>
          <a:p>
            <a:r>
              <a:rPr lang="en-US" smtClean="0"/>
              <a:t>Click to edit Master title style</a:t>
            </a:r>
            <a:endParaRPr/>
          </a:p>
        </p:txBody>
      </p:sp>
      <p:sp>
        <p:nvSpPr>
          <p:cNvPr id="7" name="Date Placeholder 3"/>
          <p:cNvSpPr>
            <a:spLocks noGrp="1"/>
          </p:cNvSpPr>
          <p:nvPr>
            <p:ph type="dt" sz="half" idx="10"/>
          </p:nvPr>
        </p:nvSpPr>
        <p:spPr/>
        <p:txBody>
          <a:bodyPr/>
          <a:lstStyle>
            <a:lvl1pPr>
              <a:defRPr/>
            </a:lvl1pPr>
          </a:lstStyle>
          <a:p>
            <a:pPr>
              <a:defRPr/>
            </a:pPr>
            <a:fld id="{2B24A99A-B1A0-48FA-BE47-9AD78FA394B2}" type="datetime1">
              <a:rPr lang="en-US"/>
              <a:pPr>
                <a:defRPr/>
              </a:pPr>
              <a:t>3/11/2018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5A63D92-5EC9-4011-8E1B-ECA207A41D7F}" type="slidenum">
              <a:rPr lang="en-US" altLang="fa-IR"/>
              <a:pPr/>
              <a:t>‹#›</a:t>
            </a:fld>
            <a:endParaRPr lang="en-US" altLang="fa-IR"/>
          </a:p>
        </p:txBody>
      </p:sp>
    </p:spTree>
    <p:extLst>
      <p:ext uri="{BB962C8B-B14F-4D97-AF65-F5344CB8AC3E}">
        <p14:creationId xmlns:p14="http://schemas.microsoft.com/office/powerpoint/2010/main" val="33357663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1DE231-3FBD-4EF9-B846-EF71FF2AB7AC}" type="datetimeFigureOut">
              <a:rPr lang="en-US"/>
              <a:pPr>
                <a:defRPr/>
              </a:pPr>
              <a:t>3/11/2018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DCB50A2-F241-490E-A78B-68BDD819DFC7}" type="slidenum">
              <a:rPr lang="en-US" altLang="fa-IR"/>
              <a:pPr/>
              <a:t>‹#›</a:t>
            </a:fld>
            <a:endParaRPr lang="en-US" altLang="fa-IR"/>
          </a:p>
        </p:txBody>
      </p:sp>
    </p:spTree>
    <p:extLst>
      <p:ext uri="{BB962C8B-B14F-4D97-AF65-F5344CB8AC3E}">
        <p14:creationId xmlns:p14="http://schemas.microsoft.com/office/powerpoint/2010/main" val="3894486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Comparison 3-up">
    <p:spTree>
      <p:nvGrpSpPr>
        <p:cNvPr id="1" name=""/>
        <p:cNvGrpSpPr/>
        <p:nvPr/>
      </p:nvGrpSpPr>
      <p:grpSpPr>
        <a:xfrm>
          <a:off x="0" y="0"/>
          <a:ext cx="0" cy="0"/>
          <a:chOff x="0" y="0"/>
          <a:chExt cx="0" cy="0"/>
        </a:xfrm>
      </p:grpSpPr>
      <p:sp>
        <p:nvSpPr>
          <p:cNvPr id="14" name="Picture Placeholder 14"/>
          <p:cNvSpPr>
            <a:spLocks noGrp="1"/>
          </p:cNvSpPr>
          <p:nvPr>
            <p:ph type="pic" sz="quarter" idx="18"/>
          </p:nvPr>
        </p:nvSpPr>
        <p:spPr>
          <a:xfrm>
            <a:off x="6389748" y="2750607"/>
            <a:ext cx="2526688" cy="3421599"/>
          </a:xfrm>
        </p:spPr>
        <p:txBody>
          <a:bodyPr rtlCol="0">
            <a:normAutofit/>
          </a:bodyPr>
          <a:lstStyle>
            <a:lvl1pPr marL="45720" marR="0" indent="0" algn="l" defTabSz="914400" rtl="0" eaLnBrk="1" fontAlgn="auto" latinLnBrk="0" hangingPunct="1">
              <a:lnSpc>
                <a:spcPct val="90000"/>
              </a:lnSpc>
              <a:spcBef>
                <a:spcPts val="1800"/>
              </a:spcBef>
              <a:spcAft>
                <a:spcPts val="0"/>
              </a:spcAft>
              <a:buClr>
                <a:schemeClr val="tx1"/>
              </a:buClr>
              <a:buSzPct val="80000"/>
              <a:buFont typeface="Arial" pitchFamily="34" charset="0"/>
              <a:buNone/>
              <a:tabLst/>
              <a:defRPr/>
            </a:lvl1pPr>
          </a:lstStyle>
          <a:p>
            <a:pPr lvl="0"/>
            <a:r>
              <a:rPr lang="en-US" noProof="0" smtClean="0"/>
              <a:t>Click icon to add picture</a:t>
            </a:r>
            <a:endParaRPr lang="en-US" noProof="0" dirty="0" smtClean="0"/>
          </a:p>
        </p:txBody>
      </p:sp>
      <p:sp>
        <p:nvSpPr>
          <p:cNvPr id="12" name="Text Placeholder 2"/>
          <p:cNvSpPr>
            <a:spLocks noGrp="1"/>
          </p:cNvSpPr>
          <p:nvPr>
            <p:ph type="body" idx="15"/>
          </p:nvPr>
        </p:nvSpPr>
        <p:spPr>
          <a:xfrm>
            <a:off x="6389748" y="1828806"/>
            <a:ext cx="2526688" cy="838201"/>
          </a:xfrm>
        </p:spPr>
        <p:txBody>
          <a:bodyPr anchor="ctr">
            <a:normAutofit/>
          </a:bodyPr>
          <a:lstStyle>
            <a:lvl1pPr marL="0" indent="0">
              <a:spcBef>
                <a:spcPts val="0"/>
              </a:spcBef>
              <a:buNone/>
              <a:defRPr sz="2200" b="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Picture Placeholder 14"/>
          <p:cNvSpPr>
            <a:spLocks noGrp="1"/>
          </p:cNvSpPr>
          <p:nvPr>
            <p:ph type="pic" sz="quarter" idx="17"/>
          </p:nvPr>
        </p:nvSpPr>
        <p:spPr>
          <a:xfrm>
            <a:off x="3689659" y="2750607"/>
            <a:ext cx="2526688" cy="3421599"/>
          </a:xfrm>
        </p:spPr>
        <p:txBody>
          <a:bodyPr rtlCol="0">
            <a:normAutofit/>
          </a:bodyPr>
          <a:lstStyle>
            <a:lvl1pPr marL="45720" marR="0" indent="0" algn="l" defTabSz="914400" rtl="0" eaLnBrk="1" fontAlgn="auto" latinLnBrk="0" hangingPunct="1">
              <a:lnSpc>
                <a:spcPct val="90000"/>
              </a:lnSpc>
              <a:spcBef>
                <a:spcPts val="1800"/>
              </a:spcBef>
              <a:spcAft>
                <a:spcPts val="0"/>
              </a:spcAft>
              <a:buClr>
                <a:schemeClr val="tx1"/>
              </a:buClr>
              <a:buSzPct val="80000"/>
              <a:buFont typeface="Arial" pitchFamily="34" charset="0"/>
              <a:buNone/>
              <a:tabLst/>
              <a:defRPr/>
            </a:lvl1pPr>
          </a:lstStyle>
          <a:p>
            <a:pPr lvl="0"/>
            <a:r>
              <a:rPr lang="en-US" noProof="0" smtClean="0"/>
              <a:t>Click icon to add picture</a:t>
            </a:r>
            <a:endParaRPr lang="en-US" noProof="0" dirty="0" smtClean="0"/>
          </a:p>
        </p:txBody>
      </p:sp>
      <p:sp>
        <p:nvSpPr>
          <p:cNvPr id="10" name="Text Placeholder 2"/>
          <p:cNvSpPr>
            <a:spLocks noGrp="1"/>
          </p:cNvSpPr>
          <p:nvPr>
            <p:ph type="body" idx="13"/>
          </p:nvPr>
        </p:nvSpPr>
        <p:spPr>
          <a:xfrm>
            <a:off x="3689659" y="1828806"/>
            <a:ext cx="2526688" cy="838201"/>
          </a:xfrm>
        </p:spPr>
        <p:txBody>
          <a:bodyPr anchor="ctr">
            <a:normAutofit/>
          </a:bodyPr>
          <a:lstStyle>
            <a:lvl1pPr marL="0" indent="0">
              <a:spcBef>
                <a:spcPts val="0"/>
              </a:spcBef>
              <a:buNone/>
              <a:defRPr sz="2200" b="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Picture Placeholder 14"/>
          <p:cNvSpPr>
            <a:spLocks noGrp="1"/>
          </p:cNvSpPr>
          <p:nvPr>
            <p:ph type="pic" sz="quarter" idx="19"/>
          </p:nvPr>
        </p:nvSpPr>
        <p:spPr>
          <a:xfrm>
            <a:off x="982439" y="2750607"/>
            <a:ext cx="2526688" cy="3421599"/>
          </a:xfrm>
        </p:spPr>
        <p:txBody>
          <a:bodyPr rtlCol="0">
            <a:normAutofit/>
          </a:bodyPr>
          <a:lstStyle>
            <a:lvl1pPr marL="45720" marR="0" indent="0" algn="l" defTabSz="914400" rtl="0" eaLnBrk="1" fontAlgn="auto" latinLnBrk="0" hangingPunct="1">
              <a:lnSpc>
                <a:spcPct val="90000"/>
              </a:lnSpc>
              <a:spcBef>
                <a:spcPts val="1800"/>
              </a:spcBef>
              <a:spcAft>
                <a:spcPts val="0"/>
              </a:spcAft>
              <a:buClr>
                <a:schemeClr val="tx1"/>
              </a:buClr>
              <a:buSzPct val="80000"/>
              <a:buFont typeface="Arial" pitchFamily="34" charset="0"/>
              <a:buNone/>
              <a:tabLst/>
              <a:defRPr/>
            </a:lvl1pPr>
          </a:lstStyle>
          <a:p>
            <a:pPr lvl="0"/>
            <a:r>
              <a:rPr lang="en-US" noProof="0" smtClean="0"/>
              <a:t>Click icon to add picture</a:t>
            </a:r>
            <a:endParaRPr lang="en-US" noProof="0" dirty="0" smtClean="0"/>
          </a:p>
        </p:txBody>
      </p:sp>
      <p:sp>
        <p:nvSpPr>
          <p:cNvPr id="3" name="Text Placeholder 2"/>
          <p:cNvSpPr>
            <a:spLocks noGrp="1"/>
          </p:cNvSpPr>
          <p:nvPr>
            <p:ph type="body" idx="1"/>
          </p:nvPr>
        </p:nvSpPr>
        <p:spPr>
          <a:xfrm>
            <a:off x="982439" y="1828806"/>
            <a:ext cx="2526688" cy="838201"/>
          </a:xfrm>
        </p:spPr>
        <p:txBody>
          <a:bodyPr anchor="ctr">
            <a:normAutofit/>
          </a:bodyPr>
          <a:lstStyle>
            <a:lvl1pPr marL="0" indent="0">
              <a:spcBef>
                <a:spcPts val="0"/>
              </a:spcBef>
              <a:buNone/>
              <a:defRPr sz="2200" b="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989574" y="274638"/>
            <a:ext cx="7926864" cy="1325562"/>
          </a:xfrm>
        </p:spPr>
        <p:txBody>
          <a:bodyPr/>
          <a:lstStyle>
            <a:lvl1pPr>
              <a:defRPr/>
            </a:lvl1pPr>
          </a:lstStyle>
          <a:p>
            <a:r>
              <a:rPr lang="en-US" smtClean="0"/>
              <a:t>Click to edit Master title style</a:t>
            </a:r>
            <a:endParaRPr/>
          </a:p>
        </p:txBody>
      </p:sp>
      <p:sp>
        <p:nvSpPr>
          <p:cNvPr id="9" name="Date Placeholder 3"/>
          <p:cNvSpPr>
            <a:spLocks noGrp="1"/>
          </p:cNvSpPr>
          <p:nvPr>
            <p:ph type="dt" sz="half" idx="20"/>
          </p:nvPr>
        </p:nvSpPr>
        <p:spPr/>
        <p:txBody>
          <a:bodyPr/>
          <a:lstStyle>
            <a:lvl1pPr>
              <a:defRPr/>
            </a:lvl1pPr>
          </a:lstStyle>
          <a:p>
            <a:pPr>
              <a:defRPr/>
            </a:pPr>
            <a:fld id="{2B24A99A-B1A0-48FA-BE47-9AD78FA394B2}" type="datetime1">
              <a:rPr lang="en-US"/>
              <a:pPr>
                <a:defRPr/>
              </a:pPr>
              <a:t>3/11/2018</a:t>
            </a:fld>
            <a:endParaRPr lang="en-US"/>
          </a:p>
        </p:txBody>
      </p:sp>
      <p:sp>
        <p:nvSpPr>
          <p:cNvPr id="11" name="Footer Placeholder 4"/>
          <p:cNvSpPr>
            <a:spLocks noGrp="1"/>
          </p:cNvSpPr>
          <p:nvPr>
            <p:ph type="ftr" sz="quarter" idx="21"/>
          </p:nvPr>
        </p:nvSpPr>
        <p:spPr/>
        <p:txBody>
          <a:bodyPr/>
          <a:lstStyle>
            <a:lvl1pPr>
              <a:defRPr/>
            </a:lvl1pPr>
          </a:lstStyle>
          <a:p>
            <a:pPr>
              <a:defRPr/>
            </a:pPr>
            <a:endParaRPr lang="en-US"/>
          </a:p>
        </p:txBody>
      </p:sp>
      <p:sp>
        <p:nvSpPr>
          <p:cNvPr id="15" name="Slide Number Placeholder 5"/>
          <p:cNvSpPr>
            <a:spLocks noGrp="1"/>
          </p:cNvSpPr>
          <p:nvPr>
            <p:ph type="sldNum" sz="quarter" idx="22"/>
          </p:nvPr>
        </p:nvSpPr>
        <p:spPr/>
        <p:txBody>
          <a:bodyPr/>
          <a:lstStyle>
            <a:lvl1pPr>
              <a:defRPr/>
            </a:lvl1pPr>
          </a:lstStyle>
          <a:p>
            <a:fld id="{2C4088F9-D03C-4EB7-A758-71682D985718}" type="slidenum">
              <a:rPr lang="en-US" altLang="fa-IR"/>
              <a:pPr/>
              <a:t>‹#›</a:t>
            </a:fld>
            <a:endParaRPr lang="en-US" altLang="fa-IR"/>
          </a:p>
        </p:txBody>
      </p:sp>
    </p:spTree>
    <p:extLst>
      <p:ext uri="{BB962C8B-B14F-4D97-AF65-F5344CB8AC3E}">
        <p14:creationId xmlns:p14="http://schemas.microsoft.com/office/powerpoint/2010/main" val="28464366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2B24A99A-B1A0-48FA-BE47-9AD78FA394B2}" type="datetime1">
              <a:rPr lang="en-US"/>
              <a:pPr>
                <a:defRPr/>
              </a:pPr>
              <a:t>3/11/2018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1FF30E6-C141-45ED-B21C-3FD6ADA1563A}" type="slidenum">
              <a:rPr lang="en-US" altLang="fa-IR"/>
              <a:pPr/>
              <a:t>‹#›</a:t>
            </a:fld>
            <a:endParaRPr lang="en-US" altLang="fa-IR"/>
          </a:p>
        </p:txBody>
      </p:sp>
    </p:spTree>
    <p:extLst>
      <p:ext uri="{BB962C8B-B14F-4D97-AF65-F5344CB8AC3E}">
        <p14:creationId xmlns:p14="http://schemas.microsoft.com/office/powerpoint/2010/main" val="405228992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4A99A-B1A0-48FA-BE47-9AD78FA394B2}" type="datetime1">
              <a:rPr lang="en-US"/>
              <a:pPr>
                <a:defRPr/>
              </a:pPr>
              <a:t>3/11/2018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7CA4114-49E7-42EA-9844-E302844DFCD2}" type="slidenum">
              <a:rPr lang="en-US" altLang="fa-IR"/>
              <a:pPr/>
              <a:t>‹#›</a:t>
            </a:fld>
            <a:endParaRPr lang="en-US" altLang="fa-IR"/>
          </a:p>
        </p:txBody>
      </p:sp>
    </p:spTree>
    <p:extLst>
      <p:ext uri="{BB962C8B-B14F-4D97-AF65-F5344CB8AC3E}">
        <p14:creationId xmlns:p14="http://schemas.microsoft.com/office/powerpoint/2010/main" val="388700590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3" y="0"/>
            <a:ext cx="4209858"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3" name="Content Placeholder 2"/>
          <p:cNvSpPr>
            <a:spLocks noGrp="1"/>
          </p:cNvSpPr>
          <p:nvPr>
            <p:ph idx="1"/>
          </p:nvPr>
        </p:nvSpPr>
        <p:spPr>
          <a:xfrm>
            <a:off x="4767214" y="685800"/>
            <a:ext cx="458272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56071" y="4038600"/>
            <a:ext cx="3158360" cy="21336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556071" y="685800"/>
            <a:ext cx="3158360" cy="3200400"/>
          </a:xfrm>
        </p:spPr>
        <p:txBody>
          <a:bodyPr>
            <a:noAutofit/>
          </a:bodyPr>
          <a:lstStyle>
            <a:lvl1pPr algn="l">
              <a:defRPr sz="4000" b="0"/>
            </a:lvl1pPr>
          </a:lstStyle>
          <a:p>
            <a:r>
              <a:rPr lang="en-US" smtClean="0"/>
              <a:t>Click to edit Master title style</a:t>
            </a:r>
            <a:endParaRPr/>
          </a:p>
        </p:txBody>
      </p:sp>
      <p:sp>
        <p:nvSpPr>
          <p:cNvPr id="6" name="Date Placeholder 4"/>
          <p:cNvSpPr>
            <a:spLocks noGrp="1"/>
          </p:cNvSpPr>
          <p:nvPr>
            <p:ph type="dt" sz="half" idx="10"/>
          </p:nvPr>
        </p:nvSpPr>
        <p:spPr/>
        <p:txBody>
          <a:bodyPr/>
          <a:lstStyle>
            <a:lvl1pPr>
              <a:defRPr/>
            </a:lvl1pPr>
          </a:lstStyle>
          <a:p>
            <a:pPr>
              <a:defRPr/>
            </a:pPr>
            <a:fld id="{C44769D1-99BE-4ABA-A4EC-9D9D16FE2304}" type="datetime1">
              <a:rPr lang="en-US"/>
              <a:pPr>
                <a:defRPr/>
              </a:pPr>
              <a:t>3/11/2018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364DB1FD-25E6-44F9-B727-5D17374702B1}" type="slidenum">
              <a:rPr lang="en-US" altLang="fa-IR"/>
              <a:pPr/>
              <a:t>‹#›</a:t>
            </a:fld>
            <a:endParaRPr lang="en-US" altLang="fa-IR"/>
          </a:p>
        </p:txBody>
      </p:sp>
    </p:spTree>
    <p:extLst>
      <p:ext uri="{BB962C8B-B14F-4D97-AF65-F5344CB8AC3E}">
        <p14:creationId xmlns:p14="http://schemas.microsoft.com/office/powerpoint/2010/main" val="15025281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5" name="Rectangle 4"/>
          <p:cNvSpPr/>
          <p:nvPr/>
        </p:nvSpPr>
        <p:spPr>
          <a:xfrm>
            <a:off x="3" y="0"/>
            <a:ext cx="4209858"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3" name="Picture Placeholder 2"/>
          <p:cNvSpPr>
            <a:spLocks noGrp="1"/>
          </p:cNvSpPr>
          <p:nvPr>
            <p:ph type="pic" idx="1"/>
          </p:nvPr>
        </p:nvSpPr>
        <p:spPr>
          <a:xfrm>
            <a:off x="4767214" y="685800"/>
            <a:ext cx="4582720" cy="5486400"/>
          </a:xfrm>
          <a:solidFill>
            <a:schemeClr val="bg1">
              <a:lumMod val="95000"/>
            </a:schemeClr>
          </a:solidFill>
          <a:ln w="3175">
            <a:solidFill>
              <a:schemeClr val="bg1">
                <a:lumMod val="75000"/>
              </a:schemeClr>
            </a:solidFill>
            <a:miter lim="800000"/>
          </a:ln>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dirty="0"/>
          </a:p>
        </p:txBody>
      </p:sp>
      <p:sp>
        <p:nvSpPr>
          <p:cNvPr id="4" name="Text Placeholder 3"/>
          <p:cNvSpPr>
            <a:spLocks noGrp="1"/>
          </p:cNvSpPr>
          <p:nvPr>
            <p:ph type="body" sz="half" idx="2"/>
          </p:nvPr>
        </p:nvSpPr>
        <p:spPr>
          <a:xfrm>
            <a:off x="556071" y="4038601"/>
            <a:ext cx="3158360" cy="21336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556071" y="685800"/>
            <a:ext cx="3158360" cy="3200400"/>
          </a:xfrm>
        </p:spPr>
        <p:txBody>
          <a:bodyPr>
            <a:noAutofit/>
          </a:bodyPr>
          <a:lstStyle>
            <a:lvl1pPr algn="l">
              <a:defRPr sz="4000" b="0"/>
            </a:lvl1pPr>
          </a:lstStyle>
          <a:p>
            <a:r>
              <a:rPr lang="en-US" smtClean="0"/>
              <a:t>Click to edit Master title style</a:t>
            </a:r>
            <a:endParaRPr/>
          </a:p>
        </p:txBody>
      </p:sp>
      <p:sp>
        <p:nvSpPr>
          <p:cNvPr id="6" name="Date Placeholder 4"/>
          <p:cNvSpPr>
            <a:spLocks noGrp="1"/>
          </p:cNvSpPr>
          <p:nvPr>
            <p:ph type="dt" sz="half" idx="10"/>
          </p:nvPr>
        </p:nvSpPr>
        <p:spPr/>
        <p:txBody>
          <a:bodyPr/>
          <a:lstStyle>
            <a:lvl1pPr>
              <a:defRPr/>
            </a:lvl1pPr>
          </a:lstStyle>
          <a:p>
            <a:pPr>
              <a:defRPr/>
            </a:pPr>
            <a:fld id="{197EBF5A-AEC1-462B-8462-7FBC1D99C9F5}" type="datetime1">
              <a:rPr lang="en-US"/>
              <a:pPr>
                <a:defRPr/>
              </a:pPr>
              <a:t>3/11/2018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1E058595-6826-4658-BF7E-62E48C8DEBA7}" type="slidenum">
              <a:rPr lang="en-US" altLang="fa-IR"/>
              <a:pPr/>
              <a:t>‹#›</a:t>
            </a:fld>
            <a:endParaRPr lang="en-US" altLang="fa-IR"/>
          </a:p>
        </p:txBody>
      </p:sp>
    </p:spTree>
    <p:extLst>
      <p:ext uri="{BB962C8B-B14F-4D97-AF65-F5344CB8AC3E}">
        <p14:creationId xmlns:p14="http://schemas.microsoft.com/office/powerpoint/2010/main" val="17952137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4" name="Date Placeholder 3"/>
          <p:cNvSpPr>
            <a:spLocks noGrp="1"/>
          </p:cNvSpPr>
          <p:nvPr>
            <p:ph type="dt" sz="half" idx="10"/>
          </p:nvPr>
        </p:nvSpPr>
        <p:spPr/>
        <p:txBody>
          <a:bodyPr/>
          <a:lstStyle>
            <a:lvl1pPr>
              <a:defRPr/>
            </a:lvl1pPr>
          </a:lstStyle>
          <a:p>
            <a:pPr>
              <a:defRPr/>
            </a:pPr>
            <a:fld id="{2B24A99A-B1A0-48FA-BE47-9AD78FA394B2}" type="datetime1">
              <a:rPr lang="en-US"/>
              <a:pPr>
                <a:defRPr/>
              </a:pPr>
              <a:t>3/11/2018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C786F84-7AE9-4868-A5C9-9BF55E05486D}" type="slidenum">
              <a:rPr lang="en-US" altLang="fa-IR"/>
              <a:pPr/>
              <a:t>‹#›</a:t>
            </a:fld>
            <a:endParaRPr lang="en-US" altLang="fa-IR"/>
          </a:p>
        </p:txBody>
      </p:sp>
    </p:spTree>
    <p:extLst>
      <p:ext uri="{BB962C8B-B14F-4D97-AF65-F5344CB8AC3E}">
        <p14:creationId xmlns:p14="http://schemas.microsoft.com/office/powerpoint/2010/main" val="243801638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989569" y="685800"/>
            <a:ext cx="6027181"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7181855" y="685800"/>
            <a:ext cx="1734582" cy="5486400"/>
          </a:xfrm>
        </p:spPr>
        <p:txBody>
          <a:bodyPr vert="eaVert"/>
          <a:lstStyle/>
          <a:p>
            <a:r>
              <a:rPr lang="en-US" smtClean="0"/>
              <a:t>Click to edit Master title style</a:t>
            </a:r>
            <a:endParaRPr/>
          </a:p>
        </p:txBody>
      </p:sp>
      <p:sp>
        <p:nvSpPr>
          <p:cNvPr id="4" name="Date Placeholder 3"/>
          <p:cNvSpPr>
            <a:spLocks noGrp="1"/>
          </p:cNvSpPr>
          <p:nvPr>
            <p:ph type="dt" sz="half" idx="10"/>
          </p:nvPr>
        </p:nvSpPr>
        <p:spPr/>
        <p:txBody>
          <a:bodyPr/>
          <a:lstStyle>
            <a:lvl1pPr>
              <a:defRPr/>
            </a:lvl1pPr>
          </a:lstStyle>
          <a:p>
            <a:pPr>
              <a:defRPr/>
            </a:pPr>
            <a:fld id="{2B24A99A-B1A0-48FA-BE47-9AD78FA394B2}" type="datetime1">
              <a:rPr lang="en-US"/>
              <a:pPr>
                <a:defRPr/>
              </a:pPr>
              <a:t>3/11/2018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81CF552-D098-4CD9-A1A3-DFE0285B1247}" type="slidenum">
              <a:rPr lang="en-US" altLang="fa-IR"/>
              <a:pPr/>
              <a:t>‹#›</a:t>
            </a:fld>
            <a:endParaRPr lang="en-US" altLang="fa-IR"/>
          </a:p>
        </p:txBody>
      </p:sp>
    </p:spTree>
    <p:extLst>
      <p:ext uri="{BB962C8B-B14F-4D97-AF65-F5344CB8AC3E}">
        <p14:creationId xmlns:p14="http://schemas.microsoft.com/office/powerpoint/2010/main" val="78657898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61ADA53-535E-4952-80B4-BA60935D3F5C}" type="datetimeFigureOut">
              <a:rPr lang="en-US"/>
              <a:pPr>
                <a:defRPr/>
              </a:pPr>
              <a:t>3/11/2018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95F514D-CC3D-4315-921E-E1B01C73959F}" type="slidenum">
              <a:rPr lang="en-US" altLang="fa-IR"/>
              <a:pPr/>
              <a:t>‹#›</a:t>
            </a:fld>
            <a:endParaRPr lang="en-US" altLang="fa-IR"/>
          </a:p>
        </p:txBody>
      </p:sp>
    </p:spTree>
    <p:extLst>
      <p:ext uri="{BB962C8B-B14F-4D97-AF65-F5344CB8AC3E}">
        <p14:creationId xmlns:p14="http://schemas.microsoft.com/office/powerpoint/2010/main" val="248109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B288138-0C15-4B12-825E-1A4361F333C0}" type="datetimeFigureOut">
              <a:rPr lang="en-US"/>
              <a:pPr>
                <a:defRPr/>
              </a:pPr>
              <a:t>3/11/2018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D9037F9-9BDF-4F89-9CEC-CC16B799E8C0}" type="slidenum">
              <a:rPr lang="en-US" altLang="fa-IR"/>
              <a:pPr/>
              <a:t>‹#›</a:t>
            </a:fld>
            <a:endParaRPr lang="en-US" altLang="fa-IR"/>
          </a:p>
        </p:txBody>
      </p:sp>
    </p:spTree>
    <p:extLst>
      <p:ext uri="{BB962C8B-B14F-4D97-AF65-F5344CB8AC3E}">
        <p14:creationId xmlns:p14="http://schemas.microsoft.com/office/powerpoint/2010/main" val="408239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E226837-C0F3-42E5-9A5A-88BA4803D252}" type="datetimeFigureOut">
              <a:rPr lang="en-US"/>
              <a:pPr>
                <a:defRPr/>
              </a:pPr>
              <a:t>3/11/2018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D500BF7-DEB6-4C15-93A7-D9A429672ED5}" type="slidenum">
              <a:rPr lang="en-US" altLang="fa-IR"/>
              <a:pPr/>
              <a:t>‹#›</a:t>
            </a:fld>
            <a:endParaRPr lang="en-US" altLang="fa-IR"/>
          </a:p>
        </p:txBody>
      </p:sp>
    </p:spTree>
    <p:extLst>
      <p:ext uri="{BB962C8B-B14F-4D97-AF65-F5344CB8AC3E}">
        <p14:creationId xmlns:p14="http://schemas.microsoft.com/office/powerpoint/2010/main" val="2329327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00AD63B-194B-4EBA-B616-138BC622AA65}" type="datetimeFigureOut">
              <a:rPr lang="en-US"/>
              <a:pPr>
                <a:defRPr/>
              </a:pPr>
              <a:t>3/11/2018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1FB11D6-0F5D-4D8D-B7B6-8C08B3BCA687}" type="slidenum">
              <a:rPr lang="en-US" altLang="fa-IR"/>
              <a:pPr/>
              <a:t>‹#›</a:t>
            </a:fld>
            <a:endParaRPr lang="en-US" altLang="fa-IR"/>
          </a:p>
        </p:txBody>
      </p:sp>
    </p:spTree>
    <p:extLst>
      <p:ext uri="{BB962C8B-B14F-4D97-AF65-F5344CB8AC3E}">
        <p14:creationId xmlns:p14="http://schemas.microsoft.com/office/powerpoint/2010/main" val="152423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ACBC11B-3AF2-49F7-A62F-0EB8B6F47EC1}" type="datetimeFigureOut">
              <a:rPr lang="en-US"/>
              <a:pPr>
                <a:defRPr/>
              </a:pPr>
              <a:t>3/11/2018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CD9920C-9D58-4DA1-9A0F-A303970C57A6}" type="slidenum">
              <a:rPr lang="en-US" altLang="fa-IR"/>
              <a:pPr/>
              <a:t>‹#›</a:t>
            </a:fld>
            <a:endParaRPr lang="en-US" altLang="fa-IR"/>
          </a:p>
        </p:txBody>
      </p:sp>
    </p:spTree>
    <p:extLst>
      <p:ext uri="{BB962C8B-B14F-4D97-AF65-F5344CB8AC3E}">
        <p14:creationId xmlns:p14="http://schemas.microsoft.com/office/powerpoint/2010/main" val="217342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222B36-244D-4FD4-906C-6C5542BE95A7}" type="datetimeFigureOut">
              <a:rPr lang="en-US"/>
              <a:pPr>
                <a:defRPr/>
              </a:pPr>
              <a:t>3/11/2018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5363625-A802-4FD8-B5E7-EAB18F6ED7E3}" type="slidenum">
              <a:rPr lang="en-US" altLang="fa-IR"/>
              <a:pPr/>
              <a:t>‹#›</a:t>
            </a:fld>
            <a:endParaRPr lang="en-US" altLang="fa-IR"/>
          </a:p>
        </p:txBody>
      </p:sp>
    </p:spTree>
    <p:extLst>
      <p:ext uri="{BB962C8B-B14F-4D97-AF65-F5344CB8AC3E}">
        <p14:creationId xmlns:p14="http://schemas.microsoft.com/office/powerpoint/2010/main" val="4167125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21DDE6-28E6-4B16-BEBB-638655B64884}" type="datetimeFigureOut">
              <a:rPr lang="en-US"/>
              <a:pPr>
                <a:defRPr/>
              </a:pPr>
              <a:t>3/11/2018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68FE8CA-516B-434D-B5BD-B87A1536A179}" type="slidenum">
              <a:rPr lang="en-US" altLang="fa-IR"/>
              <a:pPr/>
              <a:t>‹#›</a:t>
            </a:fld>
            <a:endParaRPr lang="en-US" altLang="fa-IR"/>
          </a:p>
        </p:txBody>
      </p:sp>
    </p:spTree>
    <p:extLst>
      <p:ext uri="{BB962C8B-B14F-4D97-AF65-F5344CB8AC3E}">
        <p14:creationId xmlns:p14="http://schemas.microsoft.com/office/powerpoint/2010/main" val="2136105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9459" name="Text Placeholder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4" name="Date Placeholder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EEFBF62-F690-4D22-8A3C-E47B57D6514D}" type="datetimeFigureOut">
              <a:rPr lang="en-US"/>
              <a:pPr>
                <a:defRPr/>
              </a:pPr>
              <a:t>3/11/2018</a:t>
            </a:fld>
            <a:endParaRPr lang="en-US" dirty="0"/>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09C6F903-15C5-4AC1-BDBD-DCA6CCA24C27}" type="slidenum">
              <a:rPr lang="en-US" altLang="fa-IR"/>
              <a:pPr/>
              <a:t>‹#›</a:t>
            </a:fld>
            <a:endParaRPr lang="en-US" altLang="fa-IR"/>
          </a:p>
        </p:txBody>
      </p:sp>
      <p:sp>
        <p:nvSpPr>
          <p:cNvPr id="7" name="Rectangle 6"/>
          <p:cNvSpPr/>
          <p:nvPr userDrawn="1"/>
        </p:nvSpPr>
        <p:spPr>
          <a:xfrm>
            <a:off x="0" y="-59270"/>
            <a:ext cx="4500562" cy="400110"/>
          </a:xfrm>
          <a:prstGeom prst="rect">
            <a:avLst/>
          </a:prstGeom>
        </p:spPr>
        <p:txBody>
          <a:bodyPr wrap="square">
            <a:spAutoFit/>
          </a:bodyPr>
          <a:lstStyle/>
          <a:p>
            <a:r>
              <a:rPr lang="fa-IR" altLang="fa-IR" sz="2000" b="1" dirty="0" smtClean="0">
                <a:solidFill>
                  <a:srgbClr val="FF0000"/>
                </a:solidFill>
                <a:latin typeface="Tahoma" pitchFamily="34" charset="0"/>
                <a:cs typeface="B Titr" pitchFamily="2" charset="-78"/>
              </a:rPr>
              <a:t>کانال تلگرامی بانک پاور پوینت   </a:t>
            </a:r>
            <a:r>
              <a:rPr lang="en-US" altLang="fa-IR" sz="2000" b="1" dirty="0" smtClean="0">
                <a:solidFill>
                  <a:srgbClr val="FF0000"/>
                </a:solidFill>
                <a:latin typeface="Tahoma" pitchFamily="34" charset="0"/>
                <a:cs typeface="B Titr" pitchFamily="2" charset="-78"/>
              </a:rPr>
              <a:t>@</a:t>
            </a:r>
            <a:r>
              <a:rPr lang="en-US" altLang="fa-IR" sz="2000" b="1" dirty="0" err="1" smtClean="0">
                <a:solidFill>
                  <a:srgbClr val="FF0000"/>
                </a:solidFill>
                <a:latin typeface="Tahoma" pitchFamily="34" charset="0"/>
                <a:cs typeface="B Titr" pitchFamily="2" charset="-78"/>
              </a:rPr>
              <a:t>PptBank</a:t>
            </a:r>
            <a:endParaRPr lang="en-US" sz="2000" b="1" dirty="0"/>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40" r:id="rId12"/>
    <p:sldLayoutId id="2147483941" r:id="rId13"/>
    <p:sldLayoutId id="214748394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624638" y="6448425"/>
            <a:ext cx="1135062" cy="180975"/>
          </a:xfrm>
          <a:prstGeom prst="rect">
            <a:avLst/>
          </a:prstGeom>
        </p:spPr>
        <p:txBody>
          <a:bodyPr vert="horz" lIns="91440" tIns="45720" rIns="91440" bIns="45720" rtlCol="0" anchor="ctr"/>
          <a:lstStyle>
            <a:lvl1pPr algn="r">
              <a:defRPr sz="1000">
                <a:solidFill>
                  <a:schemeClr val="tx1"/>
                </a:solidFill>
              </a:defRPr>
            </a:lvl1pPr>
          </a:lstStyle>
          <a:p>
            <a:pPr>
              <a:defRPr/>
            </a:pPr>
            <a:fld id="{2B24A99A-B1A0-48FA-BE47-9AD78FA394B2}" type="datetime1">
              <a:rPr lang="en-US"/>
              <a:pPr>
                <a:defRPr/>
              </a:pPr>
              <a:t>3/11/2018</a:t>
            </a:fld>
            <a:endParaRPr lang="en-US"/>
          </a:p>
        </p:txBody>
      </p:sp>
      <p:sp>
        <p:nvSpPr>
          <p:cNvPr id="5" name="Footer Placeholder 4"/>
          <p:cNvSpPr>
            <a:spLocks noGrp="1"/>
          </p:cNvSpPr>
          <p:nvPr>
            <p:ph type="ftr" sz="quarter" idx="3"/>
          </p:nvPr>
        </p:nvSpPr>
        <p:spPr>
          <a:xfrm>
            <a:off x="982663" y="6448425"/>
            <a:ext cx="5394325" cy="180975"/>
          </a:xfrm>
          <a:prstGeom prst="rect">
            <a:avLst/>
          </a:prstGeom>
        </p:spPr>
        <p:txBody>
          <a:bodyPr vert="horz" lIns="91440" tIns="45720" rIns="91440" bIns="45720" rtlCol="0" anchor="ctr"/>
          <a:lstStyle>
            <a:lvl1pPr algn="l">
              <a:defRPr sz="1000" cap="all" baseline="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986713" y="6448425"/>
            <a:ext cx="930275" cy="180975"/>
          </a:xfrm>
          <a:prstGeom prst="rect">
            <a:avLst/>
          </a:prstGeom>
        </p:spPr>
        <p:txBody>
          <a:bodyPr vert="horz" wrap="square" lIns="91440" tIns="45720" rIns="91440" bIns="45720" numCol="1" anchor="ctr" anchorCtr="0" compatLnSpc="1">
            <a:prstTxWarp prst="textNoShape">
              <a:avLst/>
            </a:prstTxWarp>
          </a:bodyPr>
          <a:lstStyle>
            <a:lvl1pPr algn="r">
              <a:defRPr sz="1000"/>
            </a:lvl1pPr>
          </a:lstStyle>
          <a:p>
            <a:fld id="{78F6337D-FBF0-4739-B046-310404C5D253}" type="slidenum">
              <a:rPr lang="en-US" altLang="fa-IR"/>
              <a:pPr/>
              <a:t>‹#›</a:t>
            </a:fld>
            <a:endParaRPr lang="en-US" altLang="fa-IR"/>
          </a:p>
        </p:txBody>
      </p:sp>
      <p:sp>
        <p:nvSpPr>
          <p:cNvPr id="20485" name="Text Placeholder 2"/>
          <p:cNvSpPr>
            <a:spLocks noGrp="1"/>
          </p:cNvSpPr>
          <p:nvPr>
            <p:ph type="body" idx="1"/>
          </p:nvPr>
        </p:nvSpPr>
        <p:spPr bwMode="auto">
          <a:xfrm>
            <a:off x="989013" y="1828800"/>
            <a:ext cx="79279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2" name="Title Placeholder 1"/>
          <p:cNvSpPr>
            <a:spLocks noGrp="1"/>
          </p:cNvSpPr>
          <p:nvPr>
            <p:ph type="title"/>
          </p:nvPr>
        </p:nvSpPr>
        <p:spPr>
          <a:xfrm>
            <a:off x="989013" y="274638"/>
            <a:ext cx="7927975" cy="1325562"/>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7" name="Rectangle 6"/>
          <p:cNvSpPr/>
          <p:nvPr userDrawn="1"/>
        </p:nvSpPr>
        <p:spPr>
          <a:xfrm>
            <a:off x="0" y="-59270"/>
            <a:ext cx="4500562" cy="400110"/>
          </a:xfrm>
          <a:prstGeom prst="rect">
            <a:avLst/>
          </a:prstGeom>
        </p:spPr>
        <p:txBody>
          <a:bodyPr wrap="square">
            <a:spAutoFit/>
          </a:bodyPr>
          <a:lstStyle/>
          <a:p>
            <a:r>
              <a:rPr lang="fa-IR" altLang="fa-IR" sz="2000" b="1" dirty="0" smtClean="0">
                <a:solidFill>
                  <a:srgbClr val="FF0000"/>
                </a:solidFill>
                <a:latin typeface="Tahoma" pitchFamily="34" charset="0"/>
                <a:cs typeface="B Titr" pitchFamily="2" charset="-78"/>
              </a:rPr>
              <a:t>کانال تلگرامی بانک پاور پوینت   </a:t>
            </a:r>
            <a:r>
              <a:rPr lang="en-US" altLang="fa-IR" sz="2000" b="1" dirty="0" smtClean="0">
                <a:solidFill>
                  <a:srgbClr val="FF0000"/>
                </a:solidFill>
                <a:latin typeface="Tahoma" pitchFamily="34" charset="0"/>
                <a:cs typeface="B Titr" pitchFamily="2" charset="-78"/>
              </a:rPr>
              <a:t>@</a:t>
            </a:r>
            <a:r>
              <a:rPr lang="en-US" altLang="fa-IR" sz="2000" b="1" dirty="0" err="1" smtClean="0">
                <a:solidFill>
                  <a:srgbClr val="FF0000"/>
                </a:solidFill>
                <a:latin typeface="Tahoma" pitchFamily="34" charset="0"/>
                <a:cs typeface="B Titr" pitchFamily="2" charset="-78"/>
              </a:rPr>
              <a:t>PptBank</a:t>
            </a:r>
            <a:endParaRPr lang="en-US" sz="2000" b="1" dirty="0"/>
          </a:p>
        </p:txBody>
      </p:sp>
    </p:spTree>
  </p:cSld>
  <p:clrMap bg1="lt1" tx1="dk1" bg2="lt2" tx2="dk2" accent1="accent1" accent2="accent2" accent3="accent3" accent4="accent4" accent5="accent5" accent6="accent6" hlink="hlink" folHlink="folHlink"/>
  <p:sldLayoutIdLst>
    <p:sldLayoutId id="2147483943" r:id="rId1"/>
    <p:sldLayoutId id="2147483931" r:id="rId2"/>
    <p:sldLayoutId id="2147483932" r:id="rId3"/>
    <p:sldLayoutId id="2147483933" r:id="rId4"/>
    <p:sldLayoutId id="2147483934" r:id="rId5"/>
    <p:sldLayoutId id="2147483935" r:id="rId6"/>
    <p:sldLayoutId id="2147483936" r:id="rId7"/>
    <p:sldLayoutId id="2147483937" r:id="rId8"/>
    <p:sldLayoutId id="2147483944" r:id="rId9"/>
    <p:sldLayoutId id="2147483945" r:id="rId10"/>
    <p:sldLayoutId id="2147483938" r:id="rId11"/>
    <p:sldLayoutId id="2147483939" r:id="rId12"/>
  </p:sldLayoutIdLst>
  <p:transition spd="med">
    <p:fade/>
  </p:transition>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000" kern="1200" cap="all">
          <a:solidFill>
            <a:schemeClr val="tx2"/>
          </a:solidFill>
          <a:latin typeface="+mj-lt"/>
          <a:ea typeface="+mj-ea"/>
          <a:cs typeface="+mj-cs"/>
        </a:defRPr>
      </a:lvl1pPr>
      <a:lvl2pPr algn="l" rtl="0" eaLnBrk="0" fontAlgn="base" hangingPunct="0">
        <a:lnSpc>
          <a:spcPct val="90000"/>
        </a:lnSpc>
        <a:spcBef>
          <a:spcPct val="0"/>
        </a:spcBef>
        <a:spcAft>
          <a:spcPct val="0"/>
        </a:spcAft>
        <a:defRPr sz="4000">
          <a:solidFill>
            <a:schemeClr val="tx2"/>
          </a:solidFill>
          <a:latin typeface="Calibri" pitchFamily="34" charset="0"/>
          <a:cs typeface="Tahoma" pitchFamily="34" charset="0"/>
        </a:defRPr>
      </a:lvl2pPr>
      <a:lvl3pPr algn="l" rtl="0" eaLnBrk="0" fontAlgn="base" hangingPunct="0">
        <a:lnSpc>
          <a:spcPct val="90000"/>
        </a:lnSpc>
        <a:spcBef>
          <a:spcPct val="0"/>
        </a:spcBef>
        <a:spcAft>
          <a:spcPct val="0"/>
        </a:spcAft>
        <a:defRPr sz="4000">
          <a:solidFill>
            <a:schemeClr val="tx2"/>
          </a:solidFill>
          <a:latin typeface="Calibri" pitchFamily="34" charset="0"/>
          <a:cs typeface="Tahoma" pitchFamily="34" charset="0"/>
        </a:defRPr>
      </a:lvl3pPr>
      <a:lvl4pPr algn="l" rtl="0" eaLnBrk="0" fontAlgn="base" hangingPunct="0">
        <a:lnSpc>
          <a:spcPct val="90000"/>
        </a:lnSpc>
        <a:spcBef>
          <a:spcPct val="0"/>
        </a:spcBef>
        <a:spcAft>
          <a:spcPct val="0"/>
        </a:spcAft>
        <a:defRPr sz="4000">
          <a:solidFill>
            <a:schemeClr val="tx2"/>
          </a:solidFill>
          <a:latin typeface="Calibri" pitchFamily="34" charset="0"/>
          <a:cs typeface="Tahoma" pitchFamily="34" charset="0"/>
        </a:defRPr>
      </a:lvl4pPr>
      <a:lvl5pPr algn="l" rtl="0" eaLnBrk="0" fontAlgn="base" hangingPunct="0">
        <a:lnSpc>
          <a:spcPct val="90000"/>
        </a:lnSpc>
        <a:spcBef>
          <a:spcPct val="0"/>
        </a:spcBef>
        <a:spcAft>
          <a:spcPct val="0"/>
        </a:spcAft>
        <a:defRPr sz="4000">
          <a:solidFill>
            <a:schemeClr val="tx2"/>
          </a:solidFill>
          <a:latin typeface="Calibri" pitchFamily="34" charset="0"/>
          <a:cs typeface="Tahoma" pitchFamily="34" charset="0"/>
        </a:defRPr>
      </a:lvl5pPr>
      <a:lvl6pPr marL="457200" algn="l" rtl="0" fontAlgn="base">
        <a:lnSpc>
          <a:spcPct val="90000"/>
        </a:lnSpc>
        <a:spcBef>
          <a:spcPct val="0"/>
        </a:spcBef>
        <a:spcAft>
          <a:spcPct val="0"/>
        </a:spcAft>
        <a:defRPr sz="4000">
          <a:solidFill>
            <a:schemeClr val="tx2"/>
          </a:solidFill>
          <a:latin typeface="Calibri" pitchFamily="34" charset="0"/>
          <a:cs typeface="Tahoma" pitchFamily="34" charset="0"/>
        </a:defRPr>
      </a:lvl6pPr>
      <a:lvl7pPr marL="914400" algn="l" rtl="0" fontAlgn="base">
        <a:lnSpc>
          <a:spcPct val="90000"/>
        </a:lnSpc>
        <a:spcBef>
          <a:spcPct val="0"/>
        </a:spcBef>
        <a:spcAft>
          <a:spcPct val="0"/>
        </a:spcAft>
        <a:defRPr sz="4000">
          <a:solidFill>
            <a:schemeClr val="tx2"/>
          </a:solidFill>
          <a:latin typeface="Calibri" pitchFamily="34" charset="0"/>
          <a:cs typeface="Tahoma" pitchFamily="34" charset="0"/>
        </a:defRPr>
      </a:lvl7pPr>
      <a:lvl8pPr marL="1371600" algn="l" rtl="0" fontAlgn="base">
        <a:lnSpc>
          <a:spcPct val="90000"/>
        </a:lnSpc>
        <a:spcBef>
          <a:spcPct val="0"/>
        </a:spcBef>
        <a:spcAft>
          <a:spcPct val="0"/>
        </a:spcAft>
        <a:defRPr sz="4000">
          <a:solidFill>
            <a:schemeClr val="tx2"/>
          </a:solidFill>
          <a:latin typeface="Calibri" pitchFamily="34" charset="0"/>
          <a:cs typeface="Tahoma" pitchFamily="34" charset="0"/>
        </a:defRPr>
      </a:lvl8pPr>
      <a:lvl9pPr marL="1828800" algn="l" rtl="0" fontAlgn="base">
        <a:lnSpc>
          <a:spcPct val="90000"/>
        </a:lnSpc>
        <a:spcBef>
          <a:spcPct val="0"/>
        </a:spcBef>
        <a:spcAft>
          <a:spcPct val="0"/>
        </a:spcAft>
        <a:defRPr sz="4000">
          <a:solidFill>
            <a:schemeClr val="tx2"/>
          </a:solidFill>
          <a:latin typeface="Calibri" pitchFamily="34" charset="0"/>
          <a:cs typeface="Tahoma" pitchFamily="34" charset="0"/>
        </a:defRPr>
      </a:lvl9pPr>
    </p:titleStyle>
    <p:bodyStyle>
      <a:lvl1pPr marL="273050" indent="-228600" algn="l" rtl="0" eaLnBrk="0" fontAlgn="base" hangingPunct="0">
        <a:lnSpc>
          <a:spcPct val="90000"/>
        </a:lnSpc>
        <a:spcBef>
          <a:spcPts val="1800"/>
        </a:spcBef>
        <a:spcAft>
          <a:spcPct val="0"/>
        </a:spcAft>
        <a:buClr>
          <a:schemeClr val="accent1"/>
        </a:buClr>
        <a:buSzPct val="80000"/>
        <a:buFont typeface="Arial" panose="020B0604020202020204" pitchFamily="34" charset="0"/>
        <a:buChar char="•"/>
        <a:defRPr sz="2400" kern="1200">
          <a:solidFill>
            <a:schemeClr val="tx1"/>
          </a:solidFill>
          <a:latin typeface="+mn-lt"/>
          <a:ea typeface="+mn-ea"/>
          <a:cs typeface="+mn-cs"/>
        </a:defRPr>
      </a:lvl1pPr>
      <a:lvl2pPr marL="501650" indent="-228600" algn="l" rtl="0" eaLnBrk="0" fontAlgn="base" hangingPunct="0">
        <a:lnSpc>
          <a:spcPct val="90000"/>
        </a:lnSpc>
        <a:spcBef>
          <a:spcPts val="600"/>
        </a:spcBef>
        <a:spcAft>
          <a:spcPct val="0"/>
        </a:spcAft>
        <a:buClr>
          <a:schemeClr val="accent1"/>
        </a:buClr>
        <a:buSzPct val="80000"/>
        <a:buFont typeface="Arial" panose="020B0604020202020204" pitchFamily="34" charset="0"/>
        <a:buChar char="•"/>
        <a:defRPr sz="2000" kern="1200">
          <a:solidFill>
            <a:schemeClr val="tx1"/>
          </a:solidFill>
          <a:latin typeface="+mn-lt"/>
          <a:ea typeface="+mn-ea"/>
          <a:cs typeface="+mn-cs"/>
        </a:defRPr>
      </a:lvl2pPr>
      <a:lvl3pPr marL="730250" indent="-228600" algn="l" rtl="0" eaLnBrk="0" fontAlgn="base" hangingPunct="0">
        <a:lnSpc>
          <a:spcPct val="90000"/>
        </a:lnSpc>
        <a:spcBef>
          <a:spcPts val="600"/>
        </a:spcBef>
        <a:spcAft>
          <a:spcPct val="0"/>
        </a:spcAft>
        <a:buClr>
          <a:schemeClr val="accent1"/>
        </a:buClr>
        <a:buSzPct val="80000"/>
        <a:buFont typeface="Arial" panose="020B0604020202020204" pitchFamily="34" charset="0"/>
        <a:buChar char="•"/>
        <a:defRPr sz="2400" kern="1200">
          <a:solidFill>
            <a:schemeClr val="tx1"/>
          </a:solidFill>
          <a:latin typeface="+mn-lt"/>
          <a:ea typeface="+mn-ea"/>
          <a:cs typeface="+mn-cs"/>
        </a:defRPr>
      </a:lvl3pPr>
      <a:lvl4pPr marL="958850" indent="-228600" algn="l" rtl="0" eaLnBrk="0" fontAlgn="base" hangingPunct="0">
        <a:lnSpc>
          <a:spcPct val="90000"/>
        </a:lnSpc>
        <a:spcBef>
          <a:spcPts val="600"/>
        </a:spcBef>
        <a:spcAft>
          <a:spcPct val="0"/>
        </a:spcAft>
        <a:buClr>
          <a:schemeClr val="accent1"/>
        </a:buClr>
        <a:buSzPct val="80000"/>
        <a:buFont typeface="Arial" panose="020B0604020202020204" pitchFamily="34" charset="0"/>
        <a:buChar char="•"/>
        <a:defRPr sz="1600" kern="1200">
          <a:solidFill>
            <a:schemeClr val="tx1"/>
          </a:solidFill>
          <a:latin typeface="+mn-lt"/>
          <a:ea typeface="+mn-ea"/>
          <a:cs typeface="+mn-cs"/>
        </a:defRPr>
      </a:lvl4pPr>
      <a:lvl5pPr marL="1187450" indent="-228600" algn="l" rtl="0" eaLnBrk="0" fontAlgn="base" hangingPunct="0">
        <a:lnSpc>
          <a:spcPct val="90000"/>
        </a:lnSpc>
        <a:spcBef>
          <a:spcPts val="600"/>
        </a:spcBef>
        <a:spcAft>
          <a:spcPct val="0"/>
        </a:spcAft>
        <a:buClr>
          <a:schemeClr val="accent1"/>
        </a:buClr>
        <a:buSzPct val="80000"/>
        <a:buFont typeface="Arial" panose="020B0604020202020204"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buClr>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Clr>
          <a:schemeClr val="accent1"/>
        </a:buClr>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Clr>
          <a:schemeClr val="accent1"/>
        </a:buClr>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image" Target="../media/image21.jpeg"/></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jpe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32.jpe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6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53.jpeg"/><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55.jpeg"/><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58.jpeg"/><Relationship Id="rId4" Type="http://schemas.openxmlformats.org/officeDocument/2006/relationships/image" Target="../media/image57.jpeg"/></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66.jpeg"/><Relationship Id="rId4"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74.wmf"/><Relationship Id="rId4" Type="http://schemas.openxmlformats.org/officeDocument/2006/relationships/oleObject" Target="../embeddings/oleObject1.bin"/></Relationships>
</file>

<file path=ppt/slides/_rels/slide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78.jpeg"/><Relationship Id="rId5" Type="http://schemas.openxmlformats.org/officeDocument/2006/relationships/image" Target="../media/image77.wmf"/><Relationship Id="rId4" Type="http://schemas.openxmlformats.org/officeDocument/2006/relationships/oleObject" Target="../embeddings/oleObject2.bin"/></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8.jpeg"/><Relationship Id="rId5" Type="http://schemas.openxmlformats.org/officeDocument/2006/relationships/image" Target="../media/image80.jpeg"/><Relationship Id="rId4" Type="http://schemas.openxmlformats.org/officeDocument/2006/relationships/image" Target="../media/image79.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1.wmf"/><Relationship Id="rId5" Type="http://schemas.openxmlformats.org/officeDocument/2006/relationships/oleObject" Target="../embeddings/oleObject4.bin"/><Relationship Id="rId4" Type="http://schemas.openxmlformats.org/officeDocument/2006/relationships/image" Target="../media/image82.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84.jpeg"/><Relationship Id="rId5" Type="http://schemas.openxmlformats.org/officeDocument/2006/relationships/image" Target="../media/image83.wmf"/><Relationship Id="rId4" Type="http://schemas.openxmlformats.org/officeDocument/2006/relationships/oleObject" Target="../embeddings/oleObject5.bin"/></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86.jpeg"/></Relationships>
</file>

<file path=ppt/slides/_rels/slide8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54.xml"/><Relationship Id="rId7" Type="http://schemas.openxmlformats.org/officeDocument/2006/relationships/image" Target="../media/image87.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89.jpeg"/><Relationship Id="rId4" Type="http://schemas.openxmlformats.org/officeDocument/2006/relationships/image" Target="../media/image88.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90.wmf"/><Relationship Id="rId5" Type="http://schemas.openxmlformats.org/officeDocument/2006/relationships/oleObject" Target="../embeddings/oleObject7.bin"/><Relationship Id="rId4" Type="http://schemas.openxmlformats.org/officeDocument/2006/relationships/image" Target="../media/image91.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93.jpeg"/><Relationship Id="rId5" Type="http://schemas.openxmlformats.org/officeDocument/2006/relationships/image" Target="../media/image92.wmf"/><Relationship Id="rId4" Type="http://schemas.openxmlformats.org/officeDocument/2006/relationships/oleObject" Target="../embeddings/oleObject8.bin"/></Relationships>
</file>

<file path=ppt/slides/_rels/slide8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notesSlide" Target="../notesSlides/notesSlide57.xml"/><Relationship Id="rId7" Type="http://schemas.openxmlformats.org/officeDocument/2006/relationships/image" Target="../media/image94.wmf"/><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8.jpeg"/></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99.jpeg"/></Relationships>
</file>

<file path=ppt/slides/_rels/slide8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59.xml"/><Relationship Id="rId7" Type="http://schemas.openxmlformats.org/officeDocument/2006/relationships/image" Target="../media/image102.jpeg"/><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image" Target="../media/image101.jpeg"/><Relationship Id="rId5" Type="http://schemas.openxmlformats.org/officeDocument/2006/relationships/image" Target="../media/image100.wmf"/><Relationship Id="rId4" Type="http://schemas.openxmlformats.org/officeDocument/2006/relationships/oleObject" Target="../embeddings/oleObject10.bin"/></Relationships>
</file>

<file path=ppt/slides/_rels/slide8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60.xml"/><Relationship Id="rId7" Type="http://schemas.openxmlformats.org/officeDocument/2006/relationships/image" Target="../media/image105.jpeg"/><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image" Target="../media/image104.jpeg"/><Relationship Id="rId5" Type="http://schemas.openxmlformats.org/officeDocument/2006/relationships/image" Target="../media/image103.wmf"/><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notesSlide" Target="../notesSlides/notesSlide61.xml"/><Relationship Id="rId7" Type="http://schemas.openxmlformats.org/officeDocument/2006/relationships/image" Target="../media/image107.wmf"/><Relationship Id="rId12"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oleObject" Target="../embeddings/oleObject13.bin"/><Relationship Id="rId11" Type="http://schemas.openxmlformats.org/officeDocument/2006/relationships/image" Target="../media/image111.jpeg"/><Relationship Id="rId5" Type="http://schemas.openxmlformats.org/officeDocument/2006/relationships/image" Target="../media/image106.wmf"/><Relationship Id="rId10" Type="http://schemas.openxmlformats.org/officeDocument/2006/relationships/image" Target="../media/image110.jpeg"/><Relationship Id="rId4" Type="http://schemas.openxmlformats.org/officeDocument/2006/relationships/oleObject" Target="../embeddings/oleObject12.bin"/><Relationship Id="rId9" Type="http://schemas.openxmlformats.org/officeDocument/2006/relationships/image" Target="../media/image109.jpeg"/></Relationships>
</file>

<file path=ppt/slides/_rels/slide91.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8.jpeg"/><Relationship Id="rId3" Type="http://schemas.openxmlformats.org/officeDocument/2006/relationships/notesSlide" Target="../notesSlides/notesSlide62.xml"/><Relationship Id="rId7" Type="http://schemas.openxmlformats.org/officeDocument/2006/relationships/image" Target="../media/image113.wmf"/><Relationship Id="rId12" Type="http://schemas.openxmlformats.org/officeDocument/2006/relationships/image" Target="../media/image118.jpeg"/><Relationship Id="rId2" Type="http://schemas.openxmlformats.org/officeDocument/2006/relationships/slideLayout" Target="../slideLayouts/slideLayout14.xml"/><Relationship Id="rId1" Type="http://schemas.openxmlformats.org/officeDocument/2006/relationships/vmlDrawing" Target="../drawings/vmlDrawing13.vml"/><Relationship Id="rId6" Type="http://schemas.openxmlformats.org/officeDocument/2006/relationships/oleObject" Target="../embeddings/oleObject15.bin"/><Relationship Id="rId11" Type="http://schemas.openxmlformats.org/officeDocument/2006/relationships/image" Target="../media/image117.jpeg"/><Relationship Id="rId5" Type="http://schemas.openxmlformats.org/officeDocument/2006/relationships/image" Target="../media/image112.wmf"/><Relationship Id="rId10" Type="http://schemas.openxmlformats.org/officeDocument/2006/relationships/image" Target="../media/image116.jpeg"/><Relationship Id="rId4" Type="http://schemas.openxmlformats.org/officeDocument/2006/relationships/oleObject" Target="../embeddings/oleObject14.bin"/><Relationship Id="rId9" Type="http://schemas.openxmlformats.org/officeDocument/2006/relationships/image" Target="../media/image115.jpeg"/></Relationships>
</file>

<file path=ppt/slides/_rels/slide92.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8.jpeg"/><Relationship Id="rId3" Type="http://schemas.openxmlformats.org/officeDocument/2006/relationships/notesSlide" Target="../notesSlides/notesSlide63.xml"/><Relationship Id="rId7" Type="http://schemas.openxmlformats.org/officeDocument/2006/relationships/image" Target="../media/image122.jpeg"/><Relationship Id="rId12" Type="http://schemas.openxmlformats.org/officeDocument/2006/relationships/image" Target="../media/image125.jpe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21.jpeg"/><Relationship Id="rId11" Type="http://schemas.openxmlformats.org/officeDocument/2006/relationships/image" Target="../media/image124.jpeg"/><Relationship Id="rId5" Type="http://schemas.openxmlformats.org/officeDocument/2006/relationships/image" Target="../media/image119.wmf"/><Relationship Id="rId10" Type="http://schemas.openxmlformats.org/officeDocument/2006/relationships/image" Target="../media/image120.wmf"/><Relationship Id="rId4" Type="http://schemas.openxmlformats.org/officeDocument/2006/relationships/oleObject" Target="../embeddings/oleObject16.bin"/><Relationship Id="rId9" Type="http://schemas.openxmlformats.org/officeDocument/2006/relationships/oleObject" Target="../embeddings/oleObject17.bin"/></Relationships>
</file>

<file path=ppt/slides/_rels/slide93.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notesSlide" Target="../notesSlides/notesSlide64.xml"/><Relationship Id="rId7" Type="http://schemas.openxmlformats.org/officeDocument/2006/relationships/image" Target="../media/image128.jpe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27.jpeg"/><Relationship Id="rId5" Type="http://schemas.openxmlformats.org/officeDocument/2006/relationships/image" Target="../media/image126.wmf"/><Relationship Id="rId10" Type="http://schemas.openxmlformats.org/officeDocument/2006/relationships/image" Target="../media/image18.jpeg"/><Relationship Id="rId4" Type="http://schemas.openxmlformats.org/officeDocument/2006/relationships/oleObject" Target="../embeddings/oleObject18.bin"/><Relationship Id="rId9" Type="http://schemas.openxmlformats.org/officeDocument/2006/relationships/image" Target="../media/image130.png"/></Relationships>
</file>

<file path=ppt/slides/_rels/slide94.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notesSlide" Target="../notesSlides/notesSlide65.xml"/><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34.jpeg"/><Relationship Id="rId5" Type="http://schemas.openxmlformats.org/officeDocument/2006/relationships/image" Target="../media/image133.jpeg"/><Relationship Id="rId10" Type="http://schemas.openxmlformats.org/officeDocument/2006/relationships/image" Target="../media/image18.jpeg"/><Relationship Id="rId4" Type="http://schemas.openxmlformats.org/officeDocument/2006/relationships/image" Target="../media/image132.jpeg"/><Relationship Id="rId9" Type="http://schemas.openxmlformats.org/officeDocument/2006/relationships/image" Target="../media/image135.png"/></Relationships>
</file>

<file path=ppt/slides/_rels/slide95.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notesSlide" Target="../notesSlides/notesSlide66.xml"/><Relationship Id="rId7" Type="http://schemas.openxmlformats.org/officeDocument/2006/relationships/image" Target="../media/image138.jpe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37.jpeg"/><Relationship Id="rId11" Type="http://schemas.openxmlformats.org/officeDocument/2006/relationships/image" Target="../media/image18.jpeg"/><Relationship Id="rId5" Type="http://schemas.openxmlformats.org/officeDocument/2006/relationships/image" Target="../media/image136.wmf"/><Relationship Id="rId10" Type="http://schemas.openxmlformats.org/officeDocument/2006/relationships/image" Target="../media/image141.png"/><Relationship Id="rId4" Type="http://schemas.openxmlformats.org/officeDocument/2006/relationships/oleObject" Target="../embeddings/oleObject20.bin"/><Relationship Id="rId9" Type="http://schemas.openxmlformats.org/officeDocument/2006/relationships/image" Target="../media/image140.jpeg"/></Relationships>
</file>

<file path=ppt/slides/_rels/slide9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67.xml"/><Relationship Id="rId7"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43.jpeg"/><Relationship Id="rId5" Type="http://schemas.openxmlformats.org/officeDocument/2006/relationships/image" Target="../media/image142.wmf"/><Relationship Id="rId10" Type="http://schemas.openxmlformats.org/officeDocument/2006/relationships/image" Target="../media/image18.jpeg"/><Relationship Id="rId4" Type="http://schemas.openxmlformats.org/officeDocument/2006/relationships/oleObject" Target="../embeddings/oleObject21.bin"/><Relationship Id="rId9" Type="http://schemas.openxmlformats.org/officeDocument/2006/relationships/image" Target="../media/image146.jpeg"/></Relationships>
</file>

<file path=ppt/slides/_rels/slide9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Slide Number Placeholder 2"/>
          <p:cNvSpPr>
            <a:spLocks noGrp="1"/>
          </p:cNvSpPr>
          <p:nvPr>
            <p:ph type="sldNum" sz="quarter" idx="4294967295"/>
          </p:nvPr>
        </p:nvSpPr>
        <p:spPr bwMode="auto">
          <a:xfrm>
            <a:off x="8585200" y="6356350"/>
            <a:ext cx="8255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77615100-EEBB-4B76-8CBC-856637C5963F}" type="slidenum">
              <a:rPr lang="en-US" altLang="fa-IR" sz="1000"/>
              <a:pPr/>
              <a:t>1</a:t>
            </a:fld>
            <a:endParaRPr lang="en-US" altLang="fa-IR" sz="1000"/>
          </a:p>
        </p:txBody>
      </p:sp>
      <p:pic>
        <p:nvPicPr>
          <p:cNvPr id="5" name="Picture 4" descr="besm.wmf"/>
          <p:cNvPicPr>
            <a:picLocks noChangeAspect="1"/>
          </p:cNvPicPr>
          <p:nvPr/>
        </p:nvPicPr>
        <p:blipFill>
          <a:blip r:embed="rId2" cstate="print">
            <a:duotone>
              <a:prstClr val="black"/>
              <a:srgbClr val="CC6600">
                <a:tint val="45000"/>
                <a:satMod val="400000"/>
              </a:srgbClr>
            </a:duotone>
          </a:blip>
          <a:stretch>
            <a:fillRect/>
          </a:stretch>
        </p:blipFill>
        <p:spPr>
          <a:xfrm>
            <a:off x="2228860" y="914429"/>
            <a:ext cx="5540733" cy="4942115"/>
          </a:xfrm>
          <a:prstGeom prst="rect">
            <a:avLst/>
          </a:prstGeom>
          <a:effectLst>
            <a:outerShdw blurRad="215900" dist="101600" dir="4560000" algn="ctr" rotWithShape="0">
              <a:schemeClr val="bg1">
                <a:alpha val="52000"/>
              </a:schemeClr>
            </a:outerShdw>
          </a:effectLst>
        </p:spPr>
      </p:pic>
    </p:spTree>
  </p:cSld>
  <p:clrMapOvr>
    <a:masterClrMapping/>
  </p:clrMapOvr>
  <p:transition spd="med" advTm="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Title 6"/>
          <p:cNvSpPr txBox="1">
            <a:spLocks/>
          </p:cNvSpPr>
          <p:nvPr/>
        </p:nvSpPr>
        <p:spPr>
          <a:xfrm>
            <a:off x="1600200" y="381000"/>
            <a:ext cx="7772400" cy="6019800"/>
          </a:xfrm>
          <a:prstGeom prst="rect">
            <a:avLst/>
          </a:prstGeom>
        </p:spPr>
        <p:txBody>
          <a:bodyPr/>
          <a:lstStyle/>
          <a:p>
            <a:pPr algn="r" rtl="1">
              <a:lnSpc>
                <a:spcPct val="150000"/>
              </a:lnSpc>
              <a:defRPr/>
            </a:pPr>
            <a:r>
              <a:rPr lang="fa-IR" sz="1600" dirty="0">
                <a:latin typeface="+mj-lt"/>
                <a:ea typeface="+mj-ea"/>
                <a:cs typeface="B Nazanin" pitchFamily="2" charset="-78"/>
              </a:rPr>
              <a:t/>
            </a:r>
            <a:br>
              <a:rPr lang="fa-IR" sz="1600" dirty="0">
                <a:latin typeface="+mj-lt"/>
                <a:ea typeface="+mj-ea"/>
                <a:cs typeface="B Nazanin" pitchFamily="2" charset="-78"/>
              </a:rPr>
            </a:br>
            <a:r>
              <a:rPr lang="fa-IR" sz="1600" dirty="0">
                <a:latin typeface="+mj-lt"/>
                <a:ea typeface="+mj-ea"/>
                <a:cs typeface="B Nazanin" pitchFamily="2" charset="-78"/>
              </a:rPr>
              <a:t> مينورسكي در رابطه با موقعيت جغرافيائي شهر مي نويسد: (( تبريز در گوشه شرقي جلگه رسوبي همواري واقع شده است كه مساحتش تقريبا  ( 55 × 30) كيلومتر مربع مي باشد. اين جلگه شيب ملايمي بسوي ساحل شمال شرقي درياچه اروميه دارد و بوسيله چند رودخانه آبياري مي شود كه مهمترين آنها آجي چاي  است كه از سمت جنوب غربي كوه ( سبلان) سر چشمه مي گيرد , و پس از عبور از محاذات  قراجه داغ يعني حد شمالي تبريز , وارد جلگه شده از شمال غربي شهر مي گذرد, مهران رود ( ميدان چاي كنوني ) كه در وسط شهر جاري است از سمت چپ به تلخ رود ملحق مي شود. ارتفاع اطراف مختلف تبريز را طبق جغرافيائي روسي مي توان 1350 تا 1500 متر دانست در ناحيه شمال شرقي شهر , كوه عينعلي - زينعلي ( زيارتگاه عون بن علي و زيد بن علي), به چشم مي خورد كه ارتفاعش  1800 متر و به مثابه رشته است كه سلسله جبال قراجه داغ را كه در شمال و شمال شرقي واقع شده به دامنه هاي كوه سهند كه مرتفع ترين قللش در حدود 3547  متر مي باشد , متصل مي كند .</a:t>
            </a:r>
            <a:r>
              <a:rPr lang="fa-IR" sz="1100" dirty="0">
                <a:latin typeface="Arial" charset="0"/>
                <a:cs typeface="B Nazanin" pitchFamily="2" charset="-78"/>
              </a:rPr>
              <a:t> (</a:t>
            </a:r>
            <a:r>
              <a:rPr lang="fa-IR" sz="1100" dirty="0">
                <a:solidFill>
                  <a:prstClr val="black"/>
                </a:solidFill>
                <a:latin typeface="Arial" charset="0"/>
                <a:cs typeface="B Nazanin" pitchFamily="2" charset="-78"/>
              </a:rPr>
              <a:t>3- منيورسكي : 1337 , ص 2و 3 )</a:t>
            </a:r>
            <a:r>
              <a:rPr lang="fa-IR" sz="1600" dirty="0">
                <a:latin typeface="Arial" charset="0"/>
                <a:cs typeface="B Nazanin" pitchFamily="2" charset="-78"/>
              </a:rPr>
              <a:t/>
            </a:r>
            <a:br>
              <a:rPr lang="fa-IR" sz="1600" dirty="0">
                <a:latin typeface="Arial" charset="0"/>
                <a:cs typeface="B Nazanin" pitchFamily="2" charset="-78"/>
              </a:rPr>
            </a:br>
            <a:r>
              <a:rPr lang="fa-IR" sz="1600" dirty="0">
                <a:solidFill>
                  <a:prstClr val="black"/>
                </a:solidFill>
                <a:latin typeface="Arial" charset="0"/>
                <a:cs typeface="B Nazanin" pitchFamily="2" charset="-78"/>
              </a:rPr>
              <a:t> </a:t>
            </a:r>
            <a:r>
              <a:rPr lang="fa-IR" sz="1600" dirty="0">
                <a:latin typeface="+mj-lt"/>
                <a:ea typeface="+mj-ea"/>
                <a:cs typeface="B Nazanin" pitchFamily="2" charset="-78"/>
              </a:rPr>
              <a:t/>
            </a:r>
            <a:br>
              <a:rPr lang="fa-IR" sz="1600" dirty="0">
                <a:latin typeface="+mj-lt"/>
                <a:ea typeface="+mj-ea"/>
                <a:cs typeface="B Nazanin" pitchFamily="2" charset="-78"/>
              </a:rPr>
            </a:br>
            <a:r>
              <a:rPr lang="en-US" sz="1600" dirty="0">
                <a:latin typeface="+mj-lt"/>
                <a:ea typeface="+mj-ea"/>
                <a:cs typeface="B Nazanin" pitchFamily="2" charset="-78"/>
              </a:rPr>
              <a:t/>
            </a:r>
            <a:br>
              <a:rPr lang="en-US" sz="1600" dirty="0">
                <a:latin typeface="+mj-lt"/>
                <a:ea typeface="+mj-ea"/>
                <a:cs typeface="B Nazanin" pitchFamily="2" charset="-78"/>
              </a:rPr>
            </a:br>
            <a:r>
              <a:rPr lang="en-US" sz="1600" dirty="0">
                <a:latin typeface="+mj-lt"/>
                <a:ea typeface="+mj-ea"/>
                <a:cs typeface="B Nazanin" pitchFamily="2" charset="-78"/>
              </a:rPr>
              <a:t> </a:t>
            </a:r>
            <a:br>
              <a:rPr lang="en-US" sz="1600" dirty="0">
                <a:latin typeface="+mj-lt"/>
                <a:ea typeface="+mj-ea"/>
                <a:cs typeface="B Nazanin" pitchFamily="2" charset="-78"/>
              </a:rPr>
            </a:br>
            <a:endParaRPr lang="en-US" sz="1600" dirty="0">
              <a:latin typeface="+mj-lt"/>
              <a:ea typeface="+mj-ea"/>
              <a:cs typeface="B Nazanin" pitchFamily="2" charset="-78"/>
            </a:endParaRPr>
          </a:p>
        </p:txBody>
      </p:sp>
      <p:sp>
        <p:nvSpPr>
          <p:cNvPr id="38916" name="TextBox 12"/>
          <p:cNvSpPr txBox="1">
            <a:spLocks noChangeArrowheads="1"/>
          </p:cNvSpPr>
          <p:nvPr/>
        </p:nvSpPr>
        <p:spPr bwMode="auto">
          <a:xfrm>
            <a:off x="152400" y="6400800"/>
            <a:ext cx="230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9</a:t>
            </a:r>
            <a:endParaRPr lang="en-US" altLang="fa-IR" sz="1400" b="1">
              <a:cs typeface="B Nazanin" panose="00000400000000000000" pitchFamily="2" charset="-78"/>
            </a:endParaRPr>
          </a:p>
        </p:txBody>
      </p:sp>
    </p:spTree>
  </p:cSld>
  <p:clrMapOvr>
    <a:masterClrMapping/>
  </p:clrMapOvr>
  <p:transition>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9" name="Straight Connector 8"/>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0" name="Rectangle 9"/>
          <p:cNvSpPr/>
          <p:nvPr/>
        </p:nvSpPr>
        <p:spPr>
          <a:xfrm>
            <a:off x="152400" y="2286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2647" name="TextBox 11"/>
          <p:cNvSpPr txBox="1">
            <a:spLocks noChangeArrowheads="1"/>
          </p:cNvSpPr>
          <p:nvPr/>
        </p:nvSpPr>
        <p:spPr bwMode="auto">
          <a:xfrm>
            <a:off x="1905000" y="5638800"/>
            <a:ext cx="1084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a:t>طبقه همکف</a:t>
            </a:r>
            <a:endParaRPr lang="en-US" altLang="fa-IR" sz="1800"/>
          </a:p>
        </p:txBody>
      </p:sp>
      <p:sp>
        <p:nvSpPr>
          <p:cNvPr id="112648" name="TextBox 12"/>
          <p:cNvSpPr txBox="1">
            <a:spLocks noChangeArrowheads="1"/>
          </p:cNvSpPr>
          <p:nvPr/>
        </p:nvSpPr>
        <p:spPr bwMode="auto">
          <a:xfrm>
            <a:off x="6477000" y="914400"/>
            <a:ext cx="29670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800">
                <a:cs typeface="B Nazanin" panose="00000400000000000000" pitchFamily="2" charset="-78"/>
              </a:rPr>
              <a:t>کاربری پیشنهادی فضاهای طبقه همکف</a:t>
            </a:r>
          </a:p>
          <a:p>
            <a:pPr algn="r" rtl="1" eaLnBrk="1" hangingPunct="1"/>
            <a:endParaRPr lang="fa-IR" altLang="fa-IR" sz="1800">
              <a:cs typeface="B Nazanin" panose="00000400000000000000" pitchFamily="2" charset="-78"/>
            </a:endParaRPr>
          </a:p>
          <a:p>
            <a:pPr algn="r" rtl="1" eaLnBrk="1" hangingPunct="1"/>
            <a:r>
              <a:rPr lang="fa-IR" altLang="fa-IR" sz="1600">
                <a:cs typeface="B Nazanin" panose="00000400000000000000" pitchFamily="2" charset="-78"/>
              </a:rPr>
              <a:t>1- ورودی اصلی</a:t>
            </a:r>
          </a:p>
          <a:p>
            <a:pPr algn="r" rtl="1" eaLnBrk="1" hangingPunct="1"/>
            <a:r>
              <a:rPr lang="fa-IR" altLang="fa-IR" sz="1600">
                <a:cs typeface="B Nazanin" panose="00000400000000000000" pitchFamily="2" charset="-78"/>
              </a:rPr>
              <a:t>2- نگهبانی</a:t>
            </a:r>
          </a:p>
          <a:p>
            <a:pPr algn="r" rtl="1" eaLnBrk="1" hangingPunct="1"/>
            <a:r>
              <a:rPr lang="fa-IR" altLang="fa-IR" sz="1600">
                <a:cs typeface="B Nazanin" panose="00000400000000000000" pitchFamily="2" charset="-78"/>
              </a:rPr>
              <a:t>3- گالری</a:t>
            </a:r>
          </a:p>
          <a:p>
            <a:pPr algn="r" rtl="1" eaLnBrk="1" hangingPunct="1"/>
            <a:r>
              <a:rPr lang="fa-IR" altLang="fa-IR" sz="1600">
                <a:cs typeface="B Nazanin" panose="00000400000000000000" pitchFamily="2" charset="-78"/>
              </a:rPr>
              <a:t>4- مدیریت</a:t>
            </a:r>
          </a:p>
          <a:p>
            <a:pPr algn="r" rtl="1" eaLnBrk="1" hangingPunct="1"/>
            <a:r>
              <a:rPr lang="fa-IR" altLang="fa-IR" sz="1600">
                <a:cs typeface="B Nazanin" panose="00000400000000000000" pitchFamily="2" charset="-78"/>
              </a:rPr>
              <a:t>5-کافی شاپ</a:t>
            </a:r>
          </a:p>
          <a:p>
            <a:pPr algn="r" rtl="1" eaLnBrk="1" hangingPunct="1"/>
            <a:r>
              <a:rPr lang="fa-IR" altLang="fa-IR" sz="1600">
                <a:cs typeface="B Nazanin" panose="00000400000000000000" pitchFamily="2" charset="-78"/>
              </a:rPr>
              <a:t>6- اطلاعات</a:t>
            </a:r>
          </a:p>
          <a:p>
            <a:pPr algn="r" rtl="1" eaLnBrk="1" hangingPunct="1"/>
            <a:r>
              <a:rPr lang="fa-IR" altLang="fa-IR" sz="1600">
                <a:cs typeface="B Nazanin" panose="00000400000000000000" pitchFamily="2" charset="-78"/>
              </a:rPr>
              <a:t>7- ورودی اداری</a:t>
            </a:r>
          </a:p>
          <a:p>
            <a:pPr algn="r" rtl="1" eaLnBrk="1" hangingPunct="1"/>
            <a:r>
              <a:rPr lang="fa-IR" altLang="fa-IR" sz="1600">
                <a:cs typeface="B Nazanin" panose="00000400000000000000" pitchFamily="2" charset="-78"/>
              </a:rPr>
              <a:t>8- سرویس بهداشتی</a:t>
            </a:r>
          </a:p>
          <a:p>
            <a:pPr algn="r" rtl="1" eaLnBrk="1" hangingPunct="1"/>
            <a:r>
              <a:rPr lang="fa-IR" altLang="fa-IR" sz="1600">
                <a:cs typeface="B Nazanin" panose="00000400000000000000" pitchFamily="2" charset="-78"/>
              </a:rPr>
              <a:t>9- نگهبانی</a:t>
            </a:r>
            <a:endParaRPr lang="en-US" altLang="fa-IR" sz="1600">
              <a:cs typeface="B Nazanin" panose="00000400000000000000" pitchFamily="2" charset="-78"/>
            </a:endParaRPr>
          </a:p>
        </p:txBody>
      </p:sp>
      <p:pic>
        <p:nvPicPr>
          <p:cNvPr id="112649" name="Picture 3" descr="C:\Documents and Settings\SSA\Desktop\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5970588"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احیاء</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12651"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99</a:t>
            </a:r>
            <a:endParaRPr lang="en-US" altLang="fa-IR" sz="1400" b="1">
              <a:cs typeface="B Nazanin" panose="00000400000000000000" pitchFamily="2" charset="-78"/>
            </a:endParaRPr>
          </a:p>
        </p:txBody>
      </p:sp>
      <p:pic>
        <p:nvPicPr>
          <p:cNvPr id="112652"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3667" name="TextBox 11"/>
          <p:cNvSpPr txBox="1">
            <a:spLocks noChangeArrowheads="1"/>
          </p:cNvSpPr>
          <p:nvPr/>
        </p:nvSpPr>
        <p:spPr bwMode="auto">
          <a:xfrm>
            <a:off x="2209800" y="5791200"/>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a:t>طبقه اول</a:t>
            </a:r>
            <a:endParaRPr lang="en-US" altLang="fa-IR" sz="1800"/>
          </a:p>
        </p:txBody>
      </p:sp>
      <p:pic>
        <p:nvPicPr>
          <p:cNvPr id="113668" name="Picture 3" descr="C:\Documents and Settings\SSA\Deskt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575468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Box 13"/>
          <p:cNvSpPr txBox="1">
            <a:spLocks noChangeArrowheads="1"/>
          </p:cNvSpPr>
          <p:nvPr/>
        </p:nvSpPr>
        <p:spPr bwMode="auto">
          <a:xfrm>
            <a:off x="6707188" y="914400"/>
            <a:ext cx="273685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800">
                <a:cs typeface="B Nazanin" panose="00000400000000000000" pitchFamily="2" charset="-78"/>
              </a:rPr>
              <a:t>کاربری پیشنهادی فضاهای طبقه اول</a:t>
            </a:r>
          </a:p>
          <a:p>
            <a:pPr algn="r" rtl="1" eaLnBrk="1" hangingPunct="1"/>
            <a:endParaRPr lang="fa-IR" altLang="fa-IR" sz="1800">
              <a:cs typeface="B Nazanin" panose="00000400000000000000" pitchFamily="2" charset="-78"/>
            </a:endParaRPr>
          </a:p>
          <a:p>
            <a:pPr algn="r" rtl="1" eaLnBrk="1" hangingPunct="1"/>
            <a:r>
              <a:rPr lang="fa-IR" altLang="fa-IR" sz="1600">
                <a:cs typeface="B Nazanin" panose="00000400000000000000" pitchFamily="2" charset="-78"/>
              </a:rPr>
              <a:t>1- مدیریت</a:t>
            </a:r>
          </a:p>
          <a:p>
            <a:pPr algn="r" rtl="1" eaLnBrk="1" hangingPunct="1"/>
            <a:r>
              <a:rPr lang="fa-IR" altLang="fa-IR" sz="1600">
                <a:cs typeface="B Nazanin" panose="00000400000000000000" pitchFamily="2" charset="-78"/>
              </a:rPr>
              <a:t>2- معاونت</a:t>
            </a:r>
          </a:p>
          <a:p>
            <a:pPr algn="r" rtl="1" eaLnBrk="1" hangingPunct="1"/>
            <a:r>
              <a:rPr lang="fa-IR" altLang="fa-IR" sz="1600">
                <a:cs typeface="B Nazanin" panose="00000400000000000000" pitchFamily="2" charset="-78"/>
              </a:rPr>
              <a:t>3- اداری</a:t>
            </a:r>
          </a:p>
          <a:p>
            <a:pPr algn="r" rtl="1" eaLnBrk="1" hangingPunct="1"/>
            <a:r>
              <a:rPr lang="fa-IR" altLang="fa-IR" sz="1600">
                <a:cs typeface="B Nazanin" panose="00000400000000000000" pitchFamily="2" charset="-78"/>
              </a:rPr>
              <a:t>4- بایگانی</a:t>
            </a:r>
          </a:p>
          <a:p>
            <a:pPr algn="r" rtl="1" eaLnBrk="1" hangingPunct="1"/>
            <a:r>
              <a:rPr lang="fa-IR" altLang="fa-IR" sz="1600">
                <a:cs typeface="B Nazanin" panose="00000400000000000000" pitchFamily="2" charset="-78"/>
              </a:rPr>
              <a:t>5-ارتباطات</a:t>
            </a:r>
          </a:p>
          <a:p>
            <a:pPr algn="r" rtl="1" eaLnBrk="1" hangingPunct="1"/>
            <a:r>
              <a:rPr lang="fa-IR" altLang="fa-IR" sz="1600">
                <a:cs typeface="B Nazanin" panose="00000400000000000000" pitchFamily="2" charset="-78"/>
              </a:rPr>
              <a:t>6- لابی</a:t>
            </a:r>
          </a:p>
          <a:p>
            <a:pPr algn="r" rtl="1" eaLnBrk="1" hangingPunct="1"/>
            <a:r>
              <a:rPr lang="fa-IR" altLang="fa-IR" sz="1600">
                <a:cs typeface="B Nazanin" panose="00000400000000000000" pitchFamily="2" charset="-78"/>
              </a:rPr>
              <a:t>7-اطلاعات</a:t>
            </a:r>
          </a:p>
          <a:p>
            <a:pPr algn="r" rtl="1" eaLnBrk="1" hangingPunct="1"/>
            <a:r>
              <a:rPr lang="fa-IR" altLang="fa-IR" sz="1600">
                <a:cs typeface="B Nazanin" panose="00000400000000000000" pitchFamily="2" charset="-78"/>
              </a:rPr>
              <a:t>8- آبدارخانه</a:t>
            </a:r>
          </a:p>
          <a:p>
            <a:pPr algn="r" rtl="1" eaLnBrk="1" hangingPunct="1"/>
            <a:r>
              <a:rPr lang="fa-IR" altLang="fa-IR" sz="1600">
                <a:cs typeface="B Nazanin" panose="00000400000000000000" pitchFamily="2" charset="-78"/>
              </a:rPr>
              <a:t>9- نگهبانی</a:t>
            </a:r>
          </a:p>
          <a:p>
            <a:pPr algn="r" rtl="1" eaLnBrk="1" hangingPunct="1"/>
            <a:r>
              <a:rPr lang="fa-IR" altLang="fa-IR" sz="1600">
                <a:cs typeface="B Nazanin" panose="00000400000000000000" pitchFamily="2" charset="-78"/>
              </a:rPr>
              <a:t>10- اتاق کارمندان</a:t>
            </a:r>
          </a:p>
          <a:p>
            <a:pPr algn="r" rtl="1" eaLnBrk="1" hangingPunct="1"/>
            <a:r>
              <a:rPr lang="fa-IR" altLang="fa-IR" sz="1600">
                <a:cs typeface="B Nazanin" panose="00000400000000000000" pitchFamily="2" charset="-78"/>
              </a:rPr>
              <a:t>11- ورودی اتاق کارمندان</a:t>
            </a:r>
          </a:p>
          <a:p>
            <a:pPr algn="r" rtl="1" eaLnBrk="1" hangingPunct="1"/>
            <a:r>
              <a:rPr lang="fa-IR" altLang="fa-IR" sz="1600">
                <a:cs typeface="B Nazanin" panose="00000400000000000000" pitchFamily="2" charset="-78"/>
              </a:rPr>
              <a:t>12-کتابخانه</a:t>
            </a:r>
          </a:p>
          <a:p>
            <a:pPr algn="r" rtl="1" eaLnBrk="1" hangingPunct="1"/>
            <a:r>
              <a:rPr lang="fa-IR" altLang="fa-IR" sz="1600">
                <a:cs typeface="B Nazanin" panose="00000400000000000000" pitchFamily="2" charset="-78"/>
              </a:rPr>
              <a:t>13-مخزن کتابخانه</a:t>
            </a:r>
            <a:endParaRPr lang="en-US" altLang="fa-IR" sz="1600">
              <a:cs typeface="B Nazanin" panose="00000400000000000000" pitchFamily="2" charset="-78"/>
            </a:endParaRPr>
          </a:p>
        </p:txBody>
      </p:sp>
      <p:sp>
        <p:nvSpPr>
          <p:cNvPr id="11367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100</a:t>
            </a:r>
            <a:endParaRPr lang="en-US" altLang="fa-IR" sz="1400" b="1">
              <a:cs typeface="B Nazanin" panose="00000400000000000000" pitchFamily="2" charset="-78"/>
            </a:endParaRPr>
          </a:p>
        </p:txBody>
      </p:sp>
    </p:spTree>
  </p:cSld>
  <p:clrMapOvr>
    <a:masterClrMapping/>
  </p:clrMapOvr>
  <p:transition>
    <p:wheel spokes="2"/>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14691" name="Picture 2" descr="C:\Documents and Settings\SSA\Desktop\cadi-Model.jp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90600"/>
            <a:ext cx="7370763"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101</a:t>
            </a:r>
            <a:endParaRPr lang="en-US" altLang="fa-IR" sz="1400" b="1">
              <a:cs typeface="B Nazanin" panose="00000400000000000000" pitchFamily="2" charset="-78"/>
            </a:endParaRPr>
          </a:p>
        </p:txBody>
      </p:sp>
    </p:spTree>
  </p:cSld>
  <p:clrMapOvr>
    <a:masterClrMapping/>
  </p:clrMapOvr>
  <p:transition>
    <p:wheel spokes="3"/>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Content Placeholder 2"/>
          <p:cNvSpPr>
            <a:spLocks noGrp="1"/>
          </p:cNvSpPr>
          <p:nvPr>
            <p:ph idx="1"/>
          </p:nvPr>
        </p:nvSpPr>
        <p:spPr>
          <a:xfrm>
            <a:off x="3962400" y="762000"/>
            <a:ext cx="5638800" cy="2362200"/>
          </a:xfrm>
        </p:spPr>
        <p:txBody>
          <a:bodyPr/>
          <a:lstStyle/>
          <a:p>
            <a:pPr algn="r" rtl="1"/>
            <a:r>
              <a:rPr lang="en-US" altLang="fa-IR" sz="1600" smtClean="0">
                <a:cs typeface="B Nazanin" panose="00000400000000000000" pitchFamily="2" charset="-78"/>
              </a:rPr>
              <a:t/>
            </a:r>
            <a:br>
              <a:rPr lang="en-US" altLang="fa-IR" sz="1600" smtClean="0">
                <a:cs typeface="B Nazanin" panose="00000400000000000000" pitchFamily="2" charset="-78"/>
              </a:rPr>
            </a:br>
            <a:r>
              <a:rPr lang="ar-SA" altLang="fa-IR" sz="1600" smtClean="0">
                <a:cs typeface="B Nazanin" panose="00000400000000000000" pitchFamily="2" charset="-78"/>
              </a:rPr>
              <a:t>1-</a:t>
            </a:r>
            <a:r>
              <a:rPr lang="en-US" altLang="fa-IR" sz="1600" smtClean="0">
                <a:cs typeface="B Nazanin" panose="00000400000000000000" pitchFamily="2" charset="-78"/>
              </a:rPr>
              <a:t> </a:t>
            </a:r>
            <a:r>
              <a:rPr lang="ar-SA" altLang="fa-IR" sz="1600" smtClean="0">
                <a:cs typeface="B Nazanin" panose="00000400000000000000" pitchFamily="2" charset="-78"/>
              </a:rPr>
              <a:t>رئيس نيا , آذربايجان در سير تاريخ ايران, 1370 , ج 2, ص 973 </a:t>
            </a:r>
            <a:r>
              <a:rPr lang="en-US" altLang="fa-IR" sz="1600" smtClean="0">
                <a:cs typeface="B Nazanin" panose="00000400000000000000" pitchFamily="2" charset="-78"/>
              </a:rPr>
              <a:t/>
            </a:r>
            <a:br>
              <a:rPr lang="en-US" altLang="fa-IR" sz="1600" smtClean="0">
                <a:cs typeface="B Nazanin" panose="00000400000000000000" pitchFamily="2" charset="-78"/>
              </a:rPr>
            </a:br>
            <a:r>
              <a:rPr lang="ar-SA" altLang="fa-IR" sz="1600" smtClean="0">
                <a:cs typeface="B Nazanin" panose="00000400000000000000" pitchFamily="2" charset="-78"/>
              </a:rPr>
              <a:t>2-</a:t>
            </a:r>
            <a:r>
              <a:rPr lang="en-US" altLang="fa-IR" sz="1600" smtClean="0">
                <a:cs typeface="B Nazanin" panose="00000400000000000000" pitchFamily="2" charset="-78"/>
              </a:rPr>
              <a:t> </a:t>
            </a:r>
            <a:r>
              <a:rPr lang="ar-SA" altLang="fa-IR" sz="1600" smtClean="0">
                <a:cs typeface="B Nazanin" panose="00000400000000000000" pitchFamily="2" charset="-78"/>
              </a:rPr>
              <a:t>نادر ميرزا, تاريخ و جغرافياي  دارالسلطنه تبريز, 1373, ص 43</a:t>
            </a:r>
            <a:r>
              <a:rPr lang="en-US" altLang="fa-IR" sz="1600" smtClean="0">
                <a:cs typeface="B Nazanin" panose="00000400000000000000" pitchFamily="2" charset="-78"/>
              </a:rPr>
              <a:t>                       </a:t>
            </a:r>
            <a:r>
              <a:rPr lang="fa-IR" altLang="fa-IR" sz="1600" smtClean="0">
                <a:solidFill>
                  <a:srgbClr val="000000"/>
                </a:solidFill>
                <a:cs typeface="B Nazanin" panose="00000400000000000000" pitchFamily="2" charset="-78"/>
              </a:rPr>
              <a:t> 3-</a:t>
            </a:r>
            <a:r>
              <a:rPr lang="en-US" altLang="fa-IR" sz="1600" smtClean="0">
                <a:solidFill>
                  <a:srgbClr val="000000"/>
                </a:solidFill>
                <a:cs typeface="B Nazanin" panose="00000400000000000000" pitchFamily="2" charset="-78"/>
              </a:rPr>
              <a:t> </a:t>
            </a:r>
            <a:r>
              <a:rPr lang="fa-IR" altLang="fa-IR" sz="1600" smtClean="0">
                <a:solidFill>
                  <a:srgbClr val="000000"/>
                </a:solidFill>
                <a:cs typeface="B Nazanin" panose="00000400000000000000" pitchFamily="2" charset="-78"/>
              </a:rPr>
              <a:t>منيورسكي, تاريخ تبريز, 1337 , صص 2و 3                                                   </a:t>
            </a:r>
            <a:r>
              <a:rPr lang="en-US" altLang="fa-IR" sz="1600" smtClean="0">
                <a:cs typeface="B Nazanin" panose="00000400000000000000" pitchFamily="2" charset="-78"/>
              </a:rPr>
              <a:t/>
            </a:r>
            <a:br>
              <a:rPr lang="en-US" altLang="fa-IR" sz="1600" smtClean="0">
                <a:cs typeface="B Nazanin" panose="00000400000000000000" pitchFamily="2" charset="-78"/>
              </a:rPr>
            </a:br>
            <a:r>
              <a:rPr lang="fa-IR" altLang="fa-IR" sz="1600" smtClean="0">
                <a:cs typeface="B Nazanin" panose="00000400000000000000" pitchFamily="2" charset="-78"/>
              </a:rPr>
              <a:t>4- شاردن, سفرنامه شاردن,1335,ج 2,ص441</a:t>
            </a:r>
            <a:endParaRPr lang="en-US" altLang="fa-IR" sz="1600" smtClean="0">
              <a:cs typeface="B Nazanin" panose="00000400000000000000" pitchFamily="2" charset="-78"/>
            </a:endParaRPr>
          </a:p>
        </p:txBody>
      </p:sp>
      <p:sp>
        <p:nvSpPr>
          <p:cNvPr id="115715" name="Rectangle 3"/>
          <p:cNvSpPr>
            <a:spLocks noChangeArrowheads="1"/>
          </p:cNvSpPr>
          <p:nvPr/>
        </p:nvSpPr>
        <p:spPr bwMode="auto">
          <a:xfrm>
            <a:off x="4191000" y="1554163"/>
            <a:ext cx="51069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endParaRPr lang="en-US" altLang="fa-IR" sz="1600">
              <a:latin typeface="Times New Roman" panose="02020603050405020304" pitchFamily="18" charset="0"/>
              <a:ea typeface="Times New Roman" panose="02020603050405020304" pitchFamily="18" charset="0"/>
              <a:cs typeface="B Nazanin" panose="00000400000000000000" pitchFamily="2" charset="-78"/>
            </a:endParaRPr>
          </a:p>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r>
              <a:rPr lang="en-US" altLang="fa-IR" sz="1600">
                <a:latin typeface="Times New Roman" panose="02020603050405020304" pitchFamily="18" charset="0"/>
                <a:ea typeface="Times New Roman" panose="02020603050405020304" pitchFamily="18" charset="0"/>
                <a:cs typeface="B Nazanin" panose="00000400000000000000" pitchFamily="2" charset="-78"/>
              </a:rPr>
              <a:t>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5- فرهنگ دهخدا , 1335, ص 316 </a:t>
            </a:r>
          </a:p>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 6-</a:t>
            </a:r>
            <a:r>
              <a:rPr lang="en-US" altLang="fa-IR" sz="1600">
                <a:latin typeface="Times New Roman" panose="02020603050405020304" pitchFamily="18" charset="0"/>
                <a:ea typeface="Times New Roman" panose="02020603050405020304" pitchFamily="18" charset="0"/>
                <a:cs typeface="B Nazanin" panose="00000400000000000000" pitchFamily="2" charset="-78"/>
              </a:rPr>
              <a:t>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مشكور, تاريخ تبريز تا پايان قرن نهم هجري, 1352, ص 4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r>
              <a:rPr lang="fa-IR" altLang="fa-IR" sz="1600">
                <a:latin typeface="Times New Roman" panose="02020603050405020304" pitchFamily="18" charset="0"/>
                <a:ea typeface="Times New Roman" panose="02020603050405020304" pitchFamily="18" charset="0"/>
                <a:cs typeface="B Nazanin" panose="00000400000000000000" pitchFamily="2" charset="-78"/>
              </a:rPr>
              <a:t> 7</a:t>
            </a:r>
            <a:r>
              <a:rPr lang="en-US" altLang="fa-IR" sz="1600">
                <a:latin typeface="Times New Roman" panose="02020603050405020304" pitchFamily="18" charset="0"/>
                <a:ea typeface="Times New Roman" panose="02020603050405020304" pitchFamily="18" charset="0"/>
                <a:cs typeface="B Nazanin" panose="00000400000000000000" pitchFamily="2" charset="-78"/>
              </a:rPr>
              <a:t>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a:t>
            </a:r>
            <a:r>
              <a:rPr lang="en-US" altLang="fa-IR" sz="1600">
                <a:latin typeface="Times New Roman" panose="02020603050405020304" pitchFamily="18" charset="0"/>
                <a:ea typeface="Times New Roman" panose="02020603050405020304" pitchFamily="18" charset="0"/>
                <a:cs typeface="B Nazanin" panose="00000400000000000000" pitchFamily="2" charset="-78"/>
              </a:rPr>
              <a:t>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شاردن, سفرنامه شاردن, 1335, ج 2 ص  59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endParaRPr lang="en-US" altLang="fa-IR" sz="1600"/>
          </a:p>
        </p:txBody>
      </p:sp>
      <p:sp>
        <p:nvSpPr>
          <p:cNvPr id="115716" name="Rectangle 4"/>
          <p:cNvSpPr>
            <a:spLocks noChangeArrowheads="1"/>
          </p:cNvSpPr>
          <p:nvPr/>
        </p:nvSpPr>
        <p:spPr bwMode="auto">
          <a:xfrm>
            <a:off x="4800600" y="2773363"/>
            <a:ext cx="44196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8</a:t>
            </a:r>
            <a:r>
              <a:rPr lang="ar-SA"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a:t>
            </a:r>
            <a:r>
              <a:rPr lang="en-US"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 </a:t>
            </a:r>
            <a:r>
              <a:rPr lang="ar-SA"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دايره المعارف مصاحب, 1345, ج 1, ص 59</a:t>
            </a:r>
            <a:r>
              <a:rPr lang="fa-IR"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                          9</a:t>
            </a:r>
            <a:r>
              <a:rPr lang="ar-SA"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a:t>
            </a:r>
            <a:r>
              <a:rPr lang="en-US"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 </a:t>
            </a:r>
            <a:r>
              <a:rPr lang="ar-SA"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رئيس نيا, 1370, ج 2, ص 976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r>
              <a:rPr lang="fa-IR" altLang="fa-IR" sz="1600">
                <a:latin typeface="Times New Roman" panose="02020603050405020304" pitchFamily="18" charset="0"/>
                <a:ea typeface="Times New Roman" panose="02020603050405020304" pitchFamily="18" charset="0"/>
                <a:cs typeface="B Nazanin" panose="00000400000000000000" pitchFamily="2" charset="-78"/>
              </a:rPr>
              <a:t>10- شاردن , سفرنامه شاردن, 1335, ج 2 , ص </a:t>
            </a:r>
            <a:r>
              <a:rPr lang="fa-IR" altLang="fa-IR" sz="1600">
                <a:latin typeface="Arial Black" panose="020B0A04020102020204" pitchFamily="34" charset="0"/>
                <a:ea typeface="Times New Roman" panose="02020603050405020304" pitchFamily="18" charset="0"/>
                <a:cs typeface="B Nazanin" panose="00000400000000000000" pitchFamily="2" charset="-78"/>
              </a:rPr>
              <a:t>409</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                     11-</a:t>
            </a:r>
            <a:r>
              <a:rPr lang="en-US" altLang="fa-IR" sz="1600">
                <a:latin typeface="Times New Roman" panose="02020603050405020304" pitchFamily="18" charset="0"/>
                <a:ea typeface="Times New Roman" panose="02020603050405020304" pitchFamily="18" charset="0"/>
                <a:cs typeface="B Nazanin" panose="00000400000000000000" pitchFamily="2" charset="-78"/>
              </a:rPr>
              <a:t>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شاردن, سفرنامه شاردن, 1335, ج 2 , ص 411</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r>
              <a:rPr lang="fa-IR" altLang="fa-IR" sz="1600">
                <a:latin typeface="Times New Roman" panose="02020603050405020304" pitchFamily="18" charset="0"/>
                <a:ea typeface="Times New Roman" panose="02020603050405020304" pitchFamily="18" charset="0"/>
                <a:cs typeface="B Nazanin" panose="00000400000000000000" pitchFamily="2" charset="-78"/>
              </a:rPr>
              <a:t>12-</a:t>
            </a:r>
            <a:r>
              <a:rPr lang="en-US" altLang="fa-IR" sz="1600">
                <a:latin typeface="Times New Roman" panose="02020603050405020304" pitchFamily="18" charset="0"/>
                <a:ea typeface="Times New Roman" panose="02020603050405020304" pitchFamily="18" charset="0"/>
                <a:cs typeface="B Nazanin" panose="00000400000000000000" pitchFamily="2" charset="-78"/>
              </a:rPr>
              <a:t>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تاورينه, 1368, ص 66                                                     13-</a:t>
            </a:r>
            <a:r>
              <a:rPr lang="en-US" altLang="fa-IR" sz="1600">
                <a:latin typeface="Times New Roman" panose="02020603050405020304" pitchFamily="18" charset="0"/>
                <a:ea typeface="Times New Roman" panose="02020603050405020304" pitchFamily="18" charset="0"/>
                <a:cs typeface="B Nazanin" panose="00000400000000000000" pitchFamily="2" charset="-78"/>
              </a:rPr>
              <a:t>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همان, ص 361 </a:t>
            </a:r>
            <a:endParaRPr lang="en-US" altLang="fa-IR" sz="1600">
              <a:cs typeface="B Nazanin" panose="00000400000000000000" pitchFamily="2" charset="-78"/>
            </a:endParaRPr>
          </a:p>
        </p:txBody>
      </p:sp>
      <p:sp>
        <p:nvSpPr>
          <p:cNvPr id="115717" name="Rectangle 5"/>
          <p:cNvSpPr>
            <a:spLocks noChangeArrowheads="1"/>
          </p:cNvSpPr>
          <p:nvPr/>
        </p:nvSpPr>
        <p:spPr bwMode="auto">
          <a:xfrm>
            <a:off x="4267200" y="4027488"/>
            <a:ext cx="4953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cs typeface="B Nazanin" panose="00000400000000000000" pitchFamily="2" charset="-78"/>
              </a:rPr>
              <a:t/>
            </a:r>
            <a:br>
              <a:rPr lang="fa-IR" altLang="fa-IR" sz="1600">
                <a:cs typeface="B Nazanin" panose="00000400000000000000" pitchFamily="2" charset="-78"/>
              </a:rPr>
            </a:br>
            <a:r>
              <a:rPr lang="fa-IR" altLang="fa-IR" sz="1600">
                <a:cs typeface="B Nazanin" panose="00000400000000000000" pitchFamily="2" charset="-78"/>
              </a:rPr>
              <a:t>14</a:t>
            </a:r>
            <a:r>
              <a:rPr lang="ar-SA" altLang="fa-IR" sz="1600">
                <a:cs typeface="B Nazanin" panose="00000400000000000000" pitchFamily="2" charset="-78"/>
              </a:rPr>
              <a:t>-</a:t>
            </a:r>
            <a:r>
              <a:rPr lang="en-US" altLang="fa-IR" sz="1600">
                <a:cs typeface="B Nazanin" panose="00000400000000000000" pitchFamily="2" charset="-78"/>
              </a:rPr>
              <a:t> </a:t>
            </a:r>
            <a:r>
              <a:rPr lang="ar-SA" altLang="fa-IR" sz="1600">
                <a:cs typeface="B Nazanin" panose="00000400000000000000" pitchFamily="2" charset="-78"/>
              </a:rPr>
              <a:t>اولئاريوس, سفرنامه آدام اولئاريوس  , 1363, ص 249 </a:t>
            </a:r>
            <a:r>
              <a:rPr lang="en-US" altLang="fa-IR" sz="1600">
                <a:cs typeface="B Nazanin" panose="00000400000000000000" pitchFamily="2" charset="-78"/>
              </a:rPr>
              <a:t/>
            </a:r>
            <a:br>
              <a:rPr lang="en-US" altLang="fa-IR" sz="1600">
                <a:cs typeface="B Nazanin" panose="00000400000000000000" pitchFamily="2" charset="-78"/>
              </a:rPr>
            </a:br>
            <a:r>
              <a:rPr lang="fa-IR" altLang="fa-IR" sz="1600">
                <a:cs typeface="B Nazanin" panose="00000400000000000000" pitchFamily="2" charset="-78"/>
              </a:rPr>
              <a:t>15</a:t>
            </a:r>
            <a:r>
              <a:rPr lang="ar-SA" altLang="fa-IR" sz="1600">
                <a:cs typeface="B Nazanin" panose="00000400000000000000" pitchFamily="2" charset="-78"/>
              </a:rPr>
              <a:t>-</a:t>
            </a:r>
            <a:r>
              <a:rPr lang="en-US" altLang="fa-IR" sz="1600">
                <a:cs typeface="B Nazanin" panose="00000400000000000000" pitchFamily="2" charset="-78"/>
              </a:rPr>
              <a:t> </a:t>
            </a:r>
            <a:r>
              <a:rPr lang="ar-SA" altLang="fa-IR" sz="1600">
                <a:cs typeface="B Nazanin" panose="00000400000000000000" pitchFamily="2" charset="-78"/>
              </a:rPr>
              <a:t>نادر ميرزا, تاريخ و جغرافي دارالسلطنه, 1373, ص 43 </a:t>
            </a:r>
            <a:r>
              <a:rPr lang="en-US" altLang="fa-IR" sz="1600"/>
              <a:t/>
            </a:r>
            <a:br>
              <a:rPr lang="en-US" altLang="fa-IR" sz="1600"/>
            </a:br>
            <a:endParaRPr lang="en-US" altLang="fa-IR" sz="1600"/>
          </a:p>
        </p:txBody>
      </p:sp>
      <p:sp>
        <p:nvSpPr>
          <p:cNvPr id="115718" name="Rectangle 6"/>
          <p:cNvSpPr>
            <a:spLocks noChangeArrowheads="1"/>
          </p:cNvSpPr>
          <p:nvPr/>
        </p:nvSpPr>
        <p:spPr bwMode="auto">
          <a:xfrm>
            <a:off x="838200" y="4826000"/>
            <a:ext cx="8459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cs typeface="B Nazanin" panose="00000400000000000000" pitchFamily="2" charset="-78"/>
              </a:rPr>
              <a:t> 16- مار و اطلاعات مربوط به اين فصل ,از آمار نامه استان آذربايجان شرقي چاپ سازمان برنامه و بودجه استان</a:t>
            </a:r>
            <a:endParaRPr lang="en-US" altLang="fa-IR" sz="1600">
              <a:cs typeface="B Nazanin" panose="00000400000000000000" pitchFamily="2" charset="-78"/>
            </a:endParaRPr>
          </a:p>
          <a:p>
            <a:pPr algn="r" rtl="1" eaLnBrk="1" hangingPunct="1"/>
            <a:r>
              <a:rPr lang="en-US" altLang="fa-IR" sz="1600">
                <a:cs typeface="B Nazanin" panose="00000400000000000000" pitchFamily="2" charset="-78"/>
              </a:rPr>
              <a:t> </a:t>
            </a:r>
            <a:r>
              <a:rPr lang="fa-IR" altLang="fa-IR" sz="1600">
                <a:cs typeface="B Nazanin" panose="00000400000000000000" pitchFamily="2" charset="-78"/>
              </a:rPr>
              <a:t> لحاظ شده است</a:t>
            </a:r>
            <a:r>
              <a:rPr lang="en-US" altLang="fa-IR" sz="1600">
                <a:cs typeface="B Nazanin" panose="00000400000000000000" pitchFamily="2" charset="-78"/>
              </a:rPr>
              <a:t>.</a:t>
            </a:r>
          </a:p>
        </p:txBody>
      </p:sp>
      <p:sp>
        <p:nvSpPr>
          <p:cNvPr id="115719" name="Rectangle 7"/>
          <p:cNvSpPr>
            <a:spLocks noChangeArrowheads="1"/>
          </p:cNvSpPr>
          <p:nvPr/>
        </p:nvSpPr>
        <p:spPr bwMode="auto">
          <a:xfrm>
            <a:off x="3200400" y="5334000"/>
            <a:ext cx="601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17- ذكاء، يحيي، زمين لرزه هاي تبريز, 1359 , ه_ . ش چاپخانه كاويان , ص 149 </a:t>
            </a:r>
            <a:endParaRPr lang="en-US" altLang="fa-IR" sz="1600">
              <a:ea typeface="Times New Roman" panose="02020603050405020304" pitchFamily="18" charset="0"/>
              <a:cs typeface="B Nazanin" panose="00000400000000000000" pitchFamily="2" charset="-78"/>
            </a:endParaRPr>
          </a:p>
        </p:txBody>
      </p:sp>
      <p:sp>
        <p:nvSpPr>
          <p:cNvPr id="115720" name="Rectangle 8"/>
          <p:cNvSpPr>
            <a:spLocks noChangeArrowheads="1"/>
          </p:cNvSpPr>
          <p:nvPr/>
        </p:nvSpPr>
        <p:spPr bwMode="auto">
          <a:xfrm>
            <a:off x="2514600" y="5588000"/>
            <a:ext cx="670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18- ذكاء، يحيي، زمين لرزه هاي تبريز, 1359 , ه_ . ش چاپخانه كاويان , ص 160                                       19- ميرزا حسن زنوزي، رياض الجنه، نسخه خطي، كتابخانه ملي تبريز </a:t>
            </a:r>
            <a:endParaRPr lang="en-US" altLang="fa-IR" sz="1600">
              <a:ea typeface="Times New Roman" panose="02020603050405020304" pitchFamily="18" charset="0"/>
              <a:cs typeface="B Nazanin" panose="00000400000000000000" pitchFamily="2" charset="-78"/>
            </a:endParaRPr>
          </a:p>
        </p:txBody>
      </p:sp>
      <p:sp>
        <p:nvSpPr>
          <p:cNvPr id="115721" name="Rectangle 10"/>
          <p:cNvSpPr>
            <a:spLocks noChangeArrowheads="1"/>
          </p:cNvSpPr>
          <p:nvPr/>
        </p:nvSpPr>
        <p:spPr bwMode="auto">
          <a:xfrm>
            <a:off x="1828800" y="6046788"/>
            <a:ext cx="74691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lnSpc>
                <a:spcPct val="150000"/>
              </a:lnSpc>
            </a:pPr>
            <a:r>
              <a:rPr lang="fa-IR" altLang="fa-IR" sz="1600">
                <a:cs typeface="B Nazanin" panose="00000400000000000000" pitchFamily="2" charset="-78"/>
              </a:rPr>
              <a:t>20-جداول برگرفته شده از : </a:t>
            </a:r>
            <a:r>
              <a:rPr lang="ar-SA" altLang="fa-IR" sz="1600">
                <a:cs typeface="B Nazanin" panose="00000400000000000000" pitchFamily="2" charset="-78"/>
              </a:rPr>
              <a:t>يحيي ذكا , زمين لرزه هاي تبريز, 1359 , ه_ . ش , چاپخانه كاويان ص 149 </a:t>
            </a:r>
            <a:r>
              <a:rPr lang="fa-IR" altLang="fa-IR" sz="1600">
                <a:cs typeface="B Nazanin" panose="00000400000000000000" pitchFamily="2" charset="-78"/>
              </a:rPr>
              <a:t>  </a:t>
            </a:r>
            <a:endParaRPr lang="en-US" altLang="fa-IR" sz="1600">
              <a:cs typeface="B Nazanin" panose="00000400000000000000" pitchFamily="2" charset="-78"/>
            </a:endParaRPr>
          </a:p>
        </p:txBody>
      </p:sp>
      <p:sp>
        <p:nvSpPr>
          <p:cNvPr id="11" name="Rounded Rectangle 10"/>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2" name="Rounded Rectangle 11"/>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3" name="Rounded Rectangle 12"/>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ارجاعات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4" name="Rounded Rectangle 13"/>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15" name="Straight Connector 14"/>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6" name="Rectangle 15"/>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5728" name="TextBox 16"/>
          <p:cNvSpPr txBox="1">
            <a:spLocks noChangeArrowheads="1"/>
          </p:cNvSpPr>
          <p:nvPr/>
        </p:nvSpPr>
        <p:spPr bwMode="auto">
          <a:xfrm>
            <a:off x="7924800" y="390525"/>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b="1">
                <a:cs typeface="B Nazanin" panose="00000400000000000000" pitchFamily="2" charset="-78"/>
              </a:rPr>
              <a:t>ارجاعات</a:t>
            </a:r>
            <a:endParaRPr lang="en-US" altLang="fa-IR" sz="2800" b="1">
              <a:cs typeface="B Nazanin" panose="00000400000000000000" pitchFamily="2" charset="-78"/>
            </a:endParaRPr>
          </a:p>
        </p:txBody>
      </p:sp>
      <p:sp>
        <p:nvSpPr>
          <p:cNvPr id="115729" name="TextBox 12"/>
          <p:cNvSpPr txBox="1">
            <a:spLocks noChangeArrowheads="1"/>
          </p:cNvSpPr>
          <p:nvPr/>
        </p:nvSpPr>
        <p:spPr bwMode="auto">
          <a:xfrm>
            <a:off x="152400" y="64008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102</a:t>
            </a:r>
            <a:endParaRPr lang="en-US" altLang="fa-IR" sz="1400" b="1">
              <a:cs typeface="B Nazanin" panose="00000400000000000000" pitchFamily="2" charset="-78"/>
            </a:endParaRPr>
          </a:p>
        </p:txBody>
      </p:sp>
      <p:pic>
        <p:nvPicPr>
          <p:cNvPr id="115730"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3"/>
          <p:cNvSpPr>
            <a:spLocks noChangeArrowheads="1"/>
          </p:cNvSpPr>
          <p:nvPr/>
        </p:nvSpPr>
        <p:spPr bwMode="auto">
          <a:xfrm>
            <a:off x="1905000" y="452438"/>
            <a:ext cx="73929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r>
              <a:rPr lang="fa-IR" altLang="fa-IR" sz="1600">
                <a:latin typeface="Times New Roman" panose="02020603050405020304" pitchFamily="18" charset="0"/>
                <a:ea typeface="Times New Roman" panose="02020603050405020304" pitchFamily="18" charset="0"/>
                <a:cs typeface="B Nazanin" panose="00000400000000000000" pitchFamily="2" charset="-78"/>
              </a:rPr>
              <a:t>21 -يحيي ذكا , زمين لرزه هاي تبريز, 1359 , ه_ . ش  چاپخانه كاويان , ص 5                                                 22- نزهت القلوب , چاپ دبير سياقي  ص 85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r>
              <a:rPr lang="fa-IR" altLang="fa-IR" sz="1600">
                <a:latin typeface="Times New Roman" panose="02020603050405020304" pitchFamily="18" charset="0"/>
                <a:ea typeface="Times New Roman" panose="02020603050405020304" pitchFamily="18" charset="0"/>
                <a:cs typeface="B Nazanin" panose="00000400000000000000" pitchFamily="2" charset="-78"/>
              </a:rPr>
              <a:t>23- نزهت القلوب, چاپ دبير سياقي  ص 85                           </a:t>
            </a:r>
          </a:p>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2</a:t>
            </a:r>
            <a:r>
              <a:rPr lang="fa-IR" altLang="fa-IR" sz="1600">
                <a:ea typeface="Times New Roman" panose="02020603050405020304" pitchFamily="18" charset="0"/>
                <a:cs typeface="B Nazanin" panose="00000400000000000000" pitchFamily="2" charset="-78"/>
              </a:rPr>
              <a:t>4</a:t>
            </a:r>
            <a:r>
              <a:rPr lang="ar-SA" altLang="fa-IR" sz="1600">
                <a:ea typeface="Times New Roman" panose="02020603050405020304" pitchFamily="18" charset="0"/>
                <a:cs typeface="B Nazanin" panose="00000400000000000000" pitchFamily="2" charset="-78"/>
              </a:rPr>
              <a:t>-تجارب الامم, ابن مسكويه رازي, ترجمه دكتر ابوالقاسم  امامي 1369 , انتشارات سروش.</a:t>
            </a:r>
            <a:endParaRPr lang="fa-IR" altLang="fa-IR" sz="1600">
              <a:ea typeface="Times New Roman" panose="02020603050405020304" pitchFamily="18" charset="0"/>
              <a:cs typeface="B Nazanin" panose="00000400000000000000" pitchFamily="2" charset="-78"/>
            </a:endParaRPr>
          </a:p>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25-مهندسین مشاور-معماری و شهر سازی,ج 2 , طرح محور فرهنگی-تاریخی تبریز , صص1- 40</a:t>
            </a:r>
          </a:p>
          <a:p>
            <a:pPr algn="r" rtl="1" eaLnBrk="1" hangingPunct="1"/>
            <a:endParaRPr lang="fa-IR" altLang="fa-IR" sz="1600">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4" name="Rounded Rectangle 3"/>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5" name="Rounded Rectangle 4"/>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7" name="Rounded Rectangle 6"/>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8" name="Straight Connector 7"/>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Rounded Rectangle 9"/>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منابع و مآخذ</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16745" name="TextBox 12"/>
          <p:cNvSpPr txBox="1">
            <a:spLocks noChangeArrowheads="1"/>
          </p:cNvSpPr>
          <p:nvPr/>
        </p:nvSpPr>
        <p:spPr bwMode="auto">
          <a:xfrm>
            <a:off x="152400" y="64008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103</a:t>
            </a:r>
            <a:endParaRPr lang="en-US" altLang="fa-IR" sz="1400" b="1">
              <a:cs typeface="B Nazanin" panose="00000400000000000000" pitchFamily="2" charset="-78"/>
            </a:endParaRPr>
          </a:p>
        </p:txBody>
      </p:sp>
      <p:pic>
        <p:nvPicPr>
          <p:cNvPr id="116746"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d"/>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9" name="Straight Connector 8"/>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7767" name="Content Placeholder 2"/>
          <p:cNvSpPr>
            <a:spLocks noGrp="1"/>
          </p:cNvSpPr>
          <p:nvPr>
            <p:ph idx="1"/>
          </p:nvPr>
        </p:nvSpPr>
        <p:spPr>
          <a:xfrm>
            <a:off x="3962400" y="457200"/>
            <a:ext cx="5638800" cy="2362200"/>
          </a:xfrm>
        </p:spPr>
        <p:txBody>
          <a:bodyPr/>
          <a:lstStyle/>
          <a:p>
            <a:pPr algn="r" rtl="1"/>
            <a:r>
              <a:rPr lang="fa-IR" altLang="fa-IR" sz="2800" b="1" smtClean="0">
                <a:cs typeface="B Nazanin" panose="00000400000000000000" pitchFamily="2" charset="-78"/>
              </a:rPr>
              <a:t>فهرست منابع و ماخذ</a:t>
            </a:r>
          </a:p>
          <a:p>
            <a:pPr algn="r" rtl="1"/>
            <a:r>
              <a:rPr lang="en-US" altLang="fa-IR" sz="1600" smtClean="0">
                <a:cs typeface="B Nazanin" panose="00000400000000000000" pitchFamily="2" charset="-78"/>
              </a:rPr>
              <a:t/>
            </a:r>
            <a:br>
              <a:rPr lang="en-US" altLang="fa-IR" sz="1600" smtClean="0">
                <a:cs typeface="B Nazanin" panose="00000400000000000000" pitchFamily="2" charset="-78"/>
              </a:rPr>
            </a:br>
            <a:r>
              <a:rPr lang="ar-SA" altLang="fa-IR" sz="1600" smtClean="0">
                <a:cs typeface="B Nazanin" panose="00000400000000000000" pitchFamily="2" charset="-78"/>
              </a:rPr>
              <a:t>1-</a:t>
            </a:r>
            <a:r>
              <a:rPr lang="en-US" altLang="fa-IR" sz="1600" smtClean="0">
                <a:cs typeface="B Nazanin" panose="00000400000000000000" pitchFamily="2" charset="-78"/>
              </a:rPr>
              <a:t> </a:t>
            </a:r>
            <a:r>
              <a:rPr lang="ar-SA" altLang="fa-IR" sz="1600" smtClean="0">
                <a:cs typeface="B Nazanin" panose="00000400000000000000" pitchFamily="2" charset="-78"/>
              </a:rPr>
              <a:t>رئيس نيا </a:t>
            </a:r>
            <a:r>
              <a:rPr lang="fa-IR" altLang="fa-IR" sz="1600" smtClean="0">
                <a:cs typeface="B Nazanin" panose="00000400000000000000" pitchFamily="2" charset="-78"/>
              </a:rPr>
              <a:t>؛ </a:t>
            </a:r>
            <a:r>
              <a:rPr lang="ar-SA" altLang="fa-IR" sz="1600" smtClean="0">
                <a:cs typeface="B Nazanin" panose="00000400000000000000" pitchFamily="2" charset="-78"/>
              </a:rPr>
              <a:t>آذربايجان در سير تاريخ ايران</a:t>
            </a:r>
            <a:r>
              <a:rPr lang="fa-IR" altLang="fa-IR" sz="1600" smtClean="0">
                <a:cs typeface="B Nazanin" panose="00000400000000000000" pitchFamily="2" charset="-78"/>
              </a:rPr>
              <a:t> ؛</a:t>
            </a:r>
            <a:r>
              <a:rPr lang="ar-SA" altLang="fa-IR" sz="1600" smtClean="0">
                <a:cs typeface="B Nazanin" panose="00000400000000000000" pitchFamily="2" charset="-78"/>
              </a:rPr>
              <a:t> 1370 </a:t>
            </a:r>
            <a:r>
              <a:rPr lang="en-US" altLang="fa-IR" sz="1600" smtClean="0">
                <a:cs typeface="B Nazanin" panose="00000400000000000000" pitchFamily="2" charset="-78"/>
              </a:rPr>
              <a:t/>
            </a:r>
            <a:br>
              <a:rPr lang="en-US" altLang="fa-IR" sz="1600" smtClean="0">
                <a:cs typeface="B Nazanin" panose="00000400000000000000" pitchFamily="2" charset="-78"/>
              </a:rPr>
            </a:br>
            <a:r>
              <a:rPr lang="ar-SA" altLang="fa-IR" sz="1600" smtClean="0">
                <a:cs typeface="B Nazanin" panose="00000400000000000000" pitchFamily="2" charset="-78"/>
              </a:rPr>
              <a:t>2-</a:t>
            </a:r>
            <a:r>
              <a:rPr lang="en-US" altLang="fa-IR" sz="1600" smtClean="0">
                <a:cs typeface="B Nazanin" panose="00000400000000000000" pitchFamily="2" charset="-78"/>
              </a:rPr>
              <a:t> </a:t>
            </a:r>
            <a:r>
              <a:rPr lang="ar-SA" altLang="fa-IR" sz="1600" smtClean="0">
                <a:cs typeface="B Nazanin" panose="00000400000000000000" pitchFamily="2" charset="-78"/>
              </a:rPr>
              <a:t>نادر ميرزا</a:t>
            </a:r>
            <a:r>
              <a:rPr lang="fa-IR" altLang="fa-IR" sz="1600" smtClean="0">
                <a:cs typeface="B Nazanin" panose="00000400000000000000" pitchFamily="2" charset="-78"/>
              </a:rPr>
              <a:t> ؛ </a:t>
            </a:r>
            <a:r>
              <a:rPr lang="ar-SA" altLang="fa-IR" sz="1600" smtClean="0">
                <a:cs typeface="B Nazanin" panose="00000400000000000000" pitchFamily="2" charset="-78"/>
              </a:rPr>
              <a:t>تاريخ و جغرافياي دارالسلطنه تبريز</a:t>
            </a:r>
            <a:r>
              <a:rPr lang="fa-IR" altLang="fa-IR" sz="1600" smtClean="0">
                <a:cs typeface="B Nazanin" panose="00000400000000000000" pitchFamily="2" charset="-78"/>
              </a:rPr>
              <a:t> ؛</a:t>
            </a:r>
            <a:r>
              <a:rPr lang="ar-SA" altLang="fa-IR" sz="1600" smtClean="0">
                <a:cs typeface="B Nazanin" panose="00000400000000000000" pitchFamily="2" charset="-78"/>
              </a:rPr>
              <a:t> 1373</a:t>
            </a:r>
            <a:endParaRPr lang="fa-IR" altLang="fa-IR" sz="1600" smtClean="0">
              <a:cs typeface="B Nazanin" panose="00000400000000000000" pitchFamily="2" charset="-78"/>
            </a:endParaRPr>
          </a:p>
          <a:p>
            <a:pPr algn="r" rtl="1">
              <a:buFont typeface="Arial" panose="020B0604020202020204" pitchFamily="34" charset="0"/>
              <a:buNone/>
            </a:pPr>
            <a:r>
              <a:rPr lang="fa-IR" altLang="fa-IR" sz="1600" smtClean="0">
                <a:solidFill>
                  <a:srgbClr val="000000"/>
                </a:solidFill>
                <a:cs typeface="B Nazanin" panose="00000400000000000000" pitchFamily="2" charset="-78"/>
              </a:rPr>
              <a:t>       3-</a:t>
            </a:r>
            <a:r>
              <a:rPr lang="en-US" altLang="fa-IR" sz="1600" smtClean="0">
                <a:solidFill>
                  <a:srgbClr val="000000"/>
                </a:solidFill>
                <a:cs typeface="B Nazanin" panose="00000400000000000000" pitchFamily="2" charset="-78"/>
              </a:rPr>
              <a:t> </a:t>
            </a:r>
            <a:r>
              <a:rPr lang="fa-IR" altLang="fa-IR" sz="1600" smtClean="0">
                <a:solidFill>
                  <a:srgbClr val="000000"/>
                </a:solidFill>
                <a:cs typeface="B Nazanin" panose="00000400000000000000" pitchFamily="2" charset="-78"/>
              </a:rPr>
              <a:t>منيورسكي ؛ تاريخ تبريز ؛ 1337   </a:t>
            </a:r>
            <a:r>
              <a:rPr lang="en-US" altLang="fa-IR" sz="1600" smtClean="0">
                <a:cs typeface="B Nazanin" panose="00000400000000000000" pitchFamily="2" charset="-78"/>
              </a:rPr>
              <a:t/>
            </a:r>
            <a:br>
              <a:rPr lang="en-US" altLang="fa-IR" sz="1600" smtClean="0">
                <a:cs typeface="B Nazanin" panose="00000400000000000000" pitchFamily="2" charset="-78"/>
              </a:rPr>
            </a:br>
            <a:r>
              <a:rPr lang="fa-IR" altLang="fa-IR" sz="1600" smtClean="0">
                <a:cs typeface="B Nazanin" panose="00000400000000000000" pitchFamily="2" charset="-78"/>
              </a:rPr>
              <a:t>4- شاردن ؛ سفرنامه شاردن ؛ 1335</a:t>
            </a:r>
            <a:endParaRPr lang="en-US" altLang="fa-IR" sz="1600" smtClean="0">
              <a:cs typeface="B Nazanin" panose="00000400000000000000" pitchFamily="2" charset="-78"/>
            </a:endParaRPr>
          </a:p>
        </p:txBody>
      </p:sp>
      <p:sp>
        <p:nvSpPr>
          <p:cNvPr id="117768" name="Rectangle 3"/>
          <p:cNvSpPr>
            <a:spLocks noChangeArrowheads="1"/>
          </p:cNvSpPr>
          <p:nvPr/>
        </p:nvSpPr>
        <p:spPr bwMode="auto">
          <a:xfrm>
            <a:off x="4191000" y="1706563"/>
            <a:ext cx="51069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endParaRPr lang="en-US" altLang="fa-IR" sz="1600">
              <a:latin typeface="Times New Roman" panose="02020603050405020304" pitchFamily="18" charset="0"/>
              <a:ea typeface="Times New Roman" panose="02020603050405020304" pitchFamily="18" charset="0"/>
              <a:cs typeface="B Nazanin" panose="00000400000000000000" pitchFamily="2" charset="-78"/>
            </a:endParaRPr>
          </a:p>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r>
              <a:rPr lang="en-US" altLang="fa-IR" sz="1600">
                <a:latin typeface="Times New Roman" panose="02020603050405020304" pitchFamily="18" charset="0"/>
                <a:ea typeface="Times New Roman" panose="02020603050405020304" pitchFamily="18" charset="0"/>
                <a:cs typeface="B Nazanin" panose="00000400000000000000" pitchFamily="2" charset="-78"/>
              </a:rPr>
              <a:t>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5- فرهنگ دهخدا ؛ 1335</a:t>
            </a:r>
          </a:p>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 6-</a:t>
            </a:r>
            <a:r>
              <a:rPr lang="en-US" altLang="fa-IR" sz="1600">
                <a:latin typeface="Times New Roman" panose="02020603050405020304" pitchFamily="18" charset="0"/>
                <a:ea typeface="Times New Roman" panose="02020603050405020304" pitchFamily="18" charset="0"/>
                <a:cs typeface="B Nazanin" panose="00000400000000000000" pitchFamily="2" charset="-78"/>
              </a:rPr>
              <a:t>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مشكور ؛  تاريخ تبريز تا پايان قرن نهم هجري ؛ 1352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r>
              <a:rPr lang="fa-IR" altLang="fa-IR" sz="160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endParaRPr lang="en-US" altLang="fa-IR" sz="1600"/>
          </a:p>
        </p:txBody>
      </p:sp>
      <p:sp>
        <p:nvSpPr>
          <p:cNvPr id="117769" name="Rectangle 4"/>
          <p:cNvSpPr>
            <a:spLocks noChangeArrowheads="1"/>
          </p:cNvSpPr>
          <p:nvPr/>
        </p:nvSpPr>
        <p:spPr bwMode="auto">
          <a:xfrm>
            <a:off x="4800600" y="2692400"/>
            <a:ext cx="441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7</a:t>
            </a:r>
            <a:r>
              <a:rPr lang="ar-SA"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a:t>
            </a:r>
            <a:r>
              <a:rPr lang="en-US"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 </a:t>
            </a:r>
            <a:r>
              <a:rPr lang="ar-SA"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دايره المعارف مصاحب</a:t>
            </a:r>
            <a:r>
              <a:rPr lang="fa-IR"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 ؛</a:t>
            </a:r>
            <a:r>
              <a:rPr lang="ar-SA"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 1345</a:t>
            </a:r>
            <a:r>
              <a:rPr lang="fa-IR" altLang="fa-IR" sz="1600">
                <a:solidFill>
                  <a:srgbClr val="000000"/>
                </a:solidFill>
                <a:latin typeface="Times New Roman" panose="02020603050405020304" pitchFamily="18" charset="0"/>
                <a:ea typeface="Times New Roman" panose="02020603050405020304" pitchFamily="18" charset="0"/>
                <a:cs typeface="B Nazanin" panose="00000400000000000000" pitchFamily="2" charset="-78"/>
              </a:rPr>
              <a:t>                                    </a:t>
            </a:r>
          </a:p>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8-</a:t>
            </a:r>
            <a:r>
              <a:rPr lang="en-US" altLang="fa-IR" sz="1600">
                <a:latin typeface="Times New Roman" panose="02020603050405020304" pitchFamily="18" charset="0"/>
                <a:ea typeface="Times New Roman" panose="02020603050405020304" pitchFamily="18" charset="0"/>
                <a:cs typeface="B Nazanin" panose="00000400000000000000" pitchFamily="2" charset="-78"/>
              </a:rPr>
              <a:t>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تاورينه ؛ 1368</a:t>
            </a:r>
            <a:endParaRPr lang="en-US" altLang="fa-IR" sz="1600">
              <a:cs typeface="B Nazanin" panose="00000400000000000000" pitchFamily="2" charset="-78"/>
            </a:endParaRPr>
          </a:p>
        </p:txBody>
      </p:sp>
      <p:sp>
        <p:nvSpPr>
          <p:cNvPr id="117770" name="Rectangle 5"/>
          <p:cNvSpPr>
            <a:spLocks noChangeArrowheads="1"/>
          </p:cNvSpPr>
          <p:nvPr/>
        </p:nvSpPr>
        <p:spPr bwMode="auto">
          <a:xfrm>
            <a:off x="4344988" y="2960688"/>
            <a:ext cx="4953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cs typeface="B Nazanin" panose="00000400000000000000" pitchFamily="2" charset="-78"/>
              </a:rPr>
              <a:t/>
            </a:r>
            <a:br>
              <a:rPr lang="fa-IR" altLang="fa-IR" sz="1600">
                <a:cs typeface="B Nazanin" panose="00000400000000000000" pitchFamily="2" charset="-78"/>
              </a:rPr>
            </a:br>
            <a:r>
              <a:rPr lang="fa-IR" altLang="fa-IR" sz="1600">
                <a:cs typeface="B Nazanin" panose="00000400000000000000" pitchFamily="2" charset="-78"/>
              </a:rPr>
              <a:t> 9</a:t>
            </a:r>
            <a:r>
              <a:rPr lang="ar-SA" altLang="fa-IR" sz="1600">
                <a:cs typeface="B Nazanin" panose="00000400000000000000" pitchFamily="2" charset="-78"/>
              </a:rPr>
              <a:t>-</a:t>
            </a:r>
            <a:r>
              <a:rPr lang="en-US" altLang="fa-IR" sz="1600">
                <a:cs typeface="B Nazanin" panose="00000400000000000000" pitchFamily="2" charset="-78"/>
              </a:rPr>
              <a:t> </a:t>
            </a:r>
            <a:r>
              <a:rPr lang="ar-SA" altLang="fa-IR" sz="1600">
                <a:cs typeface="B Nazanin" panose="00000400000000000000" pitchFamily="2" charset="-78"/>
              </a:rPr>
              <a:t>اولئاريوس</a:t>
            </a:r>
            <a:r>
              <a:rPr lang="fa-IR" altLang="fa-IR" sz="1600">
                <a:cs typeface="B Nazanin" panose="00000400000000000000" pitchFamily="2" charset="-78"/>
              </a:rPr>
              <a:t> ؛</a:t>
            </a:r>
            <a:r>
              <a:rPr lang="ar-SA" altLang="fa-IR" sz="1600">
                <a:cs typeface="B Nazanin" panose="00000400000000000000" pitchFamily="2" charset="-78"/>
              </a:rPr>
              <a:t> سفرنامه آدام اولئاريوس  </a:t>
            </a:r>
            <a:r>
              <a:rPr lang="fa-IR" altLang="fa-IR" sz="1600">
                <a:cs typeface="B Nazanin" panose="00000400000000000000" pitchFamily="2" charset="-78"/>
              </a:rPr>
              <a:t>؛</a:t>
            </a:r>
            <a:r>
              <a:rPr lang="ar-SA" altLang="fa-IR" sz="1600">
                <a:cs typeface="B Nazanin" panose="00000400000000000000" pitchFamily="2" charset="-78"/>
              </a:rPr>
              <a:t> 1363 </a:t>
            </a:r>
            <a:r>
              <a:rPr lang="en-US" altLang="fa-IR" sz="1600">
                <a:cs typeface="B Nazanin" panose="00000400000000000000" pitchFamily="2" charset="-78"/>
              </a:rPr>
              <a:t/>
            </a:r>
            <a:br>
              <a:rPr lang="en-US" altLang="fa-IR" sz="1600">
                <a:cs typeface="B Nazanin" panose="00000400000000000000" pitchFamily="2" charset="-78"/>
              </a:rPr>
            </a:br>
            <a:r>
              <a:rPr lang="fa-IR" altLang="fa-IR" sz="1600">
                <a:cs typeface="B Nazanin" panose="00000400000000000000" pitchFamily="2" charset="-78"/>
              </a:rPr>
              <a:t>10</a:t>
            </a:r>
            <a:r>
              <a:rPr lang="ar-SA" altLang="fa-IR" sz="1600">
                <a:cs typeface="B Nazanin" panose="00000400000000000000" pitchFamily="2" charset="-78"/>
              </a:rPr>
              <a:t>-</a:t>
            </a:r>
            <a:r>
              <a:rPr lang="en-US" altLang="fa-IR" sz="1600">
                <a:cs typeface="B Nazanin" panose="00000400000000000000" pitchFamily="2" charset="-78"/>
              </a:rPr>
              <a:t> </a:t>
            </a:r>
            <a:r>
              <a:rPr lang="ar-SA" altLang="fa-IR" sz="1600">
                <a:cs typeface="B Nazanin" panose="00000400000000000000" pitchFamily="2" charset="-78"/>
              </a:rPr>
              <a:t>نادر ميرزا</a:t>
            </a:r>
            <a:r>
              <a:rPr lang="fa-IR" altLang="fa-IR" sz="1600">
                <a:cs typeface="B Nazanin" panose="00000400000000000000" pitchFamily="2" charset="-78"/>
              </a:rPr>
              <a:t> ؛</a:t>
            </a:r>
            <a:r>
              <a:rPr lang="ar-SA" altLang="fa-IR" sz="1600">
                <a:cs typeface="B Nazanin" panose="00000400000000000000" pitchFamily="2" charset="-78"/>
              </a:rPr>
              <a:t> تاريخ و جغرافي دارالسلطنه</a:t>
            </a:r>
            <a:r>
              <a:rPr lang="fa-IR" altLang="fa-IR" sz="1600">
                <a:cs typeface="B Nazanin" panose="00000400000000000000" pitchFamily="2" charset="-78"/>
              </a:rPr>
              <a:t> ؛</a:t>
            </a:r>
            <a:r>
              <a:rPr lang="ar-SA" altLang="fa-IR" sz="1600">
                <a:cs typeface="B Nazanin" panose="00000400000000000000" pitchFamily="2" charset="-78"/>
              </a:rPr>
              <a:t> 1373 </a:t>
            </a:r>
            <a:r>
              <a:rPr lang="en-US" altLang="fa-IR" sz="1600"/>
              <a:t/>
            </a:r>
            <a:br>
              <a:rPr lang="en-US" altLang="fa-IR" sz="1600"/>
            </a:br>
            <a:endParaRPr lang="en-US" altLang="fa-IR" sz="1600"/>
          </a:p>
        </p:txBody>
      </p:sp>
      <p:sp>
        <p:nvSpPr>
          <p:cNvPr id="117771" name="Rectangle 6"/>
          <p:cNvSpPr>
            <a:spLocks noChangeArrowheads="1"/>
          </p:cNvSpPr>
          <p:nvPr/>
        </p:nvSpPr>
        <p:spPr bwMode="auto">
          <a:xfrm>
            <a:off x="838200" y="4919663"/>
            <a:ext cx="8459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cs typeface="B Nazanin" panose="00000400000000000000" pitchFamily="2" charset="-78"/>
              </a:rPr>
              <a:t>16- آمار نامه استان آذربايجان شرقي چاپ سازمان برنامه و بودجه استان تبریز</a:t>
            </a:r>
            <a:endParaRPr lang="en-US" altLang="fa-IR" sz="1600">
              <a:cs typeface="B Nazanin" panose="00000400000000000000" pitchFamily="2" charset="-78"/>
            </a:endParaRPr>
          </a:p>
        </p:txBody>
      </p:sp>
      <p:sp>
        <p:nvSpPr>
          <p:cNvPr id="117772" name="Rectangle 7"/>
          <p:cNvSpPr>
            <a:spLocks noChangeArrowheads="1"/>
          </p:cNvSpPr>
          <p:nvPr/>
        </p:nvSpPr>
        <p:spPr bwMode="auto">
          <a:xfrm>
            <a:off x="3276600" y="3657600"/>
            <a:ext cx="6021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11- ذكاء، يحيي ؛ زمين لرزه هاي تبريز ؛ چاپخانه كاويان ؛ 1359 </a:t>
            </a:r>
            <a:endParaRPr lang="en-US" altLang="fa-IR" sz="1600">
              <a:ea typeface="Times New Roman" panose="02020603050405020304" pitchFamily="18" charset="0"/>
              <a:cs typeface="B Nazanin" panose="00000400000000000000" pitchFamily="2" charset="-78"/>
            </a:endParaRPr>
          </a:p>
        </p:txBody>
      </p:sp>
      <p:sp>
        <p:nvSpPr>
          <p:cNvPr id="117773" name="Rectangle 8"/>
          <p:cNvSpPr>
            <a:spLocks noChangeArrowheads="1"/>
          </p:cNvSpPr>
          <p:nvPr/>
        </p:nvSpPr>
        <p:spPr bwMode="auto">
          <a:xfrm>
            <a:off x="2590800" y="3929063"/>
            <a:ext cx="67071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12- ميرزا حسن زنوزي ؛ رياض الجنه ؛ نسخه خطي ؛ كتابخانه ملي تبريز </a:t>
            </a:r>
            <a:endParaRPr lang="en-US" altLang="fa-IR" sz="1600">
              <a:ea typeface="Times New Roman" panose="02020603050405020304" pitchFamily="18" charset="0"/>
              <a:cs typeface="B Nazanin" panose="00000400000000000000" pitchFamily="2" charset="-78"/>
            </a:endParaRPr>
          </a:p>
        </p:txBody>
      </p:sp>
      <p:sp>
        <p:nvSpPr>
          <p:cNvPr id="117774" name="Rectangle 19"/>
          <p:cNvSpPr>
            <a:spLocks noChangeArrowheads="1"/>
          </p:cNvSpPr>
          <p:nvPr/>
        </p:nvSpPr>
        <p:spPr bwMode="auto">
          <a:xfrm>
            <a:off x="2286000" y="4191000"/>
            <a:ext cx="70119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13- نزهت القلوب ؛ چاپ دبير سياقي </a:t>
            </a:r>
          </a:p>
          <a:p>
            <a:pPr algn="r" rtl="1" eaLnBrk="1" hangingPunct="1"/>
            <a:r>
              <a:rPr lang="fa-IR" altLang="fa-IR" sz="1600">
                <a:ea typeface="Times New Roman" panose="02020603050405020304" pitchFamily="18" charset="0"/>
                <a:cs typeface="B Nazanin" panose="00000400000000000000" pitchFamily="2" charset="-78"/>
              </a:rPr>
              <a:t>14- </a:t>
            </a:r>
            <a:r>
              <a:rPr lang="ar-SA" altLang="fa-IR" sz="1600">
                <a:ea typeface="Times New Roman" panose="02020603050405020304" pitchFamily="18" charset="0"/>
                <a:cs typeface="B Nazanin" panose="00000400000000000000" pitchFamily="2" charset="-78"/>
              </a:rPr>
              <a:t>تجارب الامم</a:t>
            </a:r>
            <a:r>
              <a:rPr lang="fa-IR" altLang="fa-IR" sz="1600">
                <a:ea typeface="Times New Roman" panose="02020603050405020304" pitchFamily="18" charset="0"/>
                <a:cs typeface="B Nazanin" panose="00000400000000000000" pitchFamily="2" charset="-78"/>
              </a:rPr>
              <a:t> ؛</a:t>
            </a:r>
            <a:r>
              <a:rPr lang="ar-SA" altLang="fa-IR" sz="1600">
                <a:ea typeface="Times New Roman" panose="02020603050405020304" pitchFamily="18" charset="0"/>
                <a:cs typeface="B Nazanin" panose="00000400000000000000" pitchFamily="2" charset="-78"/>
              </a:rPr>
              <a:t> ابن مسكويه رازي</a:t>
            </a:r>
            <a:r>
              <a:rPr lang="fa-IR" altLang="fa-IR" sz="1600">
                <a:ea typeface="Times New Roman" panose="02020603050405020304" pitchFamily="18" charset="0"/>
                <a:cs typeface="B Nazanin" panose="00000400000000000000" pitchFamily="2" charset="-78"/>
              </a:rPr>
              <a:t> ؛(</a:t>
            </a:r>
            <a:r>
              <a:rPr lang="ar-SA" altLang="fa-IR" sz="1600">
                <a:ea typeface="Times New Roman" panose="02020603050405020304" pitchFamily="18" charset="0"/>
                <a:cs typeface="B Nazanin" panose="00000400000000000000" pitchFamily="2" charset="-78"/>
              </a:rPr>
              <a:t> ترجمه دكتر ابوالقاسم</a:t>
            </a:r>
            <a:r>
              <a:rPr lang="fa-IR" altLang="fa-IR" sz="1600">
                <a:ea typeface="Times New Roman" panose="02020603050405020304" pitchFamily="18" charset="0"/>
                <a:cs typeface="B Nazanin" panose="00000400000000000000" pitchFamily="2" charset="-78"/>
              </a:rPr>
              <a:t> </a:t>
            </a:r>
            <a:r>
              <a:rPr lang="ar-SA" altLang="fa-IR" sz="1600">
                <a:ea typeface="Times New Roman" panose="02020603050405020304" pitchFamily="18" charset="0"/>
                <a:cs typeface="B Nazanin" panose="00000400000000000000" pitchFamily="2" charset="-78"/>
              </a:rPr>
              <a:t>امامي</a:t>
            </a:r>
            <a:r>
              <a:rPr lang="fa-IR" altLang="fa-IR" sz="1600">
                <a:ea typeface="Times New Roman" panose="02020603050405020304" pitchFamily="18" charset="0"/>
                <a:cs typeface="B Nazanin" panose="00000400000000000000" pitchFamily="2" charset="-78"/>
              </a:rPr>
              <a:t>) ؛</a:t>
            </a:r>
            <a:r>
              <a:rPr lang="ar-SA" altLang="fa-IR" sz="1600">
                <a:ea typeface="Times New Roman" panose="02020603050405020304" pitchFamily="18" charset="0"/>
                <a:cs typeface="B Nazanin" panose="00000400000000000000" pitchFamily="2" charset="-78"/>
              </a:rPr>
              <a:t> انتشارات سروش</a:t>
            </a:r>
            <a:r>
              <a:rPr lang="fa-IR" altLang="fa-IR" sz="1600">
                <a:ea typeface="Times New Roman" panose="02020603050405020304" pitchFamily="18" charset="0"/>
                <a:cs typeface="B Nazanin" panose="00000400000000000000" pitchFamily="2" charset="-78"/>
              </a:rPr>
              <a:t> ؛ 1369</a:t>
            </a:r>
          </a:p>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15- مهندسین مشاور-معماری و شهر سازی ؛ طرح محور فرهنگی-تاریخی تبریز ؛ میراث فرهنگی</a:t>
            </a:r>
          </a:p>
          <a:p>
            <a:pPr algn="r" rtl="1" eaLnBrk="1" hangingPunct="1"/>
            <a:endParaRPr lang="fa-IR" altLang="fa-IR" sz="1600">
              <a:latin typeface="Times New Roman" panose="02020603050405020304" pitchFamily="18" charset="0"/>
              <a:ea typeface="Times New Roman" panose="02020603050405020304" pitchFamily="18" charset="0"/>
              <a:cs typeface="B Nazanin" panose="00000400000000000000" pitchFamily="2" charset="-78"/>
            </a:endParaRPr>
          </a:p>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17- وب سایت میراث فرهنگی</a:t>
            </a:r>
          </a:p>
          <a:p>
            <a:pPr algn="r" rtl="1"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18- وب سایت گوگل</a:t>
            </a:r>
          </a:p>
        </p:txBody>
      </p:sp>
      <p:sp>
        <p:nvSpPr>
          <p:cNvPr id="17" name="Rounded Rectangle 16"/>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منابع و مآخذ</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17776" name="TextBox 12"/>
          <p:cNvSpPr txBox="1">
            <a:spLocks noChangeArrowheads="1"/>
          </p:cNvSpPr>
          <p:nvPr/>
        </p:nvSpPr>
        <p:spPr bwMode="auto">
          <a:xfrm>
            <a:off x="152400" y="64008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104</a:t>
            </a:r>
            <a:endParaRPr lang="en-US" altLang="fa-IR" sz="1400" b="1">
              <a:cs typeface="B Nazanin" panose="00000400000000000000" pitchFamily="2" charset="-78"/>
            </a:endParaRPr>
          </a:p>
        </p:txBody>
      </p:sp>
    </p:spTree>
  </p:cSld>
  <p:clrMapOvr>
    <a:masterClrMapping/>
  </p:clrMapOvr>
  <p:transition>
    <p:push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39939" name="Picture 15" descr="C:\Documents and Settings\SSA\Desktop\خانه صلح جو\New Folder\scan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57200"/>
            <a:ext cx="60960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10</a:t>
            </a:r>
            <a:endParaRPr lang="en-US" altLang="fa-IR" sz="1400" b="1">
              <a:cs typeface="B Nazanin" panose="00000400000000000000" pitchFamily="2" charset="-78"/>
            </a:endParaRPr>
          </a:p>
        </p:txBody>
      </p:sp>
    </p:spTree>
  </p:cSld>
  <p:clrMapOvr>
    <a:masterClrMapping/>
  </p:clrMapOvr>
  <p:transition>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40963" name="Title 6"/>
          <p:cNvSpPr>
            <a:spLocks noGrp="1"/>
          </p:cNvSpPr>
          <p:nvPr>
            <p:ph type="ctrTitle"/>
          </p:nvPr>
        </p:nvSpPr>
        <p:spPr>
          <a:xfrm>
            <a:off x="1524000" y="457200"/>
            <a:ext cx="7924800" cy="6858000"/>
          </a:xfrm>
        </p:spPr>
        <p:txBody>
          <a:bodyPr/>
          <a:lstStyle/>
          <a:p>
            <a:pPr algn="r" rtl="1">
              <a:lnSpc>
                <a:spcPct val="150000"/>
              </a:lnSpc>
            </a:pP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ا</a:t>
            </a:r>
            <a:r>
              <a:rPr lang="ar-SA" altLang="fa-IR" sz="1600" smtClean="0">
                <a:latin typeface="Times New Roman" panose="02020603050405020304" pitchFamily="18" charset="0"/>
                <a:ea typeface="Times New Roman" panose="02020603050405020304" pitchFamily="18" charset="0"/>
                <a:cs typeface="B Nazanin" panose="00000400000000000000" pitchFamily="2" charset="-78"/>
              </a:rPr>
              <a:t>ز ديگر كوه</a:t>
            </a: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ای</a:t>
            </a:r>
            <a:r>
              <a:rPr lang="ar-SA" altLang="fa-IR" sz="1600" smtClean="0">
                <a:latin typeface="Times New Roman" panose="02020603050405020304" pitchFamily="18" charset="0"/>
                <a:ea typeface="Times New Roman" panose="02020603050405020304" pitchFamily="18" charset="0"/>
                <a:cs typeface="B Nazanin" panose="00000400000000000000" pitchFamily="2" charset="-78"/>
              </a:rPr>
              <a:t> شمال تبريز كوه بهلول و باباغي مي باشد كه بين كوه بهلول و سرخاب واقع شده و همچنين مي توان به پكه چين كه آجي چاي (تلخ رود) بين آن و كوه سرخاب جريان دارد, اشاره نمود. در مشرق شهر تبريز كوه كم ارتفاع ساري داغ (زرد كوه) قرار گرفته است.</a:t>
            </a: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 در نقاط بسيار نزديك شهر دو معدن شايان توجهي وجود دارد كه يكي نمك و ديگري طلا است . مدت مديدي است كه استخراج زر موقوف شده است , چون معلوم شده است كه عايدات حاصله به زور مخارجش  را تكافو مي‌كند و مردم  متقاعد   شده اند كه هيچگونه نفعي در آن متصور نيست.“ </a:t>
            </a:r>
            <a:r>
              <a:rPr lang="fa-IR" altLang="fa-IR" sz="1100" smtClean="0">
                <a:latin typeface="Times New Roman" panose="02020603050405020304" pitchFamily="18" charset="0"/>
                <a:ea typeface="Times New Roman" panose="02020603050405020304" pitchFamily="18" charset="0"/>
                <a:cs typeface="B Nazanin" panose="00000400000000000000" pitchFamily="2" charset="-78"/>
              </a:rPr>
              <a:t>(1- شاردن : 1335, ص 411 )</a:t>
            </a: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علامه دهخدا در رابطه با معادن تبريز مي نويسد:</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1-معادن زغال سنگ در حومه جنوب خاوري شهر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2-  معادن زرنيخ در  حومه خاور تبريز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3- معادن نمك در دهات كنار درياچه كه از آب دريا استخراج مي كنند .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4- معدن خاك رس در قريه ليقوان</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از دهستان سهند آباد كه براي تهيه ظروف سفالي بكار مي رود, بعلاوه داراي منابع زير زميني ديگري هم مي باشد كه هنوز اقدام به استخراج آنها نشده است, مانند طلا- مس, زغال سنگ, نفت ”. </a:t>
            </a:r>
            <a:r>
              <a:rPr lang="fa-IR" altLang="fa-IR" sz="1100" smtClean="0">
                <a:latin typeface="Times New Roman" panose="02020603050405020304" pitchFamily="18" charset="0"/>
                <a:ea typeface="Times New Roman" panose="02020603050405020304" pitchFamily="18" charset="0"/>
                <a:cs typeface="B Nazanin" panose="00000400000000000000" pitchFamily="2" charset="-78"/>
              </a:rPr>
              <a:t>( 2- فرهنگ دهخدا : 1335, ص 316)</a:t>
            </a: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en-US" altLang="fa-IR" sz="1600" smtClean="0">
                <a:latin typeface="Times New Roman" panose="02020603050405020304" pitchFamily="18" charset="0"/>
                <a:ea typeface="Times New Roman" panose="02020603050405020304" pitchFamily="18" charset="0"/>
                <a:cs typeface="B Nazanin" panose="00000400000000000000" pitchFamily="2" charset="-78"/>
              </a:rPr>
              <a:t/>
            </a:r>
            <a:br>
              <a:rPr lang="en-US" altLang="fa-IR" sz="1600" smtClean="0">
                <a:latin typeface="Times New Roman" panose="02020603050405020304" pitchFamily="18" charset="0"/>
                <a:ea typeface="Times New Roman" panose="02020603050405020304" pitchFamily="18" charset="0"/>
                <a:cs typeface="B Nazanin" panose="00000400000000000000" pitchFamily="2" charset="-78"/>
              </a:rPr>
            </a:br>
            <a:endParaRPr lang="en-US" altLang="fa-IR" sz="1600" smtClean="0">
              <a:cs typeface="B Nazanin" panose="00000400000000000000" pitchFamily="2" charset="-78"/>
            </a:endParaRPr>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41987" name="Picture 14" descr="C:\Documents and Settings\SSA\Desktop\123\pic\photo-tabz\1335.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
            <a:ext cx="5486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19"/>
          <p:cNvSpPr txBox="1">
            <a:spLocks noChangeArrowheads="1"/>
          </p:cNvSpPr>
          <p:nvPr/>
        </p:nvSpPr>
        <p:spPr bwMode="auto">
          <a:xfrm>
            <a:off x="8229600" y="5943600"/>
            <a:ext cx="920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000"/>
              <a:t>تبریز سال 1335</a:t>
            </a:r>
            <a:endParaRPr lang="en-US" altLang="fa-IR" sz="1000"/>
          </a:p>
        </p:txBody>
      </p:sp>
      <p:sp>
        <p:nvSpPr>
          <p:cNvPr id="41989" name="TextBox 12"/>
          <p:cNvSpPr txBox="1">
            <a:spLocks noChangeArrowheads="1"/>
          </p:cNvSpPr>
          <p:nvPr/>
        </p:nvSpPr>
        <p:spPr bwMode="auto">
          <a:xfrm>
            <a:off x="152400" y="64008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12</a:t>
            </a:r>
            <a:endParaRPr lang="en-US" altLang="fa-IR" sz="1400" b="1">
              <a:cs typeface="B Nazanin" panose="00000400000000000000" pitchFamily="2" charset="-78"/>
            </a:endParaRPr>
          </a:p>
        </p:txBody>
      </p:sp>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43011" name="Picture 15" descr="C:\Documents and Settings\SSA\Desktop\123\pic\photo-tabz\1346.jpg"/>
          <p:cNvPicPr>
            <a:picLocks noChangeAspect="1" noChangeArrowheads="1"/>
          </p:cNvPicPr>
          <p:nvPr/>
        </p:nvPicPr>
        <p:blipFill>
          <a:blip r:embed="rId3">
            <a:lum bright="2000" contrast="34000"/>
            <a:extLst>
              <a:ext uri="{28A0092B-C50C-407E-A947-70E740481C1C}">
                <a14:useLocalDpi xmlns:a14="http://schemas.microsoft.com/office/drawing/2010/main" val="0"/>
              </a:ext>
            </a:extLst>
          </a:blip>
          <a:srcRect/>
          <a:stretch>
            <a:fillRect/>
          </a:stretch>
        </p:blipFill>
        <p:spPr bwMode="auto">
          <a:xfrm>
            <a:off x="1905000" y="381000"/>
            <a:ext cx="6019800"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9"/>
          <p:cNvSpPr txBox="1">
            <a:spLocks noChangeArrowheads="1"/>
          </p:cNvSpPr>
          <p:nvPr/>
        </p:nvSpPr>
        <p:spPr bwMode="auto">
          <a:xfrm>
            <a:off x="8077200" y="5791200"/>
            <a:ext cx="920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000"/>
              <a:t>تبریز سال </a:t>
            </a:r>
            <a:r>
              <a:rPr lang="en-US" altLang="fa-IR" sz="1000"/>
              <a:t>1346 </a:t>
            </a:r>
          </a:p>
        </p:txBody>
      </p:sp>
    </p:spTree>
  </p:cSld>
  <p:clrMapOvr>
    <a:masterClrMapping/>
  </p:clrMapOvr>
  <p:transition>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44035" name="Rectangle 16"/>
          <p:cNvSpPr>
            <a:spLocks noChangeArrowheads="1"/>
          </p:cNvSpPr>
          <p:nvPr/>
        </p:nvSpPr>
        <p:spPr bwMode="auto">
          <a:xfrm>
            <a:off x="1981200" y="838200"/>
            <a:ext cx="73533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1600">
                <a:latin typeface="Times New Roman" panose="02020603050405020304" pitchFamily="18" charset="0"/>
                <a:ea typeface="Times New Roman" panose="02020603050405020304" pitchFamily="18" charset="0"/>
                <a:cs typeface="B Nazanin" panose="00000400000000000000" pitchFamily="2" charset="-78"/>
              </a:rPr>
              <a:t>و اما يكي از نكات مهم و جالب توجه در مطالعه  جغرافيايي شهر تبريز رودخانه هاي مهم جاري در آن مي‌باشد.دكتر مشكور در اين رابطه چنين مي نويسد . ((  بزرگترين رود تبريز آجي چاي  يا تلخه رود  است كه از اجتماع چند رود تشكيل مي‌گردد بطول  160كيلومتر از كوههاي سبلان سرچشمه مي‌گيرد. و مسير آنها از شمال به جنوب است. اين رود از دره هاي  بين كوه سرخاب و پكه چين از شمال تبريز و بخش اسكو مي گذرد و به درياچه رضائيه مي ريزد. “   </a:t>
            </a:r>
            <a:r>
              <a:rPr lang="fa-IR" altLang="fa-IR" sz="1100">
                <a:latin typeface="Times New Roman" panose="02020603050405020304" pitchFamily="18" charset="0"/>
                <a:ea typeface="Times New Roman" panose="02020603050405020304" pitchFamily="18" charset="0"/>
                <a:cs typeface="B Nazanin" panose="00000400000000000000" pitchFamily="2" charset="-78"/>
              </a:rPr>
              <a:t>(3- مشكور : 1352, ص 4 )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r>
              <a:rPr lang="fa-IR" altLang="fa-IR" sz="1600">
                <a:latin typeface="Times New Roman" panose="02020603050405020304" pitchFamily="18" charset="0"/>
                <a:ea typeface="Times New Roman" panose="02020603050405020304" pitchFamily="18" charset="0"/>
                <a:cs typeface="B Nazanin" panose="00000400000000000000" pitchFamily="2" charset="-78"/>
              </a:rPr>
              <a:t>شاردن در مورد آجي چاي مي نويسد:((نهري ديگر هم در جانب شمال شهردر مجاورت آن (مهران رود) جريان دارد. پهناي آب اين رود(آجي چاي) در فصل بهار تا پاييز از رودخانه سن پاريس هنگام زمستان كمتر نيست, نام آن آجي يعني شور و نمكين  مي باشد)). </a:t>
            </a:r>
          </a:p>
          <a:p>
            <a:pPr algn="r" eaLnBrk="1" hangingPunct="1"/>
            <a:r>
              <a:rPr lang="fa-IR" altLang="fa-IR" sz="1100">
                <a:latin typeface="Times New Roman" panose="02020603050405020304" pitchFamily="18" charset="0"/>
                <a:ea typeface="Times New Roman" panose="02020603050405020304" pitchFamily="18" charset="0"/>
                <a:cs typeface="B Nazanin" panose="00000400000000000000" pitchFamily="2" charset="-78"/>
              </a:rPr>
              <a:t>(4- شاردن : 1335, ص 59 ) </a:t>
            </a:r>
            <a:r>
              <a:rPr lang="fa-IR" altLang="fa-IR" sz="160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a:latin typeface="Times New Roman" panose="02020603050405020304" pitchFamily="18" charset="0"/>
                <a:ea typeface="Times New Roman" panose="02020603050405020304" pitchFamily="18" charset="0"/>
                <a:cs typeface="B Nazanin" panose="00000400000000000000" pitchFamily="2" charset="-78"/>
              </a:rPr>
            </a:br>
            <a:endParaRPr lang="en-US" altLang="fa-IR" sz="1600">
              <a:ea typeface="Times New Roman" panose="02020603050405020304" pitchFamily="18" charset="0"/>
              <a:cs typeface="B Nazanin" panose="00000400000000000000" pitchFamily="2" charset="-78"/>
            </a:endParaRPr>
          </a:p>
        </p:txBody>
      </p:sp>
    </p:spTree>
  </p:cSld>
  <p:clrMapOvr>
    <a:masterClrMapping/>
  </p:clrMapOvr>
  <p:transition>
    <p:wipe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45059" name="Picture 14" descr="C:\Documents and Settings\SSA\Desktop\123\pic\photo-tabz\136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8600"/>
            <a:ext cx="4802188"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19"/>
          <p:cNvSpPr txBox="1">
            <a:spLocks noChangeArrowheads="1"/>
          </p:cNvSpPr>
          <p:nvPr/>
        </p:nvSpPr>
        <p:spPr bwMode="auto">
          <a:xfrm>
            <a:off x="7772400" y="5562600"/>
            <a:ext cx="808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800"/>
              <a:t>تبریز سال </a:t>
            </a:r>
            <a:r>
              <a:rPr lang="en-US" altLang="fa-IR" sz="800"/>
              <a:t>1362 </a:t>
            </a:r>
          </a:p>
        </p:txBody>
      </p:sp>
      <p:sp>
        <p:nvSpPr>
          <p:cNvPr id="45061" name="TextBox 12"/>
          <p:cNvSpPr txBox="1">
            <a:spLocks noChangeArrowheads="1"/>
          </p:cNvSpPr>
          <p:nvPr/>
        </p:nvSpPr>
        <p:spPr bwMode="auto">
          <a:xfrm>
            <a:off x="152400" y="64008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15</a:t>
            </a:r>
            <a:endParaRPr lang="en-US" altLang="fa-IR" sz="1400" b="1">
              <a:cs typeface="B Nazanin" panose="00000400000000000000" pitchFamily="2" charset="-78"/>
            </a:endParaRPr>
          </a:p>
        </p:txBody>
      </p:sp>
    </p:spTree>
  </p:cSld>
  <p:clrMapOvr>
    <a:masterClrMapping/>
  </p:clrMapOvr>
  <p:transition>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46083" name="Picture 13" descr="C:\Documents and Settings\SSA\Desktop\123\pic\photo-tabz\13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762000"/>
            <a:ext cx="541020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19"/>
          <p:cNvSpPr txBox="1">
            <a:spLocks noChangeArrowheads="1"/>
          </p:cNvSpPr>
          <p:nvPr/>
        </p:nvSpPr>
        <p:spPr bwMode="auto">
          <a:xfrm>
            <a:off x="8458200" y="5638800"/>
            <a:ext cx="779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800"/>
              <a:t>تبریز سال 1380</a:t>
            </a:r>
            <a:endParaRPr lang="en-US" altLang="fa-IR" sz="800"/>
          </a:p>
        </p:txBody>
      </p:sp>
      <p:sp>
        <p:nvSpPr>
          <p:cNvPr id="46085" name="TextBox 12"/>
          <p:cNvSpPr txBox="1">
            <a:spLocks noChangeArrowheads="1"/>
          </p:cNvSpPr>
          <p:nvPr/>
        </p:nvSpPr>
        <p:spPr bwMode="auto">
          <a:xfrm>
            <a:off x="152400" y="64008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16</a:t>
            </a:r>
            <a:endParaRPr lang="en-US" altLang="fa-IR" sz="1400" b="1">
              <a:cs typeface="B Nazanin" panose="00000400000000000000" pitchFamily="2" charset="-78"/>
            </a:endParaRPr>
          </a:p>
        </p:txBody>
      </p:sp>
    </p:spTree>
  </p:cSld>
  <p:clrMapOvr>
    <a:masterClrMapping/>
  </p:clrMapOvr>
  <p:transition>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le 6"/>
          <p:cNvSpPr>
            <a:spLocks noGrp="1"/>
          </p:cNvSpPr>
          <p:nvPr>
            <p:ph type="ctrTitle"/>
          </p:nvPr>
        </p:nvSpPr>
        <p:spPr>
          <a:xfrm>
            <a:off x="1524000" y="381000"/>
            <a:ext cx="7886700" cy="6096000"/>
          </a:xfrm>
        </p:spPr>
        <p:txBody>
          <a:bodyPr/>
          <a:lstStyle/>
          <a:p>
            <a:pPr algn="r" rtl="1">
              <a:lnSpc>
                <a:spcPct val="150000"/>
              </a:lnSpc>
            </a:pP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ar-SA" altLang="fa-IR" sz="1600" smtClean="0">
                <a:cs typeface="B Nazanin" panose="00000400000000000000" pitchFamily="2" charset="-78"/>
              </a:rPr>
              <a:t>شايد به همين دليل باشد بعضي از مولفين  به دنبال وجه تسميه شهر, از نام زبيده خاتون و آن داستان ريختن تب وي استفاده كرده و نام تبريز را از روي آن اقتباس نمايند</a:t>
            </a:r>
            <a:r>
              <a:rPr lang="fa-IR" altLang="fa-IR" sz="1600" smtClean="0">
                <a:cs typeface="B Nazanin" panose="00000400000000000000" pitchFamily="2" charset="-78"/>
              </a:rPr>
              <a:t> </a:t>
            </a:r>
            <a:r>
              <a:rPr lang="ar-SA" altLang="fa-IR" sz="1600" smtClean="0">
                <a:cs typeface="B Nazanin" panose="00000400000000000000" pitchFamily="2" charset="-78"/>
              </a:rPr>
              <a:t>. آدام الئاريوس </a:t>
            </a:r>
            <a:r>
              <a:rPr lang="fa-IR" altLang="fa-IR" sz="1600" smtClean="0">
                <a:cs typeface="B Nazanin" panose="00000400000000000000" pitchFamily="2" charset="-78"/>
              </a:rPr>
              <a:t> </a:t>
            </a:r>
            <a:r>
              <a:rPr lang="en-US" altLang="fa-IR" sz="1600" smtClean="0">
                <a:cs typeface="B Nazanin" panose="00000400000000000000" pitchFamily="2" charset="-78"/>
              </a:rPr>
              <a:t>adam olearius)</a:t>
            </a:r>
            <a:r>
              <a:rPr lang="ar-SA" altLang="fa-IR" sz="1600" smtClean="0">
                <a:cs typeface="B Nazanin" panose="00000400000000000000" pitchFamily="2" charset="-78"/>
              </a:rPr>
              <a:t> ) كه همراه با يك هيئت آلماني به دربار شاه صفي اعزام شده بود مي نويسد</a:t>
            </a:r>
            <a:r>
              <a:rPr lang="fa-IR" altLang="fa-IR" sz="1600" smtClean="0">
                <a:cs typeface="B Nazanin" panose="00000400000000000000" pitchFamily="2" charset="-78"/>
              </a:rPr>
              <a:t> </a:t>
            </a:r>
            <a:r>
              <a:rPr lang="ar-SA" altLang="fa-IR" sz="1600" smtClean="0">
                <a:cs typeface="B Nazanin" panose="00000400000000000000" pitchFamily="2" charset="-78"/>
              </a:rPr>
              <a:t>: ((هواي تبريز به باور ايرانيان  از همه جا سالم</a:t>
            </a:r>
            <a:r>
              <a:rPr lang="fa-IR" altLang="fa-IR" sz="1600" smtClean="0">
                <a:cs typeface="B Nazanin" panose="00000400000000000000" pitchFamily="2" charset="-78"/>
              </a:rPr>
              <a:t> </a:t>
            </a:r>
            <a:r>
              <a:rPr lang="ar-SA" altLang="fa-IR" sz="1600" smtClean="0">
                <a:cs typeface="B Nazanin" panose="00000400000000000000" pitchFamily="2" charset="-78"/>
              </a:rPr>
              <a:t>تر و موجب بهبودي بيماران است. زيرا اهالي آن هيچگاه از بيماري تب رنج نمي برند )) </a:t>
            </a:r>
            <a:r>
              <a:rPr lang="fa-IR" altLang="fa-IR" sz="1600" smtClean="0">
                <a:cs typeface="B Nazanin" panose="00000400000000000000" pitchFamily="2" charset="-78"/>
              </a:rPr>
              <a:t> </a:t>
            </a:r>
            <a:r>
              <a:rPr lang="fa-IR" altLang="fa-IR" sz="1100" smtClean="0">
                <a:cs typeface="B Nazanin" panose="00000400000000000000" pitchFamily="2" charset="-78"/>
              </a:rPr>
              <a:t>(</a:t>
            </a:r>
            <a:r>
              <a:rPr lang="ar-SA" altLang="fa-IR" sz="1100" smtClean="0">
                <a:cs typeface="B Nazanin" panose="00000400000000000000" pitchFamily="2" charset="-78"/>
              </a:rPr>
              <a:t>1-</a:t>
            </a:r>
            <a:r>
              <a:rPr lang="fa-IR" altLang="fa-IR" sz="1100" smtClean="0">
                <a:cs typeface="B Nazanin" panose="00000400000000000000" pitchFamily="2" charset="-78"/>
              </a:rPr>
              <a:t> </a:t>
            </a:r>
            <a:r>
              <a:rPr lang="ar-SA" altLang="fa-IR" sz="1100" smtClean="0">
                <a:cs typeface="B Nazanin" panose="00000400000000000000" pitchFamily="2" charset="-78"/>
              </a:rPr>
              <a:t>اولئاريوس</a:t>
            </a:r>
            <a:r>
              <a:rPr lang="fa-IR" altLang="fa-IR" sz="1100" smtClean="0">
                <a:cs typeface="B Nazanin" panose="00000400000000000000" pitchFamily="2" charset="-78"/>
              </a:rPr>
              <a:t> :</a:t>
            </a:r>
            <a:r>
              <a:rPr lang="ar-SA" altLang="fa-IR" sz="1100" smtClean="0">
                <a:cs typeface="B Nazanin" panose="00000400000000000000" pitchFamily="2" charset="-78"/>
              </a:rPr>
              <a:t> سفرنامه آدام اولئاريوس  , 1363, ص 249</a:t>
            </a:r>
            <a:r>
              <a:rPr lang="fa-IR" altLang="fa-IR" sz="1100" smtClean="0">
                <a:cs typeface="B Nazanin" panose="00000400000000000000" pitchFamily="2" charset="-78"/>
              </a:rPr>
              <a:t>)</a:t>
            </a:r>
            <a:r>
              <a:rPr lang="ar-SA" altLang="fa-IR" sz="1100" smtClean="0">
                <a:cs typeface="B Nazanin" panose="00000400000000000000" pitchFamily="2" charset="-78"/>
              </a:rPr>
              <a:t> </a:t>
            </a:r>
            <a:r>
              <a:rPr lang="en-US" altLang="fa-IR" sz="1600" smtClean="0">
                <a:cs typeface="B Nazanin" panose="00000400000000000000" pitchFamily="2" charset="-78"/>
              </a:rPr>
              <a:t/>
            </a:r>
            <a:br>
              <a:rPr lang="en-US" altLang="fa-IR" sz="1600" smtClean="0">
                <a:cs typeface="B Nazanin" panose="00000400000000000000" pitchFamily="2" charset="-78"/>
              </a:rPr>
            </a:br>
            <a:r>
              <a:rPr lang="ar-SA" altLang="fa-IR" sz="1600" smtClean="0">
                <a:cs typeface="B Nazanin" panose="00000400000000000000" pitchFamily="2" charset="-78"/>
              </a:rPr>
              <a:t>نادر ميرزا در تاريخ و جغرافي  دارالسلطنه تبريز, مي نويسد: ((هواي اين شهر به لطافت در تمامي ايران مشهور و به برودت مايل</a:t>
            </a:r>
            <a:r>
              <a:rPr lang="fa-IR" altLang="fa-IR" sz="1600" smtClean="0">
                <a:cs typeface="B Nazanin" panose="00000400000000000000" pitchFamily="2" charset="-78"/>
              </a:rPr>
              <a:t/>
            </a:r>
            <a:br>
              <a:rPr lang="fa-IR" altLang="fa-IR" sz="1600" smtClean="0">
                <a:cs typeface="B Nazanin" panose="00000400000000000000" pitchFamily="2" charset="-78"/>
              </a:rPr>
            </a:br>
            <a:r>
              <a:rPr lang="ar-SA" altLang="fa-IR" sz="1600" smtClean="0">
                <a:cs typeface="B Nazanin" panose="00000400000000000000" pitchFamily="2" charset="-78"/>
              </a:rPr>
              <a:t>و در كمال سلامتي و نيكي است, و در اين مصر مبارك از بعضي امراض كه ما را از كثافت هوا خبر مي دهد نشاني نيست </a:t>
            </a:r>
            <a:r>
              <a:rPr lang="fa-IR" altLang="fa-IR" sz="1600" smtClean="0">
                <a:cs typeface="B Nazanin" panose="00000400000000000000" pitchFamily="2" charset="-78"/>
              </a:rPr>
              <a:t>”</a:t>
            </a:r>
            <a:br>
              <a:rPr lang="fa-IR" altLang="fa-IR" sz="1600" smtClean="0">
                <a:cs typeface="B Nazanin" panose="00000400000000000000" pitchFamily="2" charset="-78"/>
              </a:rPr>
            </a:br>
            <a:r>
              <a:rPr lang="fa-IR" altLang="fa-IR" sz="1100" smtClean="0">
                <a:cs typeface="B Nazanin" panose="00000400000000000000" pitchFamily="2" charset="-78"/>
              </a:rPr>
              <a:t>( </a:t>
            </a:r>
            <a:r>
              <a:rPr lang="ar-SA" altLang="fa-IR" sz="1100" smtClean="0">
                <a:cs typeface="B Nazanin" panose="00000400000000000000" pitchFamily="2" charset="-78"/>
              </a:rPr>
              <a:t>2-نادر ميرزا</a:t>
            </a:r>
            <a:r>
              <a:rPr lang="fa-IR" altLang="fa-IR" sz="1100" smtClean="0">
                <a:cs typeface="B Nazanin" panose="00000400000000000000" pitchFamily="2" charset="-78"/>
              </a:rPr>
              <a:t> : </a:t>
            </a:r>
            <a:r>
              <a:rPr lang="ar-SA" altLang="fa-IR" sz="1100" smtClean="0">
                <a:cs typeface="B Nazanin" panose="00000400000000000000" pitchFamily="2" charset="-78"/>
              </a:rPr>
              <a:t>1373, ص 43</a:t>
            </a:r>
            <a:r>
              <a:rPr lang="fa-IR" altLang="fa-IR" sz="1100" smtClean="0">
                <a:cs typeface="B Nazanin" panose="00000400000000000000" pitchFamily="2" charset="-78"/>
              </a:rPr>
              <a:t>)</a:t>
            </a:r>
            <a:r>
              <a:rPr lang="ar-SA" altLang="fa-IR" sz="1100" smtClean="0">
                <a:cs typeface="B Nazanin" panose="00000400000000000000" pitchFamily="2" charset="-78"/>
              </a:rPr>
              <a:t> </a:t>
            </a: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fa-IR" altLang="fa-IR" sz="1600" smtClean="0">
                <a:cs typeface="B Nazanin" panose="00000400000000000000" pitchFamily="2" charset="-78"/>
              </a:rPr>
              <a:t/>
            </a:r>
            <a:br>
              <a:rPr lang="fa-IR" altLang="fa-IR" sz="1600" smtClean="0">
                <a:cs typeface="B Nazanin" panose="00000400000000000000" pitchFamily="2" charset="-78"/>
              </a:rPr>
            </a:br>
            <a:r>
              <a:rPr lang="en-US" altLang="fa-IR" sz="1600" smtClean="0">
                <a:cs typeface="B Nazanin" panose="00000400000000000000" pitchFamily="2" charset="-78"/>
              </a:rPr>
              <a:t/>
            </a:r>
            <a:br>
              <a:rPr lang="en-US" altLang="fa-IR" sz="1600" smtClean="0">
                <a:cs typeface="B Nazanin" panose="00000400000000000000" pitchFamily="2" charset="-78"/>
              </a:rPr>
            </a:br>
            <a:r>
              <a:rPr lang="en-US" altLang="fa-IR" sz="1600" smtClean="0"/>
              <a:t/>
            </a:r>
            <a:br>
              <a:rPr lang="en-US" altLang="fa-IR" sz="1600" smtClean="0"/>
            </a:br>
            <a:endParaRPr lang="en-US" altLang="fa-IR" sz="1600" smtClean="0"/>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47108"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17</a:t>
            </a:r>
            <a:endParaRPr lang="en-US" altLang="fa-IR" sz="1400" b="1">
              <a:cs typeface="B Nazanin" panose="00000400000000000000" pitchFamily="2" charset="-78"/>
            </a:endParaRPr>
          </a:p>
        </p:txBody>
      </p:sp>
    </p:spTree>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6"/>
          <p:cNvSpPr>
            <a:spLocks noGrp="1"/>
          </p:cNvSpPr>
          <p:nvPr>
            <p:ph type="ctrTitle"/>
          </p:nvPr>
        </p:nvSpPr>
        <p:spPr>
          <a:xfrm>
            <a:off x="1676400" y="304800"/>
            <a:ext cx="7810500" cy="5715000"/>
          </a:xfrm>
        </p:spPr>
        <p:txBody>
          <a:bodyPr/>
          <a:lstStyle/>
          <a:p>
            <a:pPr algn="r" rtl="1" eaLnBrk="1" hangingPunct="1">
              <a:lnSpc>
                <a:spcPct val="150000"/>
              </a:lnSpc>
              <a:defRPr/>
            </a:pPr>
            <a:r>
              <a:rPr lang="en-US" sz="1600" smtClean="0">
                <a:effectLst>
                  <a:outerShdw blurRad="38100" dist="38100" dir="2700000" algn="tl">
                    <a:srgbClr val="C0C0C0"/>
                  </a:outerShdw>
                </a:effectLst>
                <a:cs typeface="B Nazanin" pitchFamily="2" charset="-78"/>
              </a:rPr>
              <a:t/>
            </a:r>
            <a:br>
              <a:rPr lang="en-US" sz="1600" smtClean="0">
                <a:effectLst>
                  <a:outerShdw blurRad="38100" dist="38100" dir="2700000" algn="tl">
                    <a:srgbClr val="C0C0C0"/>
                  </a:outerShdw>
                </a:effectLst>
                <a:cs typeface="B Nazanin" pitchFamily="2" charset="-78"/>
              </a:rPr>
            </a:br>
            <a:r>
              <a:rPr lang="fa-IR" sz="1600" smtClean="0">
                <a:effectLst>
                  <a:outerShdw blurRad="38100" dist="38100" dir="2700000" algn="tl">
                    <a:srgbClr val="C0C0C0"/>
                  </a:outerShdw>
                </a:effectLst>
                <a:cs typeface="B Nazanin" pitchFamily="2" charset="-78"/>
              </a:rPr>
              <a:t/>
            </a:r>
            <a:br>
              <a:rPr lang="fa-IR" sz="1600" smtClean="0">
                <a:effectLst>
                  <a:outerShdw blurRad="38100" dist="38100" dir="2700000" algn="tl">
                    <a:srgbClr val="C0C0C0"/>
                  </a:outerShdw>
                </a:effectLst>
                <a:cs typeface="B Nazanin" pitchFamily="2" charset="-78"/>
              </a:rPr>
            </a:br>
            <a:r>
              <a:rPr lang="en-US" sz="1600" smtClean="0">
                <a:cs typeface="B Nazanin" pitchFamily="2" charset="-78"/>
              </a:rPr>
              <a:t> </a:t>
            </a:r>
            <a:r>
              <a:rPr lang="fa-IR" sz="1600" smtClean="0">
                <a:effectLst>
                  <a:outerShdw blurRad="38100" dist="38100" dir="2700000" algn="tl">
                    <a:srgbClr val="C0C0C0"/>
                  </a:outerShdw>
                </a:effectLst>
                <a:cs typeface="B Nazanin" pitchFamily="2" charset="-78"/>
              </a:rPr>
              <a:t/>
            </a:r>
            <a:br>
              <a:rPr lang="fa-IR" sz="1600" smtClean="0">
                <a:effectLst>
                  <a:outerShdw blurRad="38100" dist="38100" dir="2700000" algn="tl">
                    <a:srgbClr val="C0C0C0"/>
                  </a:outerShdw>
                </a:effectLst>
                <a:cs typeface="B Nazanin" pitchFamily="2" charset="-78"/>
              </a:rPr>
            </a:br>
            <a:r>
              <a:rPr lang="fa-IR" sz="1600" smtClean="0">
                <a:effectLst>
                  <a:outerShdw blurRad="38100" dist="38100" dir="2700000" algn="tl">
                    <a:srgbClr val="C0C0C0"/>
                  </a:outerShdw>
                </a:effectLst>
                <a:cs typeface="B Nazanin" pitchFamily="2" charset="-78"/>
              </a:rPr>
              <a:t/>
            </a:r>
            <a:br>
              <a:rPr lang="fa-IR" sz="1600" smtClean="0">
                <a:effectLst>
                  <a:outerShdw blurRad="38100" dist="38100" dir="2700000" algn="tl">
                    <a:srgbClr val="C0C0C0"/>
                  </a:outerShdw>
                </a:effectLst>
                <a:cs typeface="B Nazanin" pitchFamily="2" charset="-78"/>
              </a:rPr>
            </a:br>
            <a:r>
              <a:rPr lang="fa-IR" sz="1600" smtClean="0">
                <a:cs typeface="B Nazanin" pitchFamily="2" charset="-78"/>
              </a:rPr>
              <a:t/>
            </a:r>
            <a:br>
              <a:rPr lang="fa-IR" sz="1600" smtClean="0">
                <a:cs typeface="B Nazanin" pitchFamily="2" charset="-78"/>
              </a:rPr>
            </a:br>
            <a:r>
              <a:rPr lang="fa-IR" sz="1600" smtClean="0">
                <a:effectLst>
                  <a:outerShdw blurRad="38100" dist="38100" dir="2700000" algn="tl">
                    <a:srgbClr val="C0C0C0"/>
                  </a:outerShdw>
                </a:effectLst>
                <a:cs typeface="B Nazanin" pitchFamily="2" charset="-78"/>
              </a:rPr>
              <a:t>آب و هوا و اقليم</a:t>
            </a:r>
            <a:br>
              <a:rPr lang="fa-IR" sz="1600" smtClean="0">
                <a:effectLst>
                  <a:outerShdw blurRad="38100" dist="38100" dir="2700000" algn="tl">
                    <a:srgbClr val="C0C0C0"/>
                  </a:outerShdw>
                </a:effectLst>
                <a:cs typeface="B Nazanin" pitchFamily="2" charset="-78"/>
              </a:rPr>
            </a:br>
            <a:r>
              <a:rPr lang="fa-IR" sz="1600" smtClean="0">
                <a:cs typeface="B Nazanin" pitchFamily="2" charset="-78"/>
              </a:rPr>
              <a:t>از نظر تقسيمات اقليمي, اقليم ايران به چهار گروه تقسيم مي شود : الف) اقليم معتدل و مرطوب ( سواحل درياي خزر) اقليم سرد ( كوهستانهاي غربي ), اقليم گرم و خشك(  فلات مركزي ) و اقليم گرم ( سواحل جنوبي ايران ) تقسيم شده است , كه منطقه تبريز در گروه اقليم سرد قرار مي گيرد.</a:t>
            </a:r>
            <a:br>
              <a:rPr lang="fa-IR" sz="1600" smtClean="0">
                <a:cs typeface="B Nazanin" pitchFamily="2" charset="-78"/>
              </a:rPr>
            </a:br>
            <a:r>
              <a:rPr lang="fa-IR" sz="1600" smtClean="0">
                <a:cs typeface="B Nazanin" pitchFamily="2" charset="-78"/>
              </a:rPr>
              <a:t>خصوصيات عمومي اين اقليم ( اقليم سرد ) به قرار زير است:</a:t>
            </a:r>
            <a:br>
              <a:rPr lang="fa-IR" sz="1600" smtClean="0">
                <a:cs typeface="B Nazanin" pitchFamily="2" charset="-78"/>
              </a:rPr>
            </a:br>
            <a:r>
              <a:rPr lang="fa-IR" sz="1600" smtClean="0">
                <a:cs typeface="B Nazanin" pitchFamily="2" charset="-78"/>
              </a:rPr>
              <a:t>كوهستانهاي غربي كه دامنه هاي غربي رشته كوههاي مركزي ايران راشامل مي شوندبا توجه به اينكه در اين منطقه متوسط حداقل دماي هوا در سردترين ماه كمتر از 3 – درجه سانتي گراد است, جزو مناطق سردسير محسوب مي شوند.</a:t>
            </a:r>
            <a:br>
              <a:rPr lang="fa-IR" sz="1600" smtClean="0">
                <a:cs typeface="B Nazanin" pitchFamily="2" charset="-78"/>
              </a:rPr>
            </a:br>
            <a:r>
              <a:rPr lang="fa-IR" sz="1600" smtClean="0">
                <a:cs typeface="B Nazanin" pitchFamily="2" charset="-78"/>
              </a:rPr>
              <a:t>سلسله كوههاي غربي چون سدي مانع نفوذ هواي مرطوب مديترانه به داخل فلات ايران شده و رطوبت  هوا را در دامنه هاي خود نگه مي دارند از ويژگيهاي اين اقليم  , گرماي شديد دره ها در تابستان و  اعتدال آنها در فصل زمستان است . مقدار و شدت تابش آفتاب  در تابستان اين منطقه زياد و در زمستان  بسيار كم است.</a:t>
            </a:r>
            <a:br>
              <a:rPr lang="fa-IR" sz="1600" smtClean="0">
                <a:cs typeface="B Nazanin" pitchFamily="2" charset="-78"/>
              </a:rPr>
            </a:br>
            <a:r>
              <a:rPr lang="fa-IR" sz="1600" smtClean="0">
                <a:cs typeface="B Nazanin" pitchFamily="2" charset="-78"/>
              </a:rPr>
              <a:t>زمستانهاي طولاني , سرد و سخت بوده و چندين ماه از سال زمين پوشيده از يخ است. در سراسر اين منطقه از آذربايجان تا فارس زمستانها به شدت سرد بوده و سرما از اوايل  آذر ماه شروع شده و كم و بيش تا اواخر فروردين ماه ادامه مي يابد.مقدار بارندگي درتابستان كم و در زمستان زياد و اكثرا بصورت برف است . برفهاي پياپي اكثر قلل را پوشانده و در ارتفاعات بيش از 3000 متر همواره برف دائمي  وجود دارد. بطور كلي  در اين منطقه , بهاري كوتاه, زمستان و تابستان را از هم جدا مي سازد. شهرها ي تبريز , اروميه , سنندج و همدان در اين اقليم قرار دارند.</a:t>
            </a:r>
            <a:br>
              <a:rPr lang="fa-IR" sz="1600" smtClean="0">
                <a:cs typeface="B Nazanin" pitchFamily="2" charset="-78"/>
              </a:rPr>
            </a:br>
            <a:r>
              <a:rPr lang="fa-IR" sz="1600" smtClean="0">
                <a:cs typeface="B Nazanin" pitchFamily="2" charset="-78"/>
              </a:rPr>
              <a:t/>
            </a:r>
            <a:br>
              <a:rPr lang="fa-IR" sz="1600" smtClean="0">
                <a:cs typeface="B Nazanin" pitchFamily="2" charset="-78"/>
              </a:rPr>
            </a:br>
            <a:r>
              <a:rPr lang="fa-IR" sz="1600" smtClean="0">
                <a:cs typeface="B Nazanin" pitchFamily="2" charset="-78"/>
              </a:rPr>
              <a:t/>
            </a:r>
            <a:br>
              <a:rPr lang="fa-IR" sz="1600" smtClean="0">
                <a:cs typeface="B Nazanin" pitchFamily="2" charset="-78"/>
              </a:rPr>
            </a:br>
            <a:endParaRPr lang="en-US" sz="1600" smtClean="0">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p:cNvSpPr/>
          <p:nvPr/>
        </p:nvSpPr>
        <p:spPr>
          <a:xfrm>
            <a:off x="7620000" y="228600"/>
            <a:ext cx="1935163" cy="519113"/>
          </a:xfrm>
          <a:prstGeom prst="rect">
            <a:avLst/>
          </a:prstGeom>
        </p:spPr>
        <p:txBody>
          <a:bodyPr wrap="none">
            <a:spAutoFit/>
          </a:bodyPr>
          <a:lstStyle/>
          <a:p>
            <a:pPr eaLnBrk="1" hangingPunct="1">
              <a:defRPr/>
            </a:pPr>
            <a:r>
              <a:rPr lang="fa-IR" sz="2800" dirty="0">
                <a:solidFill>
                  <a:prstClr val="black"/>
                </a:solidFill>
                <a:effectLst>
                  <a:outerShdw blurRad="38100" dist="38100" dir="2700000" algn="tl">
                    <a:srgbClr val="000000">
                      <a:alpha val="43137"/>
                    </a:srgbClr>
                  </a:outerShdw>
                </a:effectLst>
                <a:latin typeface="Calibri"/>
                <a:ea typeface="+mj-ea"/>
                <a:cs typeface="B Nazanin" pitchFamily="2" charset="-78"/>
              </a:rPr>
              <a:t>مطالعات اقليمی</a:t>
            </a:r>
            <a:endParaRPr lang="en-US" sz="1800" dirty="0"/>
          </a:p>
        </p:txBody>
      </p:sp>
      <p:sp>
        <p:nvSpPr>
          <p:cNvPr id="48133"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18</a:t>
            </a:r>
            <a:endParaRPr lang="en-US" altLang="fa-IR" sz="1400" b="1">
              <a:cs typeface="B Nazanin" panose="00000400000000000000" pitchFamily="2" charset="-78"/>
            </a:endParaRPr>
          </a:p>
        </p:txBody>
      </p:sp>
    </p:spTree>
  </p:cSld>
  <p:clrMapOvr>
    <a:masterClrMapping/>
  </p:clrMapOvr>
  <p:transition>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447800" y="3048000"/>
            <a:ext cx="6705600" cy="2078038"/>
          </a:xfrm>
          <a:prstGeom prst="rect">
            <a:avLst/>
          </a:prstGeom>
        </p:spPr>
        <p:txBody>
          <a:bodyPr>
            <a:spAutoFit/>
          </a:bodyPr>
          <a:lstStyle/>
          <a:p>
            <a:pPr algn="ctr" rtl="1" eaLnBrk="1" fontAlgn="auto" hangingPunct="1">
              <a:spcBef>
                <a:spcPts val="0"/>
              </a:spcBef>
              <a:spcAft>
                <a:spcPts val="0"/>
              </a:spcAft>
              <a:defRPr/>
            </a:pPr>
            <a:endParaRPr lang="en-US" dirty="0">
              <a:effectLst>
                <a:outerShdw blurRad="38100" dist="38100" dir="2700000" algn="tl">
                  <a:srgbClr val="000000">
                    <a:alpha val="43137"/>
                  </a:srgbClr>
                </a:outerShdw>
              </a:effectLst>
              <a:latin typeface="Arial" charset="0"/>
              <a:cs typeface="B Titr" pitchFamily="2" charset="-78"/>
            </a:endParaRPr>
          </a:p>
          <a:p>
            <a:pPr algn="ctr" rtl="1" eaLnBrk="1" fontAlgn="auto" hangingPunct="1">
              <a:spcBef>
                <a:spcPts val="0"/>
              </a:spcBef>
              <a:spcAft>
                <a:spcPts val="0"/>
              </a:spcAft>
              <a:defRPr/>
            </a:pPr>
            <a:r>
              <a:rPr lang="fa-IR" sz="3200" dirty="0">
                <a:effectLst>
                  <a:outerShdw blurRad="38100" dist="38100" dir="2700000" algn="tl">
                    <a:srgbClr val="000000">
                      <a:alpha val="43137"/>
                    </a:srgbClr>
                  </a:outerShdw>
                </a:effectLst>
                <a:latin typeface="Arial" charset="0"/>
                <a:cs typeface="B Titr" pitchFamily="2" charset="-78"/>
              </a:rPr>
              <a:t>طرح مرمت و احیاء خانه </a:t>
            </a:r>
            <a:r>
              <a:rPr lang="fa-IR" sz="3600" dirty="0">
                <a:effectLst>
                  <a:outerShdw blurRad="38100" dist="38100" dir="2700000" algn="tl">
                    <a:srgbClr val="000000">
                      <a:alpha val="43137"/>
                    </a:srgbClr>
                  </a:outerShdw>
                </a:effectLst>
                <a:latin typeface="Arial" charset="0"/>
                <a:cs typeface="B Titr" pitchFamily="2" charset="-78"/>
              </a:rPr>
              <a:t>صلح جو</a:t>
            </a:r>
            <a:r>
              <a:rPr lang="fa-IR" sz="1400" dirty="0">
                <a:effectLst>
                  <a:outerShdw blurRad="38100" dist="38100" dir="2700000" algn="tl">
                    <a:srgbClr val="000000">
                      <a:alpha val="43137"/>
                    </a:srgbClr>
                  </a:outerShdw>
                </a:effectLst>
                <a:latin typeface="Arial" charset="0"/>
                <a:cs typeface="B Titr" pitchFamily="2" charset="-78"/>
              </a:rPr>
              <a:t>( تبریز )</a:t>
            </a:r>
            <a:endParaRPr lang="fa-IR" sz="1100" dirty="0">
              <a:effectLst>
                <a:outerShdw blurRad="38100" dist="38100" dir="2700000" algn="tl">
                  <a:srgbClr val="000000">
                    <a:alpha val="43137"/>
                  </a:srgbClr>
                </a:outerShdw>
              </a:effectLst>
              <a:latin typeface="Arial" charset="0"/>
              <a:cs typeface="B Titr" pitchFamily="2" charset="-78"/>
            </a:endParaRPr>
          </a:p>
          <a:p>
            <a:pPr algn="ctr" rtl="1" eaLnBrk="1" fontAlgn="auto" hangingPunct="1">
              <a:spcBef>
                <a:spcPts val="0"/>
              </a:spcBef>
              <a:spcAft>
                <a:spcPts val="0"/>
              </a:spcAft>
              <a:defRPr/>
            </a:pPr>
            <a:endParaRPr lang="en-US" sz="900" dirty="0">
              <a:effectLst>
                <a:outerShdw blurRad="38100" dist="38100" dir="2700000" algn="tl">
                  <a:srgbClr val="000000">
                    <a:alpha val="43137"/>
                  </a:srgbClr>
                </a:outerShdw>
              </a:effectLst>
              <a:latin typeface="Arial" charset="0"/>
              <a:cs typeface="B Homa" pitchFamily="2" charset="-78"/>
            </a:endParaRPr>
          </a:p>
          <a:p>
            <a:pPr algn="ctr" rtl="1" eaLnBrk="1" fontAlgn="auto" hangingPunct="1">
              <a:spcBef>
                <a:spcPts val="0"/>
              </a:spcBef>
              <a:spcAft>
                <a:spcPts val="0"/>
              </a:spcAft>
              <a:defRPr/>
            </a:pPr>
            <a:endParaRPr lang="en-US" sz="900" dirty="0">
              <a:effectLst>
                <a:outerShdw blurRad="38100" dist="38100" dir="2700000" algn="tl">
                  <a:srgbClr val="000000">
                    <a:alpha val="43137"/>
                  </a:srgbClr>
                </a:outerShdw>
              </a:effectLst>
              <a:latin typeface="Arial" charset="0"/>
              <a:cs typeface="B Homa" pitchFamily="2" charset="-78"/>
            </a:endParaRPr>
          </a:p>
          <a:p>
            <a:pPr algn="ctr" rtl="1" eaLnBrk="1" fontAlgn="auto" hangingPunct="1">
              <a:spcBef>
                <a:spcPts val="0"/>
              </a:spcBef>
              <a:spcAft>
                <a:spcPts val="0"/>
              </a:spcAft>
              <a:defRPr/>
            </a:pPr>
            <a:endParaRPr lang="en-US" sz="900" dirty="0">
              <a:effectLst>
                <a:outerShdw blurRad="38100" dist="38100" dir="2700000" algn="tl">
                  <a:srgbClr val="000000">
                    <a:alpha val="43137"/>
                  </a:srgbClr>
                </a:outerShdw>
              </a:effectLst>
              <a:latin typeface="Arial" charset="0"/>
              <a:cs typeface="B Homa" pitchFamily="2" charset="-78"/>
            </a:endParaRPr>
          </a:p>
          <a:p>
            <a:pPr algn="ctr" rtl="1" eaLnBrk="1" fontAlgn="auto" hangingPunct="1">
              <a:spcBef>
                <a:spcPts val="0"/>
              </a:spcBef>
              <a:spcAft>
                <a:spcPts val="0"/>
              </a:spcAft>
              <a:defRPr/>
            </a:pPr>
            <a:endParaRPr lang="en-US" sz="900" dirty="0">
              <a:effectLst>
                <a:outerShdw blurRad="38100" dist="38100" dir="2700000" algn="tl">
                  <a:srgbClr val="000000">
                    <a:alpha val="43137"/>
                  </a:srgbClr>
                </a:outerShdw>
              </a:effectLst>
              <a:latin typeface="Arial" charset="0"/>
              <a:cs typeface="B Homa" pitchFamily="2" charset="-78"/>
            </a:endParaRPr>
          </a:p>
          <a:p>
            <a:pPr algn="ctr" rtl="1" eaLnBrk="1" fontAlgn="auto" hangingPunct="1">
              <a:spcBef>
                <a:spcPts val="0"/>
              </a:spcBef>
              <a:spcAft>
                <a:spcPts val="0"/>
              </a:spcAft>
              <a:defRPr/>
            </a:pPr>
            <a:endParaRPr lang="fa-IR" sz="900" dirty="0">
              <a:effectLst>
                <a:outerShdw blurRad="38100" dist="38100" dir="2700000" algn="tl">
                  <a:srgbClr val="000000">
                    <a:alpha val="43137"/>
                  </a:srgbClr>
                </a:outerShdw>
              </a:effectLst>
              <a:latin typeface="Arial" charset="0"/>
              <a:cs typeface="B Homa" pitchFamily="2" charset="-78"/>
            </a:endParaRPr>
          </a:p>
          <a:p>
            <a:pPr algn="ctr" rtl="1" eaLnBrk="1" fontAlgn="auto" hangingPunct="1">
              <a:spcBef>
                <a:spcPts val="0"/>
              </a:spcBef>
              <a:spcAft>
                <a:spcPts val="0"/>
              </a:spcAft>
              <a:defRPr/>
            </a:pPr>
            <a:endParaRPr lang="en-US" sz="2800" dirty="0">
              <a:effectLst>
                <a:outerShdw blurRad="38100" dist="38100" dir="2700000" algn="tl">
                  <a:srgbClr val="000000">
                    <a:alpha val="43137"/>
                  </a:srgbClr>
                </a:outerShdw>
              </a:effectLst>
              <a:latin typeface="Arial" charset="0"/>
              <a:cs typeface="B Homa" pitchFamily="2" charset="-78"/>
            </a:endParaRPr>
          </a:p>
        </p:txBody>
      </p:sp>
      <p:sp>
        <p:nvSpPr>
          <p:cNvPr id="7" name="Rectangle 6"/>
          <p:cNvSpPr/>
          <p:nvPr/>
        </p:nvSpPr>
        <p:spPr>
          <a:xfrm>
            <a:off x="1066800" y="3048000"/>
            <a:ext cx="7467600" cy="3786188"/>
          </a:xfrm>
          <a:prstGeom prst="rect">
            <a:avLst/>
          </a:prstGeom>
        </p:spPr>
        <p:txBody>
          <a:bodyPr>
            <a:spAutoFit/>
          </a:bodyPr>
          <a:lstStyle/>
          <a:p>
            <a:pPr algn="ctr" rtl="1" eaLnBrk="1" hangingPunct="1">
              <a:defRPr/>
            </a:pPr>
            <a:r>
              <a:rPr lang="fa-IR" sz="1800" dirty="0">
                <a:effectLst>
                  <a:outerShdw blurRad="38100" dist="38100" dir="2700000" algn="tl">
                    <a:srgbClr val="000000">
                      <a:alpha val="43137"/>
                    </a:srgbClr>
                  </a:outerShdw>
                </a:effectLst>
                <a:latin typeface="Rockwell"/>
                <a:cs typeface="B Titr" pitchFamily="2" charset="-78"/>
              </a:rPr>
              <a:t> </a:t>
            </a:r>
            <a:r>
              <a:rPr lang="fa-IR" sz="3600" dirty="0">
                <a:effectLst>
                  <a:outerShdw blurRad="38100" dist="38100" dir="2700000" algn="tl">
                    <a:srgbClr val="000000">
                      <a:alpha val="43137"/>
                    </a:srgbClr>
                  </a:outerShdw>
                </a:effectLst>
                <a:latin typeface="Rockwell"/>
                <a:cs typeface="B Titr" pitchFamily="2" charset="-78"/>
              </a:rPr>
              <a:t/>
            </a:r>
            <a:br>
              <a:rPr lang="fa-IR" sz="3600" dirty="0">
                <a:effectLst>
                  <a:outerShdw blurRad="38100" dist="38100" dir="2700000" algn="tl">
                    <a:srgbClr val="000000">
                      <a:alpha val="43137"/>
                    </a:srgbClr>
                  </a:outerShdw>
                </a:effectLst>
                <a:latin typeface="Rockwell"/>
                <a:cs typeface="B Titr" pitchFamily="2" charset="-78"/>
              </a:rPr>
            </a:br>
            <a:endParaRPr lang="fa-IR" sz="3600" dirty="0">
              <a:effectLst>
                <a:outerShdw blurRad="38100" dist="38100" dir="2700000" algn="tl">
                  <a:srgbClr val="000000">
                    <a:alpha val="43137"/>
                  </a:srgbClr>
                </a:outerShdw>
              </a:effectLst>
              <a:latin typeface="Rockwell"/>
              <a:cs typeface="B Titr" pitchFamily="2" charset="-78"/>
            </a:endParaRPr>
          </a:p>
          <a:p>
            <a:pPr algn="ctr" rtl="1" eaLnBrk="1" hangingPunct="1">
              <a:defRPr/>
            </a:pPr>
            <a:endParaRPr lang="fa-IR" sz="3600" dirty="0">
              <a:effectLst>
                <a:outerShdw blurRad="38100" dist="38100" dir="2700000" algn="tl">
                  <a:srgbClr val="000000">
                    <a:alpha val="43137"/>
                  </a:srgbClr>
                </a:outerShdw>
              </a:effectLst>
              <a:latin typeface="Rockwell"/>
              <a:cs typeface="B Titr" pitchFamily="2" charset="-78"/>
            </a:endParaRPr>
          </a:p>
          <a:p>
            <a:pPr algn="ctr" rtl="1" eaLnBrk="1" hangingPunct="1">
              <a:defRPr/>
            </a:pPr>
            <a:r>
              <a:rPr lang="fa-IR" sz="1600" dirty="0">
                <a:latin typeface="Rockwell"/>
                <a:cs typeface="B Titr" pitchFamily="2" charset="-78"/>
              </a:rPr>
              <a:t> استاد محترم :</a:t>
            </a:r>
            <a:endParaRPr lang="fa-IR" sz="1400" dirty="0">
              <a:latin typeface="Rockwell"/>
              <a:cs typeface="B Titr" pitchFamily="2" charset="-78"/>
            </a:endParaRPr>
          </a:p>
          <a:p>
            <a:pPr algn="ctr" rtl="1" eaLnBrk="1" hangingPunct="1">
              <a:defRPr/>
            </a:pPr>
            <a:endParaRPr lang="fa-IR" sz="1400" dirty="0">
              <a:effectLst>
                <a:outerShdw blurRad="38100" dist="38100" dir="2700000" algn="tl">
                  <a:srgbClr val="000000">
                    <a:alpha val="43137"/>
                  </a:srgbClr>
                </a:outerShdw>
              </a:effectLst>
              <a:latin typeface="Rockwell"/>
              <a:cs typeface="B Titr" pitchFamily="2" charset="-78"/>
            </a:endParaRPr>
          </a:p>
          <a:p>
            <a:pPr algn="ctr" rtl="1" eaLnBrk="1" hangingPunct="1">
              <a:defRPr/>
            </a:pPr>
            <a:endParaRPr lang="fa-IR" sz="1800" dirty="0">
              <a:effectLst>
                <a:outerShdw blurRad="38100" dist="38100" dir="2700000" algn="tl">
                  <a:srgbClr val="000000">
                    <a:alpha val="43137"/>
                  </a:srgbClr>
                </a:outerShdw>
              </a:effectLst>
              <a:latin typeface="Rockwell"/>
              <a:cs typeface="B Titr" pitchFamily="2" charset="-78"/>
            </a:endParaRPr>
          </a:p>
          <a:p>
            <a:pPr algn="ctr" rtl="1" eaLnBrk="1" hangingPunct="1">
              <a:defRPr/>
            </a:pPr>
            <a:endParaRPr lang="fa-IR" sz="1200" dirty="0">
              <a:solidFill>
                <a:prstClr val="black"/>
              </a:solidFill>
              <a:latin typeface="Rockwell"/>
              <a:cs typeface="B Titr" pitchFamily="2" charset="-78"/>
            </a:endParaRPr>
          </a:p>
          <a:p>
            <a:pPr algn="ctr" rtl="1" eaLnBrk="1" hangingPunct="1">
              <a:defRPr/>
            </a:pPr>
            <a:endParaRPr lang="fa-IR" sz="1200" dirty="0">
              <a:solidFill>
                <a:prstClr val="black"/>
              </a:solidFill>
              <a:latin typeface="Rockwell"/>
              <a:cs typeface="B Titr" pitchFamily="2" charset="-78"/>
            </a:endParaRPr>
          </a:p>
          <a:p>
            <a:pPr algn="ctr" rtl="1" eaLnBrk="1" hangingPunct="1">
              <a:defRPr/>
            </a:pPr>
            <a:r>
              <a:rPr lang="fa-IR" sz="3200" dirty="0">
                <a:effectLst>
                  <a:outerShdw blurRad="38100" dist="38100" dir="2700000" algn="tl">
                    <a:srgbClr val="000000">
                      <a:alpha val="43137"/>
                    </a:srgbClr>
                  </a:outerShdw>
                </a:effectLst>
                <a:latin typeface="Rockwell"/>
                <a:cs typeface="B Titr" pitchFamily="2" charset="-78"/>
              </a:rPr>
              <a:t/>
            </a:r>
            <a:br>
              <a:rPr lang="fa-IR" sz="3200" dirty="0">
                <a:effectLst>
                  <a:outerShdw blurRad="38100" dist="38100" dir="2700000" algn="tl">
                    <a:srgbClr val="000000">
                      <a:alpha val="43137"/>
                    </a:srgbClr>
                  </a:outerShdw>
                </a:effectLst>
                <a:latin typeface="Rockwell"/>
                <a:cs typeface="B Titr" pitchFamily="2" charset="-78"/>
              </a:rPr>
            </a:br>
            <a:r>
              <a:rPr lang="fa-IR" sz="3200" dirty="0">
                <a:effectLst>
                  <a:outerShdw blurRad="38100" dist="38100" dir="2700000" algn="tl">
                    <a:srgbClr val="000000">
                      <a:alpha val="43137"/>
                    </a:srgbClr>
                  </a:outerShdw>
                </a:effectLst>
                <a:latin typeface="Rockwell"/>
                <a:cs typeface="B Titr" pitchFamily="2" charset="-78"/>
              </a:rPr>
              <a:t> </a:t>
            </a:r>
            <a:br>
              <a:rPr lang="fa-IR" sz="3200" dirty="0">
                <a:effectLst>
                  <a:outerShdw blurRad="38100" dist="38100" dir="2700000" algn="tl">
                    <a:srgbClr val="000000">
                      <a:alpha val="43137"/>
                    </a:srgbClr>
                  </a:outerShdw>
                </a:effectLst>
                <a:latin typeface="Rockwell"/>
                <a:cs typeface="B Titr" pitchFamily="2" charset="-78"/>
              </a:rPr>
            </a:br>
            <a:endParaRPr lang="en-US" sz="1400" dirty="0">
              <a:latin typeface="Arial" charset="0"/>
              <a:cs typeface="Arial" charset="0"/>
            </a:endParaRPr>
          </a:p>
        </p:txBody>
      </p:sp>
      <p:sp>
        <p:nvSpPr>
          <p:cNvPr id="6" name="Rectangle 5"/>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49155" name="Picture 2" descr="C:\Documents and Settings\SSA\Desktop\خانه صلح جو\New Folder\scan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000"/>
            <a:ext cx="4560888"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19</a:t>
            </a:r>
            <a:endParaRPr lang="en-US" altLang="fa-IR" sz="1400" b="1">
              <a:cs typeface="B Nazanin" panose="00000400000000000000" pitchFamily="2" charset="-78"/>
            </a:endParaRPr>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6"/>
          <p:cNvSpPr>
            <a:spLocks noGrp="1"/>
          </p:cNvSpPr>
          <p:nvPr>
            <p:ph type="ctrTitle"/>
          </p:nvPr>
        </p:nvSpPr>
        <p:spPr>
          <a:xfrm>
            <a:off x="1524000" y="533400"/>
            <a:ext cx="7924800" cy="5867400"/>
          </a:xfrm>
        </p:spPr>
        <p:txBody>
          <a:bodyPr/>
          <a:lstStyle/>
          <a:p>
            <a:pPr algn="r" eaLnBrk="1" hangingPunct="1">
              <a:lnSpc>
                <a:spcPct val="150000"/>
              </a:lnSpc>
              <a:defRPr/>
            </a:pPr>
            <a:r>
              <a:rPr lang="fa-IR" sz="1400" smtClean="0">
                <a:effectLst>
                  <a:outerShdw blurRad="38100" dist="38100" dir="2700000" algn="tl">
                    <a:srgbClr val="C0C0C0"/>
                  </a:outerShdw>
                </a:effectLst>
                <a:cs typeface="B Nazanin" pitchFamily="2" charset="-78"/>
              </a:rPr>
              <a:t> </a:t>
            </a:r>
            <a:br>
              <a:rPr lang="fa-IR" sz="1400" smtClean="0">
                <a:effectLst>
                  <a:outerShdw blurRad="38100" dist="38100" dir="2700000" algn="tl">
                    <a:srgbClr val="C0C0C0"/>
                  </a:outerShdw>
                </a:effectLst>
                <a:cs typeface="B Nazanin" pitchFamily="2" charset="-78"/>
              </a:rPr>
            </a:br>
            <a:r>
              <a:rPr lang="fa-IR" sz="1400" smtClean="0">
                <a:cs typeface="B Nazanin" pitchFamily="2" charset="-78"/>
              </a:rPr>
              <a:t/>
            </a:r>
            <a:br>
              <a:rPr lang="fa-IR" sz="1400" smtClean="0">
                <a:cs typeface="B Nazanin" pitchFamily="2" charset="-78"/>
              </a:rPr>
            </a:br>
            <a:r>
              <a:rPr lang="fa-IR" sz="1400" smtClean="0">
                <a:cs typeface="B Nazanin" pitchFamily="2" charset="-78"/>
              </a:rPr>
              <a:t>جلگه تبريز قلمرويي مرتفع و كوهستاني با آب و هواي سرد و خشك است كه از زمستانهاي طولاني و سرد و تابستانهاي كوتاه و معتدل برخوردار است. موقعيت توپوگرافي بستر طبيعي شهر تبريز و استقرار آن در دره وسيعي كه از تمامي جهات به جز غرب و شمال غربي به شيبهاي تند و كوههاي پيرامون محدود شده است, موجب گرديده تا اين شهر علاوه بر تبعيت از خصوصيات اقليمي ناشي از موقعيت طبيعي جلگه تبريز, تا حدودي تابع كيفيت خاص موقعيت بستر شهر نيز باشد. معدل ده ساله ( 85 –1976 ) درجه حرارت هواي شهر تبريز نشان مي دهد كه مدت سرما در تبريز بسيار طولاني است و حدود پنج ماه ( آبان تا اسفند ) از سال را در بر مي گيرد. سرما از ماه نوامبر ( آبان) شروع مي شود, در ماههاي دسامبر, ژانويه و فوريه (آذر, دي, بهمن ) به ويژه ماه ژانويه (دي) شدت مي يابد و تا اواخر ماه مارس ( اسفند ) ادامه پيدا مي كند. معدل ده ساله تعداد روزهاي يخبندان در ماههاي فوق به ترتيب  برابر 9, 24, 29, 23, 13 روز و معدل ده ساله متوسط حرار ت ميزان رطوبت نسبي در ساعت  30 : 6 صبح در مدت ده سال فوق از حداقل 8 /44 درصد در ماه اوت (مرداد) تا حداكثر 3/79 درصد در ماه دسامبر (آذر ) و معدل شش ساله ميزان رطوبت نسبي  در ساعت 30 :12 ظهر از حداقل  5/20 درصد سپتامبر ( شهريور ) تا حداكثر 7/64 درصد در ماه ژانويه (دي) در نوسان بوده است.تغييرات شش ساله متوسط ميزان رطوبت در ماههاي مختلف سال كه ناشي از نوسانات شدت تغيير در طول سال است, نشانگر آن است كه ميزان  رطوبت نسبي شهر تبريز با سر شدن هوا و كاهش شدت تبخير از ماه اكتبر ( مهر ) افزايش مي يابد و متوسط روزانه آن در ما ه ژوئيه ( خرداد) كاهش پيدا مي كند. و متوسط روزانه آن در ماه اوت ( مرداد) به حداكثر 1/34 درصد مي رسد. ميزان حداكثر و حداقل  رطوبت نسبي در ساعت 30 :6 صبح در طي شش سال فوق به ترتيب برابر 86 درصد ( ژانويه 1981 )  و 21 درصد ( اوت 1976 ) ميزان حداكثر و حداقل  رطوبت نسبي در ساعت 30: 12 در طي شش سال به ترتيب برابر 71 درصد (ژانويه  1981 و 15 ) درصد (دسامبر 1979 ) بوده است.</a:t>
            </a:r>
            <a:br>
              <a:rPr lang="fa-IR" sz="1400" smtClean="0">
                <a:cs typeface="B Nazanin" pitchFamily="2" charset="-78"/>
              </a:rPr>
            </a:br>
            <a:r>
              <a:rPr lang="fa-IR" sz="1400" smtClean="0">
                <a:cs typeface="B Nazanin" pitchFamily="2" charset="-78"/>
              </a:rPr>
              <a:t> </a:t>
            </a:r>
            <a:br>
              <a:rPr lang="fa-IR" sz="1400" smtClean="0">
                <a:cs typeface="B Nazanin" pitchFamily="2" charset="-78"/>
              </a:rPr>
            </a:br>
            <a:endParaRPr lang="en-US" sz="1400" smtClean="0"/>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0180" name="TextBox 11"/>
          <p:cNvSpPr txBox="1">
            <a:spLocks noChangeArrowheads="1"/>
          </p:cNvSpPr>
          <p:nvPr/>
        </p:nvSpPr>
        <p:spPr bwMode="auto">
          <a:xfrm>
            <a:off x="8458200" y="228600"/>
            <a:ext cx="90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400" b="1">
                <a:cs typeface="B Nazanin" panose="00000400000000000000" pitchFamily="2" charset="-78"/>
              </a:rPr>
              <a:t>حرارت</a:t>
            </a:r>
            <a:endParaRPr lang="en-US" altLang="fa-IR" sz="2400" b="1">
              <a:cs typeface="B Nazanin" panose="00000400000000000000" pitchFamily="2" charset="-78"/>
            </a:endParaRPr>
          </a:p>
        </p:txBody>
      </p:sp>
      <p:sp>
        <p:nvSpPr>
          <p:cNvPr id="50181"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20</a:t>
            </a:r>
            <a:endParaRPr lang="en-US" altLang="fa-IR" sz="1400" b="1">
              <a:cs typeface="B Nazanin" panose="00000400000000000000" pitchFamily="2" charset="-78"/>
            </a:endParaRPr>
          </a:p>
        </p:txBody>
      </p:sp>
    </p:spTree>
  </p:cSld>
  <p:clrMapOvr>
    <a:masterClrMapping/>
  </p:clrMapOvr>
  <p:transition>
    <p:pull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51203" name="Picture 2" descr="C:\Documents and Settings\SSA\Desktop\خانه صلح جو\New Folder\scan0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38200"/>
            <a:ext cx="69342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21</a:t>
            </a:r>
            <a:endParaRPr lang="en-US" altLang="fa-IR" sz="1400" b="1">
              <a:cs typeface="B Nazanin" panose="00000400000000000000" pitchFamily="2" charset="-78"/>
            </a:endParaRPr>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6"/>
          <p:cNvSpPr>
            <a:spLocks noGrp="1"/>
          </p:cNvSpPr>
          <p:nvPr>
            <p:ph type="ctrTitle"/>
          </p:nvPr>
        </p:nvSpPr>
        <p:spPr>
          <a:xfrm>
            <a:off x="1752600" y="685800"/>
            <a:ext cx="7696200" cy="4648200"/>
          </a:xfrm>
        </p:spPr>
        <p:txBody>
          <a:bodyPr/>
          <a:lstStyle/>
          <a:p>
            <a:pPr algn="just" eaLnBrk="1" hangingPunct="1">
              <a:lnSpc>
                <a:spcPct val="150000"/>
              </a:lnSpc>
            </a:pPr>
            <a:r>
              <a:rPr lang="fa-IR" altLang="fa-IR" sz="1400" smtClean="0">
                <a:cs typeface="B Nazanin" panose="00000400000000000000" pitchFamily="2" charset="-78"/>
              </a:rPr>
              <a:t/>
            </a:r>
            <a:br>
              <a:rPr lang="fa-IR" altLang="fa-IR" sz="1400" smtClean="0">
                <a:cs typeface="B Nazanin" panose="00000400000000000000" pitchFamily="2" charset="-78"/>
              </a:rPr>
            </a:br>
            <a:r>
              <a:rPr lang="fa-IR" altLang="fa-IR" sz="1600" smtClean="0">
                <a:cs typeface="B Nazanin" panose="00000400000000000000" pitchFamily="2" charset="-78"/>
              </a:rPr>
              <a:t>موقعيت طبيعي دره تبريز و كوههاي مرتفعي كه اين دره را در ميان گرفته اند و جبهه هواي سرد كه همه ساله از شمال غربي آذربايجان در جلگه تبريز جريان مي يابد تاثيرات مشخص در ميزان بارندگي اين جلگه به جاي مي گذارد . اين جبهه هواي سرد كه باران زاترين جبهه هوايي است كه وارد اين منطقه مي شود, در فصل زمستان از مركز فشار زياد اروپا به طرف جنوب شرقي به حركت در مي آيد. حين عبور از روي مناطق مديترانه و درياي سياه كه داراي  فشار كم هستند, مقدار زياد رطوبت با خود به اين منطقه مي آورد و كوههاي مرتفع آذربايجان كه بر همه عوارض كوهستاني ايران مقدم هستند, اين رطوبت را جذب مي نمايد و بصورت باران در مناطق پست بصورت برف در قسمتهاي مرتفع جاري مي سازد. بارندگي در تبريز كه معمولا از ماه مهر در حد متعادلي شروع مي شود از ماه اسفند شدت مي گيرد و درماههاي فرودين و ارديبهشت  به حداكثر ميزان خود مي رسد. در مجموع ماههاي اسفند تا ارديبهشت  دوره پرباران جلگه تبريز است. پس از اين دوره ميزان بارندگي ده ساله شهر تبريز به حسب ماههاي مختلف سال نشان مي دهد كه ماههاي فروردين و ارديبهشت به ترتيب ميانگين ميزان بارندگي 7/50  و 7/53  ميلميتر, پر باران ترين ماههاي سال و ماههاي تير و مرداد به ترتيب با ميانگين ميزان بارندگي 31/1 و 78/1  ميليمتر كم بارانترين ماههاي ده ساله اخير شهر تبريز بوده اند.</a:t>
            </a:r>
            <a:br>
              <a:rPr lang="fa-IR" altLang="fa-IR" sz="1600" smtClean="0">
                <a:cs typeface="B Nazanin" panose="00000400000000000000" pitchFamily="2" charset="-78"/>
              </a:rPr>
            </a:br>
            <a:endParaRPr lang="en-US" altLang="fa-IR" sz="1600" smtClean="0">
              <a:cs typeface="B Nazanin" panose="00000400000000000000"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2228" name="TextBox 11"/>
          <p:cNvSpPr txBox="1">
            <a:spLocks noChangeArrowheads="1"/>
          </p:cNvSpPr>
          <p:nvPr/>
        </p:nvSpPr>
        <p:spPr bwMode="auto">
          <a:xfrm>
            <a:off x="8610600" y="381000"/>
            <a:ext cx="728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400" b="1">
                <a:cs typeface="B Nazanin" panose="00000400000000000000" pitchFamily="2" charset="-78"/>
              </a:rPr>
              <a:t>بارش</a:t>
            </a:r>
            <a:endParaRPr lang="en-US" altLang="fa-IR" sz="2400" b="1">
              <a:cs typeface="B Nazanin" panose="00000400000000000000" pitchFamily="2" charset="-78"/>
            </a:endParaRPr>
          </a:p>
        </p:txBody>
      </p:sp>
      <p:sp>
        <p:nvSpPr>
          <p:cNvPr id="52229"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22</a:t>
            </a:r>
            <a:endParaRPr lang="en-US" altLang="fa-IR" sz="1400" b="1">
              <a:cs typeface="B Nazanin" panose="00000400000000000000" pitchFamily="2" charset="-78"/>
            </a:endParaRPr>
          </a:p>
        </p:txBody>
      </p:sp>
    </p:spTree>
  </p:cSld>
  <p:clrMapOvr>
    <a:masterClrMapping/>
  </p:clrMapOvr>
  <p:transition>
    <p:pull dir="l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C:\Documents and Settings\SSA\Desktop\خانه صلح جو\New Folder\scan0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914400"/>
            <a:ext cx="6996112"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3252"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23</a:t>
            </a:r>
            <a:endParaRPr lang="en-US" altLang="fa-IR" sz="1400" b="1">
              <a:cs typeface="B Nazanin" panose="00000400000000000000" pitchFamily="2" charset="-78"/>
            </a:endParaRP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6"/>
          <p:cNvSpPr>
            <a:spLocks noGrp="1"/>
          </p:cNvSpPr>
          <p:nvPr>
            <p:ph type="ctrTitle"/>
          </p:nvPr>
        </p:nvSpPr>
        <p:spPr>
          <a:xfrm>
            <a:off x="1524000" y="381000"/>
            <a:ext cx="8001000" cy="6096000"/>
          </a:xfrm>
        </p:spPr>
        <p:txBody>
          <a:bodyPr/>
          <a:lstStyle/>
          <a:p>
            <a:pPr algn="just" rtl="1">
              <a:lnSpc>
                <a:spcPct val="150000"/>
              </a:lnSpc>
              <a:defRPr/>
            </a:pPr>
            <a:r>
              <a:rPr lang="ar-SA" sz="2400" dirty="0" smtClean="0">
                <a:effectLst>
                  <a:outerShdw blurRad="38100" dist="38100" dir="2700000" algn="tl">
                    <a:srgbClr val="000000">
                      <a:alpha val="43137"/>
                    </a:srgbClr>
                  </a:outerShdw>
                </a:effectLst>
                <a:cs typeface="B Nazanin" pitchFamily="2" charset="-78"/>
              </a:rPr>
              <a:t> </a:t>
            </a:r>
            <a:r>
              <a:rPr lang="en-US" sz="1600" dirty="0" smtClean="0">
                <a:cs typeface="B Nazanin" pitchFamily="2" charset="-78"/>
              </a:rPr>
              <a:t/>
            </a:r>
            <a:br>
              <a:rPr lang="en-US" sz="1600" dirty="0" smtClean="0">
                <a:cs typeface="B Nazanin" pitchFamily="2" charset="-78"/>
              </a:rPr>
            </a:br>
            <a:r>
              <a:rPr lang="ar-SA" sz="1600" dirty="0" smtClean="0">
                <a:cs typeface="B Nazanin" pitchFamily="2" charset="-78"/>
              </a:rPr>
              <a:t>بررسي جريان وزش باد به لحاظ  جهات جغرافيايي, سرعت و تعداد و درصد دفعات وزش در شهر تبريز در طي ده سال نامبرده شده نشان مي دهد كه بادهاي محلي با شدت و ضعف از تمامي جهات به اين شهر مي وزند. و از ميان  آنها بادهاي سمت شرق </a:t>
            </a:r>
            <a:r>
              <a:rPr lang="fa-IR" sz="1600" dirty="0" smtClean="0">
                <a:cs typeface="B Nazanin" pitchFamily="2" charset="-78"/>
              </a:rPr>
              <a:t>  </a:t>
            </a:r>
            <a:r>
              <a:rPr lang="ar-SA" sz="1600" dirty="0" smtClean="0">
                <a:cs typeface="B Nazanin" pitchFamily="2" charset="-78"/>
              </a:rPr>
              <a:t>و پس از آن از سمت شمال شرقي است و اين دو</a:t>
            </a:r>
            <a:r>
              <a:rPr lang="fa-IR" sz="1600" dirty="0" smtClean="0">
                <a:cs typeface="B Nazanin" pitchFamily="2" charset="-78"/>
              </a:rPr>
              <a:t> </a:t>
            </a:r>
            <a:r>
              <a:rPr lang="ar-SA" sz="1600" dirty="0" smtClean="0">
                <a:cs typeface="B Nazanin" pitchFamily="2" charset="-78"/>
              </a:rPr>
              <a:t>جهت جهات اصلي جريان هواي شهر را تشكيل مي دهند</a:t>
            </a:r>
            <a:r>
              <a:rPr lang="fa-IR" sz="1600" dirty="0" smtClean="0">
                <a:cs typeface="B Nazanin" pitchFamily="2" charset="-78"/>
              </a:rPr>
              <a:t> ؛ </a:t>
            </a:r>
            <a:r>
              <a:rPr lang="ar-SA" sz="1600" dirty="0" smtClean="0">
                <a:cs typeface="B Nazanin" pitchFamily="2" charset="-78"/>
              </a:rPr>
              <a:t>بادهاي سمت</a:t>
            </a:r>
            <a:r>
              <a:rPr lang="fa-IR" sz="1600" dirty="0" smtClean="0">
                <a:cs typeface="B Nazanin" pitchFamily="2" charset="-78"/>
              </a:rPr>
              <a:t> </a:t>
            </a:r>
            <a:r>
              <a:rPr lang="ar-SA" sz="1600" dirty="0" smtClean="0">
                <a:cs typeface="B Nazanin" pitchFamily="2" charset="-78"/>
              </a:rPr>
              <a:t>جنوب</a:t>
            </a:r>
            <a:r>
              <a:rPr lang="fa-IR" sz="1600" dirty="0" smtClean="0">
                <a:cs typeface="B Nazanin" pitchFamily="2" charset="-78"/>
              </a:rPr>
              <a:t> </a:t>
            </a:r>
            <a:r>
              <a:rPr lang="ar-SA" sz="1600" dirty="0" smtClean="0">
                <a:cs typeface="B Nazanin" pitchFamily="2" charset="-78"/>
              </a:rPr>
              <a:t> غربي و غرب در مرحله  بعدي قرار دارند. اين بادها از مداومت كمتري بر خوردار بوده و به لحاظ  مقدار وزش در حد متوسطي هستند  و بادهاي سمت شمال, جنوب, جنوب شرقي و شمال غربي داراي مقدار وزش بسيار پاييني بوده و از اهميت چنداني برخوردار نيستند. نتايجي كه از بررسي جريان هوا در ده سال اخير حاصل آمده است  , نشان مي دهد كه جهات شرق, شمال شرقي, جنوب غربي و غرب بترتيب  مهمترين جهات وزش  باد شهر تبريز را تشكيل مي دهند و از بيشترين مقدار وزش ساليانه برخوردار هستند. از ميان اين چهار سمت مهم وزش باد كه در جهت  متقابل با يكديگر جريان دارند, بادهايي كه از سمت شرق و شمال شرقي مي وزند  از مقدار وزش  ساليانه بسيار بالايي (به ترتيب  معادل 182 گره درصد و 168 گره درصد</a:t>
            </a:r>
            <a:r>
              <a:rPr lang="fa-IR" sz="1600" dirty="0" smtClean="0">
                <a:cs typeface="B Nazanin" pitchFamily="2" charset="-78"/>
              </a:rPr>
              <a:t>)</a:t>
            </a:r>
            <a:r>
              <a:rPr lang="ar-SA" sz="1600" dirty="0" smtClean="0">
                <a:cs typeface="B Nazanin" pitchFamily="2" charset="-78"/>
              </a:rPr>
              <a:t> برخوردار بوده و به لحاظ  مقدار وزش باد در مقايسه با  بادهايي كه از سمت  جنوب غربي و غرب مي‌وزند, فاصله زيادي دارند (مقدار وزش ساليانه بادهايي كه از اين دو سمت مي وزند  به ترتيب معادل 120 گره درصد و 90 درصد است) بادهاي شرقي و شمال شرقي جريان هواي مداوي است كه با مقدار وزش قابل ملاحظه اي در تمام طول سال, بر جلگه تبريز مي‌وزد. غلبه كامل پيدا مي كند. ضمن  آنكه باد شرقي در فصل پاييز و باد شمال شرقي در فصل زمستان نيز بر بادهايي كه از جهات ديگر مي‌وزند غلبه دارند.  اين دو جريان هوا فقط در فصل بهار  با مقدار وزش نسبتا بالا و فاصله بسيار كم با مقدار وزش جريان بادي كه از جنوب غربي مي وزد, مغلوب باد جنوب غرب مي‌شوند. در مجموع نتايج اين بررسي گوياي آنست كه جريان هوايي كه از نواحي سيبري و اسكانديناوي بر مي خيزد و از سمت شرقي و شمال شرقي بر جلگه تبريز مي‌وزد, </a:t>
            </a:r>
            <a:endParaRPr lang="en-US" sz="1600" dirty="0" smtClean="0">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4276" name="TextBox 11"/>
          <p:cNvSpPr txBox="1">
            <a:spLocks noChangeArrowheads="1"/>
          </p:cNvSpPr>
          <p:nvPr/>
        </p:nvSpPr>
        <p:spPr bwMode="auto">
          <a:xfrm>
            <a:off x="8307388" y="304800"/>
            <a:ext cx="1044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400" b="1">
                <a:cs typeface="B Nazanin" panose="00000400000000000000" pitchFamily="2" charset="-78"/>
              </a:rPr>
              <a:t>وزش باد</a:t>
            </a:r>
            <a:endParaRPr lang="en-US" altLang="fa-IR" sz="2400" b="1">
              <a:cs typeface="B Nazanin" panose="00000400000000000000" pitchFamily="2" charset="-78"/>
            </a:endParaRPr>
          </a:p>
        </p:txBody>
      </p:sp>
      <p:sp>
        <p:nvSpPr>
          <p:cNvPr id="54277"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24</a:t>
            </a:r>
            <a:endParaRPr lang="en-US" altLang="fa-IR" sz="1400" b="1">
              <a:cs typeface="B Nazanin" panose="00000400000000000000" pitchFamily="2" charset="-78"/>
            </a:endParaRPr>
          </a:p>
        </p:txBody>
      </p:sp>
    </p:spTree>
  </p:cSld>
  <p:clrMapOvr>
    <a:masterClrMapping/>
  </p:clrMapOvr>
  <p:transition>
    <p:pull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55299" name="Picture 2" descr="C:\Documents and Settings\SSA\Desktop\خانه صلح جو\New Folder\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7200"/>
            <a:ext cx="6931025"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25</a:t>
            </a:r>
            <a:endParaRPr lang="en-US" altLang="fa-IR" sz="1400" b="1">
              <a:cs typeface="B Nazanin" panose="00000400000000000000" pitchFamily="2" charset="-78"/>
            </a:endParaRP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6"/>
          <p:cNvSpPr>
            <a:spLocks noGrp="1"/>
          </p:cNvSpPr>
          <p:nvPr>
            <p:ph type="ctrTitle"/>
          </p:nvPr>
        </p:nvSpPr>
        <p:spPr>
          <a:xfrm>
            <a:off x="1524000" y="1676400"/>
            <a:ext cx="7505700" cy="4800600"/>
          </a:xfrm>
        </p:spPr>
        <p:txBody>
          <a:bodyPr/>
          <a:lstStyle/>
          <a:p>
            <a:pPr algn="r" rtl="1">
              <a:lnSpc>
                <a:spcPct val="150000"/>
              </a:lnSpc>
              <a:spcBef>
                <a:spcPts val="0"/>
              </a:spcBef>
              <a:spcAft>
                <a:spcPts val="0"/>
              </a:spcAft>
              <a:defRPr/>
            </a:pPr>
            <a:r>
              <a:rPr lang="fa-IR" sz="2400" b="1" dirty="0" smtClean="0">
                <a:effectLst>
                  <a:outerShdw blurRad="38100" dist="38100" dir="2700000" algn="tl">
                    <a:srgbClr val="000000">
                      <a:alpha val="43137"/>
                    </a:srgbClr>
                  </a:outerShdw>
                </a:effectLst>
                <a:latin typeface="Times New Roman"/>
                <a:ea typeface="Times New Roman"/>
                <a:cs typeface="B Nazanin" pitchFamily="2" charset="-78"/>
              </a:rPr>
              <a:t>فشار هوا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فشار هوا در تبريز در سالهاي مختلف و ماههاي مختلف سال تقريبا يكنواخت بوده و با نوسانات قابل ملاحظه اي روبرو نبوده است .  متوسط فشار هوا در طي شش سال  1976 تا  1981  نشان مي دهد كه حداكثر متوسط فشار  هوا برابر 5/864 ميلي بار در سال 1977 و حداقل  متوسط فشار هوا برابر 5/792 ميلي بار در سال 1979 بوده است.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en-US" sz="1400" dirty="0" smtClean="0">
                <a:latin typeface="Times New Roman"/>
                <a:ea typeface="Times New Roman"/>
                <a:cs typeface="B Nazanin" pitchFamily="2" charset="-78"/>
              </a:rPr>
              <a:t/>
            </a:r>
            <a:br>
              <a:rPr lang="en-US"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endParaRPr lang="en-US" sz="1400" dirty="0" smtClean="0">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6324"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26</a:t>
            </a:r>
            <a:endParaRPr lang="en-US" altLang="fa-IR" sz="1400" b="1">
              <a:cs typeface="B Nazanin" panose="00000400000000000000" pitchFamily="2" charset="-78"/>
            </a:endParaRPr>
          </a:p>
        </p:txBody>
      </p:sp>
    </p:spTree>
  </p:cSld>
  <p:clrMapOvr>
    <a:masterClrMapping/>
  </p:clrMapOvr>
  <p:transition>
    <p:pull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itle 6"/>
          <p:cNvSpPr>
            <a:spLocks noGrp="1"/>
          </p:cNvSpPr>
          <p:nvPr>
            <p:ph type="ctrTitle"/>
          </p:nvPr>
        </p:nvSpPr>
        <p:spPr>
          <a:xfrm>
            <a:off x="1676400" y="838200"/>
            <a:ext cx="7848600" cy="5867400"/>
          </a:xfrm>
        </p:spPr>
        <p:txBody>
          <a:bodyPr/>
          <a:lstStyle/>
          <a:p>
            <a:pPr algn="r" rtl="1">
              <a:lnSpc>
                <a:spcPct val="150000"/>
              </a:lnSpc>
            </a:pP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عامل تعيين كننده تابش نور خورشيد عرض جغرافيايي است .  تبريز با قرار داشتن در عرض جغرافيايي  37  درجه  وضعيت  كلي زواياي تابش اين عرض را دارد. زاويه سمت (آزيموت) نيز براي طلوع آفتاب از حدود 12درجه در ماه دي (حدود30 : 8 صبح ) تا 70 درجه در تير ماه (ساعت 6 صبح ) متغير است.  اين ارقام براي غروب  آفتاب به ترتيب  برابر 236 درجه (حدود 30: 4 بعد از ظهر ) و 290 درجه ( حدود 6 بعد از ظهر ) مي باشد. ميزان انرژي خورشيدي تابيده شده بر سطوح عمودي در مواقع مختلف  سال و در حوادث گوناگون براي دماي  موثر 22 درجه سلسيوس به عنوان مرز نياز به سايه نشان ميد هد كه بيشترين  مقدار انرژي تابيده شده در مواقع سرد و كمترين در مواقع گرم در جهت جنوب شرقي است .  علاوه بر اين ميزان ساعات آفتابي براي بررسي آثار و عوامل اقليمي بر ساخت و سازها اهميت دارد . حداكثر ساعات آفتابي مربوط به تير , 357 ساعت و حداقل آن در دي ماه 117 ساعت مي باشد</a:t>
            </a: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en-US"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en-US"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t>
            </a:r>
            <a:endParaRPr lang="en-US" altLang="fa-IR" sz="1400" smtClean="0">
              <a:cs typeface="B Nazanin" panose="00000400000000000000"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7348" name="TextBox 10"/>
          <p:cNvSpPr txBox="1">
            <a:spLocks noChangeArrowheads="1"/>
          </p:cNvSpPr>
          <p:nvPr/>
        </p:nvSpPr>
        <p:spPr bwMode="auto">
          <a:xfrm>
            <a:off x="6172200" y="3733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fa-IR" altLang="fa-IR" sz="1800"/>
          </a:p>
        </p:txBody>
      </p:sp>
      <p:pic>
        <p:nvPicPr>
          <p:cNvPr id="57349" name="Picture 2" descr="C:\Documents and Settings\SSA\Desktop\خانه صلح جو\New Folder\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505200"/>
            <a:ext cx="39687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14"/>
          <p:cNvSpPr txBox="1">
            <a:spLocks noChangeArrowheads="1"/>
          </p:cNvSpPr>
          <p:nvPr/>
        </p:nvSpPr>
        <p:spPr bwMode="auto">
          <a:xfrm>
            <a:off x="7620000" y="304800"/>
            <a:ext cx="1787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400" b="1">
                <a:cs typeface="B Nazanin" panose="00000400000000000000" pitchFamily="2" charset="-78"/>
              </a:rPr>
              <a:t>تابش نور آفتاب</a:t>
            </a:r>
            <a:endParaRPr lang="en-US" altLang="fa-IR" sz="2400" b="1">
              <a:cs typeface="B Nazanin" panose="00000400000000000000" pitchFamily="2" charset="-78"/>
            </a:endParaRPr>
          </a:p>
        </p:txBody>
      </p:sp>
      <p:sp>
        <p:nvSpPr>
          <p:cNvPr id="57351"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27</a:t>
            </a:r>
            <a:endParaRPr lang="en-US" altLang="fa-IR" sz="1400" b="1">
              <a:cs typeface="B Nazanin" panose="00000400000000000000" pitchFamily="2" charset="-78"/>
            </a:endParaRPr>
          </a:p>
        </p:txBody>
      </p:sp>
    </p:spTree>
  </p:cSld>
  <p:clrMapOvr>
    <a:masterClrMapping/>
  </p:clrMapOvr>
  <p:transition>
    <p:zoom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6"/>
          <p:cNvSpPr>
            <a:spLocks noGrp="1"/>
          </p:cNvSpPr>
          <p:nvPr>
            <p:ph type="ctrTitle"/>
          </p:nvPr>
        </p:nvSpPr>
        <p:spPr>
          <a:xfrm>
            <a:off x="1373188" y="2667000"/>
            <a:ext cx="8151812" cy="3962400"/>
          </a:xfrm>
        </p:spPr>
        <p:txBody>
          <a:bodyPr/>
          <a:lstStyle/>
          <a:p>
            <a:pPr algn="r" rtl="1">
              <a:lnSpc>
                <a:spcPct val="150000"/>
              </a:lnSpc>
              <a:spcBef>
                <a:spcPts val="0"/>
              </a:spcBef>
              <a:spcAft>
                <a:spcPts val="0"/>
              </a:spcAft>
              <a:defRPr/>
            </a:pPr>
            <a:r>
              <a:rPr lang="en-US" sz="1400" dirty="0" smtClean="0">
                <a:latin typeface="Times New Roman"/>
                <a:ea typeface="Times New Roman"/>
                <a:cs typeface="B Nazanin" pitchFamily="2" charset="-78"/>
              </a:rPr>
              <a:t/>
            </a:r>
            <a:br>
              <a:rPr lang="en-US"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solidFill>
                  <a:prstClr val="black"/>
                </a:solidFill>
                <a:effectLst>
                  <a:outerShdw blurRad="38100" dist="38100" dir="2700000" algn="tl">
                    <a:srgbClr val="000000">
                      <a:alpha val="43137"/>
                    </a:srgbClr>
                  </a:outerShdw>
                </a:effectLst>
                <a:cs typeface="B Nazanin" pitchFamily="2" charset="-78"/>
              </a:rPr>
              <a:t> </a:t>
            </a:r>
            <a:r>
              <a:rPr lang="fa-IR" sz="2800" b="1" dirty="0" smtClean="0">
                <a:solidFill>
                  <a:prstClr val="black"/>
                </a:solidFill>
                <a:effectLst>
                  <a:outerShdw blurRad="38100" dist="38100" dir="2700000" algn="tl">
                    <a:srgbClr val="000000">
                      <a:alpha val="43137"/>
                    </a:srgbClr>
                  </a:outerShdw>
                </a:effectLst>
                <a:cs typeface="B Nazanin" pitchFamily="2" charset="-78"/>
              </a:rPr>
              <a:t>مطالعات زمین شناسی ( تکتونیک )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2400" dirty="0" smtClean="0">
                <a:effectLst>
                  <a:outerShdw blurRad="38100" dist="38100" dir="2700000" algn="tl">
                    <a:srgbClr val="000000">
                      <a:alpha val="43137"/>
                    </a:srgbClr>
                  </a:outerShdw>
                </a:effectLst>
                <a:latin typeface="Times New Roman"/>
                <a:ea typeface="Times New Roman"/>
                <a:cs typeface="B Nazanin" pitchFamily="2" charset="-78"/>
              </a:rPr>
              <a:t>زمين لرزه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بشر از دير باز با پديده هاي مخرب طبيعي روبرو بوده است . يكي از اين پديده ها زمين لرزه است كه همواره علاوه بر زيانهاي اقتصادي بسيار, جان هزاران نفر را نيز در سراسر دنيا مورد تهديد قرار مي دهد . از بين پديده هاي مخرب طبيعي, ازآنجاييكه    علل و منشاء وقوع زمين لرزه ها در كيلومترهاي اعماق زمين قرار گرفته, پيش بيني دقيق زمان ومكان و بزرگي زمين لرزه ها       تا كنون ميسر نگرديده است . هر چند در بيشتر كشورهاي پيشرفته  و زلزله خيز دنيا مطالعه در اين خصوص ادامه دارد.تغيير        وتحول كوههاي جوان اين منطقه كه موجب پيدايش چين خوردگيها ي جديد وشكستگيهاي لايه هاي زمين است,علت اصلي   زلزله خيز بودن فلات ايران است . مطالعات تاريخي زلزله نگاري , نشانگر  آنست كه تبريز جز و مناطق زلزله خيز ايران بشمار     مي رود . اين منطقه  از    634 سال قبل از ميلاد مسيح فعاليت  لرزشي داشته است ,كه البته ثبت دقيق نشده است .و طبق     شواهد و قرائن  اين عدد بدست آمده  و رسمي ترين سال ثبت شده در متون قديمي در رابطه با زلزله تبريز سال 244 ه_ ق مي‌باشد كه البته در قسمت مطالعات تاريخي در رابطه با تاريخ وقوع زمين لرزه هاي تبريز بيشتر  مي‌توان به بحث پرداخت.</a:t>
            </a:r>
            <a:br>
              <a:rPr lang="fa-IR" sz="16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 زمين لرزه هاي ثبت شده تبريز :</a:t>
            </a:r>
            <a:br>
              <a:rPr lang="fa-IR" sz="16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يحيي ذكا پژوهشگر بزرگ ايران در كتاب  زمين لرزه هاي تبريز شرح كاملي از تاريخ وقوع زلزله ها و حوادث مقارن باآن داده    است . اكنون تاريخ زلزله هاي ثبت شده را با هم مرور مي كنيم : سالهاي 244 , 434,  671, 1050 , 1056,  1060, 1075 </a:t>
            </a:r>
            <a:br>
              <a:rPr lang="fa-IR" sz="16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 1169, 1188, 1194, 1201, 1220, 1227, 1234, 1250, 1259, 1262 , 1267, 1268, 1270, 1271,1279 ,1273</a:t>
            </a:r>
            <a:br>
              <a:rPr lang="fa-IR" sz="16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 1278تا 1297, 1298, 1300, 1311. 1313 </a:t>
            </a:r>
            <a:r>
              <a:rPr lang="fa-IR" sz="1100" dirty="0" smtClean="0">
                <a:latin typeface="Times New Roman"/>
                <a:ea typeface="Times New Roman"/>
                <a:cs typeface="B Nazanin" pitchFamily="2" charset="-78"/>
              </a:rPr>
              <a:t>(1- ذكاء، يحيي، زمين لرزه هاي تبريز, 1359, ص149)</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endParaRPr lang="en-US" sz="1400" dirty="0" smtClean="0">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8372"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28</a:t>
            </a:r>
            <a:endParaRPr lang="en-US" altLang="fa-IR" sz="1400" b="1">
              <a:cs typeface="B Nazanin" panose="00000400000000000000" pitchFamily="2" charset="-78"/>
            </a:endParaRP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1747" name="TextBox 13"/>
          <p:cNvSpPr txBox="1">
            <a:spLocks noChangeArrowheads="1"/>
          </p:cNvSpPr>
          <p:nvPr/>
        </p:nvSpPr>
        <p:spPr bwMode="auto">
          <a:xfrm>
            <a:off x="1752600" y="838200"/>
            <a:ext cx="7381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2400">
                <a:cs typeface="B Nazanin" panose="00000400000000000000" pitchFamily="2" charset="-78"/>
              </a:rPr>
              <a:t>تقدیر و تشکر</a:t>
            </a:r>
          </a:p>
          <a:p>
            <a:pPr algn="just" rtl="1" eaLnBrk="1" hangingPunct="1"/>
            <a:endParaRPr lang="fa-IR" altLang="fa-IR" sz="1600">
              <a:cs typeface="B Nazanin" panose="00000400000000000000" pitchFamily="2" charset="-78"/>
            </a:endParaRPr>
          </a:p>
          <a:p>
            <a:pPr algn="just" rtl="1" eaLnBrk="1" hangingPunct="1"/>
            <a:r>
              <a:rPr lang="fa-IR" altLang="fa-IR" sz="1400">
                <a:cs typeface="B Nazanin" panose="00000400000000000000" pitchFamily="2" charset="-78"/>
              </a:rPr>
              <a:t>با سپاس و قدردانی از تمام زحمات استاد یعقوب زاده که مرمت را ملموس تر به ما معرفی کردند و دیدگاه جدیدی از آن را در ما به وجود آوردند و با تمامی کاستی ها و نواقص دانشجویان و دانشگاه در طول ترم  صبورانه ما را در تهیه و تنظیم این پروژه راهنمایی نمودند؛ باشد که این پروژه در خور سپاس و قدردانی هر چند اندک از زحمات استاد بزرگ و محترممان جناب آقای مهندس</a:t>
            </a:r>
            <a:r>
              <a:rPr lang="en-US" altLang="fa-IR" sz="1400">
                <a:cs typeface="B Nazanin" panose="00000400000000000000" pitchFamily="2" charset="-78"/>
              </a:rPr>
              <a:t> </a:t>
            </a:r>
            <a:r>
              <a:rPr lang="fa-IR" altLang="fa-IR" sz="1400">
                <a:cs typeface="B Nazanin" panose="00000400000000000000" pitchFamily="2" charset="-78"/>
              </a:rPr>
              <a:t>یعقوب زاده باشد.</a:t>
            </a:r>
            <a:r>
              <a:rPr lang="fa-IR" altLang="fa-IR" sz="1600">
                <a:cs typeface="B Nazanin" panose="00000400000000000000" pitchFamily="2" charset="-78"/>
              </a:rPr>
              <a:t>  </a:t>
            </a:r>
          </a:p>
          <a:p>
            <a:pPr algn="just" rtl="1" eaLnBrk="1" hangingPunct="1"/>
            <a:endParaRPr lang="en-US" altLang="fa-IR" sz="1600">
              <a:cs typeface="B Nazanin" panose="00000400000000000000" pitchFamily="2" charset="-78"/>
            </a:endParaRPr>
          </a:p>
        </p:txBody>
      </p:sp>
    </p:spTree>
  </p:cSld>
  <p:clrMapOvr>
    <a:masterClrMapping/>
  </p:clrMapOvr>
  <p:transition>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Title 6"/>
          <p:cNvSpPr>
            <a:spLocks noGrp="1"/>
          </p:cNvSpPr>
          <p:nvPr>
            <p:ph type="ctrTitle"/>
          </p:nvPr>
        </p:nvSpPr>
        <p:spPr>
          <a:xfrm>
            <a:off x="1524000" y="3657600"/>
            <a:ext cx="7696200" cy="2438400"/>
          </a:xfrm>
        </p:spPr>
        <p:txBody>
          <a:bodyPr/>
          <a:lstStyle/>
          <a:p>
            <a:pPr algn="r" rtl="1">
              <a:lnSpc>
                <a:spcPct val="150000"/>
              </a:lnSpc>
            </a:pP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t>نكته مهم در تاريخهاي ثبت شده بالا در اين است كه اولا بجز چهار زلزله از موارد بالا ما بقي  تلفات چنداني در بر نداشته است. يعني زلزله هاي  244 , 434 , 671 و 1194 ه_ ق وحشتناكتر  از بقيه بوده بخصوص زلزله سال 1194 كه به گفته مورخين حتي از ارتفاع ديوارها يك وجب باقي نمانده بود. اينك پس از رويت  جداول كامل مربوط به وقوع زلزله هاي واقع شده در تبريز, چهار زلزله مهم تبريز را با هم بررسي مي كنيم.</a:t>
            </a:r>
            <a:br>
              <a:rPr lang="fa-IR" altLang="fa-IR" sz="16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100" smtClean="0">
                <a:latin typeface="Times New Roman" panose="02020603050405020304" pitchFamily="18" charset="0"/>
                <a:ea typeface="Times New Roman" panose="02020603050405020304" pitchFamily="18" charset="0"/>
                <a:cs typeface="B Nazanin" panose="00000400000000000000" pitchFamily="2" charset="-78"/>
              </a:rPr>
              <a:t> 1- ذكاء، يحيي، زمين لرزه هاي تبريز, 1359 ؛ ص 149                 2- ميرزا حسن زنوزي، رياض الجنه، نسخه خطي، كتابخانه ملي تبريز </a:t>
            </a: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en-US"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en-US"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t/>
            </a:r>
            <a:br>
              <a:rPr lang="fa-IR" altLang="fa-IR" sz="1400" smtClean="0">
                <a:latin typeface="Times New Roman" panose="02020603050405020304" pitchFamily="18" charset="0"/>
                <a:ea typeface="Times New Roman" panose="02020603050405020304" pitchFamily="18" charset="0"/>
                <a:cs typeface="B Nazanin" panose="00000400000000000000" pitchFamily="2" charset="-78"/>
              </a:rPr>
            </a:br>
            <a:endParaRPr lang="en-US" altLang="fa-IR" sz="1400" smtClean="0">
              <a:cs typeface="B Nazanin" panose="00000400000000000000"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aphicFrame>
        <p:nvGraphicFramePr>
          <p:cNvPr id="12" name="Table 11"/>
          <p:cNvGraphicFramePr>
            <a:graphicFrameLocks noGrp="1"/>
          </p:cNvGraphicFramePr>
          <p:nvPr/>
        </p:nvGraphicFramePr>
        <p:xfrm>
          <a:off x="1905000" y="2286000"/>
          <a:ext cx="6858000" cy="3810000"/>
        </p:xfrm>
        <a:graphic>
          <a:graphicData uri="http://schemas.openxmlformats.org/drawingml/2006/table">
            <a:tbl>
              <a:tblPr rtl="1"/>
              <a:tblGrid>
                <a:gridCol w="5080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gridCol w="1016000">
                  <a:extLst>
                    <a:ext uri="{9D8B030D-6E8A-4147-A177-3AD203B41FA5}">
                      <a16:colId xmlns:a16="http://schemas.microsoft.com/office/drawing/2014/main" xmlns="" val="20002"/>
                    </a:ext>
                  </a:extLst>
                </a:gridCol>
                <a:gridCol w="1143000">
                  <a:extLst>
                    <a:ext uri="{9D8B030D-6E8A-4147-A177-3AD203B41FA5}">
                      <a16:colId xmlns:a16="http://schemas.microsoft.com/office/drawing/2014/main" xmlns="" val="20003"/>
                    </a:ext>
                  </a:extLst>
                </a:gridCol>
                <a:gridCol w="762000">
                  <a:extLst>
                    <a:ext uri="{9D8B030D-6E8A-4147-A177-3AD203B41FA5}">
                      <a16:colId xmlns:a16="http://schemas.microsoft.com/office/drawing/2014/main" xmlns="" val="20004"/>
                    </a:ext>
                  </a:extLst>
                </a:gridCol>
                <a:gridCol w="889000">
                  <a:extLst>
                    <a:ext uri="{9D8B030D-6E8A-4147-A177-3AD203B41FA5}">
                      <a16:colId xmlns:a16="http://schemas.microsoft.com/office/drawing/2014/main" xmlns="" val="20005"/>
                    </a:ext>
                  </a:extLst>
                </a:gridCol>
                <a:gridCol w="1016000">
                  <a:extLst>
                    <a:ext uri="{9D8B030D-6E8A-4147-A177-3AD203B41FA5}">
                      <a16:colId xmlns:a16="http://schemas.microsoft.com/office/drawing/2014/main" xmlns="" val="20006"/>
                    </a:ext>
                  </a:extLst>
                </a:gridCol>
                <a:gridCol w="762000">
                  <a:extLst>
                    <a:ext uri="{9D8B030D-6E8A-4147-A177-3AD203B41FA5}">
                      <a16:colId xmlns:a16="http://schemas.microsoft.com/office/drawing/2014/main" xmlns="" val="20007"/>
                    </a:ext>
                  </a:extLst>
                </a:gridCol>
              </a:tblGrid>
              <a:tr h="180109">
                <a:tc>
                  <a:txBody>
                    <a:bodyPr/>
                    <a:lstStyle/>
                    <a:p>
                      <a:pPr marL="0" marR="0" algn="ctr" rtl="1">
                        <a:lnSpc>
                          <a:spcPct val="80000"/>
                        </a:lnSpc>
                        <a:spcBef>
                          <a:spcPts val="0"/>
                        </a:spcBef>
                        <a:spcAft>
                          <a:spcPts val="0"/>
                        </a:spcAft>
                      </a:pPr>
                      <a:r>
                        <a:rPr lang="ar-SA" sz="1200" b="0" spc="-40" dirty="0">
                          <a:effectLst>
                            <a:outerShdw blurRad="38100" dist="38100" dir="2700000" algn="tl">
                              <a:srgbClr val="000000">
                                <a:alpha val="43137"/>
                              </a:srgbClr>
                            </a:outerShdw>
                          </a:effectLst>
                          <a:latin typeface="Calibri"/>
                          <a:ea typeface="Times New Roman"/>
                          <a:cs typeface="B Nazanin" pitchFamily="2" charset="-78"/>
                        </a:rPr>
                        <a:t>رديف</a:t>
                      </a:r>
                      <a:endParaRPr lang="en-US" sz="1600" b="0" dirty="0">
                        <a:effectLst>
                          <a:outerShdw blurRad="38100" dist="38100" dir="2700000" algn="tl">
                            <a:srgbClr val="000000">
                              <a:alpha val="43137"/>
                            </a:srgbClr>
                          </a:outerShdw>
                        </a:effectLst>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80000"/>
                        </a:lnSpc>
                        <a:spcBef>
                          <a:spcPts val="0"/>
                        </a:spcBef>
                        <a:spcAft>
                          <a:spcPts val="0"/>
                        </a:spcAft>
                      </a:pPr>
                      <a:r>
                        <a:rPr lang="ar-SA" sz="1200" spc="-40" dirty="0">
                          <a:effectLst>
                            <a:outerShdw blurRad="38100" dist="38100" dir="2700000" algn="tl">
                              <a:srgbClr val="000000">
                                <a:alpha val="43137"/>
                              </a:srgbClr>
                            </a:outerShdw>
                          </a:effectLst>
                          <a:latin typeface="Times New Roman"/>
                          <a:ea typeface="Times New Roman"/>
                          <a:cs typeface="B Nazanin" pitchFamily="2" charset="-78"/>
                        </a:rPr>
                        <a:t>سال هجري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8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فصل</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8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ساعت</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8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روز هفته</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8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روز و ماه هجري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8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روز و ماه فرنگي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80000"/>
                        </a:lnSpc>
                        <a:spcBef>
                          <a:spcPts val="0"/>
                        </a:spcBef>
                        <a:spcAft>
                          <a:spcPts val="0"/>
                        </a:spcAft>
                      </a:pPr>
                      <a:r>
                        <a:rPr lang="ar-SA" sz="1200" spc="-40" dirty="0">
                          <a:effectLst>
                            <a:outerShdw blurRad="38100" dist="38100" dir="2700000" algn="tl">
                              <a:srgbClr val="000000">
                                <a:alpha val="43137"/>
                              </a:srgbClr>
                            </a:outerShdw>
                          </a:effectLst>
                          <a:latin typeface="Times New Roman"/>
                          <a:ea typeface="Times New Roman"/>
                          <a:cs typeface="B Nazanin" pitchFamily="2" charset="-78"/>
                        </a:rPr>
                        <a:t>سال ميلادي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80109">
                <a:tc>
                  <a:txBody>
                    <a:bodyPr/>
                    <a:lstStyle/>
                    <a:p>
                      <a:pPr marL="0" marR="0" algn="ctr" rtl="1">
                        <a:lnSpc>
                          <a:spcPct val="100000"/>
                        </a:lnSpc>
                        <a:spcBef>
                          <a:spcPts val="0"/>
                        </a:spcBef>
                        <a:spcAft>
                          <a:spcPts val="0"/>
                        </a:spcAft>
                      </a:pPr>
                      <a:r>
                        <a:rPr lang="ar-SA" sz="1100" b="1" spc="-40" dirty="0">
                          <a:latin typeface="Calibri"/>
                          <a:ea typeface="Times New Roman"/>
                          <a:cs typeface="B Nazanin" pitchFamily="2" charset="-78"/>
                        </a:rPr>
                        <a:t>1</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244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_</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858</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80109">
                <a:tc>
                  <a:txBody>
                    <a:bodyPr/>
                    <a:lstStyle/>
                    <a:p>
                      <a:pPr marL="0" marR="0" algn="ctr" rtl="1">
                        <a:lnSpc>
                          <a:spcPct val="100000"/>
                        </a:lnSpc>
                        <a:spcBef>
                          <a:spcPts val="0"/>
                        </a:spcBef>
                        <a:spcAft>
                          <a:spcPts val="0"/>
                        </a:spcAft>
                      </a:pPr>
                      <a:r>
                        <a:rPr lang="ar-SA" sz="1100" b="1" spc="-40" dirty="0">
                          <a:latin typeface="Calibri"/>
                          <a:ea typeface="Times New Roman"/>
                          <a:cs typeface="B Nazanin" pitchFamily="2" charset="-78"/>
                        </a:rPr>
                        <a:t>2</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234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خزان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dirty="0">
                          <a:latin typeface="Times New Roman"/>
                          <a:ea typeface="Times New Roman"/>
                          <a:cs typeface="B Nazanin" pitchFamily="2" charset="-78"/>
                        </a:rPr>
                        <a:t>ميان شام و خفتن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آدينه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14 صفر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7اكتبر</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1042</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80109">
                <a:tc>
                  <a:txBody>
                    <a:bodyPr/>
                    <a:lstStyle/>
                    <a:p>
                      <a:pPr marL="0" marR="0" algn="ctr" rtl="1">
                        <a:lnSpc>
                          <a:spcPct val="100000"/>
                        </a:lnSpc>
                        <a:spcBef>
                          <a:spcPts val="0"/>
                        </a:spcBef>
                        <a:spcAft>
                          <a:spcPts val="0"/>
                        </a:spcAft>
                      </a:pPr>
                      <a:r>
                        <a:rPr lang="ar-SA" sz="1100" b="1" spc="-40" dirty="0">
                          <a:latin typeface="Calibri"/>
                          <a:ea typeface="Times New Roman"/>
                          <a:cs typeface="B Nazanin" pitchFamily="2" charset="-78"/>
                        </a:rPr>
                        <a:t>3</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234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نيمه خزان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پس از نماز وخفتن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چهارشنبه شب</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17 ربيع الاول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8 نوامبر</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1042</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80109">
                <a:tc>
                  <a:txBody>
                    <a:bodyPr/>
                    <a:lstStyle/>
                    <a:p>
                      <a:pPr marL="0" marR="0" algn="ctr" rtl="1">
                        <a:lnSpc>
                          <a:spcPct val="100000"/>
                        </a:lnSpc>
                        <a:spcBef>
                          <a:spcPts val="0"/>
                        </a:spcBef>
                        <a:spcAft>
                          <a:spcPts val="0"/>
                        </a:spcAft>
                      </a:pPr>
                      <a:r>
                        <a:rPr lang="ar-SA" sz="1100" b="1" spc="-40" dirty="0">
                          <a:latin typeface="Calibri"/>
                          <a:ea typeface="Times New Roman"/>
                          <a:cs typeface="B Nazanin" pitchFamily="2" charset="-78"/>
                        </a:rPr>
                        <a:t>4</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671</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نيمه زمستان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دود انگه از شب رفته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17 ربيع الاول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فوريه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1272</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80109">
                <a:tc>
                  <a:txBody>
                    <a:bodyPr/>
                    <a:lstStyle/>
                    <a:p>
                      <a:pPr marL="0" marR="0" algn="ctr" rtl="1">
                        <a:lnSpc>
                          <a:spcPct val="100000"/>
                        </a:lnSpc>
                        <a:spcBef>
                          <a:spcPts val="0"/>
                        </a:spcBef>
                        <a:spcAft>
                          <a:spcPts val="0"/>
                        </a:spcAft>
                      </a:pPr>
                      <a:r>
                        <a:rPr lang="ar-SA" sz="1100" b="1" spc="-40" dirty="0">
                          <a:latin typeface="Calibri"/>
                          <a:ea typeface="Times New Roman"/>
                          <a:cs typeface="B Nazanin" pitchFamily="2" charset="-78"/>
                        </a:rPr>
                        <a:t>5</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100">
                          <a:latin typeface="Times New Roman"/>
                          <a:ea typeface="Times New Roman"/>
                          <a:cs typeface="B Nazanin" pitchFamily="2" charset="-78"/>
                        </a:rPr>
                        <a:t>1050</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نيمه زمستان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عصر</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آدينه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en-US" sz="1100" spc="-40" dirty="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فوريه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1641</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80109">
                <a:tc>
                  <a:txBody>
                    <a:bodyPr/>
                    <a:lstStyle/>
                    <a:p>
                      <a:pPr marL="0" marR="0" algn="ctr" rtl="1">
                        <a:lnSpc>
                          <a:spcPct val="100000"/>
                        </a:lnSpc>
                        <a:spcBef>
                          <a:spcPts val="0"/>
                        </a:spcBef>
                        <a:spcAft>
                          <a:spcPts val="0"/>
                        </a:spcAft>
                      </a:pPr>
                      <a:r>
                        <a:rPr lang="ar-SA" sz="1100" b="1" spc="-40" dirty="0">
                          <a:latin typeface="Calibri"/>
                          <a:ea typeface="Times New Roman"/>
                          <a:cs typeface="B Nazanin" pitchFamily="2" charset="-78"/>
                        </a:rPr>
                        <a:t>6</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1056</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4 ذيقعده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1646</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80109">
                <a:tc>
                  <a:txBody>
                    <a:bodyPr/>
                    <a:lstStyle/>
                    <a:p>
                      <a:pPr marL="0" marR="0" algn="ctr" rtl="1">
                        <a:lnSpc>
                          <a:spcPct val="100000"/>
                        </a:lnSpc>
                        <a:spcBef>
                          <a:spcPts val="0"/>
                        </a:spcBef>
                        <a:spcAft>
                          <a:spcPts val="0"/>
                        </a:spcAft>
                      </a:pPr>
                      <a:r>
                        <a:rPr lang="ar-SA" sz="1100" b="1" spc="-40" dirty="0">
                          <a:latin typeface="Calibri"/>
                          <a:ea typeface="Times New Roman"/>
                          <a:cs typeface="B Nazanin" pitchFamily="2" charset="-78"/>
                        </a:rPr>
                        <a:t>7</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1060</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dirty="0">
                          <a:latin typeface="Times New Roman"/>
                          <a:ea typeface="Times New Roman"/>
                          <a:cs typeface="B Nazanin" pitchFamily="2" charset="-78"/>
                        </a:rPr>
                        <a:t>4 ذيقعده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1650</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80109">
                <a:tc>
                  <a:txBody>
                    <a:bodyPr/>
                    <a:lstStyle/>
                    <a:p>
                      <a:pPr marL="0" marR="0" algn="ctr" rtl="1">
                        <a:lnSpc>
                          <a:spcPct val="100000"/>
                        </a:lnSpc>
                        <a:spcBef>
                          <a:spcPts val="0"/>
                        </a:spcBef>
                        <a:spcAft>
                          <a:spcPts val="0"/>
                        </a:spcAft>
                      </a:pPr>
                      <a:r>
                        <a:rPr lang="ar-SA" sz="1100" b="1" spc="-40" dirty="0">
                          <a:latin typeface="Calibri"/>
                          <a:ea typeface="Times New Roman"/>
                          <a:cs typeface="B Nazanin" pitchFamily="2" charset="-78"/>
                        </a:rPr>
                        <a:t>8</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1075</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dirty="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dirty="0">
                          <a:latin typeface="Times New Roman"/>
                          <a:ea typeface="Times New Roman"/>
                          <a:cs typeface="B Nazanin" pitchFamily="2" charset="-78"/>
                        </a:rPr>
                        <a:t>4 ذيقعده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1664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07816">
                <a:tc>
                  <a:txBody>
                    <a:bodyPr/>
                    <a:lstStyle/>
                    <a:p>
                      <a:pPr marL="0" marR="0" algn="ctr" rtl="1">
                        <a:lnSpc>
                          <a:spcPct val="100000"/>
                        </a:lnSpc>
                        <a:spcBef>
                          <a:spcPts val="0"/>
                        </a:spcBef>
                        <a:spcAft>
                          <a:spcPts val="0"/>
                        </a:spcAft>
                      </a:pPr>
                      <a:r>
                        <a:rPr lang="ar-SA" sz="1100" b="1" spc="-40" dirty="0">
                          <a:latin typeface="Calibri"/>
                          <a:ea typeface="Times New Roman"/>
                          <a:cs typeface="B Nazanin" pitchFamily="2" charset="-78"/>
                        </a:rPr>
                        <a:t>9</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1133</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بهار</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00" spc="-40" dirty="0">
                          <a:latin typeface="Times New Roman"/>
                          <a:ea typeface="Times New Roman"/>
                          <a:cs typeface="B Nazanin" pitchFamily="2" charset="-78"/>
                        </a:rPr>
                        <a:t>1 ساعت و نيم از روز گذشته</a:t>
                      </a:r>
                      <a:endParaRPr lang="en-US" sz="12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يكشنبه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28 جمادي الثاني</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26 آوريل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1721</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10</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1134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100" spc="-40">
                          <a:latin typeface="Times New Roman"/>
                          <a:ea typeface="Times New Roman"/>
                          <a:cs typeface="B Nazanin" pitchFamily="2" charset="-78"/>
                        </a:rPr>
                        <a:t>28 جمادي الثاني</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1721</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11</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1140</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100" spc="-40">
                          <a:latin typeface="Times New Roman"/>
                          <a:ea typeface="Times New Roman"/>
                          <a:cs typeface="B Nazanin" pitchFamily="2" charset="-78"/>
                        </a:rPr>
                        <a:t>28 جمادي الثاني</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1724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12</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1169</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100" spc="-40">
                          <a:latin typeface="Times New Roman"/>
                          <a:ea typeface="Times New Roman"/>
                          <a:cs typeface="B Nazanin" pitchFamily="2" charset="-78"/>
                        </a:rPr>
                        <a:t>28 جمادي الثاني</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1755</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13</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1188</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100" spc="-40">
                          <a:latin typeface="Times New Roman"/>
                          <a:ea typeface="Times New Roman"/>
                          <a:cs typeface="B Nazanin" pitchFamily="2" charset="-78"/>
                        </a:rPr>
                        <a:t>28 جمادي الثاني</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1744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14</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1193</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زمستان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2 ساعت از شب رفته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آدينه شب</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30 ذي الحجه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6 ژانويه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1780</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15</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1194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نيمه زمستان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dirty="0">
                          <a:latin typeface="Times New Roman"/>
                          <a:ea typeface="Times New Roman"/>
                          <a:cs typeface="B Nazanin" pitchFamily="2" charset="-78"/>
                        </a:rPr>
                        <a:t>1 ساعت از زوال گذشته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شنبه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6 صفر</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11 فوريه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1780</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16</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1194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نيمه زمستان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سه ساعت از شب رفته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شنبه شب</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14 صفر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18 فوريه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1780</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17</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1201</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خزان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شب هنگام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شنبه شب</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dirty="0">
                          <a:latin typeface="Times New Roman"/>
                          <a:ea typeface="Times New Roman"/>
                          <a:cs typeface="B Nazanin" pitchFamily="2" charset="-78"/>
                        </a:rPr>
                        <a:t>14 صفر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dirty="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1786</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18</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1220</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بهار</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dirty="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dirty="0">
                          <a:latin typeface="Times New Roman"/>
                          <a:ea typeface="Times New Roman"/>
                          <a:cs typeface="B Nazanin" pitchFamily="2" charset="-78"/>
                        </a:rPr>
                        <a:t>شنبه شب</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صفر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نيمه مه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1806</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19</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1227</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آغاز تابستان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ساعت 14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شنبه شب</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جمادي الاول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23 ژوئن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1812</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180109">
                <a:tc>
                  <a:txBody>
                    <a:bodyPr/>
                    <a:lstStyle/>
                    <a:p>
                      <a:pPr marL="0" marR="0" algn="ctr" rtl="1">
                        <a:lnSpc>
                          <a:spcPct val="100000"/>
                        </a:lnSpc>
                        <a:spcBef>
                          <a:spcPts val="0"/>
                        </a:spcBef>
                        <a:spcAft>
                          <a:spcPts val="0"/>
                        </a:spcAft>
                      </a:pPr>
                      <a:r>
                        <a:rPr lang="ar-SA" sz="1100" b="1" spc="-40">
                          <a:latin typeface="Calibri"/>
                          <a:ea typeface="Times New Roman"/>
                          <a:cs typeface="B Nazanin" pitchFamily="2" charset="-78"/>
                        </a:rPr>
                        <a:t>20</a:t>
                      </a:r>
                      <a:endParaRPr lang="en-US" sz="1200" b="1" dirty="0">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100">
                          <a:latin typeface="Times New Roman"/>
                          <a:ea typeface="Times New Roman"/>
                          <a:cs typeface="B Nazanin" pitchFamily="2" charset="-78"/>
                        </a:rPr>
                        <a:t>1234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a:latin typeface="Times New Roman"/>
                          <a:ea typeface="Times New Roman"/>
                          <a:cs typeface="B Nazanin" pitchFamily="2" charset="-78"/>
                        </a:rPr>
                        <a:t>زمستان</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شنبه شب</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3 ريبع الاول</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spc="-40">
                          <a:latin typeface="Times New Roman"/>
                          <a:ea typeface="Times New Roman"/>
                          <a:cs typeface="B Nazanin" pitchFamily="2" charset="-78"/>
                        </a:rPr>
                        <a:t>29 ژانويه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100" dirty="0">
                          <a:latin typeface="Times New Roman"/>
                          <a:ea typeface="Times New Roman"/>
                          <a:cs typeface="B Nazanin" pitchFamily="2" charset="-78"/>
                        </a:rPr>
                        <a:t>1819</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bl>
          </a:graphicData>
        </a:graphic>
      </p:graphicFrame>
      <p:sp>
        <p:nvSpPr>
          <p:cNvPr id="101377" name="Rectangle 1"/>
          <p:cNvSpPr>
            <a:spLocks noChangeArrowheads="1"/>
          </p:cNvSpPr>
          <p:nvPr/>
        </p:nvSpPr>
        <p:spPr bwMode="auto">
          <a:xfrm>
            <a:off x="4038600" y="1828800"/>
            <a:ext cx="2436813" cy="723900"/>
          </a:xfrm>
          <a:prstGeom prst="rect">
            <a:avLst/>
          </a:prstGeom>
          <a:noFill/>
          <a:ln w="9525">
            <a:noFill/>
            <a:miter lim="800000"/>
            <a:headEnd/>
            <a:tailEnd/>
          </a:ln>
          <a:effectLst/>
        </p:spPr>
        <p:txBody>
          <a:bodyPr wrap="none" lIns="0" tIns="0" rIns="0" bIns="0" anchor="ctr">
            <a:spAutoFit/>
          </a:bodyPr>
          <a:lstStyle/>
          <a:p>
            <a:pPr rtl="1">
              <a:defRPr/>
            </a:pPr>
            <a:r>
              <a:rPr lang="ar-SA" dirty="0">
                <a:effectLst>
                  <a:outerShdw blurRad="38100" dist="38100" dir="2700000" algn="tl">
                    <a:srgbClr val="000000">
                      <a:alpha val="43137"/>
                    </a:srgbClr>
                  </a:outerShdw>
                </a:effectLst>
                <a:latin typeface="Times New Roman" pitchFamily="18" charset="0"/>
                <a:cs typeface="B Nazanin" pitchFamily="2" charset="-78"/>
              </a:rPr>
              <a:t>جدول تكا</a:t>
            </a:r>
            <a:r>
              <a:rPr lang="fa-IR" dirty="0">
                <a:effectLst>
                  <a:outerShdw blurRad="38100" dist="38100" dir="2700000" algn="tl">
                    <a:srgbClr val="000000">
                      <a:alpha val="43137"/>
                    </a:srgbClr>
                  </a:outerShdw>
                </a:effectLst>
                <a:latin typeface="Times New Roman" pitchFamily="18" charset="0"/>
                <a:cs typeface="B Nazanin" pitchFamily="2" charset="-78"/>
              </a:rPr>
              <a:t>ن</a:t>
            </a:r>
            <a:r>
              <a:rPr lang="ar-SA" dirty="0">
                <a:effectLst>
                  <a:outerShdw blurRad="38100" dist="38100" dir="2700000" algn="tl">
                    <a:srgbClr val="000000">
                      <a:alpha val="43137"/>
                    </a:srgbClr>
                  </a:outerShdw>
                </a:effectLst>
                <a:latin typeface="Times New Roman" pitchFamily="18" charset="0"/>
                <a:cs typeface="B Nazanin" pitchFamily="2" charset="-78"/>
              </a:rPr>
              <a:t>ها و زلزله هاي تبريز</a:t>
            </a:r>
            <a:endParaRPr lang="en-US" sz="1200" b="1" dirty="0">
              <a:latin typeface="Times New Roman" pitchFamily="18" charset="0"/>
            </a:endParaRPr>
          </a:p>
          <a:p>
            <a:pPr>
              <a:defRPr/>
            </a:pPr>
            <a:r>
              <a:rPr lang="en-US" sz="900" dirty="0"/>
              <a:t/>
            </a:r>
            <a:br>
              <a:rPr lang="en-US" sz="900" dirty="0"/>
            </a:br>
            <a:endParaRPr lang="en-US" sz="1800" dirty="0"/>
          </a:p>
        </p:txBody>
      </p:sp>
      <p:sp>
        <p:nvSpPr>
          <p:cNvPr id="59597"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29</a:t>
            </a:r>
            <a:endParaRPr lang="en-US" altLang="fa-IR" sz="1400" b="1">
              <a:cs typeface="B Nazanin" panose="00000400000000000000" pitchFamily="2" charset="-78"/>
            </a:endParaRPr>
          </a:p>
        </p:txBody>
      </p:sp>
    </p:spTree>
  </p:cSld>
  <p:clrMapOvr>
    <a:masterClrMapping/>
  </p:clrMapOvr>
  <p:transition>
    <p:split dir="in"/>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aphicFrame>
        <p:nvGraphicFramePr>
          <p:cNvPr id="22" name="Table 21"/>
          <p:cNvGraphicFramePr>
            <a:graphicFrameLocks noGrp="1"/>
          </p:cNvGraphicFramePr>
          <p:nvPr/>
        </p:nvGraphicFramePr>
        <p:xfrm>
          <a:off x="1676400" y="838200"/>
          <a:ext cx="7620000" cy="5334000"/>
        </p:xfrm>
        <a:graphic>
          <a:graphicData uri="http://schemas.openxmlformats.org/drawingml/2006/table">
            <a:tbl>
              <a:tblPr rtl="1"/>
              <a:tblGrid>
                <a:gridCol w="564445">
                  <a:extLst>
                    <a:ext uri="{9D8B030D-6E8A-4147-A177-3AD203B41FA5}">
                      <a16:colId xmlns:a16="http://schemas.microsoft.com/office/drawing/2014/main" xmlns="" val="20000"/>
                    </a:ext>
                  </a:extLst>
                </a:gridCol>
                <a:gridCol w="846667">
                  <a:extLst>
                    <a:ext uri="{9D8B030D-6E8A-4147-A177-3AD203B41FA5}">
                      <a16:colId xmlns:a16="http://schemas.microsoft.com/office/drawing/2014/main" xmlns="" val="20001"/>
                    </a:ext>
                  </a:extLst>
                </a:gridCol>
                <a:gridCol w="1128888">
                  <a:extLst>
                    <a:ext uri="{9D8B030D-6E8A-4147-A177-3AD203B41FA5}">
                      <a16:colId xmlns:a16="http://schemas.microsoft.com/office/drawing/2014/main" xmlns="" val="20002"/>
                    </a:ext>
                  </a:extLst>
                </a:gridCol>
                <a:gridCol w="1270000">
                  <a:extLst>
                    <a:ext uri="{9D8B030D-6E8A-4147-A177-3AD203B41FA5}">
                      <a16:colId xmlns:a16="http://schemas.microsoft.com/office/drawing/2014/main" xmlns="" val="20003"/>
                    </a:ext>
                  </a:extLst>
                </a:gridCol>
                <a:gridCol w="846667">
                  <a:extLst>
                    <a:ext uri="{9D8B030D-6E8A-4147-A177-3AD203B41FA5}">
                      <a16:colId xmlns:a16="http://schemas.microsoft.com/office/drawing/2014/main" xmlns="" val="20004"/>
                    </a:ext>
                  </a:extLst>
                </a:gridCol>
                <a:gridCol w="987778">
                  <a:extLst>
                    <a:ext uri="{9D8B030D-6E8A-4147-A177-3AD203B41FA5}">
                      <a16:colId xmlns:a16="http://schemas.microsoft.com/office/drawing/2014/main" xmlns="" val="20005"/>
                    </a:ext>
                  </a:extLst>
                </a:gridCol>
                <a:gridCol w="1128888">
                  <a:extLst>
                    <a:ext uri="{9D8B030D-6E8A-4147-A177-3AD203B41FA5}">
                      <a16:colId xmlns:a16="http://schemas.microsoft.com/office/drawing/2014/main" xmlns="" val="20006"/>
                    </a:ext>
                  </a:extLst>
                </a:gridCol>
                <a:gridCol w="846667">
                  <a:extLst>
                    <a:ext uri="{9D8B030D-6E8A-4147-A177-3AD203B41FA5}">
                      <a16:colId xmlns:a16="http://schemas.microsoft.com/office/drawing/2014/main" xmlns="" val="20007"/>
                    </a:ext>
                  </a:extLst>
                </a:gridCol>
              </a:tblGrid>
              <a:tr h="177800">
                <a:tc>
                  <a:txBody>
                    <a:bodyPr/>
                    <a:lstStyle/>
                    <a:p>
                      <a:pPr marL="0" marR="0" algn="ctr" rtl="1">
                        <a:lnSpc>
                          <a:spcPct val="100000"/>
                        </a:lnSpc>
                        <a:spcBef>
                          <a:spcPts val="0"/>
                        </a:spcBef>
                        <a:spcAft>
                          <a:spcPts val="0"/>
                        </a:spcAft>
                      </a:pPr>
                      <a:r>
                        <a:rPr lang="ar-SA" sz="1050" b="1" spc="-40" dirty="0">
                          <a:latin typeface="Calibri"/>
                          <a:ea typeface="Times New Roman"/>
                          <a:cs typeface="B Nazanin" pitchFamily="2" charset="-78"/>
                        </a:rPr>
                        <a:t>21</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1250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پايان تابستان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ربيع الثاني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13 سپتامبر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1834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22</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1256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dirty="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ربيع الثاني</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1840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23</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1259</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بهار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ربيع الثاني</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26 آوريل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1843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24</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1265</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dirty="0">
                          <a:latin typeface="Times New Roman"/>
                          <a:ea typeface="Times New Roman"/>
                          <a:cs typeface="B Nazanin" pitchFamily="2" charset="-78"/>
                        </a:rPr>
                        <a:t>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ربيع الثاني</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1849</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25</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1267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نيمه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ربيع الثاني</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14 فوريه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26</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1267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نيمه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ربيع الثاني</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16فوريه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27</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1267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نيمه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ربيع الثاني</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23 فووريه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28</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1268</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پايان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10 جمادي الاول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14 فوريه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29</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1267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بهار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شب هنگام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7 جمادي الثاني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10 آوريل</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30</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1268</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نيمه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 ساعت از شب رفته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4 محرم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30 اكتبر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31</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1270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آغاز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48-11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dirty="0">
                          <a:latin typeface="Times New Roman"/>
                          <a:ea typeface="Times New Roman"/>
                          <a:cs typeface="B Nazanin" pitchFamily="2" charset="-78"/>
                        </a:rPr>
                        <a:t>29 ذي الحجه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22 سپتامبر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32</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1270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آغاز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16-1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30 ذي الحجه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23 سپتامبر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33</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1270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آغاز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dirty="0">
                          <a:latin typeface="Times New Roman"/>
                          <a:ea typeface="Times New Roman"/>
                          <a:cs typeface="B Nazanin" pitchFamily="2" charset="-78"/>
                        </a:rPr>
                        <a:t>48-17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3 محرم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26 سپتامبر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34</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1270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آغاز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40-24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5 محرم</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28 سپتامبر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35</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1272</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پايان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سلخ رجب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9 مارس</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36</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1272</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آغاز تابستان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27 شوال</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3 ژوئيه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37</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1273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پايان تابستان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49-19</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21 محرم</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22 سپتامبر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38</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1273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آغاز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14 صفر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14 اكتبر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39</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1273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آغاز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7 ساعت از شب گذشته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dirty="0">
                          <a:latin typeface="Times New Roman"/>
                          <a:ea typeface="Times New Roman"/>
                          <a:cs typeface="B Nazanin" pitchFamily="2" charset="-78"/>
                        </a:rPr>
                        <a:t>30 صفر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30 اكتبر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40</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a:latin typeface="Times New Roman"/>
                          <a:ea typeface="Times New Roman"/>
                          <a:cs typeface="B Nazanin" pitchFamily="2" charset="-78"/>
                        </a:rPr>
                        <a:t>1276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dirty="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1859</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41</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1278</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پايان بهار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3 ذي الحجه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4 ژوئن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1812</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42</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1286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dirty="0">
                          <a:latin typeface="Times New Roman"/>
                          <a:ea typeface="Times New Roman"/>
                          <a:cs typeface="B Nazanin" pitchFamily="2" charset="-78"/>
                        </a:rPr>
                        <a:t>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23 شوال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26 ژانويه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1870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43</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1288</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23 شوال</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1872</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44</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1291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آغاز تابستان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13 جمادي الثاني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28 ژوئيه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1874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3"/>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45</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1291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پايان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18 ربيع الاول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12 مارس</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1879</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4"/>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46</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1296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بهار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آغاز بامداد</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9 ربيع الثاني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 آوريل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1879</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5"/>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47</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1296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نيمه تابستان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 شوال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27 اوت</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1880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6"/>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48</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1298</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پايان تابستان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18 شوال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12 سپتامبر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1880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7"/>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49</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1298</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نيمه بهار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25 جمادي الثاني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3 مه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1883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8"/>
                  </a:ext>
                </a:extLst>
              </a:tr>
              <a:tr h="177800">
                <a:tc>
                  <a:txBody>
                    <a:bodyPr/>
                    <a:lstStyle/>
                    <a:p>
                      <a:pPr marL="0" marR="0" algn="ctr" rtl="1">
                        <a:lnSpc>
                          <a:spcPct val="100000"/>
                        </a:lnSpc>
                        <a:spcBef>
                          <a:spcPts val="0"/>
                        </a:spcBef>
                        <a:spcAft>
                          <a:spcPts val="0"/>
                        </a:spcAft>
                      </a:pPr>
                      <a:r>
                        <a:rPr lang="ar-SA" sz="1050" b="1" spc="-40">
                          <a:latin typeface="Calibri"/>
                          <a:ea typeface="Times New Roman"/>
                          <a:cs typeface="B Nazanin" pitchFamily="2" charset="-78"/>
                        </a:rPr>
                        <a:t>50</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1300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a:latin typeface="Times New Roman"/>
                          <a:ea typeface="Times New Roman"/>
                          <a:cs typeface="B Nazanin" pitchFamily="2" charset="-78"/>
                        </a:rPr>
                        <a:t>آغاز خزان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dirty="0">
                          <a:latin typeface="Times New Roman"/>
                          <a:ea typeface="Times New Roman"/>
                          <a:cs typeface="B Nazanin" pitchFamily="2" charset="-78"/>
                        </a:rPr>
                        <a:t>شب هنگام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پايان ذي القعده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spc="-40">
                          <a:latin typeface="Times New Roman"/>
                          <a:ea typeface="Times New Roman"/>
                          <a:cs typeface="B Nazanin" pitchFamily="2" charset="-78"/>
                        </a:rPr>
                        <a:t>آغاز اكتبر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050" dirty="0">
                          <a:latin typeface="Times New Roman"/>
                          <a:ea typeface="Times New Roman"/>
                          <a:cs typeface="B Nazanin" pitchFamily="2" charset="-78"/>
                        </a:rPr>
                        <a:t>1883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9"/>
                  </a:ext>
                </a:extLst>
              </a:tr>
            </a:tbl>
          </a:graphicData>
        </a:graphic>
      </p:graphicFrame>
      <p:graphicFrame>
        <p:nvGraphicFramePr>
          <p:cNvPr id="23" name="Table 22"/>
          <p:cNvGraphicFramePr>
            <a:graphicFrameLocks noGrp="1"/>
          </p:cNvGraphicFramePr>
          <p:nvPr/>
        </p:nvGraphicFramePr>
        <p:xfrm>
          <a:off x="1676400" y="609600"/>
          <a:ext cx="7620000" cy="182563"/>
        </p:xfrm>
        <a:graphic>
          <a:graphicData uri="http://schemas.openxmlformats.org/drawingml/2006/table">
            <a:tbl>
              <a:tblPr rtl="1"/>
              <a:tblGrid>
                <a:gridCol w="564444">
                  <a:extLst>
                    <a:ext uri="{9D8B030D-6E8A-4147-A177-3AD203B41FA5}">
                      <a16:colId xmlns:a16="http://schemas.microsoft.com/office/drawing/2014/main" xmlns="" val="20000"/>
                    </a:ext>
                  </a:extLst>
                </a:gridCol>
                <a:gridCol w="846667">
                  <a:extLst>
                    <a:ext uri="{9D8B030D-6E8A-4147-A177-3AD203B41FA5}">
                      <a16:colId xmlns:a16="http://schemas.microsoft.com/office/drawing/2014/main" xmlns="" val="20001"/>
                    </a:ext>
                  </a:extLst>
                </a:gridCol>
                <a:gridCol w="1128889">
                  <a:extLst>
                    <a:ext uri="{9D8B030D-6E8A-4147-A177-3AD203B41FA5}">
                      <a16:colId xmlns:a16="http://schemas.microsoft.com/office/drawing/2014/main" xmlns="" val="20002"/>
                    </a:ext>
                  </a:extLst>
                </a:gridCol>
                <a:gridCol w="1270000">
                  <a:extLst>
                    <a:ext uri="{9D8B030D-6E8A-4147-A177-3AD203B41FA5}">
                      <a16:colId xmlns:a16="http://schemas.microsoft.com/office/drawing/2014/main" xmlns="" val="20003"/>
                    </a:ext>
                  </a:extLst>
                </a:gridCol>
                <a:gridCol w="846667">
                  <a:extLst>
                    <a:ext uri="{9D8B030D-6E8A-4147-A177-3AD203B41FA5}">
                      <a16:colId xmlns:a16="http://schemas.microsoft.com/office/drawing/2014/main" xmlns="" val="20004"/>
                    </a:ext>
                  </a:extLst>
                </a:gridCol>
                <a:gridCol w="987778">
                  <a:extLst>
                    <a:ext uri="{9D8B030D-6E8A-4147-A177-3AD203B41FA5}">
                      <a16:colId xmlns:a16="http://schemas.microsoft.com/office/drawing/2014/main" xmlns="" val="20005"/>
                    </a:ext>
                  </a:extLst>
                </a:gridCol>
                <a:gridCol w="1128889">
                  <a:extLst>
                    <a:ext uri="{9D8B030D-6E8A-4147-A177-3AD203B41FA5}">
                      <a16:colId xmlns:a16="http://schemas.microsoft.com/office/drawing/2014/main" xmlns="" val="20006"/>
                    </a:ext>
                  </a:extLst>
                </a:gridCol>
                <a:gridCol w="846667">
                  <a:extLst>
                    <a:ext uri="{9D8B030D-6E8A-4147-A177-3AD203B41FA5}">
                      <a16:colId xmlns:a16="http://schemas.microsoft.com/office/drawing/2014/main" xmlns="" val="20007"/>
                    </a:ext>
                  </a:extLst>
                </a:gridCol>
              </a:tblGrid>
              <a:tr h="182563">
                <a:tc>
                  <a:txBody>
                    <a:bodyPr/>
                    <a:lstStyle/>
                    <a:p>
                      <a:pPr marL="0" marR="0" algn="ctr" rtl="1">
                        <a:lnSpc>
                          <a:spcPct val="100000"/>
                        </a:lnSpc>
                        <a:spcBef>
                          <a:spcPts val="0"/>
                        </a:spcBef>
                        <a:spcAft>
                          <a:spcPts val="0"/>
                        </a:spcAft>
                      </a:pPr>
                      <a:r>
                        <a:rPr lang="ar-SA" sz="1200" b="0" spc="-40" dirty="0">
                          <a:effectLst>
                            <a:outerShdw blurRad="38100" dist="38100" dir="2700000" algn="tl">
                              <a:srgbClr val="000000">
                                <a:alpha val="43137"/>
                              </a:srgbClr>
                            </a:outerShdw>
                          </a:effectLst>
                          <a:latin typeface="Calibri"/>
                          <a:ea typeface="Times New Roman"/>
                          <a:cs typeface="B Nazanin" pitchFamily="2" charset="-78"/>
                        </a:rPr>
                        <a:t>رديف</a:t>
                      </a:r>
                      <a:endParaRPr lang="en-US" sz="1600" b="0" dirty="0">
                        <a:effectLst>
                          <a:outerShdw blurRad="38100" dist="38100" dir="2700000" algn="tl">
                            <a:srgbClr val="000000">
                              <a:alpha val="43137"/>
                            </a:srgbClr>
                          </a:outerShdw>
                        </a:effectLst>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dirty="0">
                          <a:effectLst>
                            <a:outerShdw blurRad="38100" dist="38100" dir="2700000" algn="tl">
                              <a:srgbClr val="000000">
                                <a:alpha val="43137"/>
                              </a:srgbClr>
                            </a:outerShdw>
                          </a:effectLst>
                          <a:latin typeface="Times New Roman"/>
                          <a:ea typeface="Times New Roman"/>
                          <a:cs typeface="B Nazanin" pitchFamily="2" charset="-78"/>
                        </a:rPr>
                        <a:t>سال هجري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فصل</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ساعت</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dirty="0">
                          <a:effectLst>
                            <a:outerShdw blurRad="38100" dist="38100" dir="2700000" algn="tl">
                              <a:srgbClr val="000000">
                                <a:alpha val="43137"/>
                              </a:srgbClr>
                            </a:outerShdw>
                          </a:effectLst>
                          <a:latin typeface="Times New Roman"/>
                          <a:ea typeface="Times New Roman"/>
                          <a:cs typeface="B Nazanin" pitchFamily="2" charset="-78"/>
                        </a:rPr>
                        <a:t>روز هفته</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روز و ماه هجري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روز و ماه فرنگي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dirty="0">
                          <a:effectLst>
                            <a:outerShdw blurRad="38100" dist="38100" dir="2700000" algn="tl">
                              <a:srgbClr val="000000">
                                <a:alpha val="43137"/>
                              </a:srgbClr>
                            </a:outerShdw>
                          </a:effectLst>
                          <a:latin typeface="Times New Roman"/>
                          <a:ea typeface="Times New Roman"/>
                          <a:cs typeface="B Nazanin" pitchFamily="2" charset="-78"/>
                        </a:rPr>
                        <a:t>سال ميلادي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
        <p:nvSpPr>
          <p:cNvPr id="6072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30</a:t>
            </a:r>
            <a:endParaRPr lang="en-US" altLang="fa-IR" sz="1400" b="1">
              <a:cs typeface="B Nazanin" panose="00000400000000000000" pitchFamily="2" charset="-78"/>
            </a:endParaRPr>
          </a:p>
        </p:txBody>
      </p:sp>
    </p:spTree>
  </p:cSld>
  <p:clrMapOvr>
    <a:masterClrMapping/>
  </p:clrMapOvr>
  <p:transition>
    <p:spli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aphicFrame>
        <p:nvGraphicFramePr>
          <p:cNvPr id="12" name="Table 11"/>
          <p:cNvGraphicFramePr>
            <a:graphicFrameLocks noGrp="1"/>
          </p:cNvGraphicFramePr>
          <p:nvPr/>
        </p:nvGraphicFramePr>
        <p:xfrm>
          <a:off x="1701800" y="1227138"/>
          <a:ext cx="7594600" cy="4800600"/>
        </p:xfrm>
        <a:graphic>
          <a:graphicData uri="http://schemas.openxmlformats.org/drawingml/2006/table">
            <a:tbl>
              <a:tblPr rtl="1"/>
              <a:tblGrid>
                <a:gridCol w="562563">
                  <a:extLst>
                    <a:ext uri="{9D8B030D-6E8A-4147-A177-3AD203B41FA5}">
                      <a16:colId xmlns:a16="http://schemas.microsoft.com/office/drawing/2014/main" xmlns="" val="20000"/>
                    </a:ext>
                  </a:extLst>
                </a:gridCol>
                <a:gridCol w="843845">
                  <a:extLst>
                    <a:ext uri="{9D8B030D-6E8A-4147-A177-3AD203B41FA5}">
                      <a16:colId xmlns:a16="http://schemas.microsoft.com/office/drawing/2014/main" xmlns="" val="20001"/>
                    </a:ext>
                  </a:extLst>
                </a:gridCol>
                <a:gridCol w="1125126">
                  <a:extLst>
                    <a:ext uri="{9D8B030D-6E8A-4147-A177-3AD203B41FA5}">
                      <a16:colId xmlns:a16="http://schemas.microsoft.com/office/drawing/2014/main" xmlns="" val="20002"/>
                    </a:ext>
                  </a:extLst>
                </a:gridCol>
                <a:gridCol w="1265767">
                  <a:extLst>
                    <a:ext uri="{9D8B030D-6E8A-4147-A177-3AD203B41FA5}">
                      <a16:colId xmlns:a16="http://schemas.microsoft.com/office/drawing/2014/main" xmlns="" val="20003"/>
                    </a:ext>
                  </a:extLst>
                </a:gridCol>
                <a:gridCol w="843845">
                  <a:extLst>
                    <a:ext uri="{9D8B030D-6E8A-4147-A177-3AD203B41FA5}">
                      <a16:colId xmlns:a16="http://schemas.microsoft.com/office/drawing/2014/main" xmlns="" val="20004"/>
                    </a:ext>
                  </a:extLst>
                </a:gridCol>
                <a:gridCol w="984486">
                  <a:extLst>
                    <a:ext uri="{9D8B030D-6E8A-4147-A177-3AD203B41FA5}">
                      <a16:colId xmlns:a16="http://schemas.microsoft.com/office/drawing/2014/main" xmlns="" val="20005"/>
                    </a:ext>
                  </a:extLst>
                </a:gridCol>
                <a:gridCol w="1125126">
                  <a:extLst>
                    <a:ext uri="{9D8B030D-6E8A-4147-A177-3AD203B41FA5}">
                      <a16:colId xmlns:a16="http://schemas.microsoft.com/office/drawing/2014/main" xmlns="" val="20006"/>
                    </a:ext>
                  </a:extLst>
                </a:gridCol>
                <a:gridCol w="843845">
                  <a:extLst>
                    <a:ext uri="{9D8B030D-6E8A-4147-A177-3AD203B41FA5}">
                      <a16:colId xmlns:a16="http://schemas.microsoft.com/office/drawing/2014/main" xmlns="" val="20007"/>
                    </a:ext>
                  </a:extLst>
                </a:gridCol>
              </a:tblGrid>
              <a:tr h="205317">
                <a:tc>
                  <a:txBody>
                    <a:bodyPr/>
                    <a:lstStyle/>
                    <a:p>
                      <a:pPr marL="0" marR="0" algn="ctr" rtl="1">
                        <a:lnSpc>
                          <a:spcPct val="150000"/>
                        </a:lnSpc>
                        <a:spcBef>
                          <a:spcPts val="0"/>
                        </a:spcBef>
                        <a:spcAft>
                          <a:spcPts val="0"/>
                        </a:spcAft>
                      </a:pPr>
                      <a:r>
                        <a:rPr lang="ar-SA" sz="1050" b="1" spc="-40" dirty="0">
                          <a:latin typeface="Calibri"/>
                          <a:ea typeface="Times New Roman"/>
                          <a:cs typeface="B Nazanin" pitchFamily="2" charset="-78"/>
                        </a:rPr>
                        <a:t>51</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1300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نيمه بهار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30-11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30 ذي العقده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9 مه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1894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52</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1311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آغاز زمستان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شب هنگام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آدينه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17 رجب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4 ژانويه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1896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53</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1313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آغاز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3 صبح</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يكشنبه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19 رجب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6 ژانويه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1896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54</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1313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پايان بهار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dirty="0">
                          <a:latin typeface="Times New Roman"/>
                          <a:ea typeface="Times New Roman"/>
                          <a:cs typeface="B Nazanin" pitchFamily="2" charset="-78"/>
                        </a:rPr>
                        <a:t>يكشنبه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11 شعبان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2 ژوئن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1917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55</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1335</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نيمه بهار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dirty="0">
                          <a:latin typeface="Times New Roman"/>
                          <a:ea typeface="Times New Roman"/>
                          <a:cs typeface="B Nazanin" pitchFamily="2" charset="-78"/>
                        </a:rPr>
                        <a:t>سه 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16 اردببهشت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6 آوريل</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1930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56</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1309</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نيمه بهار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پس از نيمه شب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سه 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17 ارديبهشت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7 آوريل</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1930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57</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1309</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نيمه تابستان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35-20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دوشنبه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12 مرداد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1937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58</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1315</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نيمه تابستان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بامداد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سه 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13 مرداد</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1937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59</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1315</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نيمه تابستان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dirty="0">
                          <a:latin typeface="Times New Roman"/>
                          <a:ea typeface="Times New Roman"/>
                          <a:cs typeface="B Nazanin" pitchFamily="2" charset="-78"/>
                        </a:rPr>
                        <a:t>15</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dirty="0">
                          <a:latin typeface="Times New Roman"/>
                          <a:ea typeface="Times New Roman"/>
                          <a:cs typeface="B Nazanin" pitchFamily="2" charset="-78"/>
                        </a:rPr>
                        <a:t>چهارشنبه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14 مرداد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1937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60</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1315</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نيمه تابستان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چهارشنبه شب</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14 مرداد</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1937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61</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1344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dirty="0">
                          <a:latin typeface="Times New Roman"/>
                          <a:ea typeface="Times New Roman"/>
                          <a:cs typeface="B Nazanin" pitchFamily="2" charset="-78"/>
                        </a:rPr>
                        <a:t>پايان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30-13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سه شنبه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9 آذر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3 نوامبر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1965</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62</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1344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آغاز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بامداد</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آدينه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17 دي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7 ژانويه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1966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05317">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63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1350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نيمه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30-2 بامداد</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سه 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25 آبان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16 نوامبر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1671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64</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1351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پايان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35-9-19</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سه 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16 دي</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6 ژانويه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1973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65</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1351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پايان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9-23-23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dirty="0">
                          <a:latin typeface="Times New Roman"/>
                          <a:ea typeface="Times New Roman"/>
                          <a:cs typeface="B Nazanin" pitchFamily="2" charset="-78"/>
                        </a:rPr>
                        <a:t>سه 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16 دي</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6 ژانويه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1973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66</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1351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پايان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21-26-24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سه شنبه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16 دي</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6 ژانويه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1973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67</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1352</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نيمه تابستان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2 بامداد</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6 مرداد</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28 ژوئيه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1973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68</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1353</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نيمه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25-7</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پنجشنبه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30 آبان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16 اكتبر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1974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205317">
                <a:tc>
                  <a:txBody>
                    <a:bodyPr/>
                    <a:lstStyle/>
                    <a:p>
                      <a:pPr marL="0" marR="0" algn="ctr" rtl="1">
                        <a:lnSpc>
                          <a:spcPct val="150000"/>
                        </a:lnSpc>
                        <a:spcBef>
                          <a:spcPts val="0"/>
                        </a:spcBef>
                        <a:spcAft>
                          <a:spcPts val="0"/>
                        </a:spcAft>
                      </a:pPr>
                      <a:r>
                        <a:rPr lang="ar-SA" sz="1050" b="1" spc="-40">
                          <a:latin typeface="Calibri"/>
                          <a:ea typeface="Times New Roman"/>
                          <a:cs typeface="B Nazanin" pitchFamily="2" charset="-78"/>
                        </a:rPr>
                        <a:t>69</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a:latin typeface="Times New Roman"/>
                          <a:ea typeface="Times New Roman"/>
                          <a:cs typeface="B Nazanin" pitchFamily="2" charset="-78"/>
                        </a:rPr>
                        <a:t>1354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آغاز خزان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42-37-21</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دوشنبه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14 مهر</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4 فوريه</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1975</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205317">
                <a:tc>
                  <a:txBody>
                    <a:bodyPr/>
                    <a:lstStyle/>
                    <a:p>
                      <a:pPr marL="0" marR="0" algn="ctr" rtl="1">
                        <a:lnSpc>
                          <a:spcPct val="150000"/>
                        </a:lnSpc>
                        <a:spcBef>
                          <a:spcPts val="0"/>
                        </a:spcBef>
                        <a:spcAft>
                          <a:spcPts val="0"/>
                        </a:spcAft>
                      </a:pPr>
                      <a:r>
                        <a:rPr lang="ar-SA" sz="1050" b="1" spc="-40" dirty="0">
                          <a:latin typeface="Calibri"/>
                          <a:ea typeface="Times New Roman"/>
                          <a:cs typeface="B Nazanin" pitchFamily="2" charset="-78"/>
                        </a:rPr>
                        <a:t>70</a:t>
                      </a:r>
                      <a:endParaRPr lang="en-US" sz="1100" b="1" dirty="0">
                        <a:latin typeface="Calibri"/>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1354</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dirty="0">
                          <a:latin typeface="Times New Roman"/>
                          <a:ea typeface="Times New Roman"/>
                          <a:cs typeface="B Nazanin" pitchFamily="2" charset="-78"/>
                        </a:rPr>
                        <a:t>نيمه زمستان</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20-11-20</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spc="-40">
                          <a:latin typeface="Times New Roman"/>
                          <a:ea typeface="Times New Roman"/>
                          <a:cs typeface="B Nazanin" pitchFamily="2" charset="-78"/>
                        </a:rPr>
                        <a:t>سه شنبه </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endParaRPr lang="ar-SA" sz="1050" spc="-4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endParaRPr lang="ar-SA" sz="1050" spc="-4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050" dirty="0">
                          <a:latin typeface="Times New Roman"/>
                          <a:ea typeface="Times New Roman"/>
                          <a:cs typeface="B Nazanin" pitchFamily="2" charset="-78"/>
                        </a:rPr>
                        <a:t>1976</a:t>
                      </a:r>
                      <a:endParaRPr lang="en-US" sz="1200" dirty="0">
                        <a:latin typeface="Times New Roman"/>
                        <a:ea typeface="Times New Roman"/>
                        <a:cs typeface="B Nazanin" pitchFamily="2" charset="-78"/>
                      </a:endParaRPr>
                    </a:p>
                  </a:txBody>
                  <a:tcPr marL="49530" marR="495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bl>
          </a:graphicData>
        </a:graphic>
      </p:graphicFrame>
      <p:sp>
        <p:nvSpPr>
          <p:cNvPr id="61634" name="Rectangle 13"/>
          <p:cNvSpPr>
            <a:spLocks noChangeArrowheads="1"/>
          </p:cNvSpPr>
          <p:nvPr/>
        </p:nvSpPr>
        <p:spPr bwMode="auto">
          <a:xfrm>
            <a:off x="3124200" y="6172200"/>
            <a:ext cx="63246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lnSpc>
                <a:spcPct val="150000"/>
              </a:lnSpc>
            </a:pPr>
            <a:r>
              <a:rPr lang="fa-IR" altLang="fa-IR" sz="1100">
                <a:cs typeface="B Nazanin" panose="00000400000000000000" pitchFamily="2" charset="-78"/>
              </a:rPr>
              <a:t>- جداول برگرفته شده از : </a:t>
            </a:r>
            <a:r>
              <a:rPr lang="ar-SA" altLang="fa-IR" sz="1100">
                <a:cs typeface="B Nazanin" panose="00000400000000000000" pitchFamily="2" charset="-78"/>
              </a:rPr>
              <a:t>يحيي ذكا , زمين لرزه هاي تبريز, 1359 </a:t>
            </a:r>
            <a:r>
              <a:rPr lang="fa-IR" altLang="fa-IR" sz="1100">
                <a:cs typeface="B Nazanin" panose="00000400000000000000" pitchFamily="2" charset="-78"/>
              </a:rPr>
              <a:t>،</a:t>
            </a:r>
            <a:r>
              <a:rPr lang="ar-SA" altLang="fa-IR" sz="1100">
                <a:cs typeface="B Nazanin" panose="00000400000000000000" pitchFamily="2" charset="-78"/>
              </a:rPr>
              <a:t>ص 149 </a:t>
            </a:r>
            <a:endParaRPr lang="en-US" altLang="fa-IR" sz="1100">
              <a:cs typeface="B Nazanin" panose="00000400000000000000" pitchFamily="2" charset="-78"/>
            </a:endParaRPr>
          </a:p>
        </p:txBody>
      </p:sp>
      <p:graphicFrame>
        <p:nvGraphicFramePr>
          <p:cNvPr id="16" name="Table 15"/>
          <p:cNvGraphicFramePr>
            <a:graphicFrameLocks noGrp="1"/>
          </p:cNvGraphicFramePr>
          <p:nvPr/>
        </p:nvGraphicFramePr>
        <p:xfrm>
          <a:off x="1701800" y="960438"/>
          <a:ext cx="7594600" cy="182562"/>
        </p:xfrm>
        <a:graphic>
          <a:graphicData uri="http://schemas.openxmlformats.org/drawingml/2006/table">
            <a:tbl>
              <a:tblPr rtl="1"/>
              <a:tblGrid>
                <a:gridCol w="562563">
                  <a:extLst>
                    <a:ext uri="{9D8B030D-6E8A-4147-A177-3AD203B41FA5}">
                      <a16:colId xmlns:a16="http://schemas.microsoft.com/office/drawing/2014/main" xmlns="" val="20000"/>
                    </a:ext>
                  </a:extLst>
                </a:gridCol>
                <a:gridCol w="843844">
                  <a:extLst>
                    <a:ext uri="{9D8B030D-6E8A-4147-A177-3AD203B41FA5}">
                      <a16:colId xmlns:a16="http://schemas.microsoft.com/office/drawing/2014/main" xmlns="" val="20001"/>
                    </a:ext>
                  </a:extLst>
                </a:gridCol>
                <a:gridCol w="1125126">
                  <a:extLst>
                    <a:ext uri="{9D8B030D-6E8A-4147-A177-3AD203B41FA5}">
                      <a16:colId xmlns:a16="http://schemas.microsoft.com/office/drawing/2014/main" xmlns="" val="20002"/>
                    </a:ext>
                  </a:extLst>
                </a:gridCol>
                <a:gridCol w="1265767">
                  <a:extLst>
                    <a:ext uri="{9D8B030D-6E8A-4147-A177-3AD203B41FA5}">
                      <a16:colId xmlns:a16="http://schemas.microsoft.com/office/drawing/2014/main" xmlns="" val="20003"/>
                    </a:ext>
                  </a:extLst>
                </a:gridCol>
                <a:gridCol w="843844">
                  <a:extLst>
                    <a:ext uri="{9D8B030D-6E8A-4147-A177-3AD203B41FA5}">
                      <a16:colId xmlns:a16="http://schemas.microsoft.com/office/drawing/2014/main" xmlns="" val="20004"/>
                    </a:ext>
                  </a:extLst>
                </a:gridCol>
                <a:gridCol w="984486">
                  <a:extLst>
                    <a:ext uri="{9D8B030D-6E8A-4147-A177-3AD203B41FA5}">
                      <a16:colId xmlns:a16="http://schemas.microsoft.com/office/drawing/2014/main" xmlns="" val="20005"/>
                    </a:ext>
                  </a:extLst>
                </a:gridCol>
                <a:gridCol w="1125126">
                  <a:extLst>
                    <a:ext uri="{9D8B030D-6E8A-4147-A177-3AD203B41FA5}">
                      <a16:colId xmlns:a16="http://schemas.microsoft.com/office/drawing/2014/main" xmlns="" val="20006"/>
                    </a:ext>
                  </a:extLst>
                </a:gridCol>
                <a:gridCol w="843844">
                  <a:extLst>
                    <a:ext uri="{9D8B030D-6E8A-4147-A177-3AD203B41FA5}">
                      <a16:colId xmlns:a16="http://schemas.microsoft.com/office/drawing/2014/main" xmlns="" val="20007"/>
                    </a:ext>
                  </a:extLst>
                </a:gridCol>
              </a:tblGrid>
              <a:tr h="182562">
                <a:tc>
                  <a:txBody>
                    <a:bodyPr/>
                    <a:lstStyle/>
                    <a:p>
                      <a:pPr marL="0" marR="0" algn="ctr" rtl="1">
                        <a:lnSpc>
                          <a:spcPct val="100000"/>
                        </a:lnSpc>
                        <a:spcBef>
                          <a:spcPts val="0"/>
                        </a:spcBef>
                        <a:spcAft>
                          <a:spcPts val="0"/>
                        </a:spcAft>
                      </a:pPr>
                      <a:r>
                        <a:rPr lang="ar-SA" sz="1200" b="0" spc="-40" dirty="0">
                          <a:effectLst>
                            <a:outerShdw blurRad="38100" dist="38100" dir="2700000" algn="tl">
                              <a:srgbClr val="000000">
                                <a:alpha val="43137"/>
                              </a:srgbClr>
                            </a:outerShdw>
                          </a:effectLst>
                          <a:latin typeface="Calibri"/>
                          <a:ea typeface="Times New Roman"/>
                          <a:cs typeface="B Nazanin" pitchFamily="2" charset="-78"/>
                        </a:rPr>
                        <a:t>رديف</a:t>
                      </a:r>
                      <a:endParaRPr lang="en-US" sz="1600" b="0" dirty="0">
                        <a:effectLst>
                          <a:outerShdw blurRad="38100" dist="38100" dir="2700000" algn="tl">
                            <a:srgbClr val="000000">
                              <a:alpha val="43137"/>
                            </a:srgbClr>
                          </a:outerShdw>
                        </a:effectLst>
                        <a:latin typeface="Calibri"/>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dirty="0">
                          <a:effectLst>
                            <a:outerShdw blurRad="38100" dist="38100" dir="2700000" algn="tl">
                              <a:srgbClr val="000000">
                                <a:alpha val="43137"/>
                              </a:srgbClr>
                            </a:outerShdw>
                          </a:effectLst>
                          <a:latin typeface="Times New Roman"/>
                          <a:ea typeface="Times New Roman"/>
                          <a:cs typeface="B Nazanin" pitchFamily="2" charset="-78"/>
                        </a:rPr>
                        <a:t>سال هجري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فصل</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dirty="0">
                          <a:effectLst>
                            <a:outerShdw blurRad="38100" dist="38100" dir="2700000" algn="tl">
                              <a:srgbClr val="000000">
                                <a:alpha val="43137"/>
                              </a:srgbClr>
                            </a:outerShdw>
                          </a:effectLst>
                          <a:latin typeface="Times New Roman"/>
                          <a:ea typeface="Times New Roman"/>
                          <a:cs typeface="B Nazanin" pitchFamily="2" charset="-78"/>
                        </a:rPr>
                        <a:t>ساعت</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dirty="0">
                          <a:effectLst>
                            <a:outerShdw blurRad="38100" dist="38100" dir="2700000" algn="tl">
                              <a:srgbClr val="000000">
                                <a:alpha val="43137"/>
                              </a:srgbClr>
                            </a:outerShdw>
                          </a:effectLst>
                          <a:latin typeface="Times New Roman"/>
                          <a:ea typeface="Times New Roman"/>
                          <a:cs typeface="B Nazanin" pitchFamily="2" charset="-78"/>
                        </a:rPr>
                        <a:t>روز هفته</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dirty="0">
                          <a:effectLst>
                            <a:outerShdw blurRad="38100" dist="38100" dir="2700000" algn="tl">
                              <a:srgbClr val="000000">
                                <a:alpha val="43137"/>
                              </a:srgbClr>
                            </a:outerShdw>
                          </a:effectLst>
                          <a:latin typeface="Times New Roman"/>
                          <a:ea typeface="Times New Roman"/>
                          <a:cs typeface="B Nazanin" pitchFamily="2" charset="-78"/>
                        </a:rPr>
                        <a:t>روز و ماه هجري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a:effectLst>
                            <a:outerShdw blurRad="38100" dist="38100" dir="2700000" algn="tl">
                              <a:srgbClr val="000000">
                                <a:alpha val="43137"/>
                              </a:srgbClr>
                            </a:outerShdw>
                          </a:effectLst>
                          <a:latin typeface="Times New Roman"/>
                          <a:ea typeface="Times New Roman"/>
                          <a:cs typeface="B Nazanin" pitchFamily="2" charset="-78"/>
                        </a:rPr>
                        <a:t>روز و ماه فرنگي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0000"/>
                        </a:lnSpc>
                        <a:spcBef>
                          <a:spcPts val="0"/>
                        </a:spcBef>
                        <a:spcAft>
                          <a:spcPts val="0"/>
                        </a:spcAft>
                      </a:pPr>
                      <a:r>
                        <a:rPr lang="ar-SA" sz="1200" spc="-40" dirty="0">
                          <a:effectLst>
                            <a:outerShdw blurRad="38100" dist="38100" dir="2700000" algn="tl">
                              <a:srgbClr val="000000">
                                <a:alpha val="43137"/>
                              </a:srgbClr>
                            </a:outerShdw>
                          </a:effectLst>
                          <a:latin typeface="Times New Roman"/>
                          <a:ea typeface="Times New Roman"/>
                          <a:cs typeface="B Nazanin" pitchFamily="2" charset="-78"/>
                        </a:rPr>
                        <a:t>سال ميلادي</a:t>
                      </a:r>
                      <a:endParaRPr lang="en-US" sz="1800" dirty="0">
                        <a:effectLst>
                          <a:outerShdw blurRad="38100" dist="38100" dir="2700000" algn="tl">
                            <a:srgbClr val="000000">
                              <a:alpha val="43137"/>
                            </a:srgbClr>
                          </a:outerShdw>
                        </a:effectLst>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
        <p:nvSpPr>
          <p:cNvPr id="61655"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31</a:t>
            </a:r>
            <a:endParaRPr lang="en-US" altLang="fa-IR" sz="1400" b="1">
              <a:cs typeface="B Nazanin" panose="00000400000000000000" pitchFamily="2" charset="-78"/>
            </a:endParaRPr>
          </a:p>
        </p:txBody>
      </p:sp>
    </p:spTree>
  </p:cSld>
  <p:clrMapOvr>
    <a:masterClrMapping/>
  </p:clrMapOvr>
  <p:transition>
    <p:spli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6"/>
          <p:cNvSpPr>
            <a:spLocks noGrp="1"/>
          </p:cNvSpPr>
          <p:nvPr>
            <p:ph type="ctrTitle"/>
          </p:nvPr>
        </p:nvSpPr>
        <p:spPr>
          <a:xfrm>
            <a:off x="1524000" y="3352800"/>
            <a:ext cx="7924800" cy="3048000"/>
          </a:xfrm>
        </p:spPr>
        <p:txBody>
          <a:bodyPr/>
          <a:lstStyle/>
          <a:p>
            <a:pPr algn="r" rtl="1">
              <a:lnSpc>
                <a:spcPct val="150000"/>
              </a:lnSpc>
              <a:defRPr/>
            </a:pP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t>
            </a:r>
            <a:r>
              <a:rPr lang="fa-IR" sz="2400" b="1" dirty="0" smtClean="0">
                <a:effectLst>
                  <a:outerShdw blurRad="38100" dist="38100" dir="2700000" algn="tl">
                    <a:srgbClr val="000000">
                      <a:alpha val="43137"/>
                    </a:srgbClr>
                  </a:outerShdw>
                </a:effectLst>
                <a:latin typeface="Times New Roman"/>
                <a:ea typeface="Times New Roman"/>
                <a:cs typeface="B Nazanin" pitchFamily="2" charset="-78"/>
              </a:rPr>
              <a:t>چهار زلزله مهم تبريز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800" dirty="0" smtClean="0">
                <a:latin typeface="Times New Roman"/>
                <a:ea typeface="Times New Roman"/>
                <a:cs typeface="B Nazanin" pitchFamily="2" charset="-78"/>
              </a:rPr>
              <a:t>  </a:t>
            </a:r>
            <a:r>
              <a:rPr lang="fa-IR" sz="1800" dirty="0" smtClean="0">
                <a:effectLst>
                  <a:outerShdw blurRad="38100" dist="38100" dir="2700000" algn="tl">
                    <a:srgbClr val="000000">
                      <a:alpha val="43137"/>
                    </a:srgbClr>
                  </a:outerShdw>
                </a:effectLst>
                <a:latin typeface="Times New Roman"/>
                <a:ea typeface="Times New Roman"/>
                <a:cs typeface="B Nazanin" pitchFamily="2" charset="-78"/>
              </a:rPr>
              <a:t>زمين لرزه سال 244 ه_ ق( 858 م)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نخستين زمين لرزه شديد تبريز كه در تاريخها و نوشته هاي ديگر, يادي از آن رفته است, زمين لرزه سال 244 ه . ق مي‌باشد. در اين روزگار تبريز شهركي بيش نبود و در شمارش شهرهاي آذربايجان  در آخرين پايه پس از شهرهاي : اردبيل, بردعه, ورثان, سراو, برزند و مرند قرار مي‌گرفت</a:t>
            </a:r>
            <a:r>
              <a:rPr lang="fa-IR" sz="1400" dirty="0" smtClean="0">
                <a:latin typeface="Times New Roman"/>
                <a:ea typeface="Times New Roman"/>
                <a:cs typeface="B Nazanin" pitchFamily="2" charset="-78"/>
              </a:rPr>
              <a:t>)) .</a:t>
            </a:r>
            <a:r>
              <a:rPr lang="fa-IR" sz="1100" dirty="0" smtClean="0">
                <a:latin typeface="Times New Roman"/>
                <a:ea typeface="Times New Roman"/>
                <a:cs typeface="B Nazanin" pitchFamily="2" charset="-78"/>
              </a:rPr>
              <a:t> (1 -يحيي ذكا : زمين لرزه هاي تبريز, 1359, ص 5)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t>
            </a:r>
            <a:r>
              <a:rPr lang="fa-IR" sz="1600" dirty="0" smtClean="0">
                <a:latin typeface="Times New Roman"/>
                <a:ea typeface="Times New Roman"/>
                <a:cs typeface="B Nazanin" pitchFamily="2" charset="-78"/>
              </a:rPr>
              <a:t>كهنترين آگاهي كه از اين زمين لرزه دردرست داريم,نوشته حمداله مستوفي قزويني در كتاب نزهت القلوب ( تاليف740 ه_ ق) است كه مي نويسد: (( در سنه اربع و اربعين و ماءتين بعهد متوكل  خليفه عباسي  به زلزله خراب شد , خليفه آنرا بحال عمارت آورد)) </a:t>
            </a:r>
            <a:r>
              <a:rPr lang="fa-IR" sz="1100" dirty="0" smtClean="0">
                <a:latin typeface="Times New Roman"/>
                <a:ea typeface="Times New Roman"/>
                <a:cs typeface="B Nazanin" pitchFamily="2" charset="-78"/>
              </a:rPr>
              <a:t>.( 2- نزهت القلوب , چاپ دبير سياقي ؛ ص 85)</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استاد فرزانه يحيي ذكا معتقد بود با توجه به نوشته مولف كتاب  حدود العالم ( تاليف 372 ه _ .ق) كه مي گويد : (( تبريز شهر خرد و با نعمت و آبادان و از گرد وي با رويي و آن علا بن احمد كرده است)) . </a:t>
            </a:r>
            <a:r>
              <a:rPr lang="fa-IR" sz="1100" dirty="0" smtClean="0">
                <a:latin typeface="Times New Roman"/>
                <a:ea typeface="Times New Roman"/>
                <a:cs typeface="B Nazanin" pitchFamily="2" charset="-78"/>
              </a:rPr>
              <a:t>( 3- نزهت القلوب, چاپ دبير سياقي ؛ ص 85) </a:t>
            </a:r>
            <a:r>
              <a:rPr lang="fa-IR" sz="1600" dirty="0" smtClean="0">
                <a:latin typeface="Times New Roman"/>
                <a:ea typeface="Times New Roman"/>
                <a:cs typeface="B Nazanin" pitchFamily="2" charset="-78"/>
              </a:rPr>
              <a:t/>
            </a:r>
            <a:br>
              <a:rPr lang="fa-IR" sz="1600" dirty="0" smtClean="0">
                <a:latin typeface="Times New Roman"/>
                <a:ea typeface="Times New Roman"/>
                <a:cs typeface="B Nazanin" pitchFamily="2" charset="-78"/>
              </a:rPr>
            </a:br>
            <a:r>
              <a:rPr lang="ar-SA" sz="1400" b="1" dirty="0" smtClean="0">
                <a:cs typeface="B Nazanin" pitchFamily="2" charset="-78"/>
              </a:rPr>
              <a:t> </a:t>
            </a:r>
            <a:r>
              <a:rPr lang="ar-SA" sz="1800" dirty="0" smtClean="0">
                <a:effectLst>
                  <a:outerShdw blurRad="38100" dist="38100" dir="2700000" algn="tl">
                    <a:srgbClr val="000000">
                      <a:alpha val="43137"/>
                    </a:srgbClr>
                  </a:outerShdw>
                </a:effectLst>
                <a:cs typeface="B Nazanin" pitchFamily="2" charset="-78"/>
              </a:rPr>
              <a:t>زمين لرزه سال 434 ه_ ق ( 1034 ميلادي )</a:t>
            </a:r>
            <a:r>
              <a:rPr lang="en-US" sz="1400" dirty="0" smtClean="0">
                <a:cs typeface="B Nazanin" pitchFamily="2" charset="-78"/>
              </a:rPr>
              <a:t/>
            </a:r>
            <a:br>
              <a:rPr lang="en-US" sz="1400" dirty="0" smtClean="0">
                <a:cs typeface="B Nazanin" pitchFamily="2" charset="-78"/>
              </a:rPr>
            </a:br>
            <a:r>
              <a:rPr lang="ar-SA" sz="1600" dirty="0" smtClean="0">
                <a:cs typeface="B Nazanin" pitchFamily="2" charset="-78"/>
              </a:rPr>
              <a:t>دومين زلزله سخت ويرانگر تبريز كه در متون قديمي به آن اشاره شده است</a:t>
            </a:r>
            <a:r>
              <a:rPr lang="fa-IR" sz="1600" dirty="0" smtClean="0">
                <a:cs typeface="B Nazanin" pitchFamily="2" charset="-78"/>
              </a:rPr>
              <a:t> </a:t>
            </a:r>
            <a:r>
              <a:rPr lang="ar-SA" sz="1600" dirty="0" smtClean="0">
                <a:cs typeface="B Nazanin" pitchFamily="2" charset="-78"/>
              </a:rPr>
              <a:t>, زمين لرزه 434 هجري قمري يا بعبارتي  1042 ميلادي مي باشد. از نخستين زلزله كه در سال 244 ه_ ق روي داده بوده تا وقوع اين زلزله در حدود يكصد و نود سال گذشته بود و در اين  فاصله از زمان</a:t>
            </a:r>
            <a:r>
              <a:rPr lang="fa-IR" sz="1600" dirty="0" smtClean="0">
                <a:cs typeface="B Nazanin" pitchFamily="2" charset="-78"/>
              </a:rPr>
              <a:t> </a:t>
            </a:r>
            <a:r>
              <a:rPr lang="ar-SA" sz="1600" dirty="0" smtClean="0">
                <a:cs typeface="B Nazanin" pitchFamily="2" charset="-78"/>
              </a:rPr>
              <a:t>, شهر تبريز اندك اندك رو به گسترش و آباداني و انبوهي  نهاده بود و يكي از زيبا</a:t>
            </a:r>
            <a:r>
              <a:rPr lang="fa-IR" sz="1600" dirty="0" smtClean="0">
                <a:cs typeface="B Nazanin" pitchFamily="2" charset="-78"/>
              </a:rPr>
              <a:t> </a:t>
            </a:r>
            <a:r>
              <a:rPr lang="ar-SA" sz="1600" dirty="0" smtClean="0">
                <a:cs typeface="B Nazanin" pitchFamily="2" charset="-78"/>
              </a:rPr>
              <a:t>ترين شهرهاي آذربايجان بشمار مي رفت. ابن مسكويه در كتاب (( تجارب الامم و تعاقب الهم</a:t>
            </a:r>
            <a:r>
              <a:rPr lang="fa-IR" sz="1600" dirty="0" smtClean="0">
                <a:cs typeface="B Nazanin" pitchFamily="2" charset="-78"/>
              </a:rPr>
              <a:t>م</a:t>
            </a:r>
            <a:r>
              <a:rPr lang="ar-SA" sz="1600" dirty="0" smtClean="0">
                <a:cs typeface="B Nazanin" pitchFamily="2" charset="-78"/>
              </a:rPr>
              <a:t>))در حوادث سال 330ه.ق درباره آن مي‌نويسد : (( تبريز شهريست بزرگ و باروي استوار دارد و پيرامون آن بيشه ها و درختان فراوانست , شهري استوار است</a:t>
            </a:r>
            <a:r>
              <a:rPr lang="fa-IR" sz="1600" dirty="0" smtClean="0">
                <a:cs typeface="B Nazanin" pitchFamily="2" charset="-78"/>
              </a:rPr>
              <a:t> </a:t>
            </a:r>
            <a:r>
              <a:rPr lang="ar-SA" sz="1600" dirty="0" smtClean="0">
                <a:cs typeface="B Nazanin" pitchFamily="2" charset="-78"/>
              </a:rPr>
              <a:t>ومردمانش دليران و توانگرانند ))</a:t>
            </a:r>
            <a:r>
              <a:rPr lang="fa-IR" sz="1600" dirty="0" smtClean="0">
                <a:cs typeface="B Nazanin" pitchFamily="2" charset="-78"/>
              </a:rPr>
              <a:t> </a:t>
            </a:r>
            <a:r>
              <a:rPr lang="fa-IR" sz="1400" dirty="0" smtClean="0">
                <a:cs typeface="B Nazanin" pitchFamily="2" charset="-78"/>
              </a:rPr>
              <a:t>.</a:t>
            </a:r>
            <a:r>
              <a:rPr lang="ar-SA" sz="1400" dirty="0" smtClean="0">
                <a:cs typeface="B Nazanin" pitchFamily="2" charset="-78"/>
              </a:rPr>
              <a:t> </a:t>
            </a:r>
            <a:r>
              <a:rPr lang="fa-IR" sz="1100" dirty="0" smtClean="0">
                <a:cs typeface="B Nazanin" pitchFamily="2" charset="-78"/>
              </a:rPr>
              <a:t>( 4</a:t>
            </a:r>
            <a:r>
              <a:rPr lang="ar-SA" sz="1100" dirty="0" smtClean="0">
                <a:cs typeface="B Nazanin" pitchFamily="2" charset="-78"/>
              </a:rPr>
              <a:t>-تجارب الامم, ابن مسكويه رازي, 1369 , انتشارات سروش</a:t>
            </a:r>
            <a:r>
              <a:rPr lang="fa-IR" sz="1100" dirty="0" smtClean="0">
                <a:cs typeface="B Nazanin" pitchFamily="2" charset="-78"/>
              </a:rPr>
              <a:t>)</a:t>
            </a:r>
            <a:r>
              <a:rPr lang="fa-IR" sz="1100" dirty="0" smtClean="0">
                <a:latin typeface="Times New Roman"/>
                <a:ea typeface="Times New Roman"/>
                <a:cs typeface="B Nazanin" pitchFamily="2" charset="-78"/>
              </a:rPr>
              <a:t>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800" dirty="0" smtClean="0">
                <a:latin typeface="Times New Roman"/>
                <a:ea typeface="Times New Roman"/>
                <a:cs typeface="B Nazanin" pitchFamily="2" charset="-78"/>
              </a:rPr>
              <a:t> </a:t>
            </a:r>
            <a:br>
              <a:rPr lang="fa-IR" sz="800" dirty="0" smtClean="0">
                <a:latin typeface="Times New Roman"/>
                <a:ea typeface="Times New Roman"/>
                <a:cs typeface="B Nazanin" pitchFamily="2" charset="-78"/>
              </a:rPr>
            </a:br>
            <a:r>
              <a:rPr lang="fa-IR" sz="800" dirty="0" smtClean="0">
                <a:latin typeface="Times New Roman"/>
                <a:ea typeface="Times New Roman"/>
                <a:cs typeface="B Nazanin" pitchFamily="2" charset="-78"/>
              </a:rPr>
              <a:t>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en-US" sz="1400" dirty="0" smtClean="0">
                <a:latin typeface="Times New Roman"/>
                <a:ea typeface="Times New Roman"/>
                <a:cs typeface="B Nazanin" pitchFamily="2" charset="-78"/>
              </a:rPr>
              <a:t/>
            </a:r>
            <a:br>
              <a:rPr lang="en-US"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endParaRPr lang="en-US" sz="1400" dirty="0" smtClean="0">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2468"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32</a:t>
            </a:r>
            <a:endParaRPr lang="en-US" altLang="fa-IR" sz="1400" b="1">
              <a:cs typeface="B Nazanin" panose="00000400000000000000" pitchFamily="2" charset="-78"/>
            </a:endParaRPr>
          </a:p>
        </p:txBody>
      </p:sp>
    </p:spTree>
  </p:cSld>
  <p:clrMapOvr>
    <a:masterClrMapping/>
  </p:clrMapOvr>
  <p:transition>
    <p:split orient="vert" dir="in"/>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6"/>
          <p:cNvSpPr>
            <a:spLocks noGrp="1"/>
          </p:cNvSpPr>
          <p:nvPr>
            <p:ph type="ctrTitle"/>
          </p:nvPr>
        </p:nvSpPr>
        <p:spPr>
          <a:xfrm>
            <a:off x="1600200" y="1447800"/>
            <a:ext cx="7772400" cy="5029200"/>
          </a:xfrm>
        </p:spPr>
        <p:txBody>
          <a:bodyPr/>
          <a:lstStyle/>
          <a:p>
            <a:pPr algn="r" rtl="1">
              <a:lnSpc>
                <a:spcPct val="150000"/>
              </a:lnSpc>
              <a:spcBef>
                <a:spcPts val="0"/>
              </a:spcBef>
              <a:spcAft>
                <a:spcPts val="0"/>
              </a:spcAft>
              <a:defRPr/>
            </a:pPr>
            <a:r>
              <a:rPr lang="en-US" sz="1400" smtClean="0">
                <a:latin typeface="Times New Roman"/>
                <a:ea typeface="Times New Roman"/>
                <a:cs typeface="B Nazanin" pitchFamily="2" charset="-78"/>
              </a:rPr>
              <a:t/>
            </a:r>
            <a:br>
              <a:rPr lang="en-US"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t>
            </a:r>
            <a:r>
              <a:rPr lang="fa-IR" sz="1800" smtClean="0">
                <a:effectLst>
                  <a:outerShdw blurRad="38100" dist="38100" dir="2700000" algn="tl">
                    <a:srgbClr val="000000">
                      <a:alpha val="43137"/>
                    </a:srgbClr>
                  </a:outerShdw>
                </a:effectLst>
                <a:latin typeface="Times New Roman"/>
                <a:ea typeface="Times New Roman"/>
                <a:cs typeface="B Nazanin" pitchFamily="2" charset="-78"/>
              </a:rPr>
              <a:t>زمين لرزه سال 671 ه_  ق ( 1272 م)  </a:t>
            </a: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600" smtClean="0">
                <a:latin typeface="Times New Roman"/>
                <a:ea typeface="Times New Roman"/>
                <a:cs typeface="B Nazanin" pitchFamily="2" charset="-78"/>
              </a:rPr>
              <a:t>سومين زمين لرزه تبريز كه تا اندازه اي سخت بوده و در تاريخها يادي از آن كرده اند, زمين لرزه سال 671 هجري است كه در زمان پادشاهي اباقاخان فرزند هلاكو خان مغول روي داده است . كهن  ترين متني كه در آن به اين زلزله اشاره شده است در جامع التواريخ رشيدي ( تاليف 704 ه_. ق)  نوشته خواجه رشيدالدين  فضل الله همداني وزير غازان خان و سلطان محمد خدا بنده  است كه مي‌نويسد :  (( در شهور سنه احدي و سبعين و ستمايه در صميم زمستان به محروسه تبريز  زلزله عظيم حادث شد  و تا چهار ماه گاه گاه زمين حركت مي كرد.)) . </a:t>
            </a:r>
            <a:r>
              <a:rPr lang="fa-IR" sz="1100" smtClean="0">
                <a:latin typeface="Times New Roman"/>
                <a:ea typeface="Times New Roman"/>
                <a:cs typeface="B Nazanin" pitchFamily="2" charset="-78"/>
              </a:rPr>
              <a:t>(1- جامع التواريخ :چاپ بهمن كريمي ؛ ص287)</a:t>
            </a:r>
            <a:r>
              <a:rPr lang="fa-IR" sz="1600" smtClean="0">
                <a:latin typeface="Times New Roman"/>
                <a:ea typeface="Times New Roman"/>
                <a:cs typeface="B Nazanin" pitchFamily="2" charset="-78"/>
              </a:rPr>
              <a:t/>
            </a:r>
            <a:br>
              <a:rPr lang="fa-IR" sz="1600" smtClean="0">
                <a:latin typeface="Times New Roman"/>
                <a:ea typeface="Times New Roman"/>
                <a:cs typeface="B Nazanin" pitchFamily="2" charset="-78"/>
              </a:rPr>
            </a:br>
            <a:r>
              <a:rPr lang="fa-IR" sz="1600" smtClean="0">
                <a:latin typeface="Times New Roman"/>
                <a:ea typeface="Times New Roman"/>
                <a:cs typeface="B Nazanin" pitchFamily="2" charset="-78"/>
              </a:rPr>
              <a:t>همچنين در كتاب مجمل فصيحي تاليف محمد خوافي ( 849-777 ه_ . ق ) نيز اينچنين آورده شده است : (( زلزله درين سال 671در تبريز واقع شد و  بسياري ازخانه هاخراب شدو سر منارها بيفتاد.)) . </a:t>
            </a:r>
            <a:r>
              <a:rPr lang="fa-IR" sz="1400" smtClean="0">
                <a:latin typeface="Times New Roman"/>
                <a:ea typeface="Times New Roman"/>
                <a:cs typeface="B Nazanin" pitchFamily="2" charset="-78"/>
              </a:rPr>
              <a:t>( 2- خوافي: محمد, مجمل فصيحي , </a:t>
            </a:r>
            <a:r>
              <a:rPr lang="fa-IR" sz="1600" smtClean="0">
                <a:latin typeface="Times New Roman"/>
                <a:ea typeface="Times New Roman"/>
                <a:cs typeface="B Nazanin" pitchFamily="2" charset="-78"/>
              </a:rPr>
              <a:t>ص </a:t>
            </a:r>
            <a:r>
              <a:rPr lang="fa-IR" sz="1400" smtClean="0">
                <a:latin typeface="Times New Roman"/>
                <a:ea typeface="Times New Roman"/>
                <a:cs typeface="B Nazanin" pitchFamily="2" charset="-78"/>
              </a:rPr>
              <a:t>342)</a:t>
            </a:r>
            <a:r>
              <a:rPr lang="fa-IR" sz="1600" smtClean="0">
                <a:latin typeface="Times New Roman"/>
                <a:ea typeface="Times New Roman"/>
                <a:cs typeface="B Nazanin" pitchFamily="2" charset="-78"/>
              </a:rPr>
              <a:t/>
            </a:r>
            <a:br>
              <a:rPr lang="fa-IR" sz="1600" smtClean="0">
                <a:latin typeface="Times New Roman"/>
                <a:ea typeface="Times New Roman"/>
                <a:cs typeface="B Nazanin" pitchFamily="2" charset="-78"/>
              </a:rPr>
            </a:br>
            <a:r>
              <a:rPr lang="fa-IR" sz="1600" smtClean="0">
                <a:latin typeface="Times New Roman"/>
                <a:ea typeface="Times New Roman"/>
                <a:cs typeface="B Nazanin" pitchFamily="2" charset="-78"/>
              </a:rPr>
              <a:t> حافظ حسين كربلائي در روضات الجنان و جنات الجنان ( تاليف 975 ه_.ق) اندكي بيشتر و دقيق تر شرح واقعه را نوشته است: (( ...  زمان آبقاخان چنگيزي در سنه احدي و سبعين و ستمايه دو دانگه از شب گذشته بود كه زلزله پيدا شد , مردم  در خواب بودند ,  مناري چند را سر بيفتاد و پاره يي خانه خراب شد , مردم همه از شهر بدر رفتند و در باغها و بيرونها مقام كردند , در يك شبانه روز , هجده نوبه زلزله اتفاق افتاد . الله سبحانه و تعالي بواسطه  وجود اوليا نگاه  داشت كه خرابي زياد نشد)) . </a:t>
            </a:r>
            <a:r>
              <a:rPr lang="fa-IR" sz="1100" smtClean="0">
                <a:latin typeface="Times New Roman"/>
                <a:ea typeface="Times New Roman"/>
                <a:cs typeface="B Nazanin" pitchFamily="2" charset="-78"/>
              </a:rPr>
              <a:t>( 3- كربلائي : حافظ حسين ؛ ص18) </a:t>
            </a:r>
            <a:r>
              <a:rPr lang="fa-IR" sz="1600" smtClean="0">
                <a:latin typeface="Times New Roman"/>
                <a:ea typeface="Times New Roman"/>
                <a:cs typeface="B Nazanin" pitchFamily="2" charset="-78"/>
              </a:rPr>
              <a:t/>
            </a:r>
            <a:br>
              <a:rPr lang="fa-IR" sz="16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800" smtClean="0">
                <a:latin typeface="Times New Roman"/>
                <a:ea typeface="Times New Roman"/>
                <a:cs typeface="B Nazanin" pitchFamily="2" charset="-78"/>
              </a:rPr>
              <a:t/>
            </a:r>
            <a:br>
              <a:rPr lang="fa-IR" sz="800" smtClean="0">
                <a:latin typeface="Times New Roman"/>
                <a:ea typeface="Times New Roman"/>
                <a:cs typeface="B Nazanin" pitchFamily="2" charset="-78"/>
              </a:rPr>
            </a:br>
            <a:r>
              <a:rPr lang="fa-IR" sz="800" smtClean="0">
                <a:latin typeface="Times New Roman"/>
                <a:ea typeface="Times New Roman"/>
                <a:cs typeface="B Nazanin" pitchFamily="2" charset="-78"/>
              </a:rPr>
              <a:t/>
            </a:r>
            <a:br>
              <a:rPr lang="fa-IR" sz="8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r>
              <a:rPr lang="fa-IR" sz="1400" smtClean="0">
                <a:latin typeface="Times New Roman"/>
                <a:ea typeface="Times New Roman"/>
                <a:cs typeface="B Nazanin" pitchFamily="2" charset="-78"/>
              </a:rPr>
              <a:t/>
            </a:r>
            <a:br>
              <a:rPr lang="fa-IR" sz="1400" smtClean="0">
                <a:latin typeface="Times New Roman"/>
                <a:ea typeface="Times New Roman"/>
                <a:cs typeface="B Nazanin" pitchFamily="2" charset="-78"/>
              </a:rPr>
            </a:br>
            <a:endParaRPr lang="en-US" sz="1400" dirty="0" smtClean="0">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3492" name="TextBox 12"/>
          <p:cNvSpPr txBox="1">
            <a:spLocks noChangeArrowheads="1"/>
          </p:cNvSpPr>
          <p:nvPr/>
        </p:nvSpPr>
        <p:spPr bwMode="auto">
          <a:xfrm>
            <a:off x="152400" y="64008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33</a:t>
            </a:r>
            <a:endParaRPr lang="en-US" altLang="fa-IR" sz="1400" b="1">
              <a:cs typeface="B Nazanin" panose="00000400000000000000" pitchFamily="2" charset="-78"/>
            </a:endParaRPr>
          </a:p>
        </p:txBody>
      </p:sp>
    </p:spTree>
  </p:cSld>
  <p:clrMapOvr>
    <a:masterClrMapping/>
  </p:clrMapOvr>
  <p:transition>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6"/>
          <p:cNvSpPr>
            <a:spLocks noGrp="1"/>
          </p:cNvSpPr>
          <p:nvPr>
            <p:ph type="ctrTitle"/>
          </p:nvPr>
        </p:nvSpPr>
        <p:spPr>
          <a:xfrm>
            <a:off x="1373188" y="2209800"/>
            <a:ext cx="8151812" cy="4648200"/>
          </a:xfrm>
        </p:spPr>
        <p:txBody>
          <a:bodyPr/>
          <a:lstStyle/>
          <a:p>
            <a:pPr algn="r" rtl="1">
              <a:lnSpc>
                <a:spcPct val="150000"/>
              </a:lnSpc>
              <a:spcBef>
                <a:spcPts val="0"/>
              </a:spcBef>
              <a:spcAft>
                <a:spcPts val="0"/>
              </a:spcAft>
              <a:defRPr/>
            </a:pPr>
            <a:r>
              <a:rPr lang="fa-IR" sz="2000" dirty="0" smtClean="0">
                <a:effectLst>
                  <a:outerShdw blurRad="38100" dist="38100" dir="2700000" algn="tl">
                    <a:srgbClr val="000000">
                      <a:alpha val="43137"/>
                    </a:srgbClr>
                  </a:outerShdw>
                </a:effectLst>
                <a:latin typeface="Times New Roman"/>
                <a:ea typeface="Times New Roman"/>
                <a:cs typeface="B Nazanin" pitchFamily="2" charset="-78"/>
              </a:rPr>
              <a:t/>
            </a:r>
            <a:br>
              <a:rPr lang="fa-IR" sz="2000" dirty="0" smtClean="0">
                <a:effectLst>
                  <a:outerShdw blurRad="38100" dist="38100" dir="2700000" algn="tl">
                    <a:srgbClr val="000000">
                      <a:alpha val="43137"/>
                    </a:srgbClr>
                  </a:outerShdw>
                </a:effectLst>
                <a:latin typeface="Times New Roman"/>
                <a:ea typeface="Times New Roman"/>
                <a:cs typeface="B Nazanin" pitchFamily="2" charset="-78"/>
              </a:rPr>
            </a:br>
            <a:r>
              <a:rPr lang="fa-IR" sz="2000" dirty="0" smtClean="0">
                <a:effectLst>
                  <a:outerShdw blurRad="38100" dist="38100" dir="2700000" algn="tl">
                    <a:srgbClr val="000000">
                      <a:alpha val="43137"/>
                    </a:srgbClr>
                  </a:outerShdw>
                </a:effectLst>
                <a:latin typeface="Times New Roman"/>
                <a:ea typeface="Times New Roman"/>
                <a:cs typeface="B Nazanin" pitchFamily="2" charset="-78"/>
              </a:rPr>
              <a:t/>
            </a:r>
            <a:br>
              <a:rPr lang="fa-IR" sz="2000" dirty="0" smtClean="0">
                <a:effectLst>
                  <a:outerShdw blurRad="38100" dist="38100" dir="2700000" algn="tl">
                    <a:srgbClr val="000000">
                      <a:alpha val="43137"/>
                    </a:srgbClr>
                  </a:outerShdw>
                </a:effectLst>
                <a:latin typeface="Times New Roman"/>
                <a:ea typeface="Times New Roman"/>
                <a:cs typeface="B Nazanin" pitchFamily="2" charset="-78"/>
              </a:rPr>
            </a:br>
            <a:r>
              <a:rPr lang="fa-IR" sz="2000" dirty="0" smtClean="0">
                <a:effectLst>
                  <a:outerShdw blurRad="38100" dist="38100" dir="2700000" algn="tl">
                    <a:srgbClr val="000000">
                      <a:alpha val="43137"/>
                    </a:srgbClr>
                  </a:outerShdw>
                </a:effectLst>
                <a:latin typeface="Times New Roman"/>
                <a:ea typeface="Times New Roman"/>
                <a:cs typeface="B Nazanin" pitchFamily="2" charset="-78"/>
              </a:rPr>
              <a:t/>
            </a:r>
            <a:br>
              <a:rPr lang="fa-IR" sz="2000" dirty="0" smtClean="0">
                <a:effectLst>
                  <a:outerShdw blurRad="38100" dist="38100" dir="2700000" algn="tl">
                    <a:srgbClr val="000000">
                      <a:alpha val="43137"/>
                    </a:srgbClr>
                  </a:outerShdw>
                </a:effectLst>
                <a:latin typeface="Times New Roman"/>
                <a:ea typeface="Times New Roman"/>
                <a:cs typeface="B Nazanin" pitchFamily="2" charset="-78"/>
              </a:rPr>
            </a:br>
            <a:r>
              <a:rPr lang="fa-IR" sz="2000" dirty="0" smtClean="0">
                <a:effectLst>
                  <a:outerShdw blurRad="38100" dist="38100" dir="2700000" algn="tl">
                    <a:srgbClr val="000000">
                      <a:alpha val="43137"/>
                    </a:srgbClr>
                  </a:outerShdw>
                </a:effectLst>
                <a:latin typeface="Times New Roman"/>
                <a:ea typeface="Times New Roman"/>
                <a:cs typeface="B Nazanin" pitchFamily="2" charset="-78"/>
              </a:rPr>
              <a:t/>
            </a:r>
            <a:br>
              <a:rPr lang="fa-IR" sz="2000" dirty="0" smtClean="0">
                <a:effectLst>
                  <a:outerShdw blurRad="38100" dist="38100" dir="2700000" algn="tl">
                    <a:srgbClr val="000000">
                      <a:alpha val="43137"/>
                    </a:srgbClr>
                  </a:outerShdw>
                </a:effectLst>
                <a:latin typeface="Times New Roman"/>
                <a:ea typeface="Times New Roman"/>
                <a:cs typeface="B Nazanin" pitchFamily="2" charset="-78"/>
              </a:rPr>
            </a:br>
            <a:r>
              <a:rPr lang="fa-IR" sz="2000" dirty="0" smtClean="0">
                <a:effectLst>
                  <a:outerShdw blurRad="38100" dist="38100" dir="2700000" algn="tl">
                    <a:srgbClr val="000000">
                      <a:alpha val="43137"/>
                    </a:srgbClr>
                  </a:outerShdw>
                </a:effectLst>
                <a:latin typeface="Times New Roman"/>
                <a:ea typeface="Times New Roman"/>
                <a:cs typeface="B Nazanin" pitchFamily="2" charset="-78"/>
              </a:rPr>
              <a:t/>
            </a:r>
            <a:br>
              <a:rPr lang="fa-IR" sz="2000" dirty="0" smtClean="0">
                <a:effectLst>
                  <a:outerShdw blurRad="38100" dist="38100" dir="2700000" algn="tl">
                    <a:srgbClr val="000000">
                      <a:alpha val="43137"/>
                    </a:srgbClr>
                  </a:outerShdw>
                </a:effectLst>
                <a:latin typeface="Times New Roman"/>
                <a:ea typeface="Times New Roman"/>
                <a:cs typeface="B Nazanin" pitchFamily="2" charset="-78"/>
              </a:rPr>
            </a:br>
            <a:r>
              <a:rPr lang="fa-IR" sz="2000" dirty="0" smtClean="0">
                <a:effectLst>
                  <a:outerShdw blurRad="38100" dist="38100" dir="2700000" algn="tl">
                    <a:srgbClr val="000000">
                      <a:alpha val="43137"/>
                    </a:srgbClr>
                  </a:outerShdw>
                </a:effectLst>
                <a:latin typeface="Times New Roman"/>
                <a:ea typeface="Times New Roman"/>
                <a:cs typeface="B Nazanin" pitchFamily="2" charset="-78"/>
              </a:rPr>
              <a:t/>
            </a:r>
            <a:br>
              <a:rPr lang="fa-IR" sz="2000" dirty="0" smtClean="0">
                <a:effectLst>
                  <a:outerShdw blurRad="38100" dist="38100" dir="2700000" algn="tl">
                    <a:srgbClr val="000000">
                      <a:alpha val="43137"/>
                    </a:srgbClr>
                  </a:outerShdw>
                </a:effectLst>
                <a:latin typeface="Times New Roman"/>
                <a:ea typeface="Times New Roman"/>
                <a:cs typeface="B Nazanin" pitchFamily="2" charset="-78"/>
              </a:rPr>
            </a:br>
            <a:r>
              <a:rPr lang="fa-IR" sz="2000" dirty="0" smtClean="0">
                <a:effectLst>
                  <a:outerShdw blurRad="38100" dist="38100" dir="2700000" algn="tl">
                    <a:srgbClr val="000000">
                      <a:alpha val="43137"/>
                    </a:srgbClr>
                  </a:outerShdw>
                </a:effectLst>
                <a:latin typeface="Times New Roman"/>
                <a:ea typeface="Times New Roman"/>
                <a:cs typeface="B Nazanin" pitchFamily="2" charset="-78"/>
              </a:rPr>
              <a:t/>
            </a:r>
            <a:br>
              <a:rPr lang="fa-IR" sz="2000" dirty="0" smtClean="0">
                <a:effectLst>
                  <a:outerShdw blurRad="38100" dist="38100" dir="2700000" algn="tl">
                    <a:srgbClr val="000000">
                      <a:alpha val="43137"/>
                    </a:srgbClr>
                  </a:outerShdw>
                </a:effectLst>
                <a:latin typeface="Times New Roman"/>
                <a:ea typeface="Times New Roman"/>
                <a:cs typeface="B Nazanin" pitchFamily="2" charset="-78"/>
              </a:rPr>
            </a:br>
            <a:r>
              <a:rPr lang="fa-IR" sz="2000" dirty="0" smtClean="0">
                <a:effectLst>
                  <a:outerShdw blurRad="38100" dist="38100" dir="2700000" algn="tl">
                    <a:srgbClr val="000000">
                      <a:alpha val="43137"/>
                    </a:srgbClr>
                  </a:outerShdw>
                </a:effectLst>
                <a:latin typeface="Times New Roman"/>
                <a:ea typeface="Times New Roman"/>
                <a:cs typeface="B Nazanin" pitchFamily="2" charset="-78"/>
              </a:rPr>
              <a:t/>
            </a:r>
            <a:br>
              <a:rPr lang="fa-IR" sz="2000" dirty="0" smtClean="0">
                <a:effectLst>
                  <a:outerShdw blurRad="38100" dist="38100" dir="2700000" algn="tl">
                    <a:srgbClr val="000000">
                      <a:alpha val="43137"/>
                    </a:srgbClr>
                  </a:outerShdw>
                </a:effectLst>
                <a:latin typeface="Times New Roman"/>
                <a:ea typeface="Times New Roman"/>
                <a:cs typeface="B Nazanin" pitchFamily="2" charset="-78"/>
              </a:rPr>
            </a:br>
            <a:r>
              <a:rPr lang="fa-IR" sz="2000" dirty="0" smtClean="0">
                <a:effectLst>
                  <a:outerShdw blurRad="38100" dist="38100" dir="2700000" algn="tl">
                    <a:srgbClr val="000000">
                      <a:alpha val="43137"/>
                    </a:srgbClr>
                  </a:outerShdw>
                </a:effectLst>
                <a:latin typeface="Times New Roman"/>
                <a:ea typeface="Times New Roman"/>
                <a:cs typeface="B Nazanin" pitchFamily="2" charset="-78"/>
              </a:rPr>
              <a:t/>
            </a:r>
            <a:br>
              <a:rPr lang="fa-IR" sz="2000" dirty="0" smtClean="0">
                <a:effectLst>
                  <a:outerShdw blurRad="38100" dist="38100" dir="2700000" algn="tl">
                    <a:srgbClr val="000000">
                      <a:alpha val="43137"/>
                    </a:srgbClr>
                  </a:outerShdw>
                </a:effectLst>
                <a:latin typeface="Times New Roman"/>
                <a:ea typeface="Times New Roman"/>
                <a:cs typeface="B Nazanin" pitchFamily="2" charset="-78"/>
              </a:rPr>
            </a:br>
            <a:r>
              <a:rPr lang="fa-IR" sz="1800" dirty="0" smtClean="0">
                <a:effectLst>
                  <a:outerShdw blurRad="38100" dist="38100" dir="2700000" algn="tl">
                    <a:srgbClr val="000000">
                      <a:alpha val="43137"/>
                    </a:srgbClr>
                  </a:outerShdw>
                </a:effectLst>
                <a:latin typeface="Times New Roman"/>
                <a:ea typeface="Times New Roman"/>
                <a:cs typeface="B Nazanin" pitchFamily="2" charset="-78"/>
              </a:rPr>
              <a:t>زمين لرزه سال 1194  ه_ ق  ( 1780 ميلادي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اين زلزله نيز يكي از سهمناك ترين زلزله هاي شهر تبريز مي باشد كه با توجه به متون قديمي شايدبزرگترين زلزله باشدكه در متون به آن اشاره نشده است . اين زمين لرزه چون درست در ميان آخرين شب ( سلخ ذي حجه )  سال  1193 و نخستين روز        ( غره محرم) سال 1194رخ داده از اينرو در نوشته ها دو تاريخ پيدا كرده است.يعني گروهي آنرا سال گذشته و برخي كسان به  سال آينده نسبت داده اند . با توصيف هائي كه از پيامدها و قدرت اين زلزله به ميان آمده است مي توان پي بردكه از همه زمين     لرزه هايي كه تا كنون در تبريز رخ داده است , سخت تر و هراس انگيزتر بوده است . از نوشته هاي مورخين مي توان اين چنين برداشت نمود كه بجز تكانهاي سخت نخستين, تكانها  و لرزشهاي ديگري نيز در روزهاي بعد روي داده است .مولف رياض الجنه  مي نويسد:(( تا ده,دوازده سال زمين همچنان در تبريز در لرزه بود واز تكان نخست تا ششم صفر, هر شبانه روز ,نزديك به سي؛ چهل بار زمين بلزره در مي آمد, ليك ويران كننده نبود))</a:t>
            </a:r>
            <a:r>
              <a:rPr lang="fa-IR" sz="1400" dirty="0" smtClean="0">
                <a:latin typeface="Times New Roman"/>
                <a:ea typeface="Times New Roman"/>
                <a:cs typeface="B Nazanin" pitchFamily="2" charset="-78"/>
              </a:rPr>
              <a:t> </a:t>
            </a:r>
            <a:r>
              <a:rPr lang="fa-IR" sz="1100" dirty="0" smtClean="0">
                <a:latin typeface="Times New Roman"/>
                <a:ea typeface="Times New Roman"/>
                <a:cs typeface="B Nazanin" pitchFamily="2" charset="-78"/>
              </a:rPr>
              <a:t>.(1- رياض الجنه :تاليف ميرزا محمد حسن فاني زنوزي ؛ص 4) </a:t>
            </a:r>
            <a:r>
              <a:rPr lang="fa-IR" sz="1600" dirty="0" smtClean="0">
                <a:latin typeface="Times New Roman"/>
                <a:ea typeface="Times New Roman"/>
                <a:cs typeface="B Nazanin" pitchFamily="2" charset="-78"/>
              </a:rPr>
              <a:t/>
            </a:r>
            <a:br>
              <a:rPr lang="fa-IR" sz="16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 آرنولد ويلسون از گزارش جان بيسموت </a:t>
            </a:r>
            <a:r>
              <a:rPr lang="en-US" sz="1600" dirty="0" err="1" smtClean="0">
                <a:latin typeface="Times New Roman"/>
                <a:ea typeface="Times New Roman"/>
                <a:cs typeface="B Nazanin" pitchFamily="2" charset="-78"/>
              </a:rPr>
              <a:t>jahn</a:t>
            </a:r>
            <a:r>
              <a:rPr lang="en-US" sz="1600" dirty="0" smtClean="0">
                <a:latin typeface="Times New Roman"/>
                <a:ea typeface="Times New Roman"/>
                <a:cs typeface="B Nazanin" pitchFamily="2" charset="-78"/>
              </a:rPr>
              <a:t> </a:t>
            </a:r>
            <a:r>
              <a:rPr lang="en-US" sz="1600" dirty="0" err="1" smtClean="0">
                <a:latin typeface="Times New Roman"/>
                <a:ea typeface="Times New Roman"/>
                <a:cs typeface="B Nazanin" pitchFamily="2" charset="-78"/>
              </a:rPr>
              <a:t>beausmont</a:t>
            </a:r>
            <a:r>
              <a:rPr lang="en-US" sz="1600" dirty="0" smtClean="0">
                <a:latin typeface="Times New Roman"/>
                <a:ea typeface="Times New Roman"/>
                <a:cs typeface="B Nazanin" pitchFamily="2" charset="-78"/>
              </a:rPr>
              <a:t> )</a:t>
            </a:r>
            <a:r>
              <a:rPr lang="fa-IR" sz="1600" dirty="0" smtClean="0">
                <a:latin typeface="Times New Roman"/>
                <a:ea typeface="Times New Roman"/>
                <a:cs typeface="B Nazanin" pitchFamily="2" charset="-78"/>
              </a:rPr>
              <a:t> </a:t>
            </a:r>
            <a:r>
              <a:rPr lang="en-US" sz="1600" dirty="0" smtClean="0">
                <a:latin typeface="Times New Roman"/>
                <a:ea typeface="Times New Roman"/>
                <a:cs typeface="B Nazanin" pitchFamily="2" charset="-78"/>
              </a:rPr>
              <a:t> (</a:t>
            </a:r>
            <a:r>
              <a:rPr lang="fa-IR" sz="1600" dirty="0" smtClean="0">
                <a:latin typeface="Times New Roman"/>
                <a:ea typeface="Times New Roman"/>
                <a:cs typeface="B Nazanin" pitchFamily="2" charset="-78"/>
              </a:rPr>
              <a:t>مامور مقيم بوشهر به فرماندار بمبئي مورخ  ژوئيه 1780  درباره    اين زمين لرزه مي نويسد : (( چند ماه زلزله موحشي همه ساختمانهاي شهر تبريز و دهات مجاور ايران را ويران كرد. مي گويند بعضي از اين دهات در زمين فرو رفته اند . چون اين بلاي عظيم در موقع شب رخ داده , بطوريكه تخمين مي زنند بين پنجاه تا شصت هزار نفر تلف شدند)) </a:t>
            </a:r>
            <a:br>
              <a:rPr lang="fa-IR" sz="16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 آنچه كه در اينجا لازم به ذكر است اينست كه بر شمردن چهار زلزله از ميان زلزله هاي بي شماري كه در تبريز اتفاق افتاده است   به اين معني نيست كه , زلزله هاي  ديگر قدرت چنداني نداشته و يا ويراني بوجود نياورده اند , بلكه بعلت اينكه از اين چهار زلزله حرف و حديث بيشتري در متون قديمي به ميان آمده است از اهميت بيشتري برخوردار مي باشد</a:t>
            </a:r>
            <a:r>
              <a:rPr lang="fa-IR" sz="1400" dirty="0" smtClean="0">
                <a:latin typeface="Times New Roman"/>
                <a:ea typeface="Times New Roman"/>
                <a:cs typeface="B Nazanin" pitchFamily="2" charset="-78"/>
              </a:rPr>
              <a:t> </a:t>
            </a:r>
            <a:r>
              <a:rPr lang="fa-IR" sz="1100" dirty="0" smtClean="0">
                <a:latin typeface="Times New Roman"/>
                <a:ea typeface="Times New Roman"/>
                <a:cs typeface="B Nazanin" pitchFamily="2" charset="-78"/>
              </a:rPr>
              <a:t>.  (2- يحيي ذكا : 1359 , ص 62)</a:t>
            </a:r>
            <a:br>
              <a:rPr lang="fa-IR" sz="11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en-US" sz="1400" dirty="0" smtClean="0">
                <a:latin typeface="Times New Roman"/>
                <a:ea typeface="Times New Roman"/>
                <a:cs typeface="B Nazanin" pitchFamily="2" charset="-78"/>
              </a:rPr>
              <a:t/>
            </a:r>
            <a:br>
              <a:rPr lang="en-US"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endParaRPr lang="en-US" sz="1400" dirty="0" smtClean="0">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4516"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34</a:t>
            </a:r>
            <a:endParaRPr lang="en-US" altLang="fa-IR" sz="1400" b="1">
              <a:cs typeface="B Nazanin" panose="00000400000000000000" pitchFamily="2" charset="-78"/>
            </a:endParaRPr>
          </a:p>
        </p:txBody>
      </p:sp>
    </p:spTree>
  </p:cSld>
  <p:clrMapOvr>
    <a:masterClrMapping/>
  </p:clrMapOvr>
  <p:transition>
    <p:strips dir="l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65539" name="Picture 1" descr="Untitled-1"/>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3505200" y="1143000"/>
            <a:ext cx="39354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2"/>
          <p:cNvSpPr>
            <a:spLocks noChangeArrowheads="1"/>
          </p:cNvSpPr>
          <p:nvPr/>
        </p:nvSpPr>
        <p:spPr bwMode="auto">
          <a:xfrm>
            <a:off x="1600200" y="609600"/>
            <a:ext cx="7772400" cy="830263"/>
          </a:xfrm>
          <a:prstGeom prst="rect">
            <a:avLst/>
          </a:prstGeom>
          <a:noFill/>
          <a:ln w="9525">
            <a:noFill/>
            <a:miter lim="800000"/>
            <a:headEnd/>
            <a:tailEnd/>
          </a:ln>
          <a:effectLst/>
        </p:spPr>
        <p:txBody>
          <a:bodyPr anchor="ctr">
            <a:spAutoFit/>
          </a:bodyPr>
          <a:lstStyle/>
          <a:p>
            <a:pPr algn="ctr" rtl="1">
              <a:defRPr/>
            </a:pPr>
            <a:r>
              <a:rPr lang="ar-SA" sz="2400" b="1">
                <a:effectLst>
                  <a:outerShdw blurRad="38100" dist="38100" dir="2700000" algn="tl">
                    <a:srgbClr val="C0C0C0"/>
                  </a:outerShdw>
                </a:effectLst>
                <a:ea typeface="Times New Roman" pitchFamily="18" charset="0"/>
                <a:cs typeface="B Nazanin" pitchFamily="2" charset="-78"/>
              </a:rPr>
              <a:t>نقشه پراكندگي زمين لرزه هاي ثبت شده در شبكه لرزه نگاري تبريز مهر 74 الي دي 83</a:t>
            </a:r>
          </a:p>
        </p:txBody>
      </p:sp>
      <p:graphicFrame>
        <p:nvGraphicFramePr>
          <p:cNvPr id="14" name="Table 13"/>
          <p:cNvGraphicFramePr>
            <a:graphicFrameLocks noGrp="1"/>
          </p:cNvGraphicFramePr>
          <p:nvPr/>
        </p:nvGraphicFramePr>
        <p:xfrm>
          <a:off x="2057400" y="5029200"/>
          <a:ext cx="6553200" cy="817563"/>
        </p:xfrm>
        <a:graphic>
          <a:graphicData uri="http://schemas.openxmlformats.org/drawingml/2006/table">
            <a:tbl>
              <a:tblPr/>
              <a:tblGrid>
                <a:gridCol w="933535">
                  <a:extLst>
                    <a:ext uri="{9D8B030D-6E8A-4147-A177-3AD203B41FA5}">
                      <a16:colId xmlns:a16="http://schemas.microsoft.com/office/drawing/2014/main" xmlns="" val="20000"/>
                    </a:ext>
                  </a:extLst>
                </a:gridCol>
                <a:gridCol w="1250352">
                  <a:extLst>
                    <a:ext uri="{9D8B030D-6E8A-4147-A177-3AD203B41FA5}">
                      <a16:colId xmlns:a16="http://schemas.microsoft.com/office/drawing/2014/main" xmlns="" val="20001"/>
                    </a:ext>
                  </a:extLst>
                </a:gridCol>
                <a:gridCol w="1091944">
                  <a:extLst>
                    <a:ext uri="{9D8B030D-6E8A-4147-A177-3AD203B41FA5}">
                      <a16:colId xmlns:a16="http://schemas.microsoft.com/office/drawing/2014/main" xmlns="" val="20002"/>
                    </a:ext>
                  </a:extLst>
                </a:gridCol>
                <a:gridCol w="1091944">
                  <a:extLst>
                    <a:ext uri="{9D8B030D-6E8A-4147-A177-3AD203B41FA5}">
                      <a16:colId xmlns:a16="http://schemas.microsoft.com/office/drawing/2014/main" xmlns="" val="20003"/>
                    </a:ext>
                  </a:extLst>
                </a:gridCol>
                <a:gridCol w="1092713">
                  <a:extLst>
                    <a:ext uri="{9D8B030D-6E8A-4147-A177-3AD203B41FA5}">
                      <a16:colId xmlns:a16="http://schemas.microsoft.com/office/drawing/2014/main" xmlns="" val="20004"/>
                    </a:ext>
                  </a:extLst>
                </a:gridCol>
                <a:gridCol w="1092713">
                  <a:extLst>
                    <a:ext uri="{9D8B030D-6E8A-4147-A177-3AD203B41FA5}">
                      <a16:colId xmlns:a16="http://schemas.microsoft.com/office/drawing/2014/main" xmlns="" val="20005"/>
                    </a:ext>
                  </a:extLst>
                </a:gridCol>
              </a:tblGrid>
              <a:tr h="408782">
                <a:tc>
                  <a:txBody>
                    <a:bodyPr/>
                    <a:lstStyle/>
                    <a:p>
                      <a:pPr marL="0" marR="0" algn="ctr" rtl="1">
                        <a:lnSpc>
                          <a:spcPct val="150000"/>
                        </a:lnSpc>
                        <a:spcBef>
                          <a:spcPts val="0"/>
                        </a:spcBef>
                        <a:spcAft>
                          <a:spcPts val="0"/>
                        </a:spcAft>
                      </a:pPr>
                      <a:r>
                        <a:rPr lang="ar-SA" sz="1400" dirty="0">
                          <a:latin typeface="Times New Roman"/>
                          <a:ea typeface="Times New Roman"/>
                          <a:cs typeface="B Nazanin" pitchFamily="2" charset="-78"/>
                        </a:rPr>
                        <a:t>تعداد كل </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400">
                          <a:latin typeface="Times New Roman"/>
                          <a:ea typeface="Times New Roman"/>
                          <a:cs typeface="B Nazanin" pitchFamily="2" charset="-78"/>
                        </a:rPr>
                        <a:t>بزرگتر از 4 درجه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400">
                          <a:latin typeface="Times New Roman"/>
                          <a:ea typeface="Times New Roman"/>
                          <a:cs typeface="B Nazanin" pitchFamily="2" charset="-78"/>
                        </a:rPr>
                        <a:t>5/3 تا 4 درجه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400">
                          <a:latin typeface="Times New Roman"/>
                          <a:ea typeface="Times New Roman"/>
                          <a:cs typeface="B Nazanin" pitchFamily="2" charset="-78"/>
                        </a:rPr>
                        <a:t>3 تا 5/3 درجه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400">
                          <a:latin typeface="Times New Roman"/>
                          <a:ea typeface="Times New Roman"/>
                          <a:cs typeface="B Nazanin" pitchFamily="2" charset="-78"/>
                        </a:rPr>
                        <a:t>2 تا 3 درجه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400" dirty="0">
                          <a:latin typeface="Times New Roman"/>
                          <a:ea typeface="Times New Roman"/>
                          <a:cs typeface="B Nazanin" pitchFamily="2" charset="-78"/>
                        </a:rPr>
                        <a:t>كمتر از 2 درجه</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08782">
                <a:tc>
                  <a:txBody>
                    <a:bodyPr/>
                    <a:lstStyle/>
                    <a:p>
                      <a:pPr marL="0" marR="0" algn="ctr" rtl="1">
                        <a:lnSpc>
                          <a:spcPct val="150000"/>
                        </a:lnSpc>
                        <a:spcBef>
                          <a:spcPts val="0"/>
                        </a:spcBef>
                        <a:spcAft>
                          <a:spcPts val="0"/>
                        </a:spcAft>
                      </a:pPr>
                      <a:r>
                        <a:rPr lang="ar-SA" sz="1400">
                          <a:latin typeface="Times New Roman"/>
                          <a:ea typeface="Times New Roman"/>
                          <a:cs typeface="B Nazanin" pitchFamily="2" charset="-78"/>
                        </a:rPr>
                        <a:t>6465</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400">
                          <a:latin typeface="Times New Roman"/>
                          <a:ea typeface="Times New Roman"/>
                          <a:cs typeface="B Nazanin" pitchFamily="2" charset="-78"/>
                        </a:rPr>
                        <a:t>228</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400">
                          <a:latin typeface="Times New Roman"/>
                          <a:ea typeface="Times New Roman"/>
                          <a:cs typeface="B Nazanin" pitchFamily="2" charset="-78"/>
                        </a:rPr>
                        <a:t>604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400">
                          <a:latin typeface="Times New Roman"/>
                          <a:ea typeface="Times New Roman"/>
                          <a:cs typeface="B Nazanin" pitchFamily="2" charset="-78"/>
                        </a:rPr>
                        <a:t>1372</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400" dirty="0">
                          <a:latin typeface="Times New Roman"/>
                          <a:ea typeface="Times New Roman"/>
                          <a:cs typeface="B Nazanin" pitchFamily="2" charset="-78"/>
                        </a:rPr>
                        <a:t>3704</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ar-SA" sz="1400" dirty="0">
                          <a:latin typeface="Times New Roman"/>
                          <a:ea typeface="Times New Roman"/>
                          <a:cs typeface="B Nazanin" pitchFamily="2" charset="-78"/>
                        </a:rPr>
                        <a:t>557</a:t>
                      </a:r>
                      <a:endParaRPr lang="en-US" sz="1400" dirty="0">
                        <a:latin typeface="Times New Roman"/>
                        <a:ea typeface="Times New Roman"/>
                        <a:cs typeface="B Nazanin"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65564" name="Rectangle 3"/>
          <p:cNvSpPr>
            <a:spLocks noChangeArrowheads="1"/>
          </p:cNvSpPr>
          <p:nvPr/>
        </p:nvSpPr>
        <p:spPr bwMode="auto">
          <a:xfrm>
            <a:off x="0" y="0"/>
            <a:ext cx="990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endParaRPr lang="fa-IR" altLang="fa-IR" sz="1800"/>
          </a:p>
        </p:txBody>
      </p:sp>
      <p:sp>
        <p:nvSpPr>
          <p:cNvPr id="65565"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35</a:t>
            </a:r>
            <a:endParaRPr lang="en-US" altLang="fa-IR" sz="1400" b="1">
              <a:cs typeface="B Nazanin" panose="00000400000000000000" pitchFamily="2" charset="-78"/>
            </a:endParaRPr>
          </a:p>
        </p:txBody>
      </p:sp>
    </p:spTree>
  </p:cSld>
  <p:clrMapOvr>
    <a:masterClrMapping/>
  </p:clrMapOvr>
  <p:transition>
    <p:strips/>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6"/>
          <p:cNvSpPr>
            <a:spLocks noGrp="1"/>
          </p:cNvSpPr>
          <p:nvPr>
            <p:ph type="ctrTitle"/>
          </p:nvPr>
        </p:nvSpPr>
        <p:spPr>
          <a:xfrm>
            <a:off x="1524000" y="381000"/>
            <a:ext cx="7696200" cy="5867400"/>
          </a:xfrm>
        </p:spPr>
        <p:txBody>
          <a:bodyPr/>
          <a:lstStyle/>
          <a:p>
            <a:pPr algn="r" rtl="1">
              <a:lnSpc>
                <a:spcPct val="140000"/>
              </a:lnSpc>
              <a:spcBef>
                <a:spcPts val="0"/>
              </a:spcBef>
              <a:spcAft>
                <a:spcPts val="0"/>
              </a:spcAft>
              <a:defRPr/>
            </a:pPr>
            <a:r>
              <a:rPr lang="en-US" sz="1400" dirty="0" smtClean="0">
                <a:latin typeface="Times New Roman"/>
                <a:ea typeface="Times New Roman"/>
                <a:cs typeface="B Nazanin" pitchFamily="2" charset="-78"/>
              </a:rPr>
              <a:t> </a:t>
            </a:r>
            <a:r>
              <a:rPr lang="fa-IR" sz="1400" dirty="0" smtClean="0">
                <a:latin typeface="Times New Roman"/>
                <a:ea typeface="Times New Roman"/>
                <a:cs typeface="B Nazanin" pitchFamily="2" charset="-78"/>
              </a:rPr>
              <a:t>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2800" b="1" dirty="0" smtClean="0">
                <a:effectLst>
                  <a:outerShdw blurRad="38100" dist="38100" dir="2700000" algn="tl">
                    <a:srgbClr val="000000">
                      <a:alpha val="43137"/>
                    </a:srgbClr>
                  </a:outerShdw>
                </a:effectLst>
                <a:latin typeface="Times New Roman"/>
                <a:ea typeface="Times New Roman"/>
                <a:cs typeface="B Nazanin" pitchFamily="2" charset="-78"/>
              </a:rPr>
              <a:t>نتيجه گيري </a:t>
            </a: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گزارشات تاريخي همانطور كه در قبل درج شد نشان مي دهند كه شمال غرب ايران بخصوص  شهر  پر جمعيت تبريز و اطراف ‌آن در قسمت مركزي منطقه بارها با زمين لرزه هاي مخرب به كلي تخريب شده است . از طرفي بر اساس شواهد تاريخي وگزارشات زلزله هاي دستگاه , تبريز و اطراف ‌آن در دويست و بيست و پنج سال گذشته زمين لرزه هاي مخربي         را  تجربه نكرده است اين پديده  نبود لرزه  تاكنون ادامه داشته  و حتي بر اساس خرد لرزه هاي ثبت شده  توسط شبكه    لرزه نگاري تبريز نيز فعاليت كمتري در خود تبريز و اطراف آن  نسبت به ساير مناطق مشاهده مي شود.</a:t>
            </a:r>
            <a:br>
              <a:rPr lang="fa-IR" sz="16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نقشه پراكندگي خرد لرزههاي ثبت شده تطابق خوبي با پراكندگي زمين لرزه هاي ثبت شده توسط مراكز جهاني داشته      و نواحي فعال و لرزه خيز در هر دو نقشه قابل تشخيص هستند . ضمن اينكه تعداد بسيار زياد خرد لرزه هاي  ثبت شده     در شبكه تبريز توانائي و اهميت شبكه هاي محلي را بخوبي نشان مي دهد.</a:t>
            </a:r>
            <a:br>
              <a:rPr lang="fa-IR" sz="16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تعداد كم خرد لرزه هاي ثبت شده با بزرگي كمتر از  2درجه نشان مي دهد كه عليرغم توانائي اين شبكه ها درثبت خرد  لرزه ها اين شبكه قادر به ثبت همه خرد لرزه هاي شمال غرب نمي باشد و راه اندازي شبكه هاي محلي ديگر نیز در اين منطقه جهت بررسي دقيق تر ضروري به نظر مي رسد. </a:t>
            </a:r>
            <a:br>
              <a:rPr lang="fa-IR" sz="16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نكته بعدي ديگر اينست كه طبق شواهد تاريخي هرچندصد سال يكبار ,زلزله وحشتناكي در تبريزروي داده كه كل شهر ويران شده است ،بنابراين  نظارت  كامل بر ساخت و سازهاي صورت  پذيرفته , از لحاظ داشتن استحكام كافي ومقاومت    در مقابل زلزله از ملزومات مسئله و توجه هر چه بيشتر مسئولان ذيربط را در اين قضيه مي طلبد.</a:t>
            </a:r>
            <a:br>
              <a:rPr lang="fa-IR" sz="1600" dirty="0" smtClean="0">
                <a:latin typeface="Times New Roman"/>
                <a:ea typeface="Times New Roman"/>
                <a:cs typeface="B Nazanin" pitchFamily="2" charset="-78"/>
              </a:rPr>
            </a:br>
            <a:r>
              <a:rPr lang="fa-IR" sz="1600" dirty="0" smtClean="0">
                <a:latin typeface="Times New Roman"/>
                <a:ea typeface="Times New Roman"/>
                <a:cs typeface="B Nazanin" pitchFamily="2" charset="-78"/>
              </a:rPr>
              <a:t/>
            </a:r>
            <a:br>
              <a:rPr lang="fa-IR" sz="16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r>
              <a:rPr lang="fa-IR" sz="1400" dirty="0" smtClean="0">
                <a:latin typeface="Times New Roman"/>
                <a:ea typeface="Times New Roman"/>
                <a:cs typeface="B Nazanin" pitchFamily="2" charset="-78"/>
              </a:rPr>
              <a:t/>
            </a:r>
            <a:br>
              <a:rPr lang="fa-IR" sz="1400" dirty="0" smtClean="0">
                <a:latin typeface="Times New Roman"/>
                <a:ea typeface="Times New Roman"/>
                <a:cs typeface="B Nazanin" pitchFamily="2" charset="-78"/>
              </a:rPr>
            </a:br>
            <a:endParaRPr lang="en-US" sz="1400" dirty="0" smtClean="0">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6564"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36</a:t>
            </a:r>
            <a:endParaRPr lang="en-US" altLang="fa-IR" sz="1400" b="1">
              <a:cs typeface="B Nazanin" panose="00000400000000000000" pitchFamily="2" charset="-78"/>
            </a:endParaRPr>
          </a:p>
        </p:txBody>
      </p:sp>
    </p:spTree>
  </p:cSld>
  <p:clrMapOvr>
    <a:masterClrMapping/>
  </p:clrMapOvr>
  <p:transition>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67587" name="Picture 10" descr="C:\Documents and Settings\SSA\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3200"/>
            <a:ext cx="9301163"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10"/>
          <p:cNvSpPr>
            <a:spLocks noChangeArrowheads="1"/>
          </p:cNvSpPr>
          <p:nvPr/>
        </p:nvSpPr>
        <p:spPr bwMode="auto">
          <a:xfrm>
            <a:off x="-762000" y="4495800"/>
            <a:ext cx="495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3600"/>
              <a:t>فصل دوم</a:t>
            </a:r>
          </a:p>
          <a:p>
            <a:pPr algn="r" eaLnBrk="1" hangingPunct="1"/>
            <a:endParaRPr lang="fa-IR" altLang="fa-IR" sz="3600"/>
          </a:p>
          <a:p>
            <a:pPr algn="r" eaLnBrk="1" hangingPunct="1"/>
            <a:r>
              <a:rPr lang="fa-IR" altLang="fa-IR" sz="3600"/>
              <a:t>شناخت و معرفی بنا </a:t>
            </a:r>
            <a:endParaRPr lang="en-US" altLang="fa-IR" sz="3600"/>
          </a:p>
        </p:txBody>
      </p:sp>
    </p:spTree>
  </p:cSld>
  <p:clrMapOvr>
    <a:masterClrMapping/>
  </p:clrMapOvr>
  <p:transition>
    <p:newsfla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Connector 4"/>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6" name="Rounded Rectangle 5"/>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 name="Rounded Rectangle 8"/>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8616" name="Rectangle 11"/>
          <p:cNvSpPr>
            <a:spLocks noChangeArrowheads="1"/>
          </p:cNvSpPr>
          <p:nvPr/>
        </p:nvSpPr>
        <p:spPr bwMode="auto">
          <a:xfrm>
            <a:off x="1828800" y="363538"/>
            <a:ext cx="7391400"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2400" b="1">
                <a:cs typeface="B Nazanin" panose="00000400000000000000" pitchFamily="2" charset="-78"/>
              </a:rPr>
              <a:t>استقرار و رابطه الگو های فضایی مسکن</a:t>
            </a:r>
          </a:p>
          <a:p>
            <a:pPr algn="just" rtl="1" eaLnBrk="1" hangingPunct="1"/>
            <a:endParaRPr lang="fa-IR" altLang="fa-IR" sz="2400" b="1">
              <a:cs typeface="B Nazanin" panose="00000400000000000000" pitchFamily="2" charset="-78"/>
            </a:endParaRPr>
          </a:p>
          <a:p>
            <a:pPr algn="just" rtl="1" eaLnBrk="1" hangingPunct="1"/>
            <a:r>
              <a:rPr lang="fa-IR" altLang="fa-IR" sz="1600">
                <a:cs typeface="B Nazanin" panose="00000400000000000000" pitchFamily="2" charset="-78"/>
              </a:rPr>
              <a:t>تغییرات الگوی مسکن در تبریز بر خلاف بسیاری از شهر های ایران دارای حرکت و روندی مشخص و قابل بررسی می باشد. دلیل این امر مصادف شدن ورود افکار و اندیشه های معماری اروپایی با اهمیت یافتن شهر و ساخت و ساز های زیاد در این دوره می باشد. بنابراین فرآیند تغییرات افکار و به تبع آن الگو های رایج معماری را در شهر تبربز می توان به خوبی پیگیری نمود.</a:t>
            </a:r>
          </a:p>
          <a:p>
            <a:pPr algn="just" rtl="1" eaLnBrk="1" hangingPunct="1"/>
            <a:r>
              <a:rPr lang="fa-IR" altLang="fa-IR" sz="1600">
                <a:cs typeface="B Nazanin" panose="00000400000000000000" pitchFamily="2" charset="-78"/>
              </a:rPr>
              <a:t>با چنین مقدمه ای شاید بتوان معماری مسکن را در شهر تبریز به سه دوره تقسیم کرد:</a:t>
            </a:r>
          </a:p>
          <a:p>
            <a:pPr algn="just" rtl="1" eaLnBrk="1" hangingPunct="1"/>
            <a:r>
              <a:rPr lang="fa-IR" altLang="fa-IR" sz="1600">
                <a:cs typeface="B Nazanin" panose="00000400000000000000" pitchFamily="2" charset="-78"/>
              </a:rPr>
              <a:t>1- دوره معماری ایرانی</a:t>
            </a:r>
          </a:p>
          <a:p>
            <a:pPr algn="just" rtl="1" eaLnBrk="1" hangingPunct="1"/>
            <a:r>
              <a:rPr lang="fa-IR" altLang="fa-IR" sz="1600">
                <a:cs typeface="B Nazanin" panose="00000400000000000000" pitchFamily="2" charset="-78"/>
              </a:rPr>
              <a:t>2- معماری التقاطی</a:t>
            </a:r>
          </a:p>
          <a:p>
            <a:pPr algn="just" rtl="1" eaLnBrk="1" hangingPunct="1"/>
            <a:r>
              <a:rPr lang="fa-IR" altLang="fa-IR" sz="1600">
                <a:cs typeface="B Nazanin" panose="00000400000000000000" pitchFamily="2" charset="-78"/>
              </a:rPr>
              <a:t>3- معماری معاصر</a:t>
            </a:r>
          </a:p>
          <a:p>
            <a:pPr algn="just" rtl="1" eaLnBrk="1" hangingPunct="1">
              <a:buFontTx/>
              <a:buChar char="-"/>
            </a:pPr>
            <a:r>
              <a:rPr lang="fa-IR" altLang="fa-IR" sz="1600">
                <a:cs typeface="B Nazanin" panose="00000400000000000000" pitchFamily="2" charset="-78"/>
              </a:rPr>
              <a:t>دوره معماری ایرانی: در واقع ادامه سنت های معماری مسکن ایرانی می باشد که تا دوره میانی حکومت قاجاریه به طور قطعی ادامه داشته. در ابنیه این دوره الگو های ایرانی به روشن ترین شکلی با یک دیگر ترکیب شده و مورد استفاده قرار می گرفته. در شهر تبریز ابنیه ای که از این دوره به یادگار مانده دارای وجوه متشابه بسیاری با معماری فلات مرکزی ایران می باشد. </a:t>
            </a:r>
          </a:p>
          <a:p>
            <a:pPr algn="just" rtl="1" eaLnBrk="1" hangingPunct="1">
              <a:buFontTx/>
              <a:buChar char="-"/>
            </a:pPr>
            <a:r>
              <a:rPr lang="fa-IR" altLang="fa-IR" sz="1600">
                <a:cs typeface="B Nazanin" panose="00000400000000000000" pitchFamily="2" charset="-78"/>
              </a:rPr>
              <a:t>معماری التقاطی: این دوره از اواسط قاجاریه یا به طور مشخص تر از دوره ناصری شروع می شود. هر چند اولین تغییرات بسیار کوچک و نامحسوس می باشد و الگو های معماری قانونمندی های خود را در بنا عمل می کند اما تا اواخر دوره قاجاریه جریان تغییرات به صورت یک جریان قدرتمند معماری شهر های مهم ایرانی خصوصا تبریز را مورد هجوم قرار می دهد . هجوم عناصر جدید به معماری ایرانی در دو شلخه مختلف آغاز شد. </a:t>
            </a:r>
          </a:p>
          <a:p>
            <a:pPr algn="just" rtl="1" eaLnBrk="1" hangingPunct="1"/>
            <a:r>
              <a:rPr lang="fa-IR" altLang="fa-IR" sz="1600">
                <a:cs typeface="B Nazanin" panose="00000400000000000000" pitchFamily="2" charset="-78"/>
              </a:rPr>
              <a:t>الف) عناصر و عوامل تزئینی که شامل پنجره ها- آفتابلمانها- آنتابلمانها- انواع سنتوری- تزئینات فلزی- سرستون ها و غیره می شد.</a:t>
            </a:r>
          </a:p>
          <a:p>
            <a:pPr algn="just" rtl="1" eaLnBrk="1" hangingPunct="1"/>
            <a:r>
              <a:rPr lang="fa-IR" altLang="fa-IR" sz="1600">
                <a:cs typeface="B Nazanin" panose="00000400000000000000" pitchFamily="2" charset="-78"/>
              </a:rPr>
              <a:t>ب) الگوهای فضائی- ساخته شدن ابنیه چند طبقه که در معماری اروپایی از ارزش ویژه ای برخوردار بود؛ در معماری شهر تبریز نیز از ارزش خاصی برخوردار شد و در ترکیب با سایر الگو های معماری ایرانی الگوی معینی از مسکن را در شهر به وجود آورد همچنین برونگرایی به عنوان گرایشی که در پی یک تغییر فکری فرهنگی- اقتصادی به وجود می آید در این دوره خود نمایی می کند و در واقع تزئینات  مورد بحث در کنار این برونگرایی امکان رشد پیدا می کند . در</a:t>
            </a:r>
          </a:p>
          <a:p>
            <a:pPr algn="just" rtl="1" eaLnBrk="1" hangingPunct="1"/>
            <a:endParaRPr lang="fa-IR" altLang="fa-IR" sz="1600">
              <a:cs typeface="B Nazanin" panose="00000400000000000000" pitchFamily="2" charset="-78"/>
            </a:endParaRPr>
          </a:p>
        </p:txBody>
      </p:sp>
      <p:sp>
        <p:nvSpPr>
          <p:cNvPr id="68617" name="TextBox 12"/>
          <p:cNvSpPr txBox="1">
            <a:spLocks noChangeArrowheads="1"/>
          </p:cNvSpPr>
          <p:nvPr/>
        </p:nvSpPr>
        <p:spPr bwMode="auto">
          <a:xfrm>
            <a:off x="152400" y="64008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38</a:t>
            </a:r>
            <a:endParaRPr lang="en-US" altLang="fa-IR" sz="1400" b="1">
              <a:cs typeface="B Nazanin" panose="00000400000000000000" pitchFamily="2" charset="-78"/>
            </a:endParaRPr>
          </a:p>
        </p:txBody>
      </p:sp>
      <p:pic>
        <p:nvPicPr>
          <p:cNvPr id="68618"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6"/>
          <p:cNvSpPr>
            <a:spLocks noGrp="1"/>
          </p:cNvSpPr>
          <p:nvPr>
            <p:ph type="ctrTitle"/>
          </p:nvPr>
        </p:nvSpPr>
        <p:spPr>
          <a:xfrm>
            <a:off x="7086600" y="0"/>
            <a:ext cx="2552700" cy="1470025"/>
          </a:xfrm>
        </p:spPr>
        <p:txBody>
          <a:bodyPr/>
          <a:lstStyle/>
          <a:p>
            <a:pPr eaLnBrk="1" hangingPunct="1"/>
            <a:r>
              <a:rPr lang="fa-IR" altLang="fa-IR" sz="2800" smtClean="0">
                <a:cs typeface="B Homa" panose="00000400000000000000" pitchFamily="2" charset="-78"/>
              </a:rPr>
              <a:t>فهرست مطالب</a:t>
            </a:r>
            <a:endParaRPr lang="en-US" altLang="fa-IR" sz="3600" smtClean="0">
              <a:cs typeface="B Homa" panose="00000400000000000000" pitchFamily="2" charset="-78"/>
            </a:endParaRPr>
          </a:p>
        </p:txBody>
      </p:sp>
      <p:sp>
        <p:nvSpPr>
          <p:cNvPr id="5123" name="Subtitle 7"/>
          <p:cNvSpPr>
            <a:spLocks noGrp="1"/>
          </p:cNvSpPr>
          <p:nvPr>
            <p:ph type="subTitle" idx="1"/>
          </p:nvPr>
        </p:nvSpPr>
        <p:spPr>
          <a:xfrm>
            <a:off x="1524000" y="1066800"/>
            <a:ext cx="7773988" cy="5257800"/>
          </a:xfrm>
        </p:spPr>
        <p:txBody>
          <a:bodyPr/>
          <a:lstStyle/>
          <a:p>
            <a:pPr algn="r" rtl="1" eaLnBrk="1" hangingPunct="1">
              <a:defRPr/>
            </a:pPr>
            <a:r>
              <a:rPr lang="fa-IR" sz="2000" dirty="0" smtClean="0">
                <a:solidFill>
                  <a:schemeClr val="tx1"/>
                </a:solidFill>
                <a:effectLst>
                  <a:outerShdw blurRad="38100" dist="38100" dir="2700000" algn="tl">
                    <a:srgbClr val="C0C0C0"/>
                  </a:outerShdw>
                </a:effectLst>
                <a:cs typeface="B Nazanin" pitchFamily="2" charset="-78"/>
              </a:rPr>
              <a:t>مقدمه</a:t>
            </a:r>
          </a:p>
          <a:p>
            <a:pPr algn="r" rtl="1" eaLnBrk="1" hangingPunct="1">
              <a:defRPr/>
            </a:pPr>
            <a:r>
              <a:rPr lang="fa-IR" sz="2000" dirty="0" smtClean="0">
                <a:solidFill>
                  <a:schemeClr val="tx1"/>
                </a:solidFill>
                <a:effectLst>
                  <a:outerShdw blurRad="38100" dist="38100" dir="2700000" algn="tl">
                    <a:srgbClr val="C0C0C0"/>
                  </a:outerShdw>
                </a:effectLst>
                <a:cs typeface="B Nazanin" pitchFamily="2" charset="-78"/>
              </a:rPr>
              <a:t>فصل اول ................... تاریخچه شهر تبریز</a:t>
            </a:r>
          </a:p>
          <a:p>
            <a:pPr algn="r" rtl="1" eaLnBrk="1" hangingPunct="1">
              <a:defRPr/>
            </a:pPr>
            <a:r>
              <a:rPr lang="fa-IR" sz="1400" dirty="0" smtClean="0">
                <a:solidFill>
                  <a:schemeClr val="tx1"/>
                </a:solidFill>
                <a:cs typeface="B Nazanin" pitchFamily="2" charset="-78"/>
              </a:rPr>
              <a:t>    موقعیت جغرافیائی تبریز ...............................................................................................................  6 </a:t>
            </a:r>
          </a:p>
          <a:p>
            <a:pPr algn="r" rtl="1" eaLnBrk="1" hangingPunct="1">
              <a:defRPr/>
            </a:pPr>
            <a:r>
              <a:rPr lang="fa-IR" sz="1400" dirty="0" smtClean="0">
                <a:solidFill>
                  <a:schemeClr val="tx1"/>
                </a:solidFill>
                <a:effectLst>
                  <a:outerShdw blurRad="38100" dist="38100" dir="2700000" algn="tl">
                    <a:srgbClr val="C0C0C0"/>
                  </a:outerShdw>
                </a:effectLst>
                <a:cs typeface="B Nazanin" pitchFamily="2" charset="-78"/>
              </a:rPr>
              <a:t>مطالعات اقلیمی  </a:t>
            </a:r>
            <a:endParaRPr lang="fa-IR" sz="1400" dirty="0" smtClean="0">
              <a:solidFill>
                <a:schemeClr val="tx1"/>
              </a:solidFill>
              <a:cs typeface="B Nazanin" pitchFamily="2" charset="-78"/>
            </a:endParaRPr>
          </a:p>
          <a:p>
            <a:pPr algn="r" rtl="1" eaLnBrk="1" hangingPunct="1">
              <a:defRPr/>
            </a:pPr>
            <a:r>
              <a:rPr lang="fa-IR" sz="1400" dirty="0" smtClean="0">
                <a:solidFill>
                  <a:schemeClr val="tx1"/>
                </a:solidFill>
                <a:cs typeface="B Nazanin" pitchFamily="2" charset="-78"/>
              </a:rPr>
              <a:t>    آب و هوا و اقلیم .........................................................................................................................  18</a:t>
            </a:r>
          </a:p>
          <a:p>
            <a:pPr algn="just" rtl="1" eaLnBrk="1" hangingPunct="1">
              <a:defRPr/>
            </a:pPr>
            <a:r>
              <a:rPr lang="fa-IR" sz="1400" dirty="0" smtClean="0">
                <a:solidFill>
                  <a:schemeClr val="tx1"/>
                </a:solidFill>
                <a:cs typeface="B Nazanin" pitchFamily="2" charset="-78"/>
              </a:rPr>
              <a:t>    حرارت ...................................................................................................................................  20</a:t>
            </a:r>
          </a:p>
          <a:p>
            <a:pPr algn="r" rtl="1" eaLnBrk="1" hangingPunct="1">
              <a:defRPr/>
            </a:pPr>
            <a:r>
              <a:rPr lang="fa-IR" sz="1400" dirty="0" smtClean="0">
                <a:solidFill>
                  <a:schemeClr val="tx1"/>
                </a:solidFill>
                <a:cs typeface="B Nazanin" pitchFamily="2" charset="-78"/>
              </a:rPr>
              <a:t>     بارش ....................................................................................................................................  22</a:t>
            </a:r>
          </a:p>
          <a:p>
            <a:pPr algn="r" rtl="1" eaLnBrk="1" hangingPunct="1">
              <a:defRPr/>
            </a:pPr>
            <a:r>
              <a:rPr lang="fa-IR" sz="1400" dirty="0" smtClean="0">
                <a:solidFill>
                  <a:schemeClr val="tx1"/>
                </a:solidFill>
                <a:cs typeface="B Nazanin" pitchFamily="2" charset="-78"/>
              </a:rPr>
              <a:t>    وزش باد .................................................................................................................................  24</a:t>
            </a:r>
          </a:p>
          <a:p>
            <a:pPr algn="r" rtl="1" eaLnBrk="1" hangingPunct="1">
              <a:defRPr/>
            </a:pPr>
            <a:r>
              <a:rPr lang="fa-IR" sz="1400" dirty="0" smtClean="0">
                <a:solidFill>
                  <a:schemeClr val="tx1"/>
                </a:solidFill>
                <a:cs typeface="B Nazanin" pitchFamily="2" charset="-78"/>
              </a:rPr>
              <a:t>     فشار هوا ................................................................................................................................  26</a:t>
            </a:r>
          </a:p>
          <a:p>
            <a:pPr algn="r" rtl="1" eaLnBrk="1" hangingPunct="1">
              <a:defRPr/>
            </a:pPr>
            <a:r>
              <a:rPr lang="fa-IR" sz="1400" dirty="0" smtClean="0">
                <a:solidFill>
                  <a:schemeClr val="tx1"/>
                </a:solidFill>
                <a:cs typeface="B Nazanin" pitchFamily="2" charset="-78"/>
              </a:rPr>
              <a:t>    تابش نور خورشید .......................................................................................................................  27</a:t>
            </a:r>
          </a:p>
          <a:p>
            <a:pPr algn="r" rtl="1" eaLnBrk="1" hangingPunct="1">
              <a:defRPr/>
            </a:pPr>
            <a:r>
              <a:rPr lang="fa-IR" sz="1400" dirty="0" smtClean="0">
                <a:solidFill>
                  <a:srgbClr val="000000"/>
                </a:solidFill>
                <a:effectLst>
                  <a:outerShdw blurRad="38100" dist="38100" dir="2700000" algn="tl">
                    <a:srgbClr val="C0C0C0"/>
                  </a:outerShdw>
                </a:effectLst>
                <a:cs typeface="B Nazanin" pitchFamily="2" charset="-78"/>
              </a:rPr>
              <a:t>مطالعات زمین شناسی ( تکتونیک ) </a:t>
            </a:r>
            <a:endParaRPr lang="fa-IR" sz="1400" dirty="0" smtClean="0">
              <a:solidFill>
                <a:srgbClr val="000000"/>
              </a:solidFill>
              <a:cs typeface="B Nazanin" pitchFamily="2" charset="-78"/>
            </a:endParaRPr>
          </a:p>
          <a:p>
            <a:pPr algn="r" rtl="1" eaLnBrk="1" hangingPunct="1">
              <a:defRPr/>
            </a:pPr>
            <a:r>
              <a:rPr lang="fa-IR" sz="1400" dirty="0" smtClean="0">
                <a:solidFill>
                  <a:schemeClr val="tx1"/>
                </a:solidFill>
                <a:cs typeface="B Nazanin" pitchFamily="2" charset="-78"/>
              </a:rPr>
              <a:t>    زمین لرزه ...............................................................................................................................  28</a:t>
            </a:r>
          </a:p>
          <a:p>
            <a:pPr algn="r" rtl="1" eaLnBrk="1" hangingPunct="1">
              <a:defRPr/>
            </a:pPr>
            <a:r>
              <a:rPr lang="fa-IR" sz="1400" dirty="0" smtClean="0">
                <a:solidFill>
                  <a:schemeClr val="tx1"/>
                </a:solidFill>
                <a:cs typeface="B Nazanin" pitchFamily="2" charset="-78"/>
              </a:rPr>
              <a:t>     جداول ...................................................................................................................................  30</a:t>
            </a:r>
          </a:p>
          <a:p>
            <a:pPr algn="r" rtl="1" eaLnBrk="1" hangingPunct="1">
              <a:defRPr/>
            </a:pPr>
            <a:r>
              <a:rPr lang="fa-IR" sz="1400" dirty="0" smtClean="0">
                <a:solidFill>
                  <a:schemeClr val="tx1"/>
                </a:solidFill>
                <a:cs typeface="B Nazanin" pitchFamily="2" charset="-78"/>
              </a:rPr>
              <a:t>     چهار زلزله مهم تبريز .................................................................................................................  32</a:t>
            </a:r>
          </a:p>
          <a:p>
            <a:pPr algn="r" rtl="1" eaLnBrk="1" hangingPunct="1">
              <a:defRPr/>
            </a:pPr>
            <a:r>
              <a:rPr lang="fa-IR" sz="1400" dirty="0" smtClean="0">
                <a:solidFill>
                  <a:schemeClr val="tx1"/>
                </a:solidFill>
                <a:cs typeface="B Nazanin" pitchFamily="2" charset="-78"/>
              </a:rPr>
              <a:t>     نتيجه گيري .............................................................................................................................  36</a:t>
            </a:r>
          </a:p>
          <a:p>
            <a:pPr algn="r" rtl="1" eaLnBrk="1" hangingPunct="1">
              <a:defRPr/>
            </a:pPr>
            <a:r>
              <a:rPr lang="fa-IR" sz="2000" dirty="0" smtClean="0">
                <a:solidFill>
                  <a:schemeClr val="tx1"/>
                </a:solidFill>
                <a:effectLst>
                  <a:outerShdw blurRad="38100" dist="38100" dir="2700000" algn="tl">
                    <a:srgbClr val="C0C0C0"/>
                  </a:outerShdw>
                </a:effectLst>
                <a:cs typeface="B Nazanin" pitchFamily="2" charset="-78"/>
              </a:rPr>
              <a:t>فصل دوم ................... شناخت و معرفی بنا</a:t>
            </a:r>
          </a:p>
          <a:p>
            <a:pPr algn="r" rtl="1" eaLnBrk="1" hangingPunct="1">
              <a:defRPr/>
            </a:pPr>
            <a:r>
              <a:rPr lang="fa-IR" sz="1400" dirty="0" smtClean="0">
                <a:solidFill>
                  <a:schemeClr val="tx1"/>
                </a:solidFill>
                <a:cs typeface="B Nazanin" pitchFamily="2" charset="-78"/>
              </a:rPr>
              <a:t>     استقرار و رابطه الگوهای فضایی مسکن ..........................................................................................  38</a:t>
            </a:r>
          </a:p>
          <a:p>
            <a:pPr algn="r" rtl="1" eaLnBrk="1" hangingPunct="1">
              <a:defRPr/>
            </a:pPr>
            <a:r>
              <a:rPr lang="fa-IR" sz="1400" dirty="0" smtClean="0">
                <a:solidFill>
                  <a:schemeClr val="tx1"/>
                </a:solidFill>
                <a:cs typeface="B Nazanin" pitchFamily="2" charset="-78"/>
              </a:rPr>
              <a:t>     مسکن ..................................................................................................................................  40</a:t>
            </a:r>
          </a:p>
          <a:p>
            <a:pPr algn="r" rtl="1" eaLnBrk="1" hangingPunct="1">
              <a:defRPr/>
            </a:pPr>
            <a:r>
              <a:rPr lang="fa-IR" sz="1400" dirty="0" smtClean="0">
                <a:solidFill>
                  <a:schemeClr val="tx1"/>
                </a:solidFill>
                <a:cs typeface="B Nazanin" pitchFamily="2" charset="-78"/>
              </a:rPr>
              <a:t>     معرفی بئا ..............................................................................................................................  44</a:t>
            </a:r>
          </a:p>
          <a:p>
            <a:pPr algn="r" rtl="1" eaLnBrk="1" hangingPunct="1">
              <a:defRPr/>
            </a:pPr>
            <a:endParaRPr lang="fa-IR" sz="1400" dirty="0" smtClean="0">
              <a:solidFill>
                <a:schemeClr val="tx1"/>
              </a:solidFill>
              <a:cs typeface="B Nazanin" pitchFamily="2" charset="-78"/>
            </a:endParaRPr>
          </a:p>
          <a:p>
            <a:pPr algn="r" rtl="1" eaLnBrk="1" hangingPunct="1">
              <a:defRPr/>
            </a:pPr>
            <a:endParaRPr lang="fa-IR" sz="1400" dirty="0" smtClean="0">
              <a:solidFill>
                <a:schemeClr val="tx1"/>
              </a:solidFill>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Tree>
  </p:cSld>
  <p:clrMapOvr>
    <a:masterClrMapping/>
  </p:clrMapOvr>
  <p:transition>
    <p:push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Connector 4"/>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6" name="Rounded Rectangle 5"/>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9" name="Rounded Rectangle 8"/>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9639" name="Rectangle 11"/>
          <p:cNvSpPr>
            <a:spLocks noChangeArrowheads="1"/>
          </p:cNvSpPr>
          <p:nvPr/>
        </p:nvSpPr>
        <p:spPr bwMode="auto">
          <a:xfrm>
            <a:off x="1828800" y="533400"/>
            <a:ext cx="7391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1600">
                <a:cs typeface="B Nazanin" panose="00000400000000000000" pitchFamily="2" charset="-78"/>
              </a:rPr>
              <a:t>نهایت این تغییرات به کم ارزش شدن رابطه الگو های فضایی معماری ایرانی نیز منجر شود و ما از اواسط این دوره به الگو های فضایی معماری ایرانی نیز منجر شود و ما از اواسط این دوره به الگو های فضایی معماری ایرانی برخورد می کنیم که دیگر در جای همیشگی خود قرار نداردو درنهایت به مواردی برخورد می کنیم که تنها اشاره آن به معماری ایرانی ؛ شیوه های ساخت و انتظام در نمای ساختمان می باشد و اثری از الگوها و فضاهای معماری ایرانی در آنها به چشم نمی خورد . در هر حال ارزش این دوره در برخوردی است که معماری ایرانی با ورود عناصر وارداتی دارد و در اکثر این ابنیه معماران موفق شده اند به این عناصر و الگوها رنگ و بوئی ایرانی داده و وحدت و هماهنگی ابنیه را با سایر فضاهای شهری برقرار کنند.</a:t>
            </a:r>
          </a:p>
          <a:p>
            <a:pPr algn="just" rtl="1" eaLnBrk="1" hangingPunct="1">
              <a:buFontTx/>
              <a:buChar char="-"/>
            </a:pPr>
            <a:r>
              <a:rPr lang="fa-IR" altLang="fa-IR" sz="1600">
                <a:cs typeface="B Nazanin" panose="00000400000000000000" pitchFamily="2" charset="-78"/>
              </a:rPr>
              <a:t>معماری معاصر: با تغییرات عمده ای که در شهرنشینی و مقررات شهرسازی شهرهای ایرانی داده شده و با کنار رفتن قانونی معماران سنتی تفکر جدید از اروپا به ایران منتقل شد تحت عنوان مدرنیسم با مشخصه فردگرائی و شخصی گری در خلق فضا های معماری و این چنین معماری بکلی توانایی امکان ایجاد ارتباط با معماری گذشته و فضا های شهری تاریخی را از دست می دهد نتیجه برخورد تفکر مدرنیسم با شرایط اجتماعی ایران آن چیزی است که امروز فضاهای زیستی و مسکن امروز ایران را شکل داده است .</a:t>
            </a:r>
          </a:p>
          <a:p>
            <a:pPr algn="just" rtl="1" eaLnBrk="1" hangingPunct="1"/>
            <a:r>
              <a:rPr lang="fa-IR" altLang="fa-IR" sz="1600">
                <a:cs typeface="B Nazanin" panose="00000400000000000000" pitchFamily="2" charset="-78"/>
              </a:rPr>
              <a:t>   </a:t>
            </a:r>
          </a:p>
        </p:txBody>
      </p:sp>
      <p:sp>
        <p:nvSpPr>
          <p:cNvPr id="11" name="Rounded Rectangle 10"/>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69641"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39</a:t>
            </a:r>
            <a:endParaRPr lang="en-US" altLang="fa-IR" sz="1400" b="1">
              <a:cs typeface="B Nazanin" panose="00000400000000000000" pitchFamily="2" charset="-78"/>
            </a:endParaRPr>
          </a:p>
        </p:txBody>
      </p:sp>
      <p:pic>
        <p:nvPicPr>
          <p:cNvPr id="69642"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l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7" name="Rounded Rectangle 6"/>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8" name="Rounded Rectangle 7"/>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0" name="Rounded Rectangle 9"/>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0663" name="TextBox 11"/>
          <p:cNvSpPr txBox="1">
            <a:spLocks noChangeArrowheads="1"/>
          </p:cNvSpPr>
          <p:nvPr/>
        </p:nvSpPr>
        <p:spPr bwMode="auto">
          <a:xfrm>
            <a:off x="1905000" y="990600"/>
            <a:ext cx="7392988"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1600">
                <a:cs typeface="B Nazanin" panose="00000400000000000000" pitchFamily="2" charset="-78"/>
              </a:rPr>
              <a:t> مسکن به عنوان پایه ای ترین مرتبه و زیر بنایی ترین مرتبه در سلسله مراتب الگو های فضایی شهری و نیز به عنوان عنصری که خود از زیر سیستم یا زیر الگو های معینی تشکیل شده مطرح می باشد. بنابراین در این مطالعه برای شناخت مسکن در درجه اول به مطالعه واحد های الگویی یک بنا از جنبه های مختلف می پردازیم.</a:t>
            </a:r>
          </a:p>
          <a:p>
            <a:pPr algn="just" rtl="1" eaLnBrk="1" hangingPunct="1"/>
            <a:r>
              <a:rPr lang="fa-IR" altLang="fa-IR" sz="1600">
                <a:cs typeface="B Nazanin" panose="00000400000000000000" pitchFamily="2" charset="-78"/>
              </a:rPr>
              <a:t>وجه تسمیه این الگوها مجموعه عملکردهایی است که این الگوها می توانند به خود اختصاص دهند. نوع ارتباط الگوها و انواع رایج ترکیب این الگوها در قالب الگوی فرادستی به نام خانه و پس از آن تحت عنوان الگوهای رایج مسکن در تبریز پس از بررسی این موارد با توجه به تجزیه تحلیل های اقلیمی به تناسب پر و خالی ارتفاعات و جهت استقرار جبهه اصلی بنا و شیوه های ساخت می پردازیم. لازم به توضیح است که مسئله نما-تناسبات و تقسیمات در قالب همان الگو ها بررسی می شود و مبحث دیگری را نیز باز کرده ولی به آن نمی پردازیم با عنوان الگو های ترکیبی که محتاج مطالعات مجزا و مفصلی می باشد.</a:t>
            </a:r>
          </a:p>
          <a:p>
            <a:pPr algn="just" rtl="1" eaLnBrk="1" hangingPunct="1"/>
            <a:endParaRPr lang="fa-IR" altLang="fa-IR" sz="1600">
              <a:cs typeface="B Nazanin" panose="00000400000000000000" pitchFamily="2" charset="-78"/>
            </a:endParaRPr>
          </a:p>
          <a:p>
            <a:pPr algn="just" rtl="1" eaLnBrk="1" hangingPunct="1"/>
            <a:r>
              <a:rPr lang="fa-IR" altLang="fa-IR" sz="1600">
                <a:cs typeface="B Nazanin" panose="00000400000000000000" pitchFamily="2" charset="-78"/>
              </a:rPr>
              <a:t> </a:t>
            </a:r>
            <a:r>
              <a:rPr lang="fa-IR" altLang="fa-IR" sz="1800">
                <a:cs typeface="B Nazanin" panose="00000400000000000000" pitchFamily="2" charset="-78"/>
              </a:rPr>
              <a:t>مشخص کردن الگوهای فضایی که در مرتبه ما قبل خانه قرار دارند و وجه تسمیه آنها : </a:t>
            </a:r>
          </a:p>
          <a:p>
            <a:pPr algn="just" rtl="1" eaLnBrk="1" hangingPunct="1"/>
            <a:r>
              <a:rPr lang="fa-IR" altLang="fa-IR" sz="1600">
                <a:cs typeface="B Nazanin" panose="00000400000000000000" pitchFamily="2" charset="-78"/>
              </a:rPr>
              <a:t>1-ورودی شامل سردر و هشتی</a:t>
            </a:r>
          </a:p>
          <a:p>
            <a:pPr algn="just" rtl="1" eaLnBrk="1" hangingPunct="1"/>
            <a:r>
              <a:rPr lang="fa-IR" altLang="fa-IR" sz="1600">
                <a:cs typeface="B Nazanin" panose="00000400000000000000" pitchFamily="2" charset="-78"/>
              </a:rPr>
              <a:t>2-دالان یا کوچه</a:t>
            </a:r>
          </a:p>
          <a:p>
            <a:pPr algn="just" rtl="1" eaLnBrk="1" hangingPunct="1"/>
            <a:r>
              <a:rPr lang="fa-IR" altLang="fa-IR" sz="1600">
                <a:cs typeface="B Nazanin" panose="00000400000000000000" pitchFamily="2" charset="-78"/>
              </a:rPr>
              <a:t>3-تختگاه</a:t>
            </a:r>
          </a:p>
          <a:p>
            <a:pPr algn="just" rtl="1" eaLnBrk="1" hangingPunct="1"/>
            <a:r>
              <a:rPr lang="fa-IR" altLang="fa-IR" sz="1600">
                <a:cs typeface="B Nazanin" panose="00000400000000000000" pitchFamily="2" charset="-78"/>
              </a:rPr>
              <a:t>4-اتاق سه دری</a:t>
            </a:r>
          </a:p>
          <a:p>
            <a:pPr algn="just" rtl="1" eaLnBrk="1" hangingPunct="1"/>
            <a:r>
              <a:rPr lang="fa-IR" altLang="fa-IR" sz="1600">
                <a:cs typeface="B Nazanin" panose="00000400000000000000" pitchFamily="2" charset="-78"/>
              </a:rPr>
              <a:t>5-اتاق دو دری</a:t>
            </a:r>
          </a:p>
          <a:p>
            <a:pPr algn="just" rtl="1" eaLnBrk="1" hangingPunct="1"/>
            <a:r>
              <a:rPr lang="fa-IR" altLang="fa-IR" sz="1600">
                <a:cs typeface="B Nazanin" panose="00000400000000000000" pitchFamily="2" charset="-78"/>
              </a:rPr>
              <a:t>6- اتاق یک در و دو پنجره</a:t>
            </a:r>
          </a:p>
          <a:p>
            <a:pPr algn="just" rtl="1" eaLnBrk="1" hangingPunct="1"/>
            <a:r>
              <a:rPr lang="fa-IR" altLang="fa-IR" sz="1600">
                <a:cs typeface="B Nazanin" panose="00000400000000000000" pitchFamily="2" charset="-78"/>
              </a:rPr>
              <a:t>7-اتاق ارسی</a:t>
            </a:r>
          </a:p>
          <a:p>
            <a:pPr algn="just" rtl="1" eaLnBrk="1" hangingPunct="1"/>
            <a:r>
              <a:rPr lang="fa-IR" altLang="fa-IR" sz="1600">
                <a:cs typeface="B Nazanin" panose="00000400000000000000" pitchFamily="2" charset="-78"/>
              </a:rPr>
              <a:t>8- اتاق پنج دری</a:t>
            </a:r>
          </a:p>
          <a:p>
            <a:pPr algn="just" rtl="1" eaLnBrk="1" hangingPunct="1"/>
            <a:r>
              <a:rPr lang="fa-IR" altLang="fa-IR" sz="1600">
                <a:cs typeface="B Nazanin" panose="00000400000000000000" pitchFamily="2" charset="-78"/>
              </a:rPr>
              <a:t>9-اتاق طنبی</a:t>
            </a:r>
          </a:p>
          <a:p>
            <a:pPr algn="just" rtl="1" eaLnBrk="1" hangingPunct="1"/>
            <a:r>
              <a:rPr lang="fa-IR" altLang="fa-IR" sz="1600">
                <a:cs typeface="B Nazanin" panose="00000400000000000000" pitchFamily="2" charset="-78"/>
              </a:rPr>
              <a:t>10- اتاق شکم دریده</a:t>
            </a:r>
          </a:p>
          <a:p>
            <a:pPr algn="just" rtl="1" eaLnBrk="1" hangingPunct="1"/>
            <a:r>
              <a:rPr lang="fa-IR" altLang="fa-IR" sz="1600">
                <a:cs typeface="B Nazanin" panose="00000400000000000000" pitchFamily="2" charset="-78"/>
              </a:rPr>
              <a:t>11- بالا خانه</a:t>
            </a:r>
          </a:p>
          <a:p>
            <a:pPr algn="just" rtl="1" eaLnBrk="1" hangingPunct="1"/>
            <a:endParaRPr lang="fa-IR" altLang="fa-IR" sz="1600">
              <a:cs typeface="B Nazanin" panose="00000400000000000000" pitchFamily="2" charset="-78"/>
            </a:endParaRPr>
          </a:p>
          <a:p>
            <a:pPr algn="just" rtl="1" eaLnBrk="1" hangingPunct="1"/>
            <a:endParaRPr lang="en-US" altLang="fa-IR" sz="1600">
              <a:cs typeface="B Nazanin" panose="00000400000000000000" pitchFamily="2" charset="-78"/>
            </a:endParaRPr>
          </a:p>
        </p:txBody>
      </p:sp>
      <p:sp>
        <p:nvSpPr>
          <p:cNvPr id="70664" name="TextBox 11"/>
          <p:cNvSpPr txBox="1">
            <a:spLocks noChangeArrowheads="1"/>
          </p:cNvSpPr>
          <p:nvPr/>
        </p:nvSpPr>
        <p:spPr bwMode="auto">
          <a:xfrm>
            <a:off x="8153400" y="381000"/>
            <a:ext cx="993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b="1">
                <a:cs typeface="B Nazanin" panose="00000400000000000000" pitchFamily="2" charset="-78"/>
              </a:rPr>
              <a:t>مسکن</a:t>
            </a:r>
            <a:endParaRPr lang="en-US" altLang="fa-IR" sz="2800" b="1">
              <a:cs typeface="B Nazanin" panose="00000400000000000000" pitchFamily="2" charset="-78"/>
            </a:endParaRPr>
          </a:p>
        </p:txBody>
      </p:sp>
      <p:sp>
        <p:nvSpPr>
          <p:cNvPr id="12" name="Rounded Rectangle 11"/>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70666"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40</a:t>
            </a:r>
            <a:endParaRPr lang="en-US" altLang="fa-IR" sz="1400" b="1">
              <a:cs typeface="B Nazanin" panose="00000400000000000000" pitchFamily="2" charset="-78"/>
            </a:endParaRPr>
          </a:p>
        </p:txBody>
      </p:sp>
      <p:pic>
        <p:nvPicPr>
          <p:cNvPr id="70667"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7" name="Rounded Rectangle 6"/>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8" name="Rounded Rectangle 7"/>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0" name="Rounded Rectangle 9"/>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1687" name="TextBox 11"/>
          <p:cNvSpPr txBox="1">
            <a:spLocks noChangeArrowheads="1"/>
          </p:cNvSpPr>
          <p:nvPr/>
        </p:nvSpPr>
        <p:spPr bwMode="auto">
          <a:xfrm>
            <a:off x="1600200" y="609600"/>
            <a:ext cx="7772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1600">
                <a:cs typeface="B Nazanin" panose="00000400000000000000" pitchFamily="2" charset="-78"/>
              </a:rPr>
              <a:t>12-گوشواره یا کله ای</a:t>
            </a:r>
          </a:p>
          <a:p>
            <a:pPr algn="just" rtl="1" eaLnBrk="1" hangingPunct="1"/>
            <a:r>
              <a:rPr lang="fa-IR" altLang="fa-IR" sz="1600">
                <a:cs typeface="B Nazanin" panose="00000400000000000000" pitchFamily="2" charset="-78"/>
              </a:rPr>
              <a:t>13-تالار باد گیر</a:t>
            </a:r>
          </a:p>
          <a:p>
            <a:pPr algn="just" rtl="1" eaLnBrk="1" hangingPunct="1"/>
            <a:r>
              <a:rPr lang="fa-IR" altLang="fa-IR" sz="1600">
                <a:cs typeface="B Nazanin" panose="00000400000000000000" pitchFamily="2" charset="-78"/>
              </a:rPr>
              <a:t>14-حوض خانه </a:t>
            </a:r>
          </a:p>
          <a:p>
            <a:pPr algn="just" rtl="1" eaLnBrk="1" hangingPunct="1"/>
            <a:r>
              <a:rPr lang="fa-IR" altLang="fa-IR" sz="1600">
                <a:cs typeface="B Nazanin" panose="00000400000000000000" pitchFamily="2" charset="-78"/>
              </a:rPr>
              <a:t>15- سرداب</a:t>
            </a:r>
          </a:p>
          <a:p>
            <a:pPr algn="just" rtl="1" eaLnBrk="1" hangingPunct="1"/>
            <a:r>
              <a:rPr lang="fa-IR" altLang="fa-IR" sz="1600">
                <a:cs typeface="B Nazanin" panose="00000400000000000000" pitchFamily="2" charset="-78"/>
              </a:rPr>
              <a:t>16-ایوان</a:t>
            </a:r>
          </a:p>
          <a:p>
            <a:pPr algn="just" rtl="1" eaLnBrk="1" hangingPunct="1"/>
            <a:r>
              <a:rPr lang="fa-IR" altLang="fa-IR" sz="1600">
                <a:cs typeface="B Nazanin" panose="00000400000000000000" pitchFamily="2" charset="-78"/>
              </a:rPr>
              <a:t>17-بهار خواب</a:t>
            </a:r>
          </a:p>
          <a:p>
            <a:pPr algn="just" rtl="1" eaLnBrk="1" hangingPunct="1"/>
            <a:r>
              <a:rPr lang="fa-IR" altLang="fa-IR" sz="1600">
                <a:cs typeface="B Nazanin" panose="00000400000000000000" pitchFamily="2" charset="-78"/>
              </a:rPr>
              <a:t>18- پلکان</a:t>
            </a:r>
          </a:p>
          <a:p>
            <a:pPr algn="just" rtl="1" eaLnBrk="1" hangingPunct="1"/>
            <a:r>
              <a:rPr lang="fa-IR" altLang="fa-IR" sz="1600">
                <a:cs typeface="B Nazanin" panose="00000400000000000000" pitchFamily="2" charset="-78"/>
              </a:rPr>
              <a:t>19-غلام گردش</a:t>
            </a:r>
          </a:p>
          <a:p>
            <a:pPr algn="just" rtl="1" eaLnBrk="1" hangingPunct="1"/>
            <a:r>
              <a:rPr lang="fa-IR" altLang="fa-IR" sz="1600">
                <a:cs typeface="B Nazanin" panose="00000400000000000000" pitchFamily="2" charset="-78"/>
              </a:rPr>
              <a:t>20-مطبخ</a:t>
            </a:r>
          </a:p>
          <a:p>
            <a:pPr algn="just" rtl="1" eaLnBrk="1" hangingPunct="1"/>
            <a:r>
              <a:rPr lang="fa-IR" altLang="fa-IR" sz="1600">
                <a:cs typeface="B Nazanin" panose="00000400000000000000" pitchFamily="2" charset="-78"/>
              </a:rPr>
              <a:t>21-مستراح</a:t>
            </a:r>
          </a:p>
          <a:p>
            <a:pPr algn="just" rtl="1" eaLnBrk="1" hangingPunct="1"/>
            <a:r>
              <a:rPr lang="fa-IR" altLang="fa-IR" sz="1600">
                <a:cs typeface="B Nazanin" panose="00000400000000000000" pitchFamily="2" charset="-78"/>
              </a:rPr>
              <a:t>22-حیاط</a:t>
            </a:r>
          </a:p>
          <a:p>
            <a:pPr algn="just" rtl="1" eaLnBrk="1" hangingPunct="1"/>
            <a:r>
              <a:rPr lang="fa-IR" altLang="fa-IR" sz="1600">
                <a:cs typeface="B Nazanin" panose="00000400000000000000" pitchFamily="2" charset="-78"/>
              </a:rPr>
              <a:t>23-نارنجستان</a:t>
            </a:r>
          </a:p>
          <a:p>
            <a:pPr algn="just" rtl="1" eaLnBrk="1" hangingPunct="1"/>
            <a:r>
              <a:rPr lang="fa-IR" altLang="fa-IR" sz="1600">
                <a:cs typeface="B Nazanin" panose="00000400000000000000" pitchFamily="2" charset="-78"/>
              </a:rPr>
              <a:t>همان طور که از نام این فضاها بر می آید بیش از آنکه نام آنها تحت تاثیر عملکرد آنها باشد تحت تاثیر هویت این فضاها می باشد،مثلا سه دری که تقسیم سه تایی جبهه اصلی آن نام آن را تعیین کرده است برخلاف فضاهای معماری امروزه که به نام خواب  یا پذیرایی مشخص می شوند که در واقع عملکرد آنها نامشان را تعیین کرده است. بنابراین در قدم نخست به وجه تسمیه و تشریح فیزیکی فضاهایی که در خانه صلح جو به چشم می خورد؛ می پردازیم:</a:t>
            </a:r>
          </a:p>
          <a:p>
            <a:pPr algn="just" rtl="1" eaLnBrk="1" hangingPunct="1"/>
            <a:r>
              <a:rPr lang="fa-IR" altLang="fa-IR" sz="1800">
                <a:cs typeface="B Nazanin" panose="00000400000000000000" pitchFamily="2" charset="-78"/>
              </a:rPr>
              <a:t>1- سردر : </a:t>
            </a:r>
            <a:r>
              <a:rPr lang="fa-IR" altLang="fa-IR" sz="1600">
                <a:cs typeface="B Nazanin" panose="00000400000000000000" pitchFamily="2" charset="-78"/>
              </a:rPr>
              <a:t>ایوان یا بالا خانه ای که در بالای در خانه باشد. این فضا نخستین عنصر فضایی خانه است که در ابنیه درون گرای معماری ایرانی شاید تنها عامل تزئینی خارج از خانه باشد. این عنصر به عنوان عامل مشترک بین معبر به عنوان یک فضای عمومی و مسکن به عنوان فضای خصوصی قابل تعریف می باشد.</a:t>
            </a:r>
          </a:p>
          <a:p>
            <a:pPr algn="just" rtl="1" eaLnBrk="1" hangingPunct="1"/>
            <a:r>
              <a:rPr lang="fa-IR" altLang="fa-IR" sz="1800">
                <a:cs typeface="B Nazanin" panose="00000400000000000000" pitchFamily="2" charset="-78"/>
              </a:rPr>
              <a:t>2- هشتی </a:t>
            </a:r>
            <a:r>
              <a:rPr lang="fa-IR" altLang="fa-IR" sz="1600">
                <a:cs typeface="B Nazanin" panose="00000400000000000000" pitchFamily="2" charset="-78"/>
              </a:rPr>
              <a:t>: این فضا نام خود را از شکل هشت وجهی خود گرفته؛ هر چند همیشه هم هشت وجهی نمی باشد بلکه چهار-پنج و شش وجهی آن هم به چشم می خورد. در مواردی که هشت وجه دارد معمولا سقف آن را با کاربندی می پوشاندند در هر حال هشتی و سر در با هم مجموعه ورودی را تشکیل می دهند.</a:t>
            </a:r>
          </a:p>
          <a:p>
            <a:pPr algn="just" rtl="1" eaLnBrk="1" hangingPunct="1"/>
            <a:r>
              <a:rPr lang="fa-IR" altLang="fa-IR" sz="1800">
                <a:cs typeface="B Nazanin" panose="00000400000000000000" pitchFamily="2" charset="-78"/>
              </a:rPr>
              <a:t>3-اتاق : </a:t>
            </a:r>
            <a:r>
              <a:rPr lang="fa-IR" altLang="fa-IR" sz="1600">
                <a:cs typeface="B Nazanin" panose="00000400000000000000" pitchFamily="2" charset="-78"/>
              </a:rPr>
              <a:t>این فضا اصلی ترین فضای خانه و به لحاظ مساحت نیز بیشترین نساحت سر پوشیده خانه را تشکیل میدهد.</a:t>
            </a:r>
            <a:endParaRPr lang="en-US" altLang="fa-IR" sz="1600">
              <a:cs typeface="B Nazanin" panose="00000400000000000000" pitchFamily="2" charset="-78"/>
            </a:endParaRPr>
          </a:p>
        </p:txBody>
      </p:sp>
      <p:sp>
        <p:nvSpPr>
          <p:cNvPr id="12" name="Rounded Rectangle 11"/>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71689"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41</a:t>
            </a:r>
            <a:endParaRPr lang="en-US" altLang="fa-IR" sz="1400" b="1">
              <a:cs typeface="B Nazanin" panose="00000400000000000000" pitchFamily="2" charset="-78"/>
            </a:endParaRPr>
          </a:p>
        </p:txBody>
      </p:sp>
      <p:pic>
        <p:nvPicPr>
          <p:cNvPr id="71690"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amon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7" name="Rounded Rectangle 6"/>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8" name="Rounded Rectangle 7"/>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0" name="Rounded Rectangle 9"/>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2711" name="TextBox 13"/>
          <p:cNvSpPr txBox="1">
            <a:spLocks noChangeArrowheads="1"/>
          </p:cNvSpPr>
          <p:nvPr/>
        </p:nvSpPr>
        <p:spPr bwMode="auto">
          <a:xfrm>
            <a:off x="1676400" y="533400"/>
            <a:ext cx="76962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1600">
                <a:cs typeface="B Nazanin" panose="00000400000000000000" pitchFamily="2" charset="-78"/>
              </a:rPr>
              <a:t>این فضا خود در واقع مجموعه الگوهای فضایی معینی است که به آن می پردازیم:</a:t>
            </a:r>
          </a:p>
          <a:p>
            <a:pPr algn="just" rtl="1" eaLnBrk="1" hangingPunct="1"/>
            <a:r>
              <a:rPr lang="fa-IR" altLang="fa-IR" sz="1800">
                <a:cs typeface="B Nazanin" panose="00000400000000000000" pitchFamily="2" charset="-78"/>
              </a:rPr>
              <a:t>4- سه دری : </a:t>
            </a:r>
            <a:r>
              <a:rPr lang="fa-IR" altLang="fa-IR" sz="1600">
                <a:cs typeface="B Nazanin" panose="00000400000000000000" pitchFamily="2" charset="-78"/>
              </a:rPr>
              <a:t>این فضا که نام خود را از تقسیم سه تایی خود می گیرد در حالت معمولی دارای سه در؛ در وجهی که رو به حیاط است می باشد.</a:t>
            </a:r>
          </a:p>
          <a:p>
            <a:pPr algn="just" rtl="1" eaLnBrk="1" hangingPunct="1"/>
            <a:r>
              <a:rPr lang="fa-IR" altLang="fa-IR" sz="1800">
                <a:cs typeface="B Nazanin" panose="00000400000000000000" pitchFamily="2" charset="-78"/>
              </a:rPr>
              <a:t>5- دو دری : </a:t>
            </a:r>
            <a:r>
              <a:rPr lang="fa-IR" altLang="fa-IR" sz="1600">
                <a:cs typeface="B Nazanin" panose="00000400000000000000" pitchFamily="2" charset="-78"/>
              </a:rPr>
              <a:t>اتاقی است مانند سه دری با تفسیم دو تایی در مواردی به هم چسبیده به صورت چهار دری دیده می شود ولی باید توجه داشت که معماران سعی می کردند بر وجود دو تا دو دری تاکید کنند.</a:t>
            </a:r>
          </a:p>
          <a:p>
            <a:pPr algn="just" rtl="1" eaLnBrk="1" hangingPunct="1"/>
            <a:r>
              <a:rPr lang="fa-IR" altLang="fa-IR" sz="1800">
                <a:cs typeface="B Nazanin" panose="00000400000000000000" pitchFamily="2" charset="-78"/>
              </a:rPr>
              <a:t>6- یک در دو پنجره : </a:t>
            </a:r>
            <a:r>
              <a:rPr lang="fa-IR" altLang="fa-IR" sz="1600">
                <a:cs typeface="B Nazanin" panose="00000400000000000000" pitchFamily="2" charset="-78"/>
              </a:rPr>
              <a:t>در واقع همان سه دری می باشد که دو در کناری به پنجره تبدیل شده باشد و از تقسیم سه تایی پیروی کند.</a:t>
            </a:r>
          </a:p>
          <a:p>
            <a:pPr algn="just" rtl="1" eaLnBrk="1" hangingPunct="1"/>
            <a:r>
              <a:rPr lang="fa-IR" altLang="fa-IR" sz="1800">
                <a:cs typeface="B Nazanin" panose="00000400000000000000" pitchFamily="2" charset="-78"/>
              </a:rPr>
              <a:t>7- طنبی :</a:t>
            </a:r>
            <a:r>
              <a:rPr lang="fa-IR" altLang="fa-IR" sz="1600">
                <a:cs typeface="B Nazanin" panose="00000400000000000000" pitchFamily="2" charset="-78"/>
              </a:rPr>
              <a:t> ایوانی که توی ایوان بزرگتر باشد.تالار؛ اتاق وسیع و مجلل نظیر شاه نشین (فرهنگ معین) اتاق واقع شده بین دو اتاق و تالار بادگیر</a:t>
            </a:r>
          </a:p>
          <a:p>
            <a:pPr algn="just" rtl="1" eaLnBrk="1" hangingPunct="1"/>
            <a:r>
              <a:rPr lang="fa-IR" altLang="fa-IR" sz="1800">
                <a:cs typeface="B Nazanin" panose="00000400000000000000" pitchFamily="2" charset="-78"/>
              </a:rPr>
              <a:t>8- حوض خانه : </a:t>
            </a:r>
            <a:r>
              <a:rPr lang="fa-IR" altLang="fa-IR" sz="1600">
                <a:cs typeface="B Nazanin" panose="00000400000000000000" pitchFamily="2" charset="-78"/>
              </a:rPr>
              <a:t>در زیرزمین قرار دارد و درآن حوضی برای سکونت تابستان وجود دارد. عموما با اختلاف سطح کمی نسبت به کف حیاط قرار می گرفته و از حیاط نور می گرفته به علت استقرار آن در زیر زمین بدنه آجری داشته و معمولا سقف آن به صورت چهار بخش اجرا می شد و پلان آن نیز صلیبی شکل بوده است.</a:t>
            </a:r>
          </a:p>
          <a:p>
            <a:pPr algn="just" rtl="1" eaLnBrk="1" hangingPunct="1"/>
            <a:r>
              <a:rPr lang="fa-IR" altLang="fa-IR" sz="1800">
                <a:cs typeface="B Nazanin" panose="00000400000000000000" pitchFamily="2" charset="-78"/>
              </a:rPr>
              <a:t>9- سرداب :</a:t>
            </a:r>
            <a:r>
              <a:rPr lang="fa-IR" altLang="fa-IR" sz="1600">
                <a:cs typeface="B Nazanin" panose="00000400000000000000" pitchFamily="2" charset="-78"/>
              </a:rPr>
              <a:t> قسمتی از خانه را گویند که در زیر زمین قرار دارد.</a:t>
            </a:r>
          </a:p>
          <a:p>
            <a:pPr algn="just" rtl="1" eaLnBrk="1" hangingPunct="1"/>
            <a:r>
              <a:rPr lang="fa-IR" altLang="fa-IR" sz="1800">
                <a:cs typeface="B Nazanin" panose="00000400000000000000" pitchFamily="2" charset="-78"/>
              </a:rPr>
              <a:t>10- مطبخ : </a:t>
            </a:r>
            <a:r>
              <a:rPr lang="fa-IR" altLang="fa-IR" sz="1600">
                <a:cs typeface="B Nazanin" panose="00000400000000000000" pitchFamily="2" charset="-78"/>
              </a:rPr>
              <a:t>جای خوراک پختن ؛در خانه های اشرافی به صورت فضای معین وجود داشته و در ارتباط با حیاط بیرونی نیز قرار داشته؛ در خانه های کوچک و معمولی؛ معمولا فضایی در زیر زمین به این امر اختصاص داده شده است.</a:t>
            </a:r>
          </a:p>
          <a:p>
            <a:pPr algn="just" rtl="1" eaLnBrk="1" hangingPunct="1"/>
            <a:r>
              <a:rPr lang="fa-IR" altLang="fa-IR" sz="1800">
                <a:cs typeface="B Nazanin" panose="00000400000000000000" pitchFamily="2" charset="-78"/>
              </a:rPr>
              <a:t>11- مستراح :</a:t>
            </a:r>
            <a:r>
              <a:rPr lang="fa-IR" altLang="fa-IR" sz="1600">
                <a:cs typeface="B Nazanin" panose="00000400000000000000" pitchFamily="2" charset="-78"/>
              </a:rPr>
              <a:t> آبریزگاه، معمولا در قسمت اصلی بنا قرار نمی گرفته و از فضای بی اهمیت یا فضایی در گوشه حیاط به این منظور استفاده می کردند. از الگوی فضایی خاصی پیروی نمی کرد اما محدودیت های خاصی به لحاظ مکانی دارد.</a:t>
            </a:r>
          </a:p>
          <a:p>
            <a:pPr algn="just" rtl="1" eaLnBrk="1" hangingPunct="1"/>
            <a:r>
              <a:rPr lang="fa-IR" altLang="fa-IR" sz="1800">
                <a:cs typeface="B Nazanin" panose="00000400000000000000" pitchFamily="2" charset="-78"/>
              </a:rPr>
              <a:t>12- بالاخانه : </a:t>
            </a:r>
            <a:r>
              <a:rPr lang="fa-IR" altLang="fa-IR" sz="1600">
                <a:cs typeface="B Nazanin" panose="00000400000000000000" pitchFamily="2" charset="-78"/>
              </a:rPr>
              <a:t>اتاقی که در طبقه دوم باشد به طور مشخص برای خانه های یک طبقه که سقف ایوان یا شاه نشین آنها بلند است؛( تا حدود 2طبقه) بنابراین فضای دو طرف آن امکان دو طبقه بودن را پیدا میکند در این صورت اتاق طبقه دوم بالاخانه گفته می شود. ولی در مورد خانه هایی که دو طبقه هستند و در طبقه دوم تعداد زیادی اتاق وجود دارد به این اتاق ها بالاخانه گفته نمی شود.به لحاظ الگویی یکی از سه الگوی دو دری؛سه در یا یک در دو پنجره استفاده می کنند.   </a:t>
            </a:r>
          </a:p>
          <a:p>
            <a:pPr algn="just" rtl="1" eaLnBrk="1" hangingPunct="1"/>
            <a:endParaRPr lang="en-US" altLang="fa-IR" sz="1600">
              <a:cs typeface="B Nazanin" panose="00000400000000000000" pitchFamily="2" charset="-78"/>
            </a:endParaRPr>
          </a:p>
        </p:txBody>
      </p:sp>
      <p:sp>
        <p:nvSpPr>
          <p:cNvPr id="12" name="Rounded Rectangle 11"/>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72713"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42</a:t>
            </a:r>
            <a:endParaRPr lang="en-US" altLang="fa-IR" sz="1400" b="1">
              <a:cs typeface="B Nazanin" panose="00000400000000000000" pitchFamily="2" charset="-78"/>
            </a:endParaRPr>
          </a:p>
        </p:txBody>
      </p:sp>
      <p:pic>
        <p:nvPicPr>
          <p:cNvPr id="72714"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lus/>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7" name="Rounded Rectangle 6"/>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8" name="Rounded Rectangle 7"/>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0" name="Rounded Rectangle 9"/>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1" name="Rectangle 10"/>
          <p:cNvSpPr/>
          <p:nvPr/>
        </p:nvSpPr>
        <p:spPr>
          <a:xfrm>
            <a:off x="152400" y="-3810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3735" name="TextBox 11"/>
          <p:cNvSpPr txBox="1">
            <a:spLocks noChangeArrowheads="1"/>
          </p:cNvSpPr>
          <p:nvPr/>
        </p:nvSpPr>
        <p:spPr bwMode="auto">
          <a:xfrm>
            <a:off x="1828800" y="533400"/>
            <a:ext cx="73914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1800">
                <a:cs typeface="B Nazanin" panose="00000400000000000000" pitchFamily="2" charset="-78"/>
              </a:rPr>
              <a:t>13- حیاط : </a:t>
            </a:r>
            <a:r>
              <a:rPr lang="fa-IR" altLang="fa-IR" sz="1600">
                <a:cs typeface="B Nazanin" panose="00000400000000000000" pitchFamily="2" charset="-78"/>
              </a:rPr>
              <a:t>محوطه ای محصور است برای خانه و صحن خانه. فضایی که بزرگ و بدون سقف است و اتاق ها در یک طرف و یا در اطراف آن ساخته شده باشد. </a:t>
            </a:r>
          </a:p>
          <a:p>
            <a:pPr algn="just" rtl="1" eaLnBrk="1" hangingPunct="1"/>
            <a:r>
              <a:rPr lang="fa-IR" altLang="fa-IR" sz="1600">
                <a:cs typeface="B Nazanin" panose="00000400000000000000" pitchFamily="2" charset="-78"/>
              </a:rPr>
              <a:t>حیاط انواع مختلف دارد که از نظر مفهوم به این قرار می باشد:حیاط اندرونی؛ حیاط بیرونی؛حیاط خلوت</a:t>
            </a:r>
          </a:p>
          <a:p>
            <a:pPr algn="just" rtl="1" eaLnBrk="1" hangingPunct="1"/>
            <a:r>
              <a:rPr lang="fa-IR" altLang="fa-IR" sz="1600">
                <a:cs typeface="B Nazanin" panose="00000400000000000000" pitchFamily="2" charset="-78"/>
              </a:rPr>
              <a:t>( بهار بند)؛ حیاط مطبخ و نارنجستان</a:t>
            </a:r>
          </a:p>
          <a:p>
            <a:pPr algn="just" rtl="1" eaLnBrk="1" hangingPunct="1"/>
            <a:r>
              <a:rPr lang="fa-IR" altLang="fa-IR" sz="1800">
                <a:cs typeface="B Nazanin" panose="00000400000000000000" pitchFamily="2" charset="-78"/>
              </a:rPr>
              <a:t>14- حیاط اندرونی : </a:t>
            </a:r>
            <a:r>
              <a:rPr lang="fa-IR" altLang="fa-IR" sz="1600">
                <a:cs typeface="B Nazanin" panose="00000400000000000000" pitchFamily="2" charset="-78"/>
              </a:rPr>
              <a:t>به این دلیل به این نام خوانده می شود که حیاط قسمت خصوصی خانه است. معمولا در خانه های دارای چند حیاط به چنین تقسیم بندی بر می خوریم ودر این خانه ها بزرگترین حیاط اندرونی است.</a:t>
            </a:r>
          </a:p>
          <a:p>
            <a:pPr algn="just" rtl="1" eaLnBrk="1" hangingPunct="1"/>
            <a:r>
              <a:rPr lang="fa-IR" altLang="fa-IR" sz="1600">
                <a:cs typeface="B Nazanin" panose="00000400000000000000" pitchFamily="2" charset="-78"/>
              </a:rPr>
              <a:t>-حیاط بیرونی:این حیاط به دلیل آنکه فضاهای عمومی تر خانه دور آن چیده می شود و می تواند محل تردد میهمانان غریبه قرار گیرد؛حیاط بیرونی خوانده می شود.</a:t>
            </a:r>
          </a:p>
          <a:p>
            <a:pPr algn="just" rtl="1" eaLnBrk="1" hangingPunct="1"/>
            <a:r>
              <a:rPr lang="fa-IR" altLang="fa-IR" sz="1800">
                <a:cs typeface="B Nazanin" panose="00000400000000000000" pitchFamily="2" charset="-78"/>
              </a:rPr>
              <a:t>15- ایوان : </a:t>
            </a:r>
            <a:r>
              <a:rPr lang="fa-IR" altLang="fa-IR" sz="1600">
                <a:cs typeface="B Nazanin" panose="00000400000000000000" pitchFamily="2" charset="-78"/>
              </a:rPr>
              <a:t>صفه و طاق؛نشستگاه بلند که بر آن سقف باشد.خانه و اتاق پیش گشاده؛درگاه </a:t>
            </a:r>
          </a:p>
          <a:p>
            <a:pPr algn="just" rtl="1" eaLnBrk="1" hangingPunct="1"/>
            <a:r>
              <a:rPr lang="fa-IR" altLang="fa-IR" sz="1600">
                <a:cs typeface="B Nazanin" panose="00000400000000000000" pitchFamily="2" charset="-78"/>
              </a:rPr>
              <a:t>از مهمترین فضاهای معماری ایرانی است و از نظر فرم و ابعاد دارای تنوع بسیار زیادی است. در مناطق مرکزی ایران فضای اصلی زندگی است.</a:t>
            </a:r>
          </a:p>
          <a:p>
            <a:pPr algn="just" rtl="1" eaLnBrk="1" hangingPunct="1"/>
            <a:r>
              <a:rPr lang="fa-IR" altLang="fa-IR" sz="1800">
                <a:cs typeface="B Nazanin" panose="00000400000000000000" pitchFamily="2" charset="-78"/>
              </a:rPr>
              <a:t>16- شاه نشین : </a:t>
            </a:r>
            <a:r>
              <a:rPr lang="fa-IR" altLang="fa-IR" sz="1600">
                <a:cs typeface="B Nazanin" panose="00000400000000000000" pitchFamily="2" charset="-78"/>
              </a:rPr>
              <a:t>به رسمی ترین فضای خانه گفته می شود؛خود الگوی فضایی مشخصی نیست و الگو هایی چون پنج دری یا شکم دریده یا ایوان را می تواند در اختیار بگیرد.</a:t>
            </a:r>
          </a:p>
          <a:p>
            <a:pPr algn="just" rtl="1" eaLnBrk="1" hangingPunct="1"/>
            <a:r>
              <a:rPr lang="fa-IR" altLang="fa-IR" sz="1800">
                <a:cs typeface="B Nazanin" panose="00000400000000000000" pitchFamily="2" charset="-78"/>
              </a:rPr>
              <a:t>17_ گوشواره : </a:t>
            </a:r>
            <a:r>
              <a:rPr lang="fa-IR" altLang="fa-IR" sz="1600">
                <a:cs typeface="B Nazanin" panose="00000400000000000000" pitchFamily="2" charset="-78"/>
              </a:rPr>
              <a:t>همانطور که از نام آن پیداست در دو گوشه جبهه اصلی بنا ساخته می شود.درصورتی که در طبقه دوم باشد آن هم در بنایی که اصولا یک طبقه است نام بالا خانه را به خود می گیرد.  </a:t>
            </a:r>
          </a:p>
        </p:txBody>
      </p:sp>
      <p:sp>
        <p:nvSpPr>
          <p:cNvPr id="12" name="Rounded Rectangle 11"/>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73737" name="TextBox 12"/>
          <p:cNvSpPr txBox="1">
            <a:spLocks noChangeArrowheads="1"/>
          </p:cNvSpPr>
          <p:nvPr/>
        </p:nvSpPr>
        <p:spPr bwMode="auto">
          <a:xfrm>
            <a:off x="5943600" y="4419600"/>
            <a:ext cx="3348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100">
                <a:cs typeface="B Nazanin" panose="00000400000000000000" pitchFamily="2" charset="-78"/>
              </a:rPr>
              <a:t>(مهندسین مشاور- معماری شهرسازی، طرح محور فرهنگی- تاریخی تبریز)</a:t>
            </a:r>
            <a:endParaRPr lang="en-US" altLang="fa-IR" sz="1100">
              <a:cs typeface="B Nazanin" panose="00000400000000000000" pitchFamily="2" charset="-78"/>
            </a:endParaRPr>
          </a:p>
        </p:txBody>
      </p:sp>
      <p:sp>
        <p:nvSpPr>
          <p:cNvPr id="73738"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43</a:t>
            </a:r>
            <a:endParaRPr lang="en-US" altLang="fa-IR" sz="1400" b="1">
              <a:cs typeface="B Nazanin" panose="00000400000000000000" pitchFamily="2" charset="-78"/>
            </a:endParaRPr>
          </a:p>
        </p:txBody>
      </p:sp>
      <p:pic>
        <p:nvPicPr>
          <p:cNvPr id="73739"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le 6"/>
          <p:cNvSpPr>
            <a:spLocks noGrp="1"/>
          </p:cNvSpPr>
          <p:nvPr>
            <p:ph type="ctrTitle"/>
          </p:nvPr>
        </p:nvSpPr>
        <p:spPr>
          <a:xfrm>
            <a:off x="1600200" y="457200"/>
            <a:ext cx="7505700" cy="5867400"/>
          </a:xfrm>
        </p:spPr>
        <p:txBody>
          <a:bodyPr/>
          <a:lstStyle/>
          <a:p>
            <a:pPr algn="r" rtl="1">
              <a:defRPr/>
            </a:pPr>
            <a:r>
              <a:rPr lang="en-US" sz="1600" dirty="0" smtClean="0">
                <a:latin typeface="Times New Roman" pitchFamily="18" charset="0"/>
                <a:ea typeface="Times New Roman" pitchFamily="18" charset="0"/>
                <a:cs typeface="B Nazanin" pitchFamily="2" charset="-78"/>
              </a:rPr>
              <a:t/>
            </a:r>
            <a:br>
              <a:rPr lang="en-US"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ar-SA" sz="1600" dirty="0" smtClean="0"/>
              <a:t> </a:t>
            </a: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dirty="0" smtClean="0"/>
              <a:t/>
            </a:r>
            <a:br>
              <a:rPr lang="fa-IR" sz="1600" dirty="0" smtClean="0"/>
            </a:br>
            <a:r>
              <a:rPr lang="fa-IR" sz="1600" b="1" dirty="0" smtClean="0">
                <a:cs typeface="B Nazanin" pitchFamily="2" charset="-78"/>
              </a:rPr>
              <a:t/>
            </a:r>
            <a:br>
              <a:rPr lang="fa-IR" sz="1600" b="1" dirty="0" smtClean="0">
                <a:cs typeface="B Nazanin" pitchFamily="2" charset="-78"/>
              </a:rPr>
            </a:br>
            <a:r>
              <a:rPr lang="fa-IR" sz="2800" b="1" dirty="0" smtClean="0">
                <a:cs typeface="B Nazanin" pitchFamily="2" charset="-78"/>
              </a:rPr>
              <a:t>معرفی بنا</a:t>
            </a:r>
            <a:br>
              <a:rPr lang="fa-IR" sz="28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800" b="1" dirty="0" smtClean="0">
                <a:cs typeface="B Nazanin" pitchFamily="2" charset="-78"/>
              </a:rPr>
              <a:t> </a:t>
            </a:r>
            <a:r>
              <a:rPr lang="fa-IR" sz="1800" b="1" dirty="0" smtClean="0">
                <a:effectLst>
                  <a:outerShdw blurRad="38100" dist="38100" dir="2700000" algn="tl">
                    <a:srgbClr val="000000">
                      <a:alpha val="43137"/>
                    </a:srgbClr>
                  </a:outerShdw>
                </a:effectLst>
                <a:cs typeface="B Nazanin" pitchFamily="2" charset="-78"/>
              </a:rPr>
              <a:t>-</a:t>
            </a:r>
            <a:r>
              <a:rPr lang="fa-IR" sz="1800" b="1" dirty="0" smtClean="0">
                <a:cs typeface="B Nazanin" pitchFamily="2" charset="-78"/>
              </a:rPr>
              <a:t>  نام بنا : </a:t>
            </a:r>
            <a:br>
              <a:rPr lang="fa-IR" sz="1800" b="1" dirty="0" smtClean="0">
                <a:cs typeface="B Nazanin" pitchFamily="2" charset="-78"/>
              </a:rPr>
            </a:br>
            <a:r>
              <a:rPr lang="fa-IR" sz="1600" b="1" dirty="0" smtClean="0">
                <a:cs typeface="B Nazanin" pitchFamily="2" charset="-78"/>
              </a:rPr>
              <a:t>     </a:t>
            </a:r>
            <a:r>
              <a:rPr lang="fa-IR" sz="1600" dirty="0" smtClean="0">
                <a:latin typeface="Times New Roman" pitchFamily="18" charset="0"/>
                <a:cs typeface="B Nazanin" pitchFamily="2" charset="-78"/>
              </a:rPr>
              <a:t>خانه صلح جو</a:t>
            </a:r>
            <a:br>
              <a:rPr lang="fa-IR" sz="1600" dirty="0" smtClean="0">
                <a:latin typeface="Times New Roman" pitchFamily="18" charset="0"/>
                <a:cs typeface="B Nazanin" pitchFamily="2" charset="-78"/>
              </a:rPr>
            </a:br>
            <a:r>
              <a:rPr lang="fa-IR" sz="1800" dirty="0" smtClean="0">
                <a:cs typeface="B Nazanin" pitchFamily="2" charset="-78"/>
              </a:rPr>
              <a:t/>
            </a:r>
            <a:br>
              <a:rPr lang="fa-IR" sz="1800" dirty="0" smtClean="0">
                <a:cs typeface="B Nazanin" pitchFamily="2" charset="-78"/>
              </a:rPr>
            </a:br>
            <a:r>
              <a:rPr lang="fa-IR" sz="1800" dirty="0" smtClean="0">
                <a:cs typeface="B Nazanin" pitchFamily="2" charset="-78"/>
              </a:rPr>
              <a:t> </a:t>
            </a:r>
            <a:r>
              <a:rPr lang="fa-IR" sz="1800" b="1" dirty="0" smtClean="0">
                <a:effectLst>
                  <a:outerShdw blurRad="38100" dist="38100" dir="2700000" algn="tl">
                    <a:srgbClr val="000000">
                      <a:alpha val="43137"/>
                    </a:srgbClr>
                  </a:outerShdw>
                </a:effectLst>
                <a:cs typeface="B Nazanin" pitchFamily="2" charset="-78"/>
              </a:rPr>
              <a:t>- </a:t>
            </a:r>
            <a:r>
              <a:rPr lang="ar-SA" sz="1800" b="1" dirty="0" smtClean="0">
                <a:cs typeface="B Nazanin" pitchFamily="2" charset="-78"/>
              </a:rPr>
              <a:t>مـوقعيـت بنـا :</a:t>
            </a:r>
            <a:r>
              <a:rPr lang="en-US" sz="1600" dirty="0" smtClean="0">
                <a:cs typeface="B Nazanin" pitchFamily="2" charset="-78"/>
              </a:rPr>
              <a:t/>
            </a:r>
            <a:br>
              <a:rPr lang="en-US" sz="1600" dirty="0" smtClean="0">
                <a:cs typeface="B Nazanin" pitchFamily="2" charset="-78"/>
              </a:rPr>
            </a:br>
            <a:r>
              <a:rPr lang="ar-SA" sz="1600" dirty="0" smtClean="0">
                <a:cs typeface="B Nazanin" pitchFamily="2" charset="-78"/>
              </a:rPr>
              <a:t>      تبريز, خيابان تربيت, كوچه كرباسي, پلاك 27 .</a:t>
            </a:r>
            <a:r>
              <a:rPr lang="fa-IR" sz="1600" dirty="0" smtClean="0">
                <a:cs typeface="B Nazanin" pitchFamily="2" charset="-78"/>
              </a:rPr>
              <a:t/>
            </a:r>
            <a:br>
              <a:rPr lang="fa-IR" sz="1600" dirty="0" smtClean="0">
                <a:cs typeface="B Nazanin" pitchFamily="2" charset="-78"/>
              </a:rPr>
            </a:br>
            <a:r>
              <a:rPr lang="en-US" sz="1600" dirty="0" smtClean="0">
                <a:cs typeface="B Nazanin" pitchFamily="2" charset="-78"/>
              </a:rPr>
              <a:t/>
            </a:r>
            <a:br>
              <a:rPr lang="en-US" sz="1600" dirty="0" smtClean="0">
                <a:cs typeface="B Nazanin" pitchFamily="2" charset="-78"/>
              </a:rPr>
            </a:br>
            <a:r>
              <a:rPr lang="fa-IR" sz="1800" b="1" dirty="0" smtClean="0">
                <a:cs typeface="B Nazanin" pitchFamily="2" charset="-78"/>
              </a:rPr>
              <a:t> </a:t>
            </a:r>
            <a:r>
              <a:rPr lang="fa-IR" sz="1800" b="1" dirty="0" smtClean="0">
                <a:effectLst>
                  <a:outerShdw blurRad="38100" dist="38100" dir="2700000" algn="tl">
                    <a:srgbClr val="000000">
                      <a:alpha val="43137"/>
                    </a:srgbClr>
                  </a:outerShdw>
                </a:effectLst>
                <a:cs typeface="B Nazanin" pitchFamily="2" charset="-78"/>
              </a:rPr>
              <a:t>- </a:t>
            </a:r>
            <a:r>
              <a:rPr lang="ar-SA" sz="1800" b="1" dirty="0" smtClean="0">
                <a:cs typeface="B Nazanin" pitchFamily="2" charset="-78"/>
              </a:rPr>
              <a:t>شـرح مختصـري از بنـا و مشخصـات فنـي  بنـا :</a:t>
            </a:r>
            <a:r>
              <a:rPr lang="en-US" sz="1600" dirty="0" smtClean="0">
                <a:cs typeface="B Nazanin" pitchFamily="2" charset="-78"/>
              </a:rPr>
              <a:t/>
            </a:r>
            <a:br>
              <a:rPr lang="en-US" sz="1600" dirty="0" smtClean="0">
                <a:cs typeface="B Nazanin" pitchFamily="2" charset="-78"/>
              </a:rPr>
            </a:br>
            <a:r>
              <a:rPr lang="ar-SA" sz="1600" dirty="0" smtClean="0">
                <a:cs typeface="B Nazanin" pitchFamily="2" charset="-78"/>
              </a:rPr>
              <a:t>     اين بنا يكي از خانه هاي قديمي موجود در بافت تاريخي شهر تبريز مي باشد كه مالك اوليه آن آقاي ممقانيان </a:t>
            </a:r>
            <a:r>
              <a:rPr lang="fa-IR" sz="1600" dirty="0" smtClean="0">
                <a:cs typeface="B Nazanin" pitchFamily="2" charset="-78"/>
              </a:rPr>
              <a:t/>
            </a:r>
            <a:br>
              <a:rPr lang="fa-IR" sz="1600" dirty="0" smtClean="0">
                <a:cs typeface="B Nazanin" pitchFamily="2" charset="-78"/>
              </a:rPr>
            </a:br>
            <a:r>
              <a:rPr lang="ar-SA" sz="1600" dirty="0" smtClean="0">
                <a:cs typeface="B Nazanin" pitchFamily="2" charset="-78"/>
              </a:rPr>
              <a:t>( كلكته چي ) يكي از تجار معروف چاي اين شهر بوده است. </a:t>
            </a:r>
            <a:r>
              <a:rPr lang="en-US" sz="1600" dirty="0" smtClean="0">
                <a:cs typeface="B Nazanin" pitchFamily="2" charset="-78"/>
              </a:rPr>
              <a:t/>
            </a:r>
            <a:br>
              <a:rPr lang="en-US" sz="1600" dirty="0" smtClean="0">
                <a:cs typeface="B Nazanin" pitchFamily="2" charset="-78"/>
              </a:rPr>
            </a:br>
            <a:r>
              <a:rPr lang="ar-SA" sz="1600" dirty="0" smtClean="0">
                <a:cs typeface="B Nazanin" pitchFamily="2" charset="-78"/>
              </a:rPr>
              <a:t>    خانه شامل دوحياط اندروني</a:t>
            </a:r>
            <a:r>
              <a:rPr lang="fa-IR" sz="1600" dirty="0" smtClean="0">
                <a:cs typeface="B Nazanin" pitchFamily="2" charset="-78"/>
              </a:rPr>
              <a:t> و</a:t>
            </a:r>
            <a:r>
              <a:rPr lang="ar-SA" sz="1600" dirty="0" smtClean="0">
                <a:cs typeface="B Nazanin" pitchFamily="2" charset="-78"/>
              </a:rPr>
              <a:t>بيروني ميباشد.ورودي اصلي</a:t>
            </a:r>
            <a:r>
              <a:rPr lang="fa-IR" sz="1600" dirty="0" smtClean="0">
                <a:cs typeface="B Nazanin" pitchFamily="2" charset="-78"/>
              </a:rPr>
              <a:t> </a:t>
            </a:r>
            <a:r>
              <a:rPr lang="ar-SA" sz="1600" dirty="0" smtClean="0">
                <a:cs typeface="B Nazanin" pitchFamily="2" charset="-78"/>
              </a:rPr>
              <a:t>اين بنا از كوچه فرعي منتهي به كوچه كرباسي است </a:t>
            </a:r>
            <a:r>
              <a:rPr lang="fa-IR" sz="1600" dirty="0" smtClean="0">
                <a:cs typeface="B Nazanin" pitchFamily="2" charset="-78"/>
              </a:rPr>
              <a:t> </a:t>
            </a:r>
            <a:r>
              <a:rPr lang="en-US" sz="1600" dirty="0" smtClean="0">
                <a:cs typeface="B Nazanin" pitchFamily="2" charset="-78"/>
              </a:rPr>
              <a:t>    </a:t>
            </a:r>
            <a:r>
              <a:rPr lang="ar-SA" sz="1600" dirty="0" smtClean="0">
                <a:cs typeface="B Nazanin" pitchFamily="2" charset="-78"/>
              </a:rPr>
              <a:t>كه پس از گذر از يك هشتي از طريق دو</a:t>
            </a:r>
            <a:r>
              <a:rPr lang="en-US" sz="1600" dirty="0" smtClean="0">
                <a:cs typeface="B Nazanin" pitchFamily="2" charset="-78"/>
              </a:rPr>
              <a:t> </a:t>
            </a:r>
            <a:r>
              <a:rPr lang="ar-SA" sz="1600" dirty="0" smtClean="0">
                <a:cs typeface="B Nazanin" pitchFamily="2" charset="-78"/>
              </a:rPr>
              <a:t>دالان وارد</a:t>
            </a:r>
            <a:r>
              <a:rPr lang="en-US" sz="1600" dirty="0" smtClean="0">
                <a:cs typeface="B Nazanin" pitchFamily="2" charset="-78"/>
              </a:rPr>
              <a:t> </a:t>
            </a:r>
            <a:r>
              <a:rPr lang="ar-SA" sz="1600" dirty="0" smtClean="0">
                <a:cs typeface="B Nazanin" pitchFamily="2" charset="-78"/>
              </a:rPr>
              <a:t> طنبي بخش اندروني و حياط</a:t>
            </a:r>
            <a:r>
              <a:rPr lang="en-US" sz="1600" dirty="0" smtClean="0">
                <a:cs typeface="B Nazanin" pitchFamily="2" charset="-78"/>
              </a:rPr>
              <a:t> </a:t>
            </a:r>
            <a:r>
              <a:rPr lang="ar-SA" sz="1600" dirty="0" smtClean="0">
                <a:cs typeface="B Nazanin" pitchFamily="2" charset="-78"/>
              </a:rPr>
              <a:t> بخش بي</a:t>
            </a:r>
            <a:r>
              <a:rPr lang="ar-SA" sz="1600" dirty="0" smtClean="0">
                <a:latin typeface="Times New Roman" pitchFamily="18" charset="0"/>
                <a:cs typeface="B Nazanin" pitchFamily="2" charset="-78"/>
              </a:rPr>
              <a:t>روني مي شود</a:t>
            </a:r>
            <a:r>
              <a:rPr lang="en-US" sz="1600" dirty="0" smtClean="0">
                <a:latin typeface="Times New Roman" pitchFamily="18" charset="0"/>
                <a:cs typeface="B Nazanin" pitchFamily="2" charset="-78"/>
              </a:rPr>
              <a:t> </a:t>
            </a:r>
            <a:r>
              <a:rPr lang="ar-SA" sz="1600" dirty="0" smtClean="0">
                <a:latin typeface="Times New Roman" pitchFamily="18" charset="0"/>
                <a:cs typeface="B Nazanin" pitchFamily="2" charset="-78"/>
              </a:rPr>
              <a:t>وپس</a:t>
            </a:r>
            <a:r>
              <a:rPr lang="fa-IR" sz="1600" dirty="0" smtClean="0">
                <a:latin typeface="Times New Roman" pitchFamily="18" charset="0"/>
                <a:cs typeface="B Nazanin" pitchFamily="2" charset="-78"/>
              </a:rPr>
              <a:t> </a:t>
            </a:r>
            <a:r>
              <a:rPr lang="ar-SA" sz="1600" dirty="0" smtClean="0">
                <a:latin typeface="Times New Roman" pitchFamily="18" charset="0"/>
                <a:cs typeface="B Nazanin" pitchFamily="2" charset="-78"/>
              </a:rPr>
              <a:t>از</a:t>
            </a:r>
            <a:r>
              <a:rPr lang="en-US" sz="1600" dirty="0" smtClean="0">
                <a:latin typeface="Times New Roman" pitchFamily="18" charset="0"/>
                <a:cs typeface="B Nazanin" pitchFamily="2" charset="-78"/>
              </a:rPr>
              <a:t>   </a:t>
            </a:r>
            <a:r>
              <a:rPr lang="ar-SA" sz="1600" dirty="0" smtClean="0">
                <a:latin typeface="Times New Roman" pitchFamily="18" charset="0"/>
                <a:cs typeface="B Nazanin" pitchFamily="2" charset="-78"/>
              </a:rPr>
              <a:t> ورود به اين حياط </a:t>
            </a:r>
            <a:r>
              <a:rPr lang="ar-SA" sz="1600" dirty="0" smtClean="0">
                <a:cs typeface="B Nazanin" pitchFamily="2" charset="-78"/>
              </a:rPr>
              <a:t>از طريق وروديهاي جداگانه وارد فضا</a:t>
            </a:r>
            <a:r>
              <a:rPr lang="en-US" sz="1600" dirty="0" smtClean="0">
                <a:cs typeface="B Nazanin" pitchFamily="2" charset="-78"/>
              </a:rPr>
              <a:t> </a:t>
            </a:r>
            <a:r>
              <a:rPr lang="ar-SA" sz="1600" dirty="0" smtClean="0">
                <a:cs typeface="B Nazanin" pitchFamily="2" charset="-78"/>
              </a:rPr>
              <a:t>هاي مختلفي از جمله زيرزمين</a:t>
            </a:r>
            <a:r>
              <a:rPr lang="en-US" sz="1600" dirty="0" smtClean="0">
                <a:cs typeface="B Nazanin" pitchFamily="2" charset="-78"/>
              </a:rPr>
              <a:t> </a:t>
            </a:r>
            <a:r>
              <a:rPr lang="ar-SA" sz="1600" dirty="0" smtClean="0">
                <a:cs typeface="B Nazanin" pitchFamily="2" charset="-78"/>
              </a:rPr>
              <a:t>هاي </a:t>
            </a:r>
            <a:r>
              <a:rPr lang="fa-IR" sz="1600" dirty="0" smtClean="0">
                <a:cs typeface="B Nazanin" pitchFamily="2" charset="-78"/>
              </a:rPr>
              <a:t> </a:t>
            </a:r>
            <a:r>
              <a:rPr lang="ar-SA" sz="1600" dirty="0" smtClean="0">
                <a:cs typeface="B Nazanin" pitchFamily="2" charset="-78"/>
              </a:rPr>
              <a:t>چهار طرف ساختمان </a:t>
            </a:r>
            <a:r>
              <a:rPr lang="fa-IR" sz="1600" dirty="0" smtClean="0">
                <a:cs typeface="B Nazanin" pitchFamily="2" charset="-78"/>
              </a:rPr>
              <a:t>         </a:t>
            </a:r>
            <a:r>
              <a:rPr lang="ar-SA" sz="1600" dirty="0" smtClean="0">
                <a:cs typeface="B Nazanin" pitchFamily="2" charset="-78"/>
              </a:rPr>
              <a:t>و</a:t>
            </a:r>
            <a:r>
              <a:rPr lang="en-US" sz="1600" dirty="0" smtClean="0">
                <a:cs typeface="B Nazanin" pitchFamily="2" charset="-78"/>
              </a:rPr>
              <a:t>  </a:t>
            </a:r>
            <a:r>
              <a:rPr lang="ar-SA" sz="1600" dirty="0" smtClean="0">
                <a:cs typeface="B Nazanin" pitchFamily="2" charset="-78"/>
              </a:rPr>
              <a:t>طنبي ها و اتاقهاي جانبي و دسترسيهاي فضاهاي طبقه فوقاني مي شود.</a:t>
            </a:r>
            <a:r>
              <a:rPr lang="en-US" sz="1600" dirty="0" smtClean="0">
                <a:cs typeface="B Nazanin" pitchFamily="2" charset="-78"/>
              </a:rPr>
              <a:t/>
            </a:r>
            <a:br>
              <a:rPr lang="en-US" sz="1600" dirty="0" smtClean="0">
                <a:cs typeface="B Nazanin" pitchFamily="2" charset="-78"/>
              </a:rPr>
            </a:br>
            <a:r>
              <a:rPr lang="ar-SA" sz="1600" dirty="0" smtClean="0">
                <a:cs typeface="B Nazanin" pitchFamily="2" charset="-78"/>
              </a:rPr>
              <a:t>    اين مجموعه جزء نادر مجموعه هايي است كه حياط بيروني آن درهرچهارطرف</a:t>
            </a:r>
            <a:r>
              <a:rPr lang="fa-IR" sz="1600" dirty="0" smtClean="0">
                <a:cs typeface="B Nazanin" pitchFamily="2" charset="-78"/>
              </a:rPr>
              <a:t> </a:t>
            </a:r>
            <a:r>
              <a:rPr lang="ar-SA" sz="1600" dirty="0" smtClean="0">
                <a:cs typeface="B Nazanin" pitchFamily="2" charset="-78"/>
              </a:rPr>
              <a:t>داراي فضاهاي معماري ميباشد ازجمله اين فضاها مي توان به سه طنبي د</a:t>
            </a:r>
            <a:r>
              <a:rPr lang="fa-IR" sz="1600" dirty="0" smtClean="0">
                <a:cs typeface="B Nazanin" pitchFamily="2" charset="-78"/>
              </a:rPr>
              <a:t>ر</a:t>
            </a:r>
            <a:r>
              <a:rPr lang="ar-SA" sz="1600" dirty="0" smtClean="0">
                <a:cs typeface="B Nazanin" pitchFamily="2" charset="-78"/>
              </a:rPr>
              <a:t>اضلاع شمالي,جنوبي و غربي مي باشدكه هرطنبي داراي ورودي مستقل</a:t>
            </a:r>
            <a:r>
              <a:rPr lang="en-US" sz="1600" dirty="0" smtClean="0">
                <a:cs typeface="B Nazanin" pitchFamily="2" charset="-78"/>
              </a:rPr>
              <a:t>  </a:t>
            </a:r>
            <a:r>
              <a:rPr lang="fa-IR" sz="1600" dirty="0" smtClean="0">
                <a:cs typeface="B Nazanin" pitchFamily="2" charset="-78"/>
              </a:rPr>
              <a:t> </a:t>
            </a:r>
            <a:r>
              <a:rPr lang="en-US" sz="1600" dirty="0" smtClean="0">
                <a:cs typeface="B Nazanin" pitchFamily="2" charset="-78"/>
              </a:rPr>
              <a:t>   </a:t>
            </a:r>
            <a:r>
              <a:rPr lang="ar-SA" sz="1600" dirty="0" smtClean="0">
                <a:cs typeface="B Nazanin" pitchFamily="2" charset="-78"/>
              </a:rPr>
              <a:t> و</a:t>
            </a:r>
            <a:r>
              <a:rPr lang="fa-IR" sz="1600" dirty="0" smtClean="0">
                <a:cs typeface="B Nazanin" pitchFamily="2" charset="-78"/>
              </a:rPr>
              <a:t> </a:t>
            </a:r>
            <a:r>
              <a:rPr lang="ar-SA" sz="1600" dirty="0" smtClean="0">
                <a:cs typeface="B Nazanin" pitchFamily="2" charset="-78"/>
              </a:rPr>
              <a:t>دوگوشواراست كه درطبقه فوقاني اين گوشوارها دو اتاق باوروديهاي مستقل از فضاهاي پايين</a:t>
            </a:r>
            <a:r>
              <a:rPr lang="fa-IR" sz="1600" dirty="0" smtClean="0">
                <a:cs typeface="B Nazanin" pitchFamily="2" charset="-78"/>
              </a:rPr>
              <a:t> </a:t>
            </a:r>
            <a:r>
              <a:rPr lang="ar-SA" sz="1600" dirty="0" smtClean="0">
                <a:cs typeface="B Nazanin" pitchFamily="2" charset="-78"/>
              </a:rPr>
              <a:t> به چشم مي خورند.</a:t>
            </a:r>
            <a:r>
              <a:rPr lang="fa-IR" sz="1600" dirty="0" smtClean="0">
                <a:cs typeface="B Nazanin" pitchFamily="2" charset="-78"/>
              </a:rPr>
              <a:t/>
            </a:r>
            <a:br>
              <a:rPr lang="fa-IR" sz="1600" dirty="0" smtClean="0">
                <a:cs typeface="B Nazanin" pitchFamily="2" charset="-78"/>
              </a:rPr>
            </a:br>
            <a:r>
              <a:rPr lang="en-US" sz="1600" dirty="0" smtClean="0">
                <a:cs typeface="B Nazanin" pitchFamily="2" charset="-78"/>
              </a:rPr>
              <a:t/>
            </a:r>
            <a:br>
              <a:rPr lang="en-US" sz="1600" dirty="0" smtClean="0">
                <a:cs typeface="B Nazanin" pitchFamily="2" charset="-78"/>
              </a:rPr>
            </a:br>
            <a:r>
              <a:rPr lang="fa-IR" sz="1800" dirty="0" smtClean="0">
                <a:cs typeface="B Nazanin" pitchFamily="2" charset="-78"/>
              </a:rPr>
              <a:t> </a:t>
            </a:r>
            <a:r>
              <a:rPr lang="fa-IR" sz="1800" b="1" dirty="0" smtClean="0">
                <a:effectLst>
                  <a:outerShdw blurRad="38100" dist="38100" dir="2700000" algn="tl">
                    <a:srgbClr val="000000">
                      <a:alpha val="43137"/>
                    </a:srgbClr>
                  </a:outerShdw>
                </a:effectLst>
                <a:cs typeface="B Nazanin" pitchFamily="2" charset="-78"/>
              </a:rPr>
              <a:t>- </a:t>
            </a:r>
            <a:r>
              <a:rPr lang="ar-SA" sz="1800" b="1" dirty="0" smtClean="0">
                <a:cs typeface="B Nazanin" pitchFamily="2" charset="-78"/>
              </a:rPr>
              <a:t> نـوع مـالكيـت بنـا :</a:t>
            </a:r>
            <a:r>
              <a:rPr lang="en-US" sz="1600" dirty="0" smtClean="0">
                <a:cs typeface="B Nazanin" pitchFamily="2" charset="-78"/>
              </a:rPr>
              <a:t/>
            </a:r>
            <a:br>
              <a:rPr lang="en-US" sz="1600" dirty="0" smtClean="0">
                <a:cs typeface="B Nazanin" pitchFamily="2" charset="-78"/>
              </a:rPr>
            </a:br>
            <a:r>
              <a:rPr lang="ar-SA" sz="1600" dirty="0" smtClean="0">
                <a:cs typeface="B Nazanin" pitchFamily="2" charset="-78"/>
              </a:rPr>
              <a:t>     مالكيت بنا خصوصي است كه مالك اوليه آن آقاي ممقانيان و مالك فعلي آن آقاي صلح جو مي باشد.</a:t>
            </a:r>
            <a:r>
              <a:rPr lang="en-US" sz="1600" dirty="0" smtClean="0">
                <a:cs typeface="B Nazanin" pitchFamily="2" charset="-78"/>
              </a:rPr>
              <a:t/>
            </a:r>
            <a:br>
              <a:rPr lang="en-US" sz="1600" dirty="0" smtClean="0">
                <a:cs typeface="B Nazanin" pitchFamily="2" charset="-78"/>
              </a:rPr>
            </a:br>
            <a:r>
              <a:rPr lang="ar-SA" sz="1600" dirty="0" smtClean="0">
                <a:cs typeface="B Nazanin" pitchFamily="2" charset="-78"/>
              </a:rPr>
              <a:t> </a:t>
            </a:r>
            <a:r>
              <a:rPr lang="en-US" sz="1600" dirty="0" smtClean="0"/>
              <a:t/>
            </a:r>
            <a:br>
              <a:rPr lang="en-US" sz="1600" dirty="0" smtClean="0"/>
            </a:br>
            <a:r>
              <a:rPr lang="ar-SA" sz="1600" dirty="0" smtClean="0"/>
              <a:t> </a:t>
            </a:r>
            <a:r>
              <a:rPr lang="en-US" sz="1600" dirty="0" smtClean="0"/>
              <a:t/>
            </a:r>
            <a:br>
              <a:rPr lang="en-US" sz="1600" dirty="0" smtClean="0"/>
            </a:br>
            <a:r>
              <a:rPr lang="en-US" sz="1600" dirty="0" smtClean="0"/>
              <a:t/>
            </a:r>
            <a:br>
              <a:rPr lang="en-US" sz="1600" dirty="0" smtClean="0"/>
            </a:br>
            <a:r>
              <a:rPr lang="ar-SA" sz="1600" dirty="0" smtClean="0"/>
              <a:t> </a:t>
            </a:r>
            <a:r>
              <a:rPr lang="en-US" sz="1600" dirty="0" smtClean="0"/>
              <a:t/>
            </a:r>
            <a:br>
              <a:rPr lang="en-US" sz="1600" dirty="0" smtClean="0"/>
            </a:br>
            <a:r>
              <a:rPr lang="ar-SA" sz="1600" dirty="0" smtClean="0"/>
              <a:t> </a:t>
            </a:r>
            <a:r>
              <a:rPr lang="en-US" sz="1600" dirty="0" smtClean="0"/>
              <a:t/>
            </a:r>
            <a:br>
              <a:rPr lang="en-US" sz="1600" dirty="0" smtClean="0"/>
            </a:br>
            <a:r>
              <a:rPr lang="ar-SA" sz="1600" dirty="0" smtClean="0"/>
              <a:t> </a:t>
            </a:r>
            <a:r>
              <a:rPr lang="en-US" sz="1600" dirty="0" smtClean="0"/>
              <a:t/>
            </a:r>
            <a:br>
              <a:rPr lang="en-US" sz="1600" dirty="0" smtClean="0"/>
            </a:br>
            <a:r>
              <a:rPr lang="ar-SA" sz="1600" dirty="0" smtClean="0"/>
              <a:t> </a:t>
            </a:r>
            <a:r>
              <a:rPr lang="en-US" sz="1600" dirty="0" smtClean="0"/>
              <a:t/>
            </a:r>
            <a:br>
              <a:rPr lang="en-US" sz="1600" dirty="0" smtClean="0"/>
            </a:br>
            <a:r>
              <a:rPr lang="ar-SA" sz="1600" dirty="0" smtClean="0"/>
              <a:t> </a:t>
            </a:r>
            <a:r>
              <a:rPr lang="en-US" sz="1600" dirty="0" smtClean="0"/>
              <a:t/>
            </a:r>
            <a:br>
              <a:rPr lang="en-US" sz="1600" dirty="0" smtClean="0"/>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r>
              <a:rPr lang="fa-IR" sz="1600" dirty="0" smtClean="0">
                <a:latin typeface="Times New Roman" pitchFamily="18" charset="0"/>
                <a:ea typeface="Times New Roman" pitchFamily="18" charset="0"/>
                <a:cs typeface="B Nazanin" pitchFamily="2" charset="-78"/>
              </a:rPr>
              <a:t/>
            </a:r>
            <a:br>
              <a:rPr lang="fa-IR" sz="1600" dirty="0" smtClean="0">
                <a:latin typeface="Times New Roman" pitchFamily="18" charset="0"/>
                <a:ea typeface="Times New Roman" pitchFamily="18" charset="0"/>
                <a:cs typeface="B Nazanin" pitchFamily="2" charset="-78"/>
              </a:rPr>
            </a:br>
            <a:endParaRPr lang="en-US" sz="1600" dirty="0" smtClean="0">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16" name="Straight Connector 15"/>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8" name="Rounded Rectangle 17"/>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22" name="Rounded Rectangle 21"/>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24" name="Rounded Rectangle 23"/>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0" name="Rounded Rectangle 9"/>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74761"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44</a:t>
            </a:r>
            <a:endParaRPr lang="en-US" altLang="fa-IR" sz="1400" b="1">
              <a:cs typeface="B Nazanin" panose="00000400000000000000" pitchFamily="2" charset="-78"/>
            </a:endParaRPr>
          </a:p>
        </p:txBody>
      </p:sp>
      <p:pic>
        <p:nvPicPr>
          <p:cNvPr id="74762"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7" name="Rounded Rectangle 6"/>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8" name="Rounded Rectangle 7"/>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0" name="Rounded Rectangle 9"/>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5783" name="Rectangle 1"/>
          <p:cNvSpPr>
            <a:spLocks noChangeArrowheads="1"/>
          </p:cNvSpPr>
          <p:nvPr/>
        </p:nvSpPr>
        <p:spPr bwMode="auto">
          <a:xfrm>
            <a:off x="1752600" y="762000"/>
            <a:ext cx="7391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a:r>
              <a:rPr lang="fa-IR" altLang="fa-IR" sz="1800" b="1">
                <a:latin typeface="Titr"/>
                <a:cs typeface="B Nazanin" panose="00000400000000000000" pitchFamily="2" charset="-78"/>
              </a:rPr>
              <a:t>-</a:t>
            </a:r>
            <a:r>
              <a:rPr lang="ar-SA" altLang="fa-IR" sz="1800" b="1">
                <a:latin typeface="Titr"/>
                <a:cs typeface="B Nazanin" panose="00000400000000000000" pitchFamily="2" charset="-78"/>
              </a:rPr>
              <a:t> قـدمت بنـا :</a:t>
            </a:r>
            <a:endParaRPr lang="en-US" altLang="fa-IR" sz="1800" b="1">
              <a:cs typeface="B Nazanin" panose="00000400000000000000" pitchFamily="2" charset="-78"/>
            </a:endParaRPr>
          </a:p>
          <a:p>
            <a:pPr algn="r" rtl="1"/>
            <a:r>
              <a:rPr lang="ar-SA" altLang="fa-IR" sz="1600">
                <a:latin typeface="Yagut" pitchFamily="2" charset="-78"/>
                <a:cs typeface="B Nazanin" panose="00000400000000000000" pitchFamily="2" charset="-78"/>
              </a:rPr>
              <a:t>    احداث بنا را بر طبق شواهد معماري موجود و نمونه آجركاريهاي آن به دوره قاجاري نسبت مي دهند.</a:t>
            </a:r>
            <a:endParaRPr lang="fa-IR" altLang="fa-IR" sz="1600">
              <a:latin typeface="Yagut" pitchFamily="2" charset="-78"/>
              <a:cs typeface="B Nazanin" panose="00000400000000000000" pitchFamily="2" charset="-78"/>
            </a:endParaRPr>
          </a:p>
          <a:p>
            <a:pPr algn="r" rtl="1"/>
            <a:endParaRPr lang="en-US" altLang="fa-IR" sz="1600">
              <a:cs typeface="B Nazanin" panose="00000400000000000000" pitchFamily="2" charset="-78"/>
            </a:endParaRPr>
          </a:p>
          <a:p>
            <a:pPr algn="r" rtl="1"/>
            <a:r>
              <a:rPr lang="ar-SA" altLang="fa-IR" sz="1600">
                <a:latin typeface="Titr"/>
                <a:cs typeface="B Nazanin" panose="00000400000000000000" pitchFamily="2" charset="-78"/>
              </a:rPr>
              <a:t> </a:t>
            </a:r>
            <a:r>
              <a:rPr lang="fa-IR" altLang="fa-IR" sz="1800" b="1">
                <a:latin typeface="Titr"/>
                <a:cs typeface="B Nazanin" panose="00000400000000000000" pitchFamily="2" charset="-78"/>
              </a:rPr>
              <a:t>- </a:t>
            </a:r>
            <a:r>
              <a:rPr lang="ar-SA" altLang="fa-IR" sz="1800" b="1">
                <a:latin typeface="Titr"/>
                <a:cs typeface="B Nazanin" panose="00000400000000000000" pitchFamily="2" charset="-78"/>
              </a:rPr>
              <a:t>نـوع بهـره بـرداري و خصـوصيـات بـارز بنـا :</a:t>
            </a:r>
            <a:endParaRPr lang="en-US" altLang="fa-IR" sz="1800" b="1">
              <a:cs typeface="B Nazanin" panose="00000400000000000000" pitchFamily="2" charset="-78"/>
            </a:endParaRPr>
          </a:p>
          <a:p>
            <a:pPr algn="r" rtl="1"/>
            <a:r>
              <a:rPr lang="ar-SA" altLang="fa-IR" sz="1600">
                <a:latin typeface="Yagut" pitchFamily="2" charset="-78"/>
                <a:cs typeface="B Nazanin" panose="00000400000000000000" pitchFamily="2" charset="-78"/>
              </a:rPr>
              <a:t>     اين بنا داراي كاربري مسكوني بوده است كه در حدود 30 سال متروك وخالي از سكنه مانده است.وكاربري</a:t>
            </a:r>
            <a:r>
              <a:rPr lang="fa-IR" altLang="fa-IR" sz="1600">
                <a:latin typeface="Yagut" pitchFamily="2" charset="-78"/>
                <a:cs typeface="B Nazanin" panose="00000400000000000000" pitchFamily="2" charset="-78"/>
              </a:rPr>
              <a:t> </a:t>
            </a:r>
            <a:r>
              <a:rPr lang="ar-SA" altLang="fa-IR" sz="1600">
                <a:latin typeface="Yagut" pitchFamily="2" charset="-78"/>
                <a:cs typeface="B Nazanin" panose="00000400000000000000" pitchFamily="2" charset="-78"/>
              </a:rPr>
              <a:t> فرهنگي يا مسكوني براي آن پيشنهاد مي شود.</a:t>
            </a:r>
            <a:endParaRPr lang="en-US" altLang="fa-IR" sz="1600">
              <a:cs typeface="B Nazanin" panose="00000400000000000000" pitchFamily="2" charset="-78"/>
            </a:endParaRPr>
          </a:p>
          <a:p>
            <a:pPr algn="just" rtl="1"/>
            <a:r>
              <a:rPr lang="fa-IR" altLang="fa-IR" sz="1600">
                <a:latin typeface="Yagut" pitchFamily="2" charset="-78"/>
                <a:cs typeface="B Nazanin" panose="00000400000000000000" pitchFamily="2" charset="-78"/>
              </a:rPr>
              <a:t> </a:t>
            </a:r>
            <a:r>
              <a:rPr lang="ar-SA" altLang="fa-IR" sz="1600">
                <a:latin typeface="Yagut" pitchFamily="2" charset="-78"/>
                <a:cs typeface="B Nazanin" panose="00000400000000000000" pitchFamily="2" charset="-78"/>
              </a:rPr>
              <a:t>    طراح بنا هر قسمتي از بنا را بوسيله يك ورودي مجزا از ساير بخشها جدا نموده است. در</a:t>
            </a:r>
            <a:r>
              <a:rPr lang="fa-IR" altLang="fa-IR" sz="1600">
                <a:latin typeface="Yagut" pitchFamily="2" charset="-78"/>
                <a:cs typeface="B Nazanin" panose="00000400000000000000" pitchFamily="2" charset="-78"/>
              </a:rPr>
              <a:t> </a:t>
            </a:r>
            <a:r>
              <a:rPr lang="ar-SA" altLang="fa-IR" sz="1600">
                <a:latin typeface="Yagut" pitchFamily="2" charset="-78"/>
                <a:cs typeface="B Nazanin" panose="00000400000000000000" pitchFamily="2" charset="-78"/>
              </a:rPr>
              <a:t>اين خانه بخشهاي</a:t>
            </a:r>
            <a:r>
              <a:rPr lang="en-US" altLang="fa-IR" sz="1600">
                <a:latin typeface="Yagut" pitchFamily="2" charset="-78"/>
                <a:cs typeface="B Nazanin" panose="00000400000000000000" pitchFamily="2" charset="-78"/>
              </a:rPr>
              <a:t>  </a:t>
            </a:r>
            <a:r>
              <a:rPr lang="ar-SA" altLang="fa-IR" sz="1600">
                <a:latin typeface="Yagut" pitchFamily="2" charset="-78"/>
                <a:cs typeface="B Nazanin" panose="00000400000000000000" pitchFamily="2" charset="-78"/>
              </a:rPr>
              <a:t> مختلف طبقات ( همكف, اول و زيرزمين ) داراي اختلاف ترازهايي نسبت به همديگر كه گاه تا </a:t>
            </a:r>
            <a:r>
              <a:rPr lang="en-US" altLang="fa-IR" sz="1600">
                <a:latin typeface="Yagut" pitchFamily="2" charset="-78"/>
                <a:cs typeface="B Nazanin" panose="00000400000000000000" pitchFamily="2" charset="-78"/>
              </a:rPr>
              <a:t>1/5</a:t>
            </a:r>
            <a:r>
              <a:rPr lang="ar-SA" altLang="fa-IR" sz="1600">
                <a:latin typeface="Yagut" pitchFamily="2" charset="-78"/>
                <a:cs typeface="B Nazanin" panose="00000400000000000000" pitchFamily="2" charset="-78"/>
              </a:rPr>
              <a:t> </a:t>
            </a:r>
            <a:r>
              <a:rPr lang="fa-IR" altLang="fa-IR" sz="1600">
                <a:latin typeface="Yagut" pitchFamily="2" charset="-78"/>
                <a:cs typeface="B Nazanin" panose="00000400000000000000" pitchFamily="2" charset="-78"/>
              </a:rPr>
              <a:t> </a:t>
            </a:r>
            <a:r>
              <a:rPr lang="ar-SA" altLang="fa-IR" sz="1600">
                <a:latin typeface="Yagut" pitchFamily="2" charset="-78"/>
                <a:cs typeface="B Nazanin" panose="00000400000000000000" pitchFamily="2" charset="-78"/>
              </a:rPr>
              <a:t>متر ميرسد</a:t>
            </a:r>
            <a:r>
              <a:rPr lang="en-US" altLang="fa-IR" sz="1600">
                <a:latin typeface="Yagut" pitchFamily="2" charset="-78"/>
                <a:cs typeface="B Nazanin" panose="00000400000000000000" pitchFamily="2" charset="-78"/>
              </a:rPr>
              <a:t> </a:t>
            </a:r>
            <a:r>
              <a:rPr lang="ar-SA" altLang="fa-IR" sz="1600">
                <a:latin typeface="Yagut" pitchFamily="2" charset="-78"/>
                <a:cs typeface="B Nazanin" panose="00000400000000000000" pitchFamily="2" charset="-78"/>
              </a:rPr>
              <a:t>مي باشد. </a:t>
            </a:r>
            <a:endParaRPr lang="en-US" altLang="fa-IR" sz="1600">
              <a:cs typeface="B Nazanin" panose="00000400000000000000" pitchFamily="2" charset="-78"/>
            </a:endParaRPr>
          </a:p>
          <a:p>
            <a:pPr algn="just" rtl="1"/>
            <a:r>
              <a:rPr lang="ar-SA" altLang="fa-IR" sz="1600">
                <a:latin typeface="Yagut" pitchFamily="2" charset="-78"/>
                <a:cs typeface="B Nazanin" panose="00000400000000000000" pitchFamily="2" charset="-78"/>
              </a:rPr>
              <a:t>     زيرزمين ضلع غربي بنا داراي خصوصيات بارزتري از ساير زيرزمينهاست و داراي الگوي شكم دريده با حوض</a:t>
            </a:r>
            <a:r>
              <a:rPr lang="en-US" altLang="fa-IR" sz="1600">
                <a:latin typeface="Yagut" pitchFamily="2" charset="-78"/>
                <a:cs typeface="B Nazanin" panose="00000400000000000000" pitchFamily="2" charset="-78"/>
              </a:rPr>
              <a:t> </a:t>
            </a:r>
            <a:r>
              <a:rPr lang="ar-SA" altLang="fa-IR" sz="1600">
                <a:latin typeface="Yagut" pitchFamily="2" charset="-78"/>
                <a:cs typeface="B Nazanin" panose="00000400000000000000" pitchFamily="2" charset="-78"/>
              </a:rPr>
              <a:t> سنگي به فرم بيضي شكل مي باشد. حياط بيروني ساختمان نيز داراي حوضي سنگي در مركز حياط مي باشد.آب انبار اين بنا در ضلع شرقي حياط بيروني قرار دارد. </a:t>
            </a:r>
            <a:endParaRPr lang="fa-IR" altLang="fa-IR" sz="1600">
              <a:latin typeface="Yagut" pitchFamily="2" charset="-78"/>
              <a:cs typeface="B Nazanin" panose="00000400000000000000" pitchFamily="2" charset="-78"/>
            </a:endParaRPr>
          </a:p>
          <a:p>
            <a:pPr algn="r" rtl="1"/>
            <a:endParaRPr lang="en-US" altLang="fa-IR" sz="1600">
              <a:cs typeface="B Nazanin" panose="00000400000000000000" pitchFamily="2" charset="-78"/>
            </a:endParaRPr>
          </a:p>
          <a:p>
            <a:pPr algn="r" rtl="1"/>
            <a:r>
              <a:rPr lang="fa-IR" altLang="fa-IR" sz="1800">
                <a:latin typeface="Titr"/>
                <a:cs typeface="B Nazanin" panose="00000400000000000000" pitchFamily="2" charset="-78"/>
              </a:rPr>
              <a:t> </a:t>
            </a:r>
            <a:r>
              <a:rPr lang="fa-IR" altLang="fa-IR" sz="1800" b="1">
                <a:latin typeface="Titr"/>
                <a:cs typeface="B Nazanin" panose="00000400000000000000" pitchFamily="2" charset="-78"/>
              </a:rPr>
              <a:t>- </a:t>
            </a:r>
            <a:r>
              <a:rPr lang="ar-SA" altLang="fa-IR" sz="1800" b="1">
                <a:latin typeface="Titr"/>
                <a:cs typeface="B Nazanin" panose="00000400000000000000" pitchFamily="2" charset="-78"/>
              </a:rPr>
              <a:t>تـزئينـات بكـار رفتـه :</a:t>
            </a:r>
            <a:endParaRPr lang="en-US" altLang="fa-IR" sz="1800" b="1">
              <a:cs typeface="B Nazanin" panose="00000400000000000000" pitchFamily="2" charset="-78"/>
            </a:endParaRPr>
          </a:p>
          <a:p>
            <a:pPr algn="r" rtl="1"/>
            <a:r>
              <a:rPr lang="ar-SA" altLang="fa-IR" sz="1600">
                <a:latin typeface="Yagut" pitchFamily="2" charset="-78"/>
                <a:cs typeface="B Nazanin" panose="00000400000000000000" pitchFamily="2" charset="-78"/>
              </a:rPr>
              <a:t>      الف : نماهاي آجري با طرحهاي مختلف و سنتوري هاي بالاي پنجره هاي در برخي از فضاها.</a:t>
            </a:r>
            <a:endParaRPr lang="en-US" altLang="fa-IR" sz="1600">
              <a:cs typeface="B Nazanin" panose="00000400000000000000" pitchFamily="2" charset="-78"/>
            </a:endParaRPr>
          </a:p>
          <a:p>
            <a:pPr algn="r" rtl="1"/>
            <a:r>
              <a:rPr lang="ar-SA" altLang="fa-IR" sz="1600">
                <a:latin typeface="Yagut" pitchFamily="2" charset="-78"/>
                <a:cs typeface="B Nazanin" panose="00000400000000000000" pitchFamily="2" charset="-78"/>
              </a:rPr>
              <a:t>      ب : زيرزمين بخش غربي ساختمان داراي تزئينات گچبري بالاي دربها و تزئينات ساده گچي بر روي سقف. </a:t>
            </a:r>
            <a:endParaRPr lang="fa-IR" altLang="fa-IR" sz="1600">
              <a:latin typeface="Yagut" pitchFamily="2" charset="-78"/>
              <a:cs typeface="B Nazanin" panose="00000400000000000000" pitchFamily="2" charset="-78"/>
            </a:endParaRPr>
          </a:p>
          <a:p>
            <a:pPr algn="r" rtl="1"/>
            <a:endParaRPr lang="en-US" altLang="fa-IR" sz="1600">
              <a:cs typeface="B Nazanin" panose="00000400000000000000" pitchFamily="2" charset="-78"/>
            </a:endParaRPr>
          </a:p>
          <a:p>
            <a:pPr algn="r" rtl="1"/>
            <a:r>
              <a:rPr lang="fa-IR" altLang="fa-IR" sz="1800" b="1">
                <a:latin typeface="Titr"/>
                <a:cs typeface="B Nazanin" panose="00000400000000000000" pitchFamily="2" charset="-78"/>
              </a:rPr>
              <a:t>-</a:t>
            </a:r>
            <a:r>
              <a:rPr lang="ar-SA" altLang="fa-IR" sz="1800" b="1">
                <a:latin typeface="Titr"/>
                <a:cs typeface="B Nazanin" panose="00000400000000000000" pitchFamily="2" charset="-78"/>
              </a:rPr>
              <a:t> اقـدامـات انجـام شـده :</a:t>
            </a:r>
            <a:endParaRPr lang="en-US" altLang="fa-IR" sz="1800" b="1">
              <a:latin typeface="Yagut" pitchFamily="2" charset="-78"/>
              <a:cs typeface="B Nazanin" panose="00000400000000000000" pitchFamily="2" charset="-78"/>
            </a:endParaRPr>
          </a:p>
          <a:p>
            <a:pPr algn="r"/>
            <a:r>
              <a:rPr lang="en-US" altLang="fa-IR" sz="1600">
                <a:latin typeface="Yagut" pitchFamily="2" charset="-78"/>
                <a:cs typeface="B Nazanin" panose="00000400000000000000" pitchFamily="2" charset="-78"/>
              </a:rPr>
              <a:t>      </a:t>
            </a:r>
            <a:r>
              <a:rPr lang="fa-IR" altLang="fa-IR" sz="1600">
                <a:latin typeface="Yagut" pitchFamily="2" charset="-78"/>
                <a:cs typeface="B Nazanin" panose="00000400000000000000" pitchFamily="2" charset="-78"/>
              </a:rPr>
              <a:t>      </a:t>
            </a:r>
            <a:r>
              <a:rPr lang="ar-SA" altLang="fa-IR" sz="1600">
                <a:latin typeface="Yagut" pitchFamily="2" charset="-78"/>
                <a:cs typeface="B Nazanin" panose="00000400000000000000" pitchFamily="2" charset="-78"/>
              </a:rPr>
              <a:t>حدود 30 سال است كه اين خانه به حالت متروك و خالي از سكنه باقي مانده است</a:t>
            </a:r>
            <a:r>
              <a:rPr lang="fa-IR" altLang="fa-IR" sz="1600">
                <a:latin typeface="Yagut" pitchFamily="2" charset="-78"/>
                <a:cs typeface="B Nazanin" panose="00000400000000000000" pitchFamily="2" charset="-78"/>
              </a:rPr>
              <a:t>.</a:t>
            </a:r>
            <a:endParaRPr lang="en-US" altLang="fa-IR" sz="1600">
              <a:cs typeface="B Nazanin" panose="00000400000000000000" pitchFamily="2" charset="-78"/>
            </a:endParaRPr>
          </a:p>
        </p:txBody>
      </p:sp>
      <p:sp>
        <p:nvSpPr>
          <p:cNvPr id="12" name="Rounded Rectangle 11"/>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75785"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45</a:t>
            </a:r>
            <a:endParaRPr lang="en-US" altLang="fa-IR" sz="1400" b="1">
              <a:cs typeface="B Nazanin" panose="00000400000000000000" pitchFamily="2" charset="-78"/>
            </a:endParaRPr>
          </a:p>
        </p:txBody>
      </p:sp>
      <p:pic>
        <p:nvPicPr>
          <p:cNvPr id="75786"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7" name="Rounded Rectangle 6"/>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8" name="Rounded Rectangle 7"/>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0" name="Rounded Rectangle 9"/>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6807" name="Rectangle 1"/>
          <p:cNvSpPr>
            <a:spLocks noChangeArrowheads="1"/>
          </p:cNvSpPr>
          <p:nvPr/>
        </p:nvSpPr>
        <p:spPr bwMode="auto">
          <a:xfrm>
            <a:off x="3101975" y="457200"/>
            <a:ext cx="58610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a:r>
              <a:rPr lang="fa-IR" altLang="fa-IR" sz="1800" b="1">
                <a:latin typeface="Titr"/>
                <a:cs typeface="B Nazanin" panose="00000400000000000000" pitchFamily="2" charset="-78"/>
              </a:rPr>
              <a:t>- </a:t>
            </a:r>
            <a:r>
              <a:rPr lang="ar-SA" altLang="fa-IR" sz="1800" b="1">
                <a:latin typeface="Titr"/>
                <a:cs typeface="B Nazanin" panose="00000400000000000000" pitchFamily="2" charset="-78"/>
              </a:rPr>
              <a:t> تـوضيحـات ضـروري و اختصـاصي بنـا :</a:t>
            </a:r>
            <a:endParaRPr lang="en-US" altLang="fa-IR" sz="1800" b="1">
              <a:cs typeface="B Nazanin" panose="00000400000000000000" pitchFamily="2" charset="-78"/>
            </a:endParaRPr>
          </a:p>
          <a:p>
            <a:pPr algn="r" rtl="1"/>
            <a:r>
              <a:rPr lang="ar-SA" altLang="fa-IR" sz="1600">
                <a:latin typeface="Serifa BT"/>
                <a:cs typeface="B Nazanin" panose="00000400000000000000" pitchFamily="2" charset="-78"/>
              </a:rPr>
              <a:t>      مي توان گفت كه اين بنا نمونه اي از معماري دوران گذر از قاجار به پهلوي مي باشد.</a:t>
            </a:r>
            <a:endParaRPr lang="fa-IR" altLang="fa-IR" sz="1600">
              <a:latin typeface="Serifa BT"/>
              <a:cs typeface="B Nazanin" panose="00000400000000000000" pitchFamily="2" charset="-78"/>
            </a:endParaRPr>
          </a:p>
          <a:p>
            <a:pPr algn="r" rtl="1"/>
            <a:endParaRPr lang="fa-IR" altLang="fa-IR" sz="1600">
              <a:cs typeface="B Nazanin" panose="00000400000000000000" pitchFamily="2" charset="-78"/>
            </a:endParaRPr>
          </a:p>
          <a:p>
            <a:pPr algn="r" rtl="1"/>
            <a:r>
              <a:rPr lang="fa-IR" altLang="fa-IR" sz="1800" b="1">
                <a:latin typeface="Titr"/>
                <a:cs typeface="B Nazanin" panose="00000400000000000000" pitchFamily="2" charset="-78"/>
              </a:rPr>
              <a:t>-</a:t>
            </a:r>
            <a:r>
              <a:rPr lang="ar-SA" altLang="fa-IR" sz="1800" b="1">
                <a:latin typeface="Titr"/>
                <a:cs typeface="B Nazanin" panose="00000400000000000000" pitchFamily="2" charset="-78"/>
              </a:rPr>
              <a:t> اقـدامـات انجـام گـرفته در گـذشته بـر روي بنـا :</a:t>
            </a:r>
            <a:endParaRPr lang="en-US" altLang="fa-IR" sz="1800" b="1">
              <a:cs typeface="B Nazanin" panose="00000400000000000000" pitchFamily="2" charset="-78"/>
            </a:endParaRPr>
          </a:p>
          <a:p>
            <a:pPr algn="r" rtl="1"/>
            <a:r>
              <a:rPr lang="ar-SA" altLang="fa-IR" sz="1600">
                <a:latin typeface="Serifa BT"/>
                <a:cs typeface="B Nazanin" panose="00000400000000000000" pitchFamily="2" charset="-78"/>
              </a:rPr>
              <a:t>   </a:t>
            </a:r>
            <a:r>
              <a:rPr lang="fa-IR" altLang="fa-IR" sz="1600">
                <a:latin typeface="Serifa BT"/>
                <a:cs typeface="B Nazanin" panose="00000400000000000000" pitchFamily="2" charset="-78"/>
              </a:rPr>
              <a:t> </a:t>
            </a:r>
            <a:r>
              <a:rPr lang="ar-SA" altLang="fa-IR" sz="1600">
                <a:latin typeface="Serifa BT"/>
                <a:cs typeface="B Nazanin" panose="00000400000000000000" pitchFamily="2" charset="-78"/>
              </a:rPr>
              <a:t>  طبق شواهد موجود در دوره پهلوي بر روي اين بنا تغييرات و الحاقاتي انجام گرفته است.</a:t>
            </a:r>
            <a:endParaRPr lang="ar-SA" altLang="fa-IR" sz="1600">
              <a:cs typeface="B Nazanin" panose="00000400000000000000" pitchFamily="2" charset="-78"/>
            </a:endParaRPr>
          </a:p>
        </p:txBody>
      </p:sp>
      <p:sp>
        <p:nvSpPr>
          <p:cNvPr id="12" name="Rounded Rectangle 11"/>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76809"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46</a:t>
            </a:r>
            <a:endParaRPr lang="en-US" altLang="fa-IR" sz="1400" b="1">
              <a:cs typeface="B Nazanin" panose="00000400000000000000" pitchFamily="2" charset="-78"/>
            </a:endParaRPr>
          </a:p>
        </p:txBody>
      </p:sp>
      <p:pic>
        <p:nvPicPr>
          <p:cNvPr id="76810"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Connector 4"/>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6" name="Rounded Rectangle 5"/>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9" name="Rounded Rectangle 8"/>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7831" name="Rectangle 11"/>
          <p:cNvSpPr>
            <a:spLocks noChangeArrowheads="1"/>
          </p:cNvSpPr>
          <p:nvPr/>
        </p:nvSpPr>
        <p:spPr bwMode="auto">
          <a:xfrm>
            <a:off x="1828800" y="533400"/>
            <a:ext cx="73914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2400" b="1">
                <a:cs typeface="B Nazanin" panose="00000400000000000000" pitchFamily="2" charset="-78"/>
              </a:rPr>
              <a:t>مجموعه عملکردهای الگوهای موجود در خانه صلح جو</a:t>
            </a:r>
          </a:p>
          <a:p>
            <a:pPr algn="just" rtl="1" eaLnBrk="1" hangingPunct="1"/>
            <a:endParaRPr lang="fa-IR" altLang="fa-IR" sz="1600">
              <a:cs typeface="B Nazanin" panose="00000400000000000000" pitchFamily="2" charset="-78"/>
            </a:endParaRPr>
          </a:p>
          <a:p>
            <a:pPr algn="just" rtl="1" eaLnBrk="1" hangingPunct="1"/>
            <a:r>
              <a:rPr lang="fa-IR" altLang="fa-IR" sz="1600">
                <a:cs typeface="B Nazanin" panose="00000400000000000000" pitchFamily="2" charset="-78"/>
              </a:rPr>
              <a:t>با توجه به این حقیقت که فضا های معماری ایرانی توانایی پذیرش چندین عملکرد را چه در یک زمان و چه در زمان های متفاوت را داشته اند به بررسی مجموعه عملکردهایی که هر یک از این فضاها قادر خواهند بود به خود اختصاص دهند می پردازیم:</a:t>
            </a:r>
          </a:p>
          <a:p>
            <a:pPr algn="just" rtl="1" eaLnBrk="1" hangingPunct="1"/>
            <a:r>
              <a:rPr lang="fa-IR" altLang="fa-IR" sz="1800">
                <a:cs typeface="B Nazanin" panose="00000400000000000000" pitchFamily="2" charset="-78"/>
              </a:rPr>
              <a:t>-سر در :</a:t>
            </a:r>
          </a:p>
          <a:p>
            <a:pPr algn="just" rtl="1" eaLnBrk="1" hangingPunct="1"/>
            <a:r>
              <a:rPr lang="fa-IR" altLang="fa-IR" sz="1600">
                <a:cs typeface="B Nazanin" panose="00000400000000000000" pitchFamily="2" charset="-78"/>
              </a:rPr>
              <a:t>1- معین کردن ورودی خانه</a:t>
            </a:r>
          </a:p>
          <a:p>
            <a:pPr algn="just" rtl="1" eaLnBrk="1" hangingPunct="1"/>
            <a:r>
              <a:rPr lang="fa-IR" altLang="fa-IR" sz="1600">
                <a:cs typeface="B Nazanin" panose="00000400000000000000" pitchFamily="2" charset="-78"/>
              </a:rPr>
              <a:t>2- ایجاد سلسله مراتب از باز به بسته</a:t>
            </a:r>
          </a:p>
          <a:p>
            <a:pPr algn="just" rtl="1" eaLnBrk="1" hangingPunct="1"/>
            <a:r>
              <a:rPr lang="fa-IR" altLang="fa-IR" sz="1600">
                <a:cs typeface="B Nazanin" panose="00000400000000000000" pitchFamily="2" charset="-78"/>
              </a:rPr>
              <a:t>3- ایجاد تنوع در معبر و به عهده گرفتن نقش تظاهر خارجی بنا </a:t>
            </a:r>
          </a:p>
          <a:p>
            <a:pPr algn="just" rtl="1" eaLnBrk="1" hangingPunct="1"/>
            <a:r>
              <a:rPr lang="fa-IR" altLang="fa-IR" sz="1600">
                <a:cs typeface="B Nazanin" panose="00000400000000000000" pitchFamily="2" charset="-78"/>
              </a:rPr>
              <a:t>4- حل اختلاف سطح کوچه با خانه</a:t>
            </a:r>
          </a:p>
          <a:p>
            <a:pPr algn="just" rtl="1" eaLnBrk="1" hangingPunct="1"/>
            <a:r>
              <a:rPr lang="fa-IR" altLang="fa-IR" sz="1600">
                <a:cs typeface="B Nazanin" panose="00000400000000000000" pitchFamily="2" charset="-78"/>
              </a:rPr>
              <a:t>5- نشانه تشخص صاحب خانه </a:t>
            </a:r>
          </a:p>
          <a:p>
            <a:pPr algn="just" rtl="1" eaLnBrk="1" hangingPunct="1"/>
            <a:r>
              <a:rPr lang="fa-IR" altLang="fa-IR" sz="1800">
                <a:cs typeface="B Nazanin" panose="00000400000000000000" pitchFamily="2" charset="-78"/>
              </a:rPr>
              <a:t>-هشتی :</a:t>
            </a:r>
          </a:p>
          <a:p>
            <a:pPr algn="just" rtl="1" eaLnBrk="1" hangingPunct="1"/>
            <a:r>
              <a:rPr lang="fa-IR" altLang="fa-IR" sz="1600">
                <a:cs typeface="B Nazanin" panose="00000400000000000000" pitchFamily="2" charset="-78"/>
              </a:rPr>
              <a:t>1- تقسیم حرکت ها (فضای تقسیم )</a:t>
            </a:r>
          </a:p>
          <a:p>
            <a:pPr algn="just" rtl="1" eaLnBrk="1" hangingPunct="1"/>
            <a:r>
              <a:rPr lang="fa-IR" altLang="fa-IR" sz="1600">
                <a:cs typeface="B Nazanin" panose="00000400000000000000" pitchFamily="2" charset="-78"/>
              </a:rPr>
              <a:t>2- بخشی از سلسله مراتب ورود به خانه یا فصل مشترک فضای خصوصی و عمومی</a:t>
            </a:r>
          </a:p>
          <a:p>
            <a:pPr algn="just" rtl="1" eaLnBrk="1" hangingPunct="1"/>
            <a:r>
              <a:rPr lang="fa-IR" altLang="fa-IR" sz="1600">
                <a:cs typeface="B Nazanin" panose="00000400000000000000" pitchFamily="2" charset="-78"/>
              </a:rPr>
              <a:t>3- فضایی برای انتظار یا حتی ملاقات</a:t>
            </a:r>
          </a:p>
          <a:p>
            <a:pPr algn="just" rtl="1" eaLnBrk="1" hangingPunct="1"/>
            <a:r>
              <a:rPr lang="fa-IR" altLang="fa-IR" sz="1600">
                <a:cs typeface="B Nazanin" panose="00000400000000000000" pitchFamily="2" charset="-78"/>
              </a:rPr>
              <a:t>4- در مواردی حل اختلاف سطح ورودی با خانه</a:t>
            </a:r>
          </a:p>
          <a:p>
            <a:pPr algn="just" rtl="1" eaLnBrk="1" hangingPunct="1"/>
            <a:r>
              <a:rPr lang="fa-IR" altLang="fa-IR" sz="1800">
                <a:cs typeface="B Nazanin" panose="00000400000000000000" pitchFamily="2" charset="-78"/>
              </a:rPr>
              <a:t>-سه دری :</a:t>
            </a:r>
          </a:p>
          <a:p>
            <a:pPr algn="just" rtl="1" eaLnBrk="1" hangingPunct="1"/>
            <a:r>
              <a:rPr lang="fa-IR" altLang="fa-IR" sz="1600">
                <a:cs typeface="B Nazanin" panose="00000400000000000000" pitchFamily="2" charset="-78"/>
              </a:rPr>
              <a:t>این فضا از جمله فضا هایی است که توانایی پذیرش عملکردهای بسیاری را دارد:</a:t>
            </a:r>
          </a:p>
          <a:p>
            <a:pPr algn="just" rtl="1" eaLnBrk="1" hangingPunct="1"/>
            <a:r>
              <a:rPr lang="fa-IR" altLang="fa-IR" sz="1600">
                <a:cs typeface="B Nazanin" panose="00000400000000000000" pitchFamily="2" charset="-78"/>
              </a:rPr>
              <a:t>1- خواب </a:t>
            </a:r>
          </a:p>
          <a:p>
            <a:pPr algn="just" rtl="1" eaLnBrk="1" hangingPunct="1"/>
            <a:r>
              <a:rPr lang="fa-IR" altLang="fa-IR" sz="1600">
                <a:cs typeface="B Nazanin" panose="00000400000000000000" pitchFamily="2" charset="-78"/>
              </a:rPr>
              <a:t>2- صرف غذا</a:t>
            </a:r>
          </a:p>
          <a:p>
            <a:pPr algn="just" rtl="1" eaLnBrk="1" hangingPunct="1"/>
            <a:r>
              <a:rPr lang="fa-IR" altLang="fa-IR" sz="1600">
                <a:cs typeface="B Nazanin" panose="00000400000000000000" pitchFamily="2" charset="-78"/>
              </a:rPr>
              <a:t>3- پذیرایی از مهمانان در حالتی که در مرکزبنا قرار می گیرد.</a:t>
            </a:r>
          </a:p>
          <a:p>
            <a:pPr algn="just" rtl="1" eaLnBrk="1" hangingPunct="1"/>
            <a:r>
              <a:rPr lang="fa-IR" altLang="fa-IR" sz="1600">
                <a:cs typeface="B Nazanin" panose="00000400000000000000" pitchFamily="2" charset="-78"/>
              </a:rPr>
              <a:t>4- کار </a:t>
            </a:r>
          </a:p>
          <a:p>
            <a:pPr algn="just" rtl="1" eaLnBrk="1" hangingPunct="1"/>
            <a:r>
              <a:rPr lang="fa-IR" altLang="fa-IR" sz="1600">
                <a:cs typeface="B Nazanin" panose="00000400000000000000" pitchFamily="2" charset="-78"/>
              </a:rPr>
              <a:t>5- اصولا هر عملکردی که یک فضای بسته قادر است به خود بگیرد.</a:t>
            </a:r>
          </a:p>
          <a:p>
            <a:pPr algn="just" rtl="1" eaLnBrk="1" hangingPunct="1">
              <a:buFontTx/>
              <a:buChar char="-"/>
            </a:pPr>
            <a:endParaRPr lang="fa-IR" altLang="fa-IR" sz="1600">
              <a:cs typeface="B Nazanin" panose="00000400000000000000" pitchFamily="2" charset="-78"/>
            </a:endParaRPr>
          </a:p>
          <a:p>
            <a:pPr algn="just" rtl="1" eaLnBrk="1" hangingPunct="1">
              <a:buFontTx/>
              <a:buChar char="-"/>
            </a:pPr>
            <a:r>
              <a:rPr lang="fa-IR" altLang="fa-IR" sz="1600">
                <a:cs typeface="B Nazanin" panose="00000400000000000000" pitchFamily="2" charset="-78"/>
              </a:rPr>
              <a:t> </a:t>
            </a:r>
          </a:p>
        </p:txBody>
      </p:sp>
      <p:sp>
        <p:nvSpPr>
          <p:cNvPr id="11" name="Rounded Rectangle 10"/>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77833"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47</a:t>
            </a:r>
            <a:endParaRPr lang="en-US" altLang="fa-IR" sz="1400" b="1">
              <a:cs typeface="B Nazanin" panose="00000400000000000000" pitchFamily="2" charset="-78"/>
            </a:endParaRPr>
          </a:p>
        </p:txBody>
      </p:sp>
      <p:pic>
        <p:nvPicPr>
          <p:cNvPr id="77834"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Connector 4"/>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6" name="Rounded Rectangle 5"/>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9" name="Rounded Rectangle 8"/>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8855" name="Rectangle 11"/>
          <p:cNvSpPr>
            <a:spLocks noChangeArrowheads="1"/>
          </p:cNvSpPr>
          <p:nvPr/>
        </p:nvSpPr>
        <p:spPr bwMode="auto">
          <a:xfrm>
            <a:off x="1828800" y="533400"/>
            <a:ext cx="73914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1800">
                <a:cs typeface="B Nazanin" panose="00000400000000000000" pitchFamily="2" charset="-78"/>
              </a:rPr>
              <a:t>-یک درو دو پنجره :</a:t>
            </a:r>
          </a:p>
          <a:p>
            <a:pPr algn="just" rtl="1" eaLnBrk="1" hangingPunct="1"/>
            <a:r>
              <a:rPr lang="fa-IR" altLang="fa-IR" sz="1600">
                <a:cs typeface="B Nazanin" panose="00000400000000000000" pitchFamily="2" charset="-78"/>
              </a:rPr>
              <a:t>در واقع همان سه دری است با این تفاوت که به ندرت بعنوان اصلی ترین فضای خانه مطرح می شود.</a:t>
            </a:r>
          </a:p>
          <a:p>
            <a:pPr algn="just" rtl="1" eaLnBrk="1" hangingPunct="1">
              <a:buFontTx/>
              <a:buChar char="-"/>
            </a:pPr>
            <a:r>
              <a:rPr lang="fa-IR" altLang="fa-IR" sz="1800">
                <a:cs typeface="B Nazanin" panose="00000400000000000000" pitchFamily="2" charset="-78"/>
              </a:rPr>
              <a:t>دو دری :</a:t>
            </a:r>
          </a:p>
          <a:p>
            <a:pPr algn="just" rtl="1" eaLnBrk="1" hangingPunct="1"/>
            <a:r>
              <a:rPr lang="fa-IR" altLang="fa-IR" sz="1600">
                <a:cs typeface="B Nazanin" panose="00000400000000000000" pitchFamily="2" charset="-78"/>
              </a:rPr>
              <a:t>این فضا به نسبت سه دری خصوصی تر است و بجز پذیرایی از مهمان کاملا نقش سه دری را ایفا می کند. در مواردی که دو تا از آنها کنار هم قرار می گیرند و با هم ترکیب می شوند قادرند به عنوان رسمی ترین فضای خانه نیز ایفای نقش کنند. با وجودی که یک درب دو پنجره نوعی سه در است و سه دری قاعدتا از ارزش بیشتری نسبت به دو دری برخوردار است ولی دو دری به یک در دو پنجره رجحان دارد.</a:t>
            </a:r>
          </a:p>
          <a:p>
            <a:pPr algn="just" rtl="1" eaLnBrk="1" hangingPunct="1"/>
            <a:r>
              <a:rPr lang="fa-IR" altLang="fa-IR" sz="1800">
                <a:cs typeface="B Nazanin" panose="00000400000000000000" pitchFamily="2" charset="-78"/>
              </a:rPr>
              <a:t>-حوض خانه :</a:t>
            </a:r>
          </a:p>
          <a:p>
            <a:pPr algn="just" rtl="1" eaLnBrk="1" hangingPunct="1"/>
            <a:r>
              <a:rPr lang="fa-IR" altLang="fa-IR" sz="1600">
                <a:cs typeface="B Nazanin" panose="00000400000000000000" pitchFamily="2" charset="-78"/>
              </a:rPr>
              <a:t>کلیه فعالیت های زندگی در تابستان به این فضا منتقل می شود و از جمله فضا های مهم چند عملکردی می باشد</a:t>
            </a:r>
          </a:p>
          <a:p>
            <a:pPr algn="just" rtl="1" eaLnBrk="1" hangingPunct="1"/>
            <a:r>
              <a:rPr lang="fa-IR" altLang="fa-IR" sz="1800">
                <a:cs typeface="B Nazanin" panose="00000400000000000000" pitchFamily="2" charset="-78"/>
              </a:rPr>
              <a:t>- سرداب :</a:t>
            </a:r>
          </a:p>
          <a:p>
            <a:pPr algn="just" rtl="1" eaLnBrk="1" hangingPunct="1"/>
            <a:r>
              <a:rPr lang="fa-IR" altLang="fa-IR" sz="1600">
                <a:cs typeface="B Nazanin" panose="00000400000000000000" pitchFamily="2" charset="-78"/>
              </a:rPr>
              <a:t>بعنوان انبار و محل خنکی برای نگهداری موادی که در معرض فساد قرار می گیرند.</a:t>
            </a:r>
          </a:p>
          <a:p>
            <a:pPr algn="just" rtl="1" eaLnBrk="1" hangingPunct="1"/>
            <a:r>
              <a:rPr lang="fa-IR" altLang="fa-IR" sz="1800">
                <a:cs typeface="B Nazanin" panose="00000400000000000000" pitchFamily="2" charset="-78"/>
              </a:rPr>
              <a:t>-مطبخ :</a:t>
            </a:r>
          </a:p>
          <a:p>
            <a:pPr algn="just" rtl="1" eaLnBrk="1" hangingPunct="1"/>
            <a:r>
              <a:rPr lang="fa-IR" altLang="fa-IR" sz="1600">
                <a:cs typeface="B Nazanin" panose="00000400000000000000" pitchFamily="2" charset="-78"/>
              </a:rPr>
              <a:t>جزو معدود فضا های تک عملکردی بنای ایرانی است.</a:t>
            </a:r>
          </a:p>
          <a:p>
            <a:pPr algn="just" rtl="1" eaLnBrk="1" hangingPunct="1"/>
            <a:r>
              <a:rPr lang="fa-IR" altLang="fa-IR" sz="1800">
                <a:cs typeface="B Nazanin" panose="00000400000000000000" pitchFamily="2" charset="-78"/>
              </a:rPr>
              <a:t>-مستراح :</a:t>
            </a:r>
          </a:p>
          <a:p>
            <a:pPr algn="just" rtl="1" eaLnBrk="1" hangingPunct="1"/>
            <a:r>
              <a:rPr lang="fa-IR" altLang="fa-IR" sz="1600">
                <a:cs typeface="B Nazanin" panose="00000400000000000000" pitchFamily="2" charset="-78"/>
              </a:rPr>
              <a:t>فضای تک عملکردی است.</a:t>
            </a:r>
          </a:p>
          <a:p>
            <a:pPr algn="just" rtl="1" eaLnBrk="1" hangingPunct="1"/>
            <a:r>
              <a:rPr lang="fa-IR" altLang="fa-IR" sz="1800">
                <a:cs typeface="B Nazanin" panose="00000400000000000000" pitchFamily="2" charset="-78"/>
              </a:rPr>
              <a:t>-پلکان :</a:t>
            </a:r>
          </a:p>
          <a:p>
            <a:pPr algn="just" rtl="1" eaLnBrk="1" hangingPunct="1"/>
            <a:r>
              <a:rPr lang="fa-IR" altLang="fa-IR" sz="1600">
                <a:cs typeface="B Nazanin" panose="00000400000000000000" pitchFamily="2" charset="-78"/>
              </a:rPr>
              <a:t>علاوه بر عملکرد ارتباطی بین طبقات در تبریز بعنوان یک فضای مرکزی مورد تزئین و نشان دهنده سطح معماری بنا می باشند.</a:t>
            </a:r>
          </a:p>
          <a:p>
            <a:pPr algn="just" rtl="1" eaLnBrk="1" hangingPunct="1"/>
            <a:endParaRPr lang="fa-IR" altLang="fa-IR" sz="1600">
              <a:cs typeface="B Nazanin" panose="00000400000000000000" pitchFamily="2" charset="-78"/>
            </a:endParaRPr>
          </a:p>
        </p:txBody>
      </p:sp>
      <p:sp>
        <p:nvSpPr>
          <p:cNvPr id="11" name="Rounded Rectangle 10"/>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78857"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48</a:t>
            </a:r>
            <a:endParaRPr lang="en-US" altLang="fa-IR" sz="1400" b="1">
              <a:cs typeface="B Nazanin" panose="00000400000000000000" pitchFamily="2" charset="-78"/>
            </a:endParaRPr>
          </a:p>
        </p:txBody>
      </p:sp>
      <p:pic>
        <p:nvPicPr>
          <p:cNvPr id="78858"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7"/>
          <p:cNvSpPr txBox="1">
            <a:spLocks/>
          </p:cNvSpPr>
          <p:nvPr/>
        </p:nvSpPr>
        <p:spPr bwMode="auto">
          <a:xfrm>
            <a:off x="1524000" y="457200"/>
            <a:ext cx="7773988" cy="5867400"/>
          </a:xfrm>
          <a:prstGeom prst="rect">
            <a:avLst/>
          </a:prstGeom>
          <a:noFill/>
          <a:ln w="9525">
            <a:noFill/>
            <a:miter lim="800000"/>
            <a:headEnd/>
            <a:tailEnd/>
          </a:ln>
        </p:spPr>
        <p:txBody>
          <a:bodyPr/>
          <a:lstStyle/>
          <a:p>
            <a:pPr marL="342900" indent="-342900" algn="r" rtl="1" eaLnBrk="1" hangingPunct="1">
              <a:spcBef>
                <a:spcPct val="20000"/>
              </a:spcBef>
              <a:buFont typeface="Arial" pitchFamily="34" charset="0"/>
              <a:buNone/>
              <a:defRPr/>
            </a:pPr>
            <a:r>
              <a:rPr lang="fa-IR" sz="1400" dirty="0">
                <a:latin typeface="Calibri" pitchFamily="34" charset="0"/>
                <a:cs typeface="B Nazanin" pitchFamily="2" charset="-78"/>
              </a:rPr>
              <a:t>    مجموعه عملکردهای الگوهای موجود در خانه صلح جو ........................................................................  47</a:t>
            </a:r>
          </a:p>
          <a:p>
            <a:pPr marL="342900" indent="-342900" algn="r" rtl="1" eaLnBrk="1" hangingPunct="1">
              <a:spcBef>
                <a:spcPct val="20000"/>
              </a:spcBef>
              <a:buFont typeface="Arial" pitchFamily="34" charset="0"/>
              <a:buNone/>
              <a:defRPr/>
            </a:pPr>
            <a:r>
              <a:rPr lang="fa-IR" sz="1400" dirty="0">
                <a:latin typeface="Calibri" pitchFamily="34" charset="0"/>
                <a:cs typeface="B Nazanin" pitchFamily="2" charset="-78"/>
              </a:rPr>
              <a:t>     دسترسی شرق بنا  ..................................................................................................................  49</a:t>
            </a:r>
          </a:p>
          <a:p>
            <a:pPr marL="342900" indent="-342900" algn="r" rtl="1" eaLnBrk="1" hangingPunct="1">
              <a:spcBef>
                <a:spcPct val="20000"/>
              </a:spcBef>
              <a:buFont typeface="Arial" pitchFamily="34" charset="0"/>
              <a:buNone/>
              <a:defRPr/>
            </a:pPr>
            <a:r>
              <a:rPr lang="fa-IR" sz="1400" dirty="0">
                <a:latin typeface="Calibri" pitchFamily="34" charset="0"/>
                <a:cs typeface="B Nazanin" pitchFamily="2" charset="-78"/>
              </a:rPr>
              <a:t>     دسترسی شمالی بنا..................................................................................................................  50</a:t>
            </a:r>
          </a:p>
          <a:p>
            <a:pPr marL="342900" indent="-342900" algn="r" rtl="1" eaLnBrk="1" hangingPunct="1">
              <a:spcBef>
                <a:spcPct val="20000"/>
              </a:spcBef>
              <a:buFont typeface="Arial" pitchFamily="34" charset="0"/>
              <a:buNone/>
              <a:defRPr/>
            </a:pPr>
            <a:r>
              <a:rPr lang="fa-IR" sz="1400" dirty="0">
                <a:latin typeface="Calibri" pitchFamily="34" charset="0"/>
                <a:cs typeface="B Nazanin" pitchFamily="2" charset="-78"/>
              </a:rPr>
              <a:t>     موقعیت شهر تبریز و بنا ..........................................................................................................  51</a:t>
            </a:r>
          </a:p>
          <a:p>
            <a:pPr marL="342900" indent="-342900" algn="r" rtl="1" eaLnBrk="1" hangingPunct="1">
              <a:spcBef>
                <a:spcPct val="20000"/>
              </a:spcBef>
              <a:buFont typeface="Arial" pitchFamily="34" charset="0"/>
              <a:buNone/>
              <a:defRPr/>
            </a:pPr>
            <a:r>
              <a:rPr lang="fa-IR" sz="1400" dirty="0">
                <a:latin typeface="Calibri" pitchFamily="34" charset="0"/>
                <a:cs typeface="B Nazanin" pitchFamily="2" charset="-78"/>
              </a:rPr>
              <a:t>     پلان و تصاویر بنا .................................................................................................................  55</a:t>
            </a:r>
          </a:p>
          <a:p>
            <a:pPr marL="342900" indent="-342900" algn="r" rtl="1" eaLnBrk="1" hangingPunct="1">
              <a:spcBef>
                <a:spcPct val="20000"/>
              </a:spcBef>
              <a:buFont typeface="Arial" pitchFamily="34" charset="0"/>
              <a:buNone/>
              <a:defRPr/>
            </a:pPr>
            <a:r>
              <a:rPr lang="fa-IR" sz="1400" dirty="0">
                <a:latin typeface="Calibri" pitchFamily="34" charset="0"/>
                <a:cs typeface="B Nazanin" pitchFamily="2" charset="-78"/>
              </a:rPr>
              <a:t>     دسترسی و ورودی فضاهای داخلی ..............................................................................................  67</a:t>
            </a:r>
          </a:p>
          <a:p>
            <a:pPr marL="342900" indent="-342900" algn="r" rtl="1" eaLnBrk="1" hangingPunct="1">
              <a:spcBef>
                <a:spcPct val="20000"/>
              </a:spcBef>
              <a:defRPr/>
            </a:pPr>
            <a:r>
              <a:rPr lang="fa-IR" dirty="0">
                <a:effectLst>
                  <a:outerShdw blurRad="38100" dist="38100" dir="2700000" algn="tl">
                    <a:srgbClr val="C0C0C0"/>
                  </a:outerShdw>
                </a:effectLst>
                <a:latin typeface="Calibri" pitchFamily="34" charset="0"/>
                <a:cs typeface="B Nazanin" pitchFamily="2" charset="-78"/>
              </a:rPr>
              <a:t> فصل سوم ..................... مبانی نظری</a:t>
            </a:r>
          </a:p>
          <a:p>
            <a:pPr marL="342900" indent="-342900" algn="r" rtl="1" eaLnBrk="1" hangingPunct="1">
              <a:spcBef>
                <a:spcPct val="20000"/>
              </a:spcBef>
              <a:defRPr/>
            </a:pPr>
            <a:r>
              <a:rPr lang="fa-IR" dirty="0">
                <a:effectLst>
                  <a:outerShdw blurRad="38100" dist="38100" dir="2700000" algn="tl">
                    <a:srgbClr val="C0C0C0"/>
                  </a:outerShdw>
                </a:effectLst>
                <a:latin typeface="Calibri" pitchFamily="34" charset="0"/>
                <a:cs typeface="B Nazanin" pitchFamily="2" charset="-78"/>
              </a:rPr>
              <a:t>    </a:t>
            </a:r>
            <a:r>
              <a:rPr lang="fa-IR" sz="1400" dirty="0">
                <a:effectLst>
                  <a:outerShdw blurRad="38100" dist="38100" dir="2700000" algn="tl">
                    <a:srgbClr val="C0C0C0"/>
                  </a:outerShdw>
                </a:effectLst>
                <a:latin typeface="Calibri" pitchFamily="34" charset="0"/>
                <a:cs typeface="B Nazanin" pitchFamily="2" charset="-78"/>
              </a:rPr>
              <a:t>مبانی نظری .......................................................................................................................  71</a:t>
            </a:r>
          </a:p>
          <a:p>
            <a:pPr marL="342900" indent="-342900" algn="r" rtl="1" eaLnBrk="1" hangingPunct="1">
              <a:spcBef>
                <a:spcPct val="20000"/>
              </a:spcBef>
              <a:defRPr/>
            </a:pPr>
            <a:r>
              <a:rPr lang="fa-IR" sz="1400" dirty="0">
                <a:latin typeface="Calibri" pitchFamily="34" charset="0"/>
                <a:cs typeface="B Nazanin" pitchFamily="2" charset="-78"/>
              </a:rPr>
              <a:t>فهرست منابع و ماخذ .............................................................................................................  104</a:t>
            </a:r>
          </a:p>
          <a:p>
            <a:pPr marL="342900" indent="-342900" algn="r" rtl="1" eaLnBrk="1" hangingPunct="1">
              <a:spcBef>
                <a:spcPct val="20000"/>
              </a:spcBef>
              <a:buFont typeface="Arial" pitchFamily="34" charset="0"/>
              <a:buNone/>
              <a:defRPr/>
            </a:pPr>
            <a:endParaRPr lang="fa-IR" sz="1400" dirty="0">
              <a:latin typeface="Calibri" pitchFamily="34" charset="0"/>
              <a:cs typeface="B Nazanin" pitchFamily="2" charset="-78"/>
            </a:endParaRPr>
          </a:p>
        </p:txBody>
      </p:sp>
    </p:spTree>
  </p:cSld>
  <p:clrMapOvr>
    <a:masterClrMapping/>
  </p:clrMapOvr>
  <p:transition>
    <p:wipe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5" name="Rounded Rectangle 4"/>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9" name="Rectangle 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79879" name="Picture 15" descr="C:\Documents and Settings\SSA\Desktop\راه ورودی\IMG_33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819400"/>
            <a:ext cx="1143000" cy="1346200"/>
          </a:xfrm>
          <a:prstGeom prst="rect">
            <a:avLst/>
          </a:prstGeom>
          <a:noFill/>
          <a:ln w="19050">
            <a:solidFill>
              <a:srgbClr val="1E1C11"/>
            </a:solidFill>
            <a:miter lim="800000"/>
            <a:headEnd/>
            <a:tailEnd/>
          </a:ln>
          <a:extLst>
            <a:ext uri="{909E8E84-426E-40DD-AFC4-6F175D3DCCD1}">
              <a14:hiddenFill xmlns:a14="http://schemas.microsoft.com/office/drawing/2010/main">
                <a:solidFill>
                  <a:srgbClr val="FFFFFF"/>
                </a:solidFill>
              </a14:hiddenFill>
            </a:ext>
          </a:extLst>
        </p:spPr>
      </p:pic>
      <p:pic>
        <p:nvPicPr>
          <p:cNvPr id="79880" name="Picture 16" descr="C:\Documents and Settings\SSA\Desktop\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685800"/>
            <a:ext cx="573881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rot="10800000">
            <a:off x="8077200" y="1563688"/>
            <a:ext cx="1588"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a:off x="4038600" y="2133600"/>
            <a:ext cx="3810000" cy="990600"/>
          </a:xfrm>
          <a:prstGeom prst="bentConnector3">
            <a:avLst>
              <a:gd name="adj1" fmla="val 50000"/>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79883" name="Picture 17" descr="C:\Documents and Settings\SSA\Desktop\راه ورودی\IMG_33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914400"/>
            <a:ext cx="1114425" cy="1296988"/>
          </a:xfrm>
          <a:prstGeom prst="rect">
            <a:avLst/>
          </a:prstGeom>
          <a:noFill/>
          <a:ln w="19050">
            <a:solidFill>
              <a:srgbClr val="0D0D0D"/>
            </a:solidFill>
            <a:miter lim="800000"/>
            <a:headEnd/>
            <a:tailEnd/>
          </a:ln>
          <a:extLst>
            <a:ext uri="{909E8E84-426E-40DD-AFC4-6F175D3DCCD1}">
              <a14:hiddenFill xmlns:a14="http://schemas.microsoft.com/office/drawing/2010/main">
                <a:solidFill>
                  <a:srgbClr val="FFFFFF"/>
                </a:solidFill>
              </a14:hiddenFill>
            </a:ext>
          </a:extLst>
        </p:spPr>
      </p:pic>
      <p:cxnSp>
        <p:nvCxnSpPr>
          <p:cNvPr id="48" name="Elbow Connector 47"/>
          <p:cNvCxnSpPr/>
          <p:nvPr/>
        </p:nvCxnSpPr>
        <p:spPr>
          <a:xfrm rot="5400000">
            <a:off x="8324850" y="2419350"/>
            <a:ext cx="609600" cy="1905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Elbow Connector 65"/>
          <p:cNvCxnSpPr/>
          <p:nvPr/>
        </p:nvCxnSpPr>
        <p:spPr>
          <a:xfrm rot="5400000">
            <a:off x="7918450" y="4324350"/>
            <a:ext cx="660400" cy="3429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9886" name="Rectangle 18"/>
          <p:cNvSpPr>
            <a:spLocks noChangeArrowheads="1"/>
          </p:cNvSpPr>
          <p:nvPr/>
        </p:nvSpPr>
        <p:spPr bwMode="auto">
          <a:xfrm>
            <a:off x="7086600" y="304800"/>
            <a:ext cx="2220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دسترسی شرقی بنا</a:t>
            </a:r>
            <a:endParaRPr lang="en-US" altLang="fa-IR" sz="2800">
              <a:cs typeface="B Nazanin" panose="00000400000000000000" pitchFamily="2" charset="-78"/>
            </a:endParaRPr>
          </a:p>
        </p:txBody>
      </p:sp>
      <p:pic>
        <p:nvPicPr>
          <p:cNvPr id="79887" name="Picture 20" descr="E:\payan name\khan.e.solhjo\IMG_337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800600"/>
            <a:ext cx="1219200" cy="1625600"/>
          </a:xfrm>
          <a:prstGeom prst="rect">
            <a:avLst/>
          </a:prstGeom>
          <a:noFill/>
          <a:ln w="28575">
            <a:solidFill>
              <a:srgbClr val="0D0D0D"/>
            </a:solidFill>
            <a:miter lim="800000"/>
            <a:headEnd/>
            <a:tailEnd/>
          </a:ln>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79889"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49</a:t>
            </a:r>
            <a:endParaRPr lang="en-US" altLang="fa-IR" sz="1400" b="1">
              <a:cs typeface="B Nazanin" panose="00000400000000000000" pitchFamily="2" charset="-78"/>
            </a:endParaRPr>
          </a:p>
        </p:txBody>
      </p:sp>
      <p:pic>
        <p:nvPicPr>
          <p:cNvPr id="79890" name="Picture 7" descr="G:\Internet\Uni\register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9" name="Rounded Rectangle 8"/>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0" name="Rounded Rectangle 9"/>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2" name="Rounded Rectangle 11"/>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pic>
        <p:nvPicPr>
          <p:cNvPr id="80902" name="Picture 16" descr="C:\Documents and Settings\SSA\Desktop\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914400"/>
            <a:ext cx="573881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Rectangle 14"/>
          <p:cNvSpPr>
            <a:spLocks noChangeArrowheads="1"/>
          </p:cNvSpPr>
          <p:nvPr/>
        </p:nvSpPr>
        <p:spPr bwMode="auto">
          <a:xfrm>
            <a:off x="7086600" y="228600"/>
            <a:ext cx="2297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دسترسی شمالی بنا</a:t>
            </a:r>
            <a:endParaRPr lang="en-US" altLang="fa-IR" sz="2800">
              <a:cs typeface="B Nazanin" panose="00000400000000000000" pitchFamily="2" charset="-78"/>
            </a:endParaRPr>
          </a:p>
        </p:txBody>
      </p:sp>
      <p:sp>
        <p:nvSpPr>
          <p:cNvPr id="16" name="Rectangle 15"/>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80905" name="Picture 13" descr="C:\Documents and Settings\SSA\Desktop\خانه صلح جو\new pic\P10306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8600"/>
            <a:ext cx="1584325" cy="1676400"/>
          </a:xfrm>
          <a:prstGeom prst="rect">
            <a:avLst/>
          </a:prstGeom>
          <a:noFill/>
          <a:ln w="28575">
            <a:solidFill>
              <a:srgbClr val="0D0D0D"/>
            </a:solidFill>
            <a:miter lim="800000"/>
            <a:headEnd/>
            <a:tailEnd/>
          </a:ln>
          <a:extLst>
            <a:ext uri="{909E8E84-426E-40DD-AFC4-6F175D3DCCD1}">
              <a14:hiddenFill xmlns:a14="http://schemas.microsoft.com/office/drawing/2010/main">
                <a:solidFill>
                  <a:srgbClr val="FFFFFF"/>
                </a:solidFill>
              </a14:hiddenFill>
            </a:ext>
          </a:extLst>
        </p:spPr>
      </p:pic>
      <p:pic>
        <p:nvPicPr>
          <p:cNvPr id="80906" name="Picture 14" descr="C:\Documents and Settings\SSA\Desktop\خانه صلح جو\new pic\P10306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438400"/>
            <a:ext cx="1371600" cy="1676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0907" name="Picture 15" descr="C:\Documents and Settings\SSA\Desktop\خانه صلح جو\new pic\P10306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4572000"/>
            <a:ext cx="1743075" cy="1676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1" name="Elbow Connector 30"/>
          <p:cNvCxnSpPr/>
          <p:nvPr/>
        </p:nvCxnSpPr>
        <p:spPr>
          <a:xfrm flipV="1">
            <a:off x="3200400" y="2209800"/>
            <a:ext cx="2514600" cy="1066800"/>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638801" y="2286000"/>
            <a:ext cx="152400" cy="31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16200000" flipH="1">
            <a:off x="2133600" y="1905000"/>
            <a:ext cx="533400" cy="5334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6200000" flipH="1">
            <a:off x="2286000" y="4114800"/>
            <a:ext cx="457200" cy="4572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80913"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50</a:t>
            </a:r>
            <a:endParaRPr lang="en-US" altLang="fa-IR" sz="1400" b="1">
              <a:cs typeface="B Nazanin" panose="00000400000000000000" pitchFamily="2" charset="-78"/>
            </a:endParaRPr>
          </a:p>
        </p:txBody>
      </p:sp>
      <p:pic>
        <p:nvPicPr>
          <p:cNvPr id="80914" name="Picture 7" descr="G:\Internet\Uni\register_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wheel spokes="2"/>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9" name="Rounded Rectangle 8"/>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10" name="Straight Connector 9"/>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81927" name="Picture 2" descr="C:\Documents and Settings\SSA\Desktop\خانه صلح جو\map\jjjjj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19200"/>
            <a:ext cx="62611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TextBox 12"/>
          <p:cNvSpPr txBox="1">
            <a:spLocks noChangeArrowheads="1"/>
          </p:cNvSpPr>
          <p:nvPr/>
        </p:nvSpPr>
        <p:spPr bwMode="auto">
          <a:xfrm>
            <a:off x="4191000" y="457200"/>
            <a:ext cx="5157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موقعیت شهر تبریز و مسیرهای ورودی به شهر</a:t>
            </a:r>
            <a:endParaRPr lang="en-US" altLang="fa-IR" sz="2800">
              <a:cs typeface="B Nazanin" panose="00000400000000000000" pitchFamily="2" charset="-78"/>
            </a:endParaRPr>
          </a:p>
        </p:txBody>
      </p:sp>
      <p:sp>
        <p:nvSpPr>
          <p:cNvPr id="14" name="Rounded Rectangle 13"/>
          <p:cNvSpPr/>
          <p:nvPr/>
        </p:nvSpPr>
        <p:spPr>
          <a:xfrm>
            <a:off x="382588"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8193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51</a:t>
            </a:r>
            <a:endParaRPr lang="en-US" altLang="fa-IR" sz="1400" b="1">
              <a:cs typeface="B Nazanin" panose="00000400000000000000" pitchFamily="2" charset="-78"/>
            </a:endParaRPr>
          </a:p>
        </p:txBody>
      </p:sp>
      <p:pic>
        <p:nvPicPr>
          <p:cNvPr id="81931"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3"/>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9" name="Rounded Rectangle 8"/>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10" name="Straight Connector 9"/>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82951" name="Picture 3" descr="C:\Documents and Settings\SSA\Desktop\خانه صلح جو\map\cap1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43000"/>
            <a:ext cx="58324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6096000" y="3962400"/>
            <a:ext cx="609600" cy="533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14" name="Oval 13"/>
          <p:cNvSpPr/>
          <p:nvPr/>
        </p:nvSpPr>
        <p:spPr>
          <a:xfrm>
            <a:off x="6172200" y="4495800"/>
            <a:ext cx="381000" cy="381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15" name="Oval 14"/>
          <p:cNvSpPr/>
          <p:nvPr/>
        </p:nvSpPr>
        <p:spPr>
          <a:xfrm>
            <a:off x="3276600" y="4572000"/>
            <a:ext cx="685800" cy="685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16" name="Oval 15"/>
          <p:cNvSpPr/>
          <p:nvPr/>
        </p:nvSpPr>
        <p:spPr>
          <a:xfrm>
            <a:off x="5867400" y="2971800"/>
            <a:ext cx="381000" cy="381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17" name="Oval 16"/>
          <p:cNvSpPr/>
          <p:nvPr/>
        </p:nvSpPr>
        <p:spPr>
          <a:xfrm>
            <a:off x="5029200" y="3352800"/>
            <a:ext cx="457200" cy="4572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18" name="Oval 17"/>
          <p:cNvSpPr/>
          <p:nvPr/>
        </p:nvSpPr>
        <p:spPr>
          <a:xfrm>
            <a:off x="7086600" y="2209800"/>
            <a:ext cx="457200" cy="4572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19" name="Oval 18"/>
          <p:cNvSpPr/>
          <p:nvPr/>
        </p:nvSpPr>
        <p:spPr>
          <a:xfrm>
            <a:off x="6019800" y="5334000"/>
            <a:ext cx="4572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2959" name="TextBox 19"/>
          <p:cNvSpPr txBox="1">
            <a:spLocks noChangeArrowheads="1"/>
          </p:cNvSpPr>
          <p:nvPr/>
        </p:nvSpPr>
        <p:spPr bwMode="auto">
          <a:xfrm>
            <a:off x="7772400" y="350520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b="1">
                <a:cs typeface="B Nazanin" panose="00000400000000000000" pitchFamily="2" charset="-78"/>
              </a:rPr>
              <a:t>خانه حریری</a:t>
            </a:r>
            <a:endParaRPr lang="en-US" altLang="fa-IR" sz="1800" b="1">
              <a:cs typeface="B Nazanin" panose="00000400000000000000" pitchFamily="2" charset="-78"/>
            </a:endParaRPr>
          </a:p>
        </p:txBody>
      </p:sp>
      <p:sp>
        <p:nvSpPr>
          <p:cNvPr id="82960" name="TextBox 20"/>
          <p:cNvSpPr txBox="1">
            <a:spLocks noChangeArrowheads="1"/>
          </p:cNvSpPr>
          <p:nvPr/>
        </p:nvSpPr>
        <p:spPr bwMode="auto">
          <a:xfrm>
            <a:off x="1524000" y="5867400"/>
            <a:ext cx="1284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b="1">
                <a:cs typeface="B Nazanin" panose="00000400000000000000" pitchFamily="2" charset="-78"/>
              </a:rPr>
              <a:t>ارگ علی شاه </a:t>
            </a:r>
            <a:endParaRPr lang="en-US" altLang="fa-IR" sz="1800" b="1">
              <a:cs typeface="B Nazanin" panose="00000400000000000000" pitchFamily="2" charset="-78"/>
            </a:endParaRPr>
          </a:p>
        </p:txBody>
      </p:sp>
      <p:sp>
        <p:nvSpPr>
          <p:cNvPr id="82961" name="TextBox 21"/>
          <p:cNvSpPr txBox="1">
            <a:spLocks noChangeArrowheads="1"/>
          </p:cNvSpPr>
          <p:nvPr/>
        </p:nvSpPr>
        <p:spPr bwMode="auto">
          <a:xfrm>
            <a:off x="8001000" y="2667000"/>
            <a:ext cx="1227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b="1">
                <a:cs typeface="B Nazanin" panose="00000400000000000000" pitchFamily="2" charset="-78"/>
              </a:rPr>
              <a:t>خانه صلح جو</a:t>
            </a:r>
            <a:endParaRPr lang="en-US" altLang="fa-IR" sz="1800" b="1">
              <a:cs typeface="B Nazanin" panose="00000400000000000000" pitchFamily="2" charset="-78"/>
            </a:endParaRPr>
          </a:p>
        </p:txBody>
      </p:sp>
      <p:sp>
        <p:nvSpPr>
          <p:cNvPr id="82962" name="TextBox 22"/>
          <p:cNvSpPr txBox="1">
            <a:spLocks noChangeArrowheads="1"/>
          </p:cNvSpPr>
          <p:nvPr/>
        </p:nvSpPr>
        <p:spPr bwMode="auto">
          <a:xfrm>
            <a:off x="8001000" y="1905000"/>
            <a:ext cx="1284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b="1">
                <a:cs typeface="B Nazanin" panose="00000400000000000000" pitchFamily="2" charset="-78"/>
              </a:rPr>
              <a:t>خانه مجتهدی</a:t>
            </a:r>
            <a:endParaRPr lang="en-US" altLang="fa-IR" sz="1800" b="1">
              <a:cs typeface="B Nazanin" panose="00000400000000000000" pitchFamily="2" charset="-78"/>
            </a:endParaRPr>
          </a:p>
        </p:txBody>
      </p:sp>
      <p:sp>
        <p:nvSpPr>
          <p:cNvPr id="82963" name="TextBox 23"/>
          <p:cNvSpPr txBox="1">
            <a:spLocks noChangeArrowheads="1"/>
          </p:cNvSpPr>
          <p:nvPr/>
        </p:nvSpPr>
        <p:spPr bwMode="auto">
          <a:xfrm>
            <a:off x="7848600" y="5334000"/>
            <a:ext cx="1319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b="1">
                <a:cs typeface="B Nazanin" panose="00000400000000000000" pitchFamily="2" charset="-78"/>
              </a:rPr>
              <a:t>خانه حیدرزاده</a:t>
            </a:r>
            <a:endParaRPr lang="en-US" altLang="fa-IR" sz="1800" b="1">
              <a:cs typeface="B Nazanin" panose="00000400000000000000" pitchFamily="2" charset="-78"/>
            </a:endParaRPr>
          </a:p>
        </p:txBody>
      </p:sp>
      <p:sp>
        <p:nvSpPr>
          <p:cNvPr id="82964" name="TextBox 24"/>
          <p:cNvSpPr txBox="1">
            <a:spLocks noChangeArrowheads="1"/>
          </p:cNvSpPr>
          <p:nvPr/>
        </p:nvSpPr>
        <p:spPr bwMode="auto">
          <a:xfrm>
            <a:off x="4572000" y="6019800"/>
            <a:ext cx="1500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b="1">
                <a:cs typeface="B Nazanin" panose="00000400000000000000" pitchFamily="2" charset="-78"/>
              </a:rPr>
              <a:t>دانشکده معماری</a:t>
            </a:r>
            <a:endParaRPr lang="en-US" altLang="fa-IR" sz="1800" b="1">
              <a:cs typeface="B Nazanin" panose="00000400000000000000" pitchFamily="2" charset="-78"/>
            </a:endParaRPr>
          </a:p>
        </p:txBody>
      </p:sp>
      <p:cxnSp>
        <p:nvCxnSpPr>
          <p:cNvPr id="42" name="Shape 41"/>
          <p:cNvCxnSpPr>
            <a:stCxn id="15" idx="4"/>
          </p:cNvCxnSpPr>
          <p:nvPr/>
        </p:nvCxnSpPr>
        <p:spPr>
          <a:xfrm rot="5400000">
            <a:off x="2838450" y="5253038"/>
            <a:ext cx="762000" cy="8001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1524000" y="5867400"/>
            <a:ext cx="12954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cxnSp>
        <p:nvCxnSpPr>
          <p:cNvPr id="82967" name="Shape 47"/>
          <p:cNvCxnSpPr>
            <a:cxnSpLocks noChangeShapeType="1"/>
            <a:stCxn id="19" idx="4"/>
            <a:endCxn id="49" idx="3"/>
          </p:cNvCxnSpPr>
          <p:nvPr/>
        </p:nvCxnSpPr>
        <p:spPr bwMode="auto">
          <a:xfrm rot="5400000">
            <a:off x="5918200" y="5842000"/>
            <a:ext cx="368300" cy="292100"/>
          </a:xfrm>
          <a:prstGeom prst="bentConnector2">
            <a:avLst/>
          </a:prstGeom>
          <a:noFill/>
          <a:ln w="9525" algn="ctr">
            <a:solidFill>
              <a:srgbClr val="4A7EBB"/>
            </a:solidFill>
            <a:miter lim="800000"/>
            <a:headEnd/>
            <a:tailEnd type="arrow" w="med" len="med"/>
          </a:ln>
          <a:extLst>
            <a:ext uri="{909E8E84-426E-40DD-AFC4-6F175D3DCCD1}">
              <a14:hiddenFill xmlns:a14="http://schemas.microsoft.com/office/drawing/2010/main">
                <a:noFill/>
              </a14:hiddenFill>
            </a:ext>
          </a:extLst>
        </p:spPr>
      </p:cxnSp>
      <p:sp>
        <p:nvSpPr>
          <p:cNvPr id="49" name="Rounded Rectangle 48"/>
          <p:cNvSpPr/>
          <p:nvPr/>
        </p:nvSpPr>
        <p:spPr>
          <a:xfrm>
            <a:off x="4648200" y="5943600"/>
            <a:ext cx="12954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8" name="Rounded Rectangle 57"/>
          <p:cNvSpPr/>
          <p:nvPr/>
        </p:nvSpPr>
        <p:spPr>
          <a:xfrm>
            <a:off x="8001000" y="2667000"/>
            <a:ext cx="1143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cxnSp>
        <p:nvCxnSpPr>
          <p:cNvPr id="60" name="Elbow Connector 59"/>
          <p:cNvCxnSpPr>
            <a:stCxn id="18" idx="6"/>
          </p:cNvCxnSpPr>
          <p:nvPr/>
        </p:nvCxnSpPr>
        <p:spPr>
          <a:xfrm flipV="1">
            <a:off x="7558088" y="2133600"/>
            <a:ext cx="457200" cy="3048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16" idx="6"/>
          </p:cNvCxnSpPr>
          <p:nvPr/>
        </p:nvCxnSpPr>
        <p:spPr>
          <a:xfrm flipV="1">
            <a:off x="6262688" y="2895600"/>
            <a:ext cx="1752600" cy="266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Elbow Connector 69"/>
          <p:cNvCxnSpPr>
            <a:stCxn id="17" idx="6"/>
          </p:cNvCxnSpPr>
          <p:nvPr/>
        </p:nvCxnSpPr>
        <p:spPr>
          <a:xfrm>
            <a:off x="5500688" y="3581400"/>
            <a:ext cx="2286000" cy="1524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Elbow Connector 71"/>
          <p:cNvCxnSpPr>
            <a:stCxn id="13" idx="6"/>
          </p:cNvCxnSpPr>
          <p:nvPr/>
        </p:nvCxnSpPr>
        <p:spPr>
          <a:xfrm>
            <a:off x="6719888" y="4229100"/>
            <a:ext cx="1143000" cy="3429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14" idx="6"/>
          </p:cNvCxnSpPr>
          <p:nvPr/>
        </p:nvCxnSpPr>
        <p:spPr>
          <a:xfrm>
            <a:off x="6567488" y="4686300"/>
            <a:ext cx="1295400" cy="8763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82975" name="TextBox 74"/>
          <p:cNvSpPr txBox="1">
            <a:spLocks noChangeArrowheads="1"/>
          </p:cNvSpPr>
          <p:nvPr/>
        </p:nvSpPr>
        <p:spPr bwMode="auto">
          <a:xfrm>
            <a:off x="7848600" y="4343400"/>
            <a:ext cx="1687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b="1">
                <a:cs typeface="B Nazanin" panose="00000400000000000000" pitchFamily="2" charset="-78"/>
              </a:rPr>
              <a:t>ساختمان شهرداری</a:t>
            </a:r>
            <a:endParaRPr lang="en-US" altLang="fa-IR" sz="1800" b="1">
              <a:cs typeface="B Nazanin" panose="00000400000000000000" pitchFamily="2" charset="-78"/>
            </a:endParaRPr>
          </a:p>
        </p:txBody>
      </p:sp>
      <p:sp>
        <p:nvSpPr>
          <p:cNvPr id="76" name="Rounded Rectangle 75"/>
          <p:cNvSpPr/>
          <p:nvPr/>
        </p:nvSpPr>
        <p:spPr>
          <a:xfrm>
            <a:off x="8077200" y="1905000"/>
            <a:ext cx="1143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77" name="Rounded Rectangle 76"/>
          <p:cNvSpPr/>
          <p:nvPr/>
        </p:nvSpPr>
        <p:spPr>
          <a:xfrm>
            <a:off x="7772400" y="3505200"/>
            <a:ext cx="1143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78" name="Rounded Rectangle 77"/>
          <p:cNvSpPr/>
          <p:nvPr/>
        </p:nvSpPr>
        <p:spPr>
          <a:xfrm>
            <a:off x="7848600" y="4343400"/>
            <a:ext cx="16764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79" name="Rounded Rectangle 78"/>
          <p:cNvSpPr/>
          <p:nvPr/>
        </p:nvSpPr>
        <p:spPr>
          <a:xfrm>
            <a:off x="7848600" y="5334000"/>
            <a:ext cx="12954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2980" name="TextBox 80"/>
          <p:cNvSpPr txBox="1">
            <a:spLocks noChangeArrowheads="1"/>
          </p:cNvSpPr>
          <p:nvPr/>
        </p:nvSpPr>
        <p:spPr bwMode="auto">
          <a:xfrm>
            <a:off x="6248400" y="304800"/>
            <a:ext cx="311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بناهای مهم وجود در سایت</a:t>
            </a:r>
            <a:endParaRPr lang="en-US" altLang="fa-IR" sz="2800">
              <a:cs typeface="B Nazanin" panose="00000400000000000000" pitchFamily="2" charset="-78"/>
            </a:endParaRPr>
          </a:p>
        </p:txBody>
      </p:sp>
      <p:sp>
        <p:nvSpPr>
          <p:cNvPr id="82" name="Rounded Rectangle 81"/>
          <p:cNvSpPr/>
          <p:nvPr/>
        </p:nvSpPr>
        <p:spPr>
          <a:xfrm>
            <a:off x="382588"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82982"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52</a:t>
            </a:r>
            <a:endParaRPr lang="en-US" altLang="fa-IR" sz="1400" b="1">
              <a:cs typeface="B Nazanin" panose="00000400000000000000" pitchFamily="2" charset="-78"/>
            </a:endParaRPr>
          </a:p>
        </p:txBody>
      </p:sp>
      <p:pic>
        <p:nvPicPr>
          <p:cNvPr id="82983"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9" name="Rounded Rectangle 8"/>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10" name="Straight Connector 9"/>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83975" name="Picture 2" descr="C:\Documents and Settings\SSA\Desktop\خانه صلح جو\map\cap1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19200"/>
            <a:ext cx="66294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2674938" y="3116263"/>
            <a:ext cx="2103437" cy="212248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3977" name="TextBox 12"/>
          <p:cNvSpPr txBox="1">
            <a:spLocks noChangeArrowheads="1"/>
          </p:cNvSpPr>
          <p:nvPr/>
        </p:nvSpPr>
        <p:spPr bwMode="auto">
          <a:xfrm>
            <a:off x="7162800" y="533400"/>
            <a:ext cx="1987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موقعیت کلی بنا </a:t>
            </a:r>
            <a:endParaRPr lang="en-US" altLang="fa-IR" sz="2800">
              <a:cs typeface="B Nazanin" panose="00000400000000000000" pitchFamily="2" charset="-78"/>
            </a:endParaRPr>
          </a:p>
        </p:txBody>
      </p:sp>
      <p:sp>
        <p:nvSpPr>
          <p:cNvPr id="15" name="Rounded Rectangle 14"/>
          <p:cNvSpPr/>
          <p:nvPr/>
        </p:nvSpPr>
        <p:spPr>
          <a:xfrm>
            <a:off x="382588"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83979"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53</a:t>
            </a:r>
            <a:endParaRPr lang="en-US" altLang="fa-IR" sz="1400" b="1">
              <a:cs typeface="B Nazanin" panose="00000400000000000000" pitchFamily="2" charset="-78"/>
            </a:endParaRPr>
          </a:p>
        </p:txBody>
      </p:sp>
      <p:pic>
        <p:nvPicPr>
          <p:cNvPr id="83980"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3" descr="Untitled-1.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946775"/>
            <a:ext cx="9906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5" descr="arm-un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952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0" name="Rounded Rectangle 9"/>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1" name="Rounded Rectangle 10"/>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2" name="Rounded Rectangle 11"/>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3" name="Rounded Rectangle 12"/>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4" name="Rectangle 13"/>
          <p:cNvSpPr/>
          <p:nvPr/>
        </p:nvSpPr>
        <p:spPr>
          <a:xfrm>
            <a:off x="152400" y="152400"/>
            <a:ext cx="9448800" cy="655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85002" name="Picture 14" descr="C:\Documents and Settings\SSA\Desktop\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762000"/>
            <a:ext cx="2590800" cy="2073275"/>
          </a:xfrm>
          <a:prstGeom prst="rect">
            <a:avLst/>
          </a:prstGeom>
          <a:noFill/>
          <a:ln w="12700">
            <a:solidFill>
              <a:srgbClr val="0D0D0D"/>
            </a:solidFill>
            <a:miter lim="800000"/>
            <a:headEnd/>
            <a:tailEnd/>
          </a:ln>
          <a:extLst>
            <a:ext uri="{909E8E84-426E-40DD-AFC4-6F175D3DCCD1}">
              <a14:hiddenFill xmlns:a14="http://schemas.microsoft.com/office/drawing/2010/main">
                <a:solidFill>
                  <a:srgbClr val="FFFFFF"/>
                </a:solidFill>
              </a14:hiddenFill>
            </a:ext>
          </a:extLst>
        </p:spPr>
      </p:pic>
      <p:pic>
        <p:nvPicPr>
          <p:cNvPr id="85003" name="Picture 13" descr="C:\Documents and Settings\SSA\Desktop\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733800"/>
            <a:ext cx="2743200" cy="20113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5004" name="Picture 12" descr="C:\Documents and Settings\SSA\Desktop\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600200"/>
            <a:ext cx="2343150" cy="1874838"/>
          </a:xfrm>
          <a:prstGeom prst="rect">
            <a:avLst/>
          </a:prstGeom>
          <a:solidFill>
            <a:srgbClr val="595959"/>
          </a:solidFill>
          <a:ln w="12700">
            <a:solidFill>
              <a:schemeClr val="tx1"/>
            </a:solidFill>
            <a:miter lim="800000"/>
            <a:headEnd/>
            <a:tailEnd/>
          </a:ln>
        </p:spPr>
      </p:pic>
      <p:pic>
        <p:nvPicPr>
          <p:cNvPr id="85005" name="Picture 11" descr="C:\Documents and Settings\SSA\Desktop\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4191000"/>
            <a:ext cx="2400300" cy="1920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5006" name="TextBox 18"/>
          <p:cNvSpPr txBox="1">
            <a:spLocks noChangeArrowheads="1"/>
          </p:cNvSpPr>
          <p:nvPr/>
        </p:nvSpPr>
        <p:spPr bwMode="auto">
          <a:xfrm>
            <a:off x="5486400" y="457200"/>
            <a:ext cx="4071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موقعیت بنا نسبت به سایت اطراف</a:t>
            </a:r>
            <a:endParaRPr lang="en-US" altLang="fa-IR" sz="2800">
              <a:cs typeface="B Nazanin" panose="00000400000000000000" pitchFamily="2" charset="-78"/>
            </a:endParaRPr>
          </a:p>
        </p:txBody>
      </p:sp>
      <p:cxnSp>
        <p:nvCxnSpPr>
          <p:cNvPr id="21" name="Elbow Connector 20"/>
          <p:cNvCxnSpPr/>
          <p:nvPr/>
        </p:nvCxnSpPr>
        <p:spPr>
          <a:xfrm>
            <a:off x="3200400" y="1447800"/>
            <a:ext cx="3048000" cy="1089025"/>
          </a:xfrm>
          <a:prstGeom prst="bentConnector3">
            <a:avLst>
              <a:gd name="adj1" fmla="val 62857"/>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a:off x="6172200" y="2971800"/>
            <a:ext cx="1828800" cy="762000"/>
          </a:xfrm>
          <a:prstGeom prst="bentConnector3">
            <a:avLst>
              <a:gd name="adj1" fmla="val 71429"/>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0800000">
            <a:off x="3962400" y="4343400"/>
            <a:ext cx="2438400" cy="685800"/>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7239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2" name="Rounded Rectangle 21"/>
          <p:cNvSpPr/>
          <p:nvPr/>
        </p:nvSpPr>
        <p:spPr>
          <a:xfrm>
            <a:off x="382588"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23" name="Rounded Rectangle 22"/>
          <p:cNvSpPr/>
          <p:nvPr/>
        </p:nvSpPr>
        <p:spPr>
          <a:xfrm>
            <a:off x="382588"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26" name="Rounded Rectangle 25"/>
          <p:cNvSpPr/>
          <p:nvPr/>
        </p:nvSpPr>
        <p:spPr>
          <a:xfrm>
            <a:off x="382588"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28" name="Rounded Rectangle 27"/>
          <p:cNvSpPr/>
          <p:nvPr/>
        </p:nvSpPr>
        <p:spPr>
          <a:xfrm>
            <a:off x="382588"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85015"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54</a:t>
            </a:r>
            <a:endParaRPr lang="en-US" altLang="fa-IR" sz="1400" b="1">
              <a:cs typeface="B Nazanin" panose="00000400000000000000" pitchFamily="2" charset="-78"/>
            </a:endParaRPr>
          </a:p>
        </p:txBody>
      </p:sp>
      <p:pic>
        <p:nvPicPr>
          <p:cNvPr id="85016" name="Picture 7" descr="G:\Internet\Uni\register_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5" name="Rounded Rectangle 4"/>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9" name="Rectangle 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86023" name="Picture 5" descr="C:\Documents and Settings\SSA\Desktop\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762000"/>
            <a:ext cx="3886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6" descr="C:\Documents and Settings\SSA\Desktop\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3106738"/>
            <a:ext cx="363855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TextBox 17"/>
          <p:cNvSpPr txBox="1">
            <a:spLocks noChangeArrowheads="1"/>
          </p:cNvSpPr>
          <p:nvPr/>
        </p:nvSpPr>
        <p:spPr bwMode="auto">
          <a:xfrm>
            <a:off x="5341938" y="2201863"/>
            <a:ext cx="1382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600">
                <a:cs typeface="B Nazanin" panose="00000400000000000000" pitchFamily="2" charset="-78"/>
              </a:rPr>
              <a:t>پلان طبقه زیرزمین</a:t>
            </a:r>
          </a:p>
          <a:p>
            <a:pPr eaLnBrk="1" hangingPunct="1"/>
            <a:r>
              <a:rPr lang="fa-IR" altLang="fa-IR" sz="1600">
                <a:cs typeface="B Nazanin" panose="00000400000000000000" pitchFamily="2" charset="-78"/>
              </a:rPr>
              <a:t>رلوه         </a:t>
            </a:r>
            <a:endParaRPr lang="en-US" altLang="fa-IR" sz="1600">
              <a:cs typeface="B Nazanin" panose="00000400000000000000" pitchFamily="2" charset="-78"/>
            </a:endParaRPr>
          </a:p>
        </p:txBody>
      </p:sp>
      <p:sp>
        <p:nvSpPr>
          <p:cNvPr id="86026" name="TextBox 18"/>
          <p:cNvSpPr txBox="1">
            <a:spLocks noChangeArrowheads="1"/>
          </p:cNvSpPr>
          <p:nvPr/>
        </p:nvSpPr>
        <p:spPr bwMode="auto">
          <a:xfrm>
            <a:off x="4114800" y="5486400"/>
            <a:ext cx="1382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600">
                <a:cs typeface="B Nazanin" panose="00000400000000000000" pitchFamily="2" charset="-78"/>
              </a:rPr>
              <a:t>پلان طبقه زیرزمین</a:t>
            </a:r>
          </a:p>
          <a:p>
            <a:pPr eaLnBrk="1" hangingPunct="1"/>
            <a:r>
              <a:rPr lang="fa-IR" altLang="fa-IR" sz="1600">
                <a:cs typeface="B Nazanin" panose="00000400000000000000" pitchFamily="2" charset="-78"/>
              </a:rPr>
              <a:t>طرح مرمت    </a:t>
            </a:r>
            <a:endParaRPr lang="en-US" altLang="fa-IR" sz="1600">
              <a:cs typeface="B Nazanin" panose="00000400000000000000" pitchFamily="2" charset="-78"/>
            </a:endParaRPr>
          </a:p>
        </p:txBody>
      </p:sp>
      <p:sp>
        <p:nvSpPr>
          <p:cNvPr id="15" name="Up Arrow 14"/>
          <p:cNvSpPr/>
          <p:nvPr/>
        </p:nvSpPr>
        <p:spPr>
          <a:xfrm>
            <a:off x="1828800" y="5867400"/>
            <a:ext cx="484188"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86028" name="TextBox 15"/>
          <p:cNvSpPr txBox="1">
            <a:spLocks noChangeArrowheads="1"/>
          </p:cNvSpPr>
          <p:nvPr/>
        </p:nvSpPr>
        <p:spPr bwMode="auto">
          <a:xfrm>
            <a:off x="1905000" y="5983288"/>
            <a:ext cx="350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US" altLang="fa-IR" sz="1800" b="1"/>
              <a:t>N</a:t>
            </a:r>
          </a:p>
          <a:p>
            <a:pPr eaLnBrk="1" hangingPunct="1"/>
            <a:endParaRPr lang="en-US" altLang="fa-IR" sz="1800" b="1"/>
          </a:p>
        </p:txBody>
      </p:sp>
      <p:sp>
        <p:nvSpPr>
          <p:cNvPr id="16" name="Rounded Rectangle 15"/>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8603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55</a:t>
            </a:r>
            <a:endParaRPr lang="en-US" altLang="fa-IR" sz="1400" b="1">
              <a:cs typeface="B Nazanin" panose="00000400000000000000" pitchFamily="2" charset="-78"/>
            </a:endParaRPr>
          </a:p>
        </p:txBody>
      </p:sp>
      <p:pic>
        <p:nvPicPr>
          <p:cNvPr id="86031" name="Picture 7" descr="G:\Internet\Uni\register_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5" name="Rounded Rectangle 4"/>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9" name="Rectangle 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87047" name="Picture 2" descr="C:\Documents and Settings\SSA\Desktop\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33400"/>
            <a:ext cx="36957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3" descr="C:\Documents and Settings\SSA\Desktop\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200400"/>
            <a:ext cx="39052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TextBox 11"/>
          <p:cNvSpPr txBox="1">
            <a:spLocks noChangeArrowheads="1"/>
          </p:cNvSpPr>
          <p:nvPr/>
        </p:nvSpPr>
        <p:spPr bwMode="auto">
          <a:xfrm>
            <a:off x="5181600" y="2286000"/>
            <a:ext cx="132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600">
                <a:cs typeface="B Nazanin" panose="00000400000000000000" pitchFamily="2" charset="-78"/>
              </a:rPr>
              <a:t>پلان طبقه همکف</a:t>
            </a:r>
          </a:p>
          <a:p>
            <a:pPr eaLnBrk="1" hangingPunct="1"/>
            <a:r>
              <a:rPr lang="fa-IR" altLang="fa-IR" sz="1600">
                <a:cs typeface="B Nazanin" panose="00000400000000000000" pitchFamily="2" charset="-78"/>
              </a:rPr>
              <a:t>رلوه     </a:t>
            </a:r>
            <a:endParaRPr lang="en-US" altLang="fa-IR" sz="1600">
              <a:cs typeface="B Nazanin" panose="00000400000000000000" pitchFamily="2" charset="-78"/>
            </a:endParaRPr>
          </a:p>
        </p:txBody>
      </p:sp>
      <p:sp>
        <p:nvSpPr>
          <p:cNvPr id="87050" name="TextBox 12"/>
          <p:cNvSpPr txBox="1">
            <a:spLocks noChangeArrowheads="1"/>
          </p:cNvSpPr>
          <p:nvPr/>
        </p:nvSpPr>
        <p:spPr bwMode="auto">
          <a:xfrm>
            <a:off x="4114800" y="5715000"/>
            <a:ext cx="175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600">
                <a:cs typeface="B Nazanin" panose="00000400000000000000" pitchFamily="2" charset="-78"/>
              </a:rPr>
              <a:t>پلان طبقه  همکف</a:t>
            </a:r>
          </a:p>
          <a:p>
            <a:pPr eaLnBrk="1" hangingPunct="1"/>
            <a:r>
              <a:rPr lang="fa-IR" altLang="fa-IR" sz="1600">
                <a:cs typeface="B Nazanin" panose="00000400000000000000" pitchFamily="2" charset="-78"/>
              </a:rPr>
              <a:t>  طرح مرمت  </a:t>
            </a:r>
            <a:endParaRPr lang="en-US" altLang="fa-IR" sz="1600">
              <a:cs typeface="B Nazanin" panose="00000400000000000000" pitchFamily="2" charset="-78"/>
            </a:endParaRPr>
          </a:p>
        </p:txBody>
      </p:sp>
      <p:sp>
        <p:nvSpPr>
          <p:cNvPr id="87051" name="TextBox 13"/>
          <p:cNvSpPr txBox="1">
            <a:spLocks noChangeArrowheads="1"/>
          </p:cNvSpPr>
          <p:nvPr/>
        </p:nvSpPr>
        <p:spPr bwMode="auto">
          <a:xfrm>
            <a:off x="1905000" y="5943600"/>
            <a:ext cx="350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fa-IR" sz="1800" b="1"/>
          </a:p>
          <a:p>
            <a:pPr eaLnBrk="1" hangingPunct="1"/>
            <a:endParaRPr lang="en-US" altLang="fa-IR" sz="1800" b="1"/>
          </a:p>
        </p:txBody>
      </p:sp>
      <p:sp>
        <p:nvSpPr>
          <p:cNvPr id="16" name="Up Arrow 15"/>
          <p:cNvSpPr/>
          <p:nvPr/>
        </p:nvSpPr>
        <p:spPr>
          <a:xfrm>
            <a:off x="1828800" y="5867400"/>
            <a:ext cx="484188"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87053" name="TextBox 16"/>
          <p:cNvSpPr txBox="1">
            <a:spLocks noChangeArrowheads="1"/>
          </p:cNvSpPr>
          <p:nvPr/>
        </p:nvSpPr>
        <p:spPr bwMode="auto">
          <a:xfrm>
            <a:off x="1905000" y="5943600"/>
            <a:ext cx="38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US" altLang="fa-IR" sz="1800" b="1"/>
              <a:t>N</a:t>
            </a:r>
          </a:p>
          <a:p>
            <a:pPr eaLnBrk="1" hangingPunct="1"/>
            <a:endParaRPr lang="en-US" altLang="fa-IR" sz="1800" b="1"/>
          </a:p>
        </p:txBody>
      </p:sp>
      <p:sp>
        <p:nvSpPr>
          <p:cNvPr id="17" name="Rounded Rectangle 16"/>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87055"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56</a:t>
            </a:r>
            <a:endParaRPr lang="en-US" altLang="fa-IR" sz="1400" b="1">
              <a:cs typeface="B Nazanin" panose="00000400000000000000" pitchFamily="2" charset="-78"/>
            </a:endParaRPr>
          </a:p>
        </p:txBody>
      </p:sp>
      <p:pic>
        <p:nvPicPr>
          <p:cNvPr id="87056" name="Picture 7" descr="G:\Internet\Uni\register_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5" name="Rounded Rectangle 4"/>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9" name="Rectangle 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88071" name="Picture 2" descr="C:\Documents and Settings\SSA\Desktop\P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38" y="830263"/>
            <a:ext cx="41751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3" descr="C:\Documents and Settings\SSA\Desktop\P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88" y="2843213"/>
            <a:ext cx="40576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Box 11"/>
          <p:cNvSpPr txBox="1">
            <a:spLocks noChangeArrowheads="1"/>
          </p:cNvSpPr>
          <p:nvPr/>
        </p:nvSpPr>
        <p:spPr bwMode="auto">
          <a:xfrm>
            <a:off x="5486400" y="2057400"/>
            <a:ext cx="1116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600">
                <a:cs typeface="B Nazanin" panose="00000400000000000000" pitchFamily="2" charset="-78"/>
              </a:rPr>
              <a:t>پلان طبقه اول</a:t>
            </a:r>
          </a:p>
          <a:p>
            <a:pPr eaLnBrk="1" hangingPunct="1"/>
            <a:r>
              <a:rPr lang="fa-IR" altLang="fa-IR" sz="1600">
                <a:cs typeface="B Nazanin" panose="00000400000000000000" pitchFamily="2" charset="-78"/>
              </a:rPr>
              <a:t>رلوه    </a:t>
            </a:r>
            <a:endParaRPr lang="en-US" altLang="fa-IR" sz="1600">
              <a:cs typeface="B Nazanin" panose="00000400000000000000" pitchFamily="2" charset="-78"/>
            </a:endParaRPr>
          </a:p>
        </p:txBody>
      </p:sp>
      <p:sp>
        <p:nvSpPr>
          <p:cNvPr id="88074" name="TextBox 12"/>
          <p:cNvSpPr txBox="1">
            <a:spLocks noChangeArrowheads="1"/>
          </p:cNvSpPr>
          <p:nvPr/>
        </p:nvSpPr>
        <p:spPr bwMode="auto">
          <a:xfrm>
            <a:off x="4191000" y="5486400"/>
            <a:ext cx="137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600">
                <a:cs typeface="B Nazanin" panose="00000400000000000000" pitchFamily="2" charset="-78"/>
              </a:rPr>
              <a:t>پلان طبقه اول </a:t>
            </a:r>
          </a:p>
          <a:p>
            <a:pPr eaLnBrk="1" hangingPunct="1"/>
            <a:r>
              <a:rPr lang="fa-IR" altLang="fa-IR" sz="1600">
                <a:cs typeface="B Nazanin" panose="00000400000000000000" pitchFamily="2" charset="-78"/>
              </a:rPr>
              <a:t>طرح مرمت  </a:t>
            </a:r>
            <a:endParaRPr lang="en-US" altLang="fa-IR" sz="1600">
              <a:cs typeface="B Nazanin" panose="00000400000000000000" pitchFamily="2" charset="-78"/>
            </a:endParaRPr>
          </a:p>
        </p:txBody>
      </p:sp>
      <p:sp>
        <p:nvSpPr>
          <p:cNvPr id="14" name="Up Arrow 13"/>
          <p:cNvSpPr/>
          <p:nvPr/>
        </p:nvSpPr>
        <p:spPr>
          <a:xfrm>
            <a:off x="1828800" y="5867400"/>
            <a:ext cx="484188"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88076" name="TextBox 14"/>
          <p:cNvSpPr txBox="1">
            <a:spLocks noChangeArrowheads="1"/>
          </p:cNvSpPr>
          <p:nvPr/>
        </p:nvSpPr>
        <p:spPr bwMode="auto">
          <a:xfrm>
            <a:off x="1905000" y="5943600"/>
            <a:ext cx="38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US" altLang="fa-IR" sz="1800" b="1"/>
              <a:t>N</a:t>
            </a:r>
          </a:p>
          <a:p>
            <a:pPr eaLnBrk="1" hangingPunct="1"/>
            <a:endParaRPr lang="en-US" altLang="fa-IR" sz="1800" b="1"/>
          </a:p>
        </p:txBody>
      </p:sp>
      <p:sp>
        <p:nvSpPr>
          <p:cNvPr id="15" name="Rounded Rectangle 14"/>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88078"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57</a:t>
            </a:r>
            <a:endParaRPr lang="en-US" altLang="fa-IR" sz="1400" b="1">
              <a:cs typeface="B Nazanin" panose="00000400000000000000" pitchFamily="2" charset="-78"/>
            </a:endParaRPr>
          </a:p>
        </p:txBody>
      </p:sp>
      <p:pic>
        <p:nvPicPr>
          <p:cNvPr id="88079" name="Picture 7" descr="G:\Internet\Uni\register_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89091" name="Picture 15" descr="24-8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981200"/>
            <a:ext cx="33147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17" descr="03-8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09600"/>
            <a:ext cx="33528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23" name="Rounded Rectangle 22"/>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cxnSp>
        <p:nvCxnSpPr>
          <p:cNvPr id="26" name="Straight Connector 25"/>
          <p:cNvCxnSpPr/>
          <p:nvPr/>
        </p:nvCxnSpPr>
        <p:spPr>
          <a:xfrm rot="5400000">
            <a:off x="-798512" y="3467100"/>
            <a:ext cx="4494212" cy="158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89096" name="TextBox 11"/>
          <p:cNvSpPr txBox="1">
            <a:spLocks noChangeArrowheads="1"/>
          </p:cNvSpPr>
          <p:nvPr/>
        </p:nvSpPr>
        <p:spPr bwMode="auto">
          <a:xfrm>
            <a:off x="7467600" y="533400"/>
            <a:ext cx="178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ورودی های بنا</a:t>
            </a:r>
            <a:endParaRPr lang="en-US" altLang="fa-IR" sz="2800">
              <a:cs typeface="B Nazanin" panose="00000400000000000000" pitchFamily="2" charset="-78"/>
            </a:endParaRPr>
          </a:p>
        </p:txBody>
      </p:sp>
      <p:pic>
        <p:nvPicPr>
          <p:cNvPr id="89097" name="Picture 13" descr="C:\Documents and Settings\SSA\Desktop\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066800"/>
            <a:ext cx="2743200" cy="20113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6" name="Elbow Connector 15"/>
          <p:cNvCxnSpPr/>
          <p:nvPr/>
        </p:nvCxnSpPr>
        <p:spPr>
          <a:xfrm rot="5400000" flipH="1" flipV="1">
            <a:off x="3581400" y="1676400"/>
            <a:ext cx="2209800" cy="1600200"/>
          </a:xfrm>
          <a:prstGeom prst="bentConnector3">
            <a:avLst>
              <a:gd name="adj1" fmla="val 14394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0800000">
            <a:off x="6172200" y="1447800"/>
            <a:ext cx="1676400" cy="1447800"/>
          </a:xfrm>
          <a:prstGeom prst="bentConnector3">
            <a:avLst>
              <a:gd name="adj1" fmla="val 37249"/>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910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58</a:t>
            </a:r>
            <a:endParaRPr lang="en-US" altLang="fa-IR" sz="1400" b="1">
              <a:cs typeface="B Nazanin" panose="00000400000000000000" pitchFamily="2" charset="-78"/>
            </a:endParaRPr>
          </a:p>
        </p:txBody>
      </p:sp>
      <p:pic>
        <p:nvPicPr>
          <p:cNvPr id="89101" name="Picture 7" descr="G:\Internet\Uni\register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34819" name="Picture 11" descr="C:\Documents and Settings\SSA\Desktop\hajm-Model.jp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82296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18"/>
          <p:cNvSpPr>
            <a:spLocks noChangeArrowheads="1"/>
          </p:cNvSpPr>
          <p:nvPr/>
        </p:nvSpPr>
        <p:spPr bwMode="auto">
          <a:xfrm>
            <a:off x="-457200" y="4724400"/>
            <a:ext cx="495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3600">
                <a:cs typeface="B Nazanin" panose="00000400000000000000" pitchFamily="2" charset="-78"/>
              </a:rPr>
              <a:t>فصل اول</a:t>
            </a:r>
          </a:p>
          <a:p>
            <a:pPr algn="r" eaLnBrk="1" hangingPunct="1"/>
            <a:endParaRPr lang="fa-IR" altLang="fa-IR" sz="3600">
              <a:cs typeface="B Nazanin" panose="00000400000000000000" pitchFamily="2" charset="-78"/>
            </a:endParaRPr>
          </a:p>
          <a:p>
            <a:pPr algn="r" eaLnBrk="1" hangingPunct="1"/>
            <a:r>
              <a:rPr lang="fa-IR" altLang="fa-IR" sz="3600">
                <a:cs typeface="B Nazanin" panose="00000400000000000000" pitchFamily="2" charset="-78"/>
              </a:rPr>
              <a:t>تاریخچه شهر تبریز</a:t>
            </a:r>
            <a:endParaRPr lang="en-US" altLang="fa-IR" sz="3600">
              <a:cs typeface="B Nazanin" panose="00000400000000000000" pitchFamily="2" charset="-78"/>
            </a:endParaRPr>
          </a:p>
        </p:txBody>
      </p:sp>
    </p:spTree>
  </p:cSld>
  <p:clrMapOvr>
    <a:masterClrMapping/>
  </p:clrMapOvr>
  <p:transition spd="med">
    <p:newsfla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2" name="Rounded Rectangle 21"/>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23" name="Rounded Rectangle 22"/>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25" name="Rounded Rectangle 24"/>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26" name="Straight Connector 25"/>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90119" name="TextBox 13"/>
          <p:cNvSpPr txBox="1">
            <a:spLocks noChangeArrowheads="1"/>
          </p:cNvSpPr>
          <p:nvPr/>
        </p:nvSpPr>
        <p:spPr bwMode="auto">
          <a:xfrm>
            <a:off x="7162800" y="533400"/>
            <a:ext cx="1960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راه پله طبقه اول</a:t>
            </a:r>
            <a:endParaRPr lang="en-US" altLang="fa-IR" sz="2800">
              <a:cs typeface="B Nazanin" panose="00000400000000000000" pitchFamily="2" charset="-78"/>
            </a:endParaRPr>
          </a:p>
        </p:txBody>
      </p:sp>
      <p:pic>
        <p:nvPicPr>
          <p:cNvPr id="90120" name="Picture 3" descr="C:\Documents and Settings\SSA\Desktop\P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57400"/>
            <a:ext cx="4057650" cy="3248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0121" name="Picture 13" descr="C:\Documents and Settings\SSA\Desktop\خانه صلح جو\new pic\P10306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6764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5" descr="IMG_326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419600"/>
            <a:ext cx="27447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hape 29"/>
          <p:cNvCxnSpPr/>
          <p:nvPr/>
        </p:nvCxnSpPr>
        <p:spPr>
          <a:xfrm rot="10800000" flipV="1">
            <a:off x="6019800" y="2209800"/>
            <a:ext cx="2362200" cy="3810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flipV="1">
            <a:off x="3124200" y="2971800"/>
            <a:ext cx="2819400" cy="2514600"/>
          </a:xfrm>
          <a:prstGeom prst="bentConnector3">
            <a:avLst>
              <a:gd name="adj1" fmla="val 99964"/>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0125" name="Picture 13" descr="DSC0004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04800"/>
            <a:ext cx="3192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Elbow Connector 18"/>
          <p:cNvCxnSpPr/>
          <p:nvPr/>
        </p:nvCxnSpPr>
        <p:spPr>
          <a:xfrm>
            <a:off x="3276600" y="1828800"/>
            <a:ext cx="2438400" cy="9144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0128"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59</a:t>
            </a:r>
            <a:endParaRPr lang="en-US" altLang="fa-IR" sz="1400" b="1">
              <a:cs typeface="B Nazanin" panose="00000400000000000000" pitchFamily="2" charset="-78"/>
            </a:endParaRPr>
          </a:p>
        </p:txBody>
      </p:sp>
      <p:pic>
        <p:nvPicPr>
          <p:cNvPr id="90129" name="Picture 7" descr="G:\Internet\Uni\register_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3" name="Rounded Rectangle 22"/>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24" name="Rounded Rectangle 23"/>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26" name="Rounded Rectangle 25"/>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27" name="Straight Connector 26"/>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91143" name="Picture 3" descr="C:\Documents and Settings\SSA\Desktop\P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76400"/>
            <a:ext cx="4057650" cy="32464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144" name="Picture 15" descr="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990600"/>
            <a:ext cx="2819400" cy="2114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1145" name="Picture 14" descr="C:\Documents and Settings\SSA\Desktop\خانه صلح جو\new pic\P10306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962400"/>
            <a:ext cx="2743200" cy="2057400"/>
          </a:xfrm>
          <a:prstGeom prst="rect">
            <a:avLst/>
          </a:prstGeom>
          <a:solidFill>
            <a:schemeClr val="bg1"/>
          </a:solidFill>
          <a:ln w="25400" algn="ctr">
            <a:solidFill>
              <a:schemeClr val="tx1"/>
            </a:solidFill>
            <a:miter lim="800000"/>
            <a:headEnd/>
            <a:tailEnd/>
          </a:ln>
        </p:spPr>
      </p:pic>
      <p:pic>
        <p:nvPicPr>
          <p:cNvPr id="91146" name="Picture 17" descr="1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962400"/>
            <a:ext cx="2971800" cy="2228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1147" name="Picture 15" descr="C:\Documents and Settings\SSA\Desktop\خانه صلح جو\new pic\P10306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457200"/>
            <a:ext cx="2921000" cy="2190750"/>
          </a:xfrm>
          <a:prstGeom prst="rect">
            <a:avLst/>
          </a:prstGeom>
          <a:solidFill>
            <a:schemeClr val="bg1"/>
          </a:solidFill>
          <a:ln w="25400" algn="ctr">
            <a:solidFill>
              <a:schemeClr val="tx1"/>
            </a:solidFill>
            <a:miter lim="800000"/>
            <a:headEnd/>
            <a:tailEnd/>
          </a:ln>
        </p:spPr>
      </p:pic>
      <p:cxnSp>
        <p:nvCxnSpPr>
          <p:cNvPr id="18" name="Elbow Connector 17"/>
          <p:cNvCxnSpPr/>
          <p:nvPr/>
        </p:nvCxnSpPr>
        <p:spPr>
          <a:xfrm rot="16200000" flipH="1">
            <a:off x="4076700" y="1485900"/>
            <a:ext cx="2057400" cy="13716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0800000" flipV="1">
            <a:off x="5943600" y="2047875"/>
            <a:ext cx="609600" cy="1228725"/>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5400000" flipH="1" flipV="1">
            <a:off x="3981450" y="2457450"/>
            <a:ext cx="609600" cy="2400300"/>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151" name="TextBox 57"/>
          <p:cNvSpPr txBox="1">
            <a:spLocks noChangeArrowheads="1"/>
          </p:cNvSpPr>
          <p:nvPr/>
        </p:nvSpPr>
        <p:spPr bwMode="auto">
          <a:xfrm>
            <a:off x="7848600" y="228600"/>
            <a:ext cx="1403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اتاق نقاشی</a:t>
            </a:r>
            <a:endParaRPr lang="en-US" altLang="fa-IR" sz="2800">
              <a:cs typeface="B Nazanin" panose="00000400000000000000" pitchFamily="2" charset="-78"/>
            </a:endParaRPr>
          </a:p>
        </p:txBody>
      </p:sp>
      <p:cxnSp>
        <p:nvCxnSpPr>
          <p:cNvPr id="35" name="Elbow Connector 34"/>
          <p:cNvCxnSpPr/>
          <p:nvPr/>
        </p:nvCxnSpPr>
        <p:spPr>
          <a:xfrm rot="16200000" flipV="1">
            <a:off x="6629400" y="2743200"/>
            <a:ext cx="609600" cy="1828800"/>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1154"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60</a:t>
            </a:r>
            <a:endParaRPr lang="en-US" altLang="fa-IR" sz="1400" b="1">
              <a:cs typeface="B Nazanin" panose="00000400000000000000" pitchFamily="2" charset="-78"/>
            </a:endParaRPr>
          </a:p>
        </p:txBody>
      </p:sp>
      <p:pic>
        <p:nvPicPr>
          <p:cNvPr id="91155" name="Picture 7" descr="G:\Internet\Uni\register_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8" name="Rounded Rectangle 17"/>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22" name="Rounded Rectangle 21"/>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24" name="Rounded Rectangle 23"/>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25" name="Straight Connector 24"/>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92167" name="Picture 3" descr="C:\Documents and Settings\SSA\Desktop\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143000"/>
            <a:ext cx="3810000" cy="304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68" name="Picture 13" descr="C:\Documents and Settings\SSA\Desktop\خانه صلح جو\pic\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038600"/>
            <a:ext cx="3297238"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12" descr="C:\Documents and Settings\SSA\Desktop\خانه صلح جو\pic\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810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TextBox 47"/>
          <p:cNvSpPr txBox="1">
            <a:spLocks noChangeArrowheads="1"/>
          </p:cNvSpPr>
          <p:nvPr/>
        </p:nvSpPr>
        <p:spPr bwMode="auto">
          <a:xfrm>
            <a:off x="5410200" y="5715000"/>
            <a:ext cx="17351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مهتابی شمالی</a:t>
            </a:r>
          </a:p>
          <a:p>
            <a:pPr eaLnBrk="1" hangingPunct="1"/>
            <a:endParaRPr lang="en-US" altLang="fa-IR" sz="2800">
              <a:cs typeface="B Nazanin" panose="00000400000000000000" pitchFamily="2" charset="-78"/>
            </a:endParaRPr>
          </a:p>
        </p:txBody>
      </p:sp>
      <p:sp>
        <p:nvSpPr>
          <p:cNvPr id="92171" name="TextBox 48"/>
          <p:cNvSpPr txBox="1">
            <a:spLocks noChangeArrowheads="1"/>
          </p:cNvSpPr>
          <p:nvPr/>
        </p:nvSpPr>
        <p:spPr bwMode="auto">
          <a:xfrm>
            <a:off x="7391400" y="3124200"/>
            <a:ext cx="1770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مهتابی جنوبی</a:t>
            </a:r>
          </a:p>
        </p:txBody>
      </p:sp>
      <p:cxnSp>
        <p:nvCxnSpPr>
          <p:cNvPr id="31" name="Elbow Connector 30"/>
          <p:cNvCxnSpPr/>
          <p:nvPr/>
        </p:nvCxnSpPr>
        <p:spPr>
          <a:xfrm rot="5400000">
            <a:off x="4991100" y="1943100"/>
            <a:ext cx="1676400" cy="1600200"/>
          </a:xfrm>
          <a:prstGeom prst="bentConnector3">
            <a:avLst>
              <a:gd name="adj1" fmla="val 30835"/>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5400000" flipH="1" flipV="1">
            <a:off x="3009900" y="3009900"/>
            <a:ext cx="2133600" cy="11430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2175"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61</a:t>
            </a:r>
            <a:endParaRPr lang="en-US" altLang="fa-IR" sz="1400" b="1">
              <a:cs typeface="B Nazanin" panose="00000400000000000000" pitchFamily="2" charset="-78"/>
            </a:endParaRPr>
          </a:p>
        </p:txBody>
      </p:sp>
      <p:pic>
        <p:nvPicPr>
          <p:cNvPr id="92176" name="Picture 7" descr="G:\Internet\Uni\register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8" name="Rounded Rectangle 17"/>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22" name="Rounded Rectangle 21"/>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24" name="Rounded Rectangle 23"/>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25" name="Straight Connector 24"/>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93191" name="Picture 3" descr="C:\Documents and Settings\SSA\Desktop\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990600"/>
            <a:ext cx="3905250" cy="3124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3192" name="TextBox 31"/>
          <p:cNvSpPr txBox="1">
            <a:spLocks noChangeArrowheads="1"/>
          </p:cNvSpPr>
          <p:nvPr/>
        </p:nvSpPr>
        <p:spPr bwMode="auto">
          <a:xfrm>
            <a:off x="7772400" y="381000"/>
            <a:ext cx="1497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نمای شرقی</a:t>
            </a:r>
            <a:endParaRPr lang="en-US" altLang="fa-IR" sz="2800">
              <a:cs typeface="B Nazanin" panose="00000400000000000000" pitchFamily="2" charset="-78"/>
            </a:endParaRPr>
          </a:p>
        </p:txBody>
      </p:sp>
      <p:pic>
        <p:nvPicPr>
          <p:cNvPr id="93193" name="Picture 11" descr="06.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657600"/>
            <a:ext cx="365442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hape 18"/>
          <p:cNvCxnSpPr/>
          <p:nvPr/>
        </p:nvCxnSpPr>
        <p:spPr>
          <a:xfrm flipV="1">
            <a:off x="5638800" y="2819400"/>
            <a:ext cx="2895600" cy="838200"/>
          </a:xfrm>
          <a:prstGeom prst="bentConnector3">
            <a:avLst>
              <a:gd name="adj1" fmla="val -35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3195" name="Picture 15" descr="E:\payan name\85\85(2)\Picture 0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6858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Connector 28"/>
          <p:cNvCxnSpPr/>
          <p:nvPr/>
        </p:nvCxnSpPr>
        <p:spPr>
          <a:xfrm rot="10800000">
            <a:off x="5029200" y="2819400"/>
            <a:ext cx="609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3198"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62</a:t>
            </a:r>
            <a:endParaRPr lang="en-US" altLang="fa-IR" sz="1400" b="1">
              <a:cs typeface="B Nazanin" panose="00000400000000000000" pitchFamily="2" charset="-78"/>
            </a:endParaRPr>
          </a:p>
        </p:txBody>
      </p:sp>
      <p:pic>
        <p:nvPicPr>
          <p:cNvPr id="93199" name="Picture 7" descr="G:\Internet\Uni\register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4211" name="Picture 13" descr="Picture5.jpg"/>
          <p:cNvPicPr>
            <a:picLocks noChangeAspect="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1600200" y="381000"/>
            <a:ext cx="326072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23" name="Rounded Rectangle 22"/>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25" name="Rounded Rectangle 24"/>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26" name="Straight Connector 25"/>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94216" name="Picture 2" descr="C:\Documents and Settings\SSA\Desktop\P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4800"/>
            <a:ext cx="2895600" cy="2273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43" name="Elbow Connector 42"/>
          <p:cNvCxnSpPr/>
          <p:nvPr/>
        </p:nvCxnSpPr>
        <p:spPr>
          <a:xfrm rot="10800000">
            <a:off x="6324600" y="1752600"/>
            <a:ext cx="1676400" cy="1066800"/>
          </a:xfrm>
          <a:prstGeom prst="bentConnector3">
            <a:avLst>
              <a:gd name="adj1" fmla="val 42629"/>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4218" name="Picture 11" descr="1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3845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Elbow Connector 20"/>
          <p:cNvCxnSpPr/>
          <p:nvPr/>
        </p:nvCxnSpPr>
        <p:spPr>
          <a:xfrm>
            <a:off x="4860925" y="1603375"/>
            <a:ext cx="1235075" cy="14922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220" name="TextBox 13"/>
          <p:cNvSpPr txBox="1">
            <a:spLocks noChangeArrowheads="1"/>
          </p:cNvSpPr>
          <p:nvPr/>
        </p:nvSpPr>
        <p:spPr bwMode="auto">
          <a:xfrm>
            <a:off x="3124200" y="5562600"/>
            <a:ext cx="1347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نمای غربی</a:t>
            </a:r>
          </a:p>
        </p:txBody>
      </p:sp>
      <p:sp>
        <p:nvSpPr>
          <p:cNvPr id="15" name="Rounded Rectangle 14"/>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4222"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63</a:t>
            </a:r>
            <a:endParaRPr lang="en-US" altLang="fa-IR" sz="1400" b="1">
              <a:cs typeface="B Nazanin" panose="00000400000000000000" pitchFamily="2" charset="-78"/>
            </a:endParaRPr>
          </a:p>
        </p:txBody>
      </p:sp>
      <p:pic>
        <p:nvPicPr>
          <p:cNvPr id="94223" name="Picture 7" descr="G:\Internet\Uni\register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2" name="Rounded Rectangle 21"/>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23" name="Rounded Rectangle 22"/>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25" name="Rounded Rectangle 24"/>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26" name="Straight Connector 25"/>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95239" name="Picture 15" descr="C:\Documents and Settings\SSA\Desktop\خانه صلح جو\new pic\P10306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334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16" descr="C:\Documents and Settings\SSA\Desktop\خانه صلح جو\new pic\P10306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788" y="3733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2" descr="C:\Documents and Settings\SSA\Desktop\P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819400"/>
            <a:ext cx="3363913" cy="26400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242" name="TextBox 56"/>
          <p:cNvSpPr txBox="1">
            <a:spLocks noChangeArrowheads="1"/>
          </p:cNvSpPr>
          <p:nvPr/>
        </p:nvSpPr>
        <p:spPr bwMode="auto">
          <a:xfrm>
            <a:off x="5410200" y="5943600"/>
            <a:ext cx="4087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نماهای ورودی اصلی (حیاط بیرونی)</a:t>
            </a:r>
            <a:endParaRPr lang="en-US" altLang="fa-IR" sz="2800">
              <a:cs typeface="B Nazanin" panose="00000400000000000000" pitchFamily="2" charset="-78"/>
            </a:endParaRPr>
          </a:p>
        </p:txBody>
      </p:sp>
      <p:pic>
        <p:nvPicPr>
          <p:cNvPr id="95243" name="Picture 23" descr="E:\payan name\khan.e.solhjo\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6096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Elbow Connector 33"/>
          <p:cNvCxnSpPr/>
          <p:nvPr/>
        </p:nvCxnSpPr>
        <p:spPr>
          <a:xfrm flipV="1">
            <a:off x="3657600" y="3352800"/>
            <a:ext cx="3581400" cy="381000"/>
          </a:xfrm>
          <a:prstGeom prst="bentConnector3">
            <a:avLst>
              <a:gd name="adj1" fmla="val -29"/>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3467101" y="3162300"/>
            <a:ext cx="3810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6096001" y="3124200"/>
            <a:ext cx="914400" cy="317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5248"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64</a:t>
            </a:r>
            <a:endParaRPr lang="en-US" altLang="fa-IR" sz="1400" b="1">
              <a:cs typeface="B Nazanin" panose="00000400000000000000" pitchFamily="2" charset="-78"/>
            </a:endParaRPr>
          </a:p>
        </p:txBody>
      </p:sp>
      <p:pic>
        <p:nvPicPr>
          <p:cNvPr id="95249" name="Picture 7" descr="G:\Internet\Uni\register_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8" name="Rounded Rectangle 7"/>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0" name="Rounded Rectangle 9"/>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11" name="Straight Connector 10"/>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2" name="Rectangle 11"/>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6263" name="Picture 3" descr="C:\Documents and Settings\SSA\Desktop\P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876550"/>
            <a:ext cx="2895600" cy="3619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6264" name="Picture 3" descr="C:\Documents and Settings\SSA\Desktop\خانه صلح جو\new pic\P10306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886200"/>
            <a:ext cx="2000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12" descr="C:\Documents and Settings\SSA\Desktop\خانه صلح جو\new pic\P10306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988" y="2057400"/>
            <a:ext cx="2614612"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6" name="Picture 13" descr="C:\Documents and Settings\SSA\Desktop\خانه صلح جو\new pic\P10306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57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Elbow Connector 14"/>
          <p:cNvCxnSpPr/>
          <p:nvPr/>
        </p:nvCxnSpPr>
        <p:spPr>
          <a:xfrm rot="16200000" flipH="1">
            <a:off x="2676525" y="2981325"/>
            <a:ext cx="2152650" cy="13335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5140325" y="4518025"/>
            <a:ext cx="1009650" cy="1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4724400" y="5029200"/>
            <a:ext cx="9144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a:off x="4572000" y="6400800"/>
            <a:ext cx="1828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4343401" y="6172200"/>
            <a:ext cx="45720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6272" name="TextBox 21"/>
          <p:cNvSpPr txBox="1">
            <a:spLocks noChangeArrowheads="1"/>
          </p:cNvSpPr>
          <p:nvPr/>
        </p:nvSpPr>
        <p:spPr bwMode="auto">
          <a:xfrm>
            <a:off x="6326188" y="914400"/>
            <a:ext cx="282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بخشی از فضاهای داخلی</a:t>
            </a:r>
            <a:endParaRPr lang="en-US" altLang="fa-IR" sz="2800">
              <a:cs typeface="B Nazanin" panose="00000400000000000000" pitchFamily="2" charset="-78"/>
            </a:endParaRPr>
          </a:p>
        </p:txBody>
      </p:sp>
      <p:sp>
        <p:nvSpPr>
          <p:cNvPr id="19" name="Rounded Rectangle 18"/>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6274"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65</a:t>
            </a:r>
            <a:endParaRPr lang="en-US" altLang="fa-IR" sz="1400" b="1">
              <a:cs typeface="B Nazanin" panose="00000400000000000000" pitchFamily="2" charset="-78"/>
            </a:endParaRPr>
          </a:p>
        </p:txBody>
      </p:sp>
      <p:pic>
        <p:nvPicPr>
          <p:cNvPr id="96275" name="Picture 7" descr="G:\Internet\Uni\register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9" name="Rounded Rectangle 8"/>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10" name="Straight Connector 9"/>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7287" name="Picture 3" descr="C:\Documents and Settings\SSA\Desktop\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3124200" cy="3905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88" name="Picture 2" descr="C:\Documents and Settings\SSA\Desktop\خانه صلح جو\new pic\P10306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810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9" name="Picture 4" descr="C:\Documents and Settings\SSA\Desktop\خانه صلح جو\pic\IMG_33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838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p:nvCxnSpPr>
        <p:spPr>
          <a:xfrm rot="10800000">
            <a:off x="5486400" y="2819400"/>
            <a:ext cx="304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610101" y="3695700"/>
            <a:ext cx="17526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a:off x="4800600" y="4572000"/>
            <a:ext cx="685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a:off x="4800600" y="5486400"/>
            <a:ext cx="1066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flipH="1" flipV="1">
            <a:off x="4457701" y="5143500"/>
            <a:ext cx="68580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295" name="TextBox 16"/>
          <p:cNvSpPr txBox="1">
            <a:spLocks noChangeArrowheads="1"/>
          </p:cNvSpPr>
          <p:nvPr/>
        </p:nvSpPr>
        <p:spPr bwMode="auto">
          <a:xfrm>
            <a:off x="2363788" y="685800"/>
            <a:ext cx="282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بخشی از فضاهای داخلی</a:t>
            </a:r>
            <a:endParaRPr lang="en-US" altLang="fa-IR" sz="2800">
              <a:cs typeface="B Nazanin" panose="00000400000000000000" pitchFamily="2" charset="-78"/>
            </a:endParaRPr>
          </a:p>
        </p:txBody>
      </p:sp>
      <p:sp>
        <p:nvSpPr>
          <p:cNvPr id="18" name="Rounded Rectangle 17"/>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7297"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66</a:t>
            </a:r>
            <a:endParaRPr lang="en-US" altLang="fa-IR" sz="1400" b="1">
              <a:cs typeface="B Nazanin" panose="00000400000000000000" pitchFamily="2" charset="-78"/>
            </a:endParaRPr>
          </a:p>
        </p:txBody>
      </p:sp>
      <p:pic>
        <p:nvPicPr>
          <p:cNvPr id="97298" name="Picture 7" descr="G:\Internet\Uni\register_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9" name="Rounded Rectangle 8"/>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10" name="Straight Connector 9"/>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8311" name="Picture 10" descr="C:\Documents and Settings\SSA\Desktop\CADI-Mode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8600"/>
            <a:ext cx="4518025"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Box 11"/>
          <p:cNvSpPr txBox="1">
            <a:spLocks noChangeArrowheads="1"/>
          </p:cNvSpPr>
          <p:nvPr/>
        </p:nvSpPr>
        <p:spPr bwMode="auto">
          <a:xfrm>
            <a:off x="5335588" y="533400"/>
            <a:ext cx="3957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800">
                <a:cs typeface="B Nazanin" panose="00000400000000000000" pitchFamily="2" charset="-78"/>
              </a:rPr>
              <a:t>دسترسی و ورودی فضا های داخلی</a:t>
            </a:r>
            <a:endParaRPr lang="en-US" altLang="fa-IR" sz="2800">
              <a:cs typeface="B Nazanin" panose="00000400000000000000" pitchFamily="2" charset="-78"/>
            </a:endParaRPr>
          </a:p>
        </p:txBody>
      </p:sp>
      <p:sp>
        <p:nvSpPr>
          <p:cNvPr id="98313" name="TextBox 12"/>
          <p:cNvSpPr txBox="1">
            <a:spLocks noChangeArrowheads="1"/>
          </p:cNvSpPr>
          <p:nvPr/>
        </p:nvSpPr>
        <p:spPr bwMode="auto">
          <a:xfrm>
            <a:off x="2667000" y="5791200"/>
            <a:ext cx="1281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a:cs typeface="B Nazanin" panose="00000400000000000000" pitchFamily="2" charset="-78"/>
              </a:rPr>
              <a:t>طبقه زیر زمین </a:t>
            </a:r>
            <a:endParaRPr lang="en-US" altLang="fa-IR" sz="1800">
              <a:cs typeface="B Nazanin" panose="00000400000000000000" pitchFamily="2" charset="-78"/>
            </a:endParaRPr>
          </a:p>
        </p:txBody>
      </p:sp>
      <p:sp>
        <p:nvSpPr>
          <p:cNvPr id="12" name="Rounded Rectangle 11"/>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8315"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67</a:t>
            </a:r>
            <a:endParaRPr lang="en-US" altLang="fa-IR" sz="1400" b="1">
              <a:cs typeface="B Nazanin" panose="00000400000000000000" pitchFamily="2" charset="-78"/>
            </a:endParaRPr>
          </a:p>
        </p:txBody>
      </p:sp>
      <p:pic>
        <p:nvPicPr>
          <p:cNvPr id="98316"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9" name="Straight Connector 8"/>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9335" name="Picture 2" descr="C:\Documents and Settings\SSA\Desktop\dastres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388" y="228600"/>
            <a:ext cx="4494212"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TextBox 11"/>
          <p:cNvSpPr txBox="1">
            <a:spLocks noChangeArrowheads="1"/>
          </p:cNvSpPr>
          <p:nvPr/>
        </p:nvSpPr>
        <p:spPr bwMode="auto">
          <a:xfrm>
            <a:off x="2133600" y="5562600"/>
            <a:ext cx="111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a:cs typeface="B Nazanin" panose="00000400000000000000" pitchFamily="2" charset="-78"/>
              </a:rPr>
              <a:t>طبقه همکف </a:t>
            </a:r>
            <a:endParaRPr lang="en-US" altLang="fa-IR" sz="1800">
              <a:cs typeface="B Nazanin" panose="00000400000000000000" pitchFamily="2" charset="-78"/>
            </a:endParaRPr>
          </a:p>
        </p:txBody>
      </p:sp>
      <p:sp>
        <p:nvSpPr>
          <p:cNvPr id="11" name="Rounded Rectangle 10"/>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9338"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68</a:t>
            </a:r>
            <a:endParaRPr lang="en-US" altLang="fa-IR" sz="1400" b="1">
              <a:cs typeface="B Nazanin" panose="00000400000000000000" pitchFamily="2" charset="-78"/>
            </a:endParaRPr>
          </a:p>
        </p:txBody>
      </p:sp>
      <p:pic>
        <p:nvPicPr>
          <p:cNvPr id="99339"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35843" name="Picture 2" descr="C:\Documents and Settings\SSA\Desktop\123\pic\124293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85800"/>
            <a:ext cx="67056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14"/>
          <p:cNvSpPr txBox="1">
            <a:spLocks noChangeArrowheads="1"/>
          </p:cNvSpPr>
          <p:nvPr/>
        </p:nvSpPr>
        <p:spPr bwMode="auto">
          <a:xfrm>
            <a:off x="2438400" y="54864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fa-IR" altLang="fa-IR" sz="1600">
                <a:cs typeface="B Nazanin" panose="00000400000000000000" pitchFamily="2" charset="-78"/>
              </a:rPr>
              <a:t>نقشه شهر تبریز در سال 940 ه.ق برابربا 900 ه.ش؛ این طرح توسط یک سیاح ترک به صورت مینیاتور نقاشی شده و امروز در موزه توپ قاپو سرای استانبول نگهداری می شود.</a:t>
            </a:r>
          </a:p>
        </p:txBody>
      </p:sp>
      <p:sp>
        <p:nvSpPr>
          <p:cNvPr id="35845" name="TextBox 12"/>
          <p:cNvSpPr txBox="1">
            <a:spLocks noChangeArrowheads="1"/>
          </p:cNvSpPr>
          <p:nvPr/>
        </p:nvSpPr>
        <p:spPr bwMode="auto">
          <a:xfrm>
            <a:off x="152400" y="6400800"/>
            <a:ext cx="230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a:t>
            </a:r>
            <a:endParaRPr lang="en-US" altLang="fa-IR" sz="1400" b="1">
              <a:cs typeface="B Nazanin" panose="00000400000000000000" pitchFamily="2" charset="-78"/>
            </a:endParaRPr>
          </a:p>
        </p:txBody>
      </p:sp>
    </p:spTree>
  </p:cSld>
  <p:clrMapOvr>
    <a:masterClrMapping/>
  </p:clrMapOvr>
  <p:transition>
    <p:wheel spokes="8"/>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9" name="Straight Connector 8"/>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00359" name="Picture 2" descr="C:\Documents and Settings\SSA\Desktop\dastres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28600"/>
            <a:ext cx="44958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TextBox 11"/>
          <p:cNvSpPr txBox="1">
            <a:spLocks noChangeArrowheads="1"/>
          </p:cNvSpPr>
          <p:nvPr/>
        </p:nvSpPr>
        <p:spPr bwMode="auto">
          <a:xfrm>
            <a:off x="2286000" y="5715000"/>
            <a:ext cx="885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a:cs typeface="B Nazanin" panose="00000400000000000000" pitchFamily="2" charset="-78"/>
              </a:rPr>
              <a:t>طبقه اول </a:t>
            </a:r>
            <a:endParaRPr lang="en-US" altLang="fa-IR" sz="1800">
              <a:cs typeface="B Nazanin" panose="00000400000000000000" pitchFamily="2" charset="-78"/>
            </a:endParaRPr>
          </a:p>
        </p:txBody>
      </p:sp>
      <p:sp>
        <p:nvSpPr>
          <p:cNvPr id="11" name="Rounded Rectangle 10"/>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مطالعات مسکن و </a:t>
            </a:r>
          </a:p>
          <a:p>
            <a:pPr algn="ctr" eaLnBrk="1" fontAlgn="auto" hangingPunct="1">
              <a:spcBef>
                <a:spcPts val="0"/>
              </a:spcBef>
              <a:spcAft>
                <a:spcPts val="0"/>
              </a:spcAft>
              <a:defRPr/>
            </a:pPr>
            <a:r>
              <a:rPr lang="fa-IR" sz="800" dirty="0">
                <a:cs typeface="B Titr" pitchFamily="2" charset="-78"/>
              </a:rPr>
              <a:t>معرفی خانه صلح جو</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00362"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69</a:t>
            </a:r>
            <a:endParaRPr lang="en-US" altLang="fa-IR" sz="1400" b="1">
              <a:cs typeface="B Nazanin" panose="00000400000000000000" pitchFamily="2" charset="-78"/>
            </a:endParaRPr>
          </a:p>
        </p:txBody>
      </p:sp>
      <p:pic>
        <p:nvPicPr>
          <p:cNvPr id="100363"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01379" name="Picture 2" descr="C:\Documents and Settings\SSA\Deskt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9069388" cy="641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10"/>
          <p:cNvSpPr>
            <a:spLocks noChangeArrowheads="1"/>
          </p:cNvSpPr>
          <p:nvPr/>
        </p:nvSpPr>
        <p:spPr bwMode="auto">
          <a:xfrm>
            <a:off x="-762000" y="4495800"/>
            <a:ext cx="495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3600"/>
              <a:t>فصل سوم</a:t>
            </a:r>
          </a:p>
          <a:p>
            <a:pPr algn="r" eaLnBrk="1" hangingPunct="1"/>
            <a:endParaRPr lang="fa-IR" altLang="fa-IR" sz="3600"/>
          </a:p>
          <a:p>
            <a:pPr algn="r" eaLnBrk="1" hangingPunct="1"/>
            <a:r>
              <a:rPr lang="fa-IR" altLang="fa-IR" sz="3600"/>
              <a:t>مبانی نظری</a:t>
            </a:r>
            <a:endParaRPr lang="en-US" altLang="fa-IR" sz="3600"/>
          </a:p>
        </p:txBody>
      </p:sp>
    </p:spTree>
  </p:cSld>
  <p:clrMapOvr>
    <a:masterClrMapping/>
  </p:clrMapOvr>
  <p:transition>
    <p:newsflash/>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مبانی نظری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 name="Rounded Rectangle 8"/>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10" name="Straight Connector 9"/>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2408" name="TextBox 11"/>
          <p:cNvSpPr txBox="1">
            <a:spLocks noChangeArrowheads="1"/>
          </p:cNvSpPr>
          <p:nvPr/>
        </p:nvSpPr>
        <p:spPr bwMode="auto">
          <a:xfrm>
            <a:off x="1676400" y="304800"/>
            <a:ext cx="75438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3200" b="1">
                <a:cs typeface="B Nazanin" panose="00000400000000000000" pitchFamily="2" charset="-78"/>
              </a:rPr>
              <a:t> مبانی نظری</a:t>
            </a:r>
          </a:p>
          <a:p>
            <a:pPr algn="r" eaLnBrk="1" hangingPunct="1"/>
            <a:endParaRPr lang="fa-IR" altLang="fa-IR" sz="1800" i="1">
              <a:cs typeface="B Nazanin" panose="00000400000000000000" pitchFamily="2" charset="-78"/>
            </a:endParaRPr>
          </a:p>
          <a:p>
            <a:pPr algn="r" eaLnBrk="1" hangingPunct="1"/>
            <a:r>
              <a:rPr lang="fa-IR" altLang="fa-IR" sz="2400" b="1">
                <a:cs typeface="B Nazanin" panose="00000400000000000000" pitchFamily="2" charset="-78"/>
              </a:rPr>
              <a:t>ارزش تاریخی بنا:</a:t>
            </a:r>
            <a:r>
              <a:rPr lang="fa-IR" altLang="fa-IR" sz="2400">
                <a:cs typeface="B Nazanin" panose="00000400000000000000" pitchFamily="2" charset="-78"/>
              </a:rPr>
              <a:t> </a:t>
            </a:r>
          </a:p>
          <a:p>
            <a:pPr algn="r" eaLnBrk="1" hangingPunct="1"/>
            <a:endParaRPr lang="fa-IR" altLang="fa-IR">
              <a:cs typeface="B Nazanin" panose="00000400000000000000" pitchFamily="2" charset="-78"/>
            </a:endParaRPr>
          </a:p>
          <a:p>
            <a:pPr algn="just" rtl="1" eaLnBrk="1" hangingPunct="1"/>
            <a:r>
              <a:rPr lang="fa-IR" altLang="fa-IR" sz="1600">
                <a:cs typeface="B Nazanin" panose="00000400000000000000" pitchFamily="2" charset="-78"/>
              </a:rPr>
              <a:t>با توجه به آثار بدست آمده از گچ بری ها،قدمت این بنا به دوره قاجار می رسد. با توجه به این نکته میتوان گفت این بنا دارای یک دوره معماری گذرنده از معماری قاجار به پهلوی  بوده است که در گذر زمان در دوره پهلوی فضا هایی به آن افزوده شده و همین امر باعث تغییر پلان کلی بنا شده است ازجمله این الحاقات می توان به افزودن طبقه دوم به بنا در این دوره اشاره کرد.( با توجه به نمای ساختمان که ستون های طبقه اول و دوم در یک راستا قرار نگرفته است). همچنین در طول زمان به دلیل عدم سکونت و استفاده از بنا و آتش زدن قسمت هایی از آن توسط همسایگان باعث شده تا لطمات زیادی به کالبد کلی بنا وارد شده و آن را تخریب نماید. سقف بنا به طور کلی از بین رفته و همین امر باعث شده که در هنگام مرمت اتاق های شرقی طبقه دوم را به مهتابی تبدیل نمایند و قسمت جنوبی به دلیل تخریب کامل ناشی از آتش سوزی قادر به مرمت نیستند. </a:t>
            </a:r>
          </a:p>
          <a:p>
            <a:pPr algn="just" rtl="1" eaLnBrk="1" hangingPunct="1"/>
            <a:r>
              <a:rPr lang="fa-IR" altLang="fa-IR" sz="1600">
                <a:cs typeface="B Nazanin" panose="00000400000000000000" pitchFamily="2" charset="-78"/>
              </a:rPr>
              <a:t>اما به طور کلی کاربری بنا در تمام دوره ها و با تمام تغییرات مسکونی بوده و همین امر باعث شد ما برای کاربری جدید آن هم کاربری مسکونی و فرهنگی را پیشنهاد نماییم تا همچنان بتواند اصالت و هویت خود را حفظ نماید.</a:t>
            </a:r>
          </a:p>
          <a:p>
            <a:pPr algn="just" rtl="1" eaLnBrk="1" hangingPunct="1"/>
            <a:r>
              <a:rPr lang="fa-IR" altLang="fa-IR" sz="1600">
                <a:cs typeface="B Nazanin" panose="00000400000000000000" pitchFamily="2" charset="-78"/>
              </a:rPr>
              <a:t>به دلیل قرار گیری این بنا درمرکز شهر-نزدیکی به مرکز خرید تربیت و همچنین ساختمان شهرداری که از بارزترین آثار تاریخی شهر تبریز به شمار میرود باعث شده که این بنا از حیث هویت و تاریخ حائز اهمیت قرار گرفته و در این اواخر اقدام به مرمت آن نمایند. لازم به ذکر است که خانه صلح جو از جمله خانه های قدیمی موجود در بافت شهر تبریز است که به دلیل نحوه ترکیب فضاها و همچنین طراحی نادر و منحصر به فردش در نحوه قرار گیری حیاط بیرونی باعث شده تا از سایر بناها شاخص تر شده و دارای اهمیت باشد.</a:t>
            </a:r>
          </a:p>
          <a:p>
            <a:pPr algn="r" eaLnBrk="1" hangingPunct="1"/>
            <a:endParaRPr lang="fa-IR" altLang="fa-IR" sz="1600">
              <a:cs typeface="B Nazanin" panose="00000400000000000000" pitchFamily="2" charset="-78"/>
            </a:endParaRPr>
          </a:p>
        </p:txBody>
      </p:sp>
      <p:sp>
        <p:nvSpPr>
          <p:cNvPr id="102409"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71</a:t>
            </a:r>
            <a:endParaRPr lang="en-US" altLang="fa-IR" sz="1400" b="1">
              <a:cs typeface="B Nazanin" panose="00000400000000000000" pitchFamily="2" charset="-78"/>
            </a:endParaRPr>
          </a:p>
        </p:txBody>
      </p:sp>
      <p:pic>
        <p:nvPicPr>
          <p:cNvPr id="102410"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9" name="Straight Connector 8"/>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3431" name="Rectangle 1"/>
          <p:cNvSpPr>
            <a:spLocks noChangeArrowheads="1"/>
          </p:cNvSpPr>
          <p:nvPr/>
        </p:nvSpPr>
        <p:spPr bwMode="auto">
          <a:xfrm>
            <a:off x="1752600" y="533400"/>
            <a:ext cx="76200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a:r>
              <a:rPr lang="ar-SA" altLang="fa-IR" sz="1600">
                <a:ea typeface="Times New Roman" panose="02020603050405020304" pitchFamily="18" charset="0"/>
                <a:cs typeface="B Nazanin" panose="00000400000000000000" pitchFamily="2" charset="-78"/>
              </a:rPr>
              <a:t>    </a:t>
            </a:r>
            <a:r>
              <a:rPr lang="fa-IR" altLang="fa-IR" sz="2400" b="1">
                <a:ea typeface="Times New Roman" panose="02020603050405020304" pitchFamily="18" charset="0"/>
                <a:cs typeface="B Nazanin" panose="00000400000000000000" pitchFamily="2" charset="-78"/>
              </a:rPr>
              <a:t>ارزش معماری بنا</a:t>
            </a:r>
            <a:r>
              <a:rPr lang="ar-SA" altLang="fa-IR" sz="2400" b="1">
                <a:ea typeface="Times New Roman" panose="02020603050405020304" pitchFamily="18" charset="0"/>
                <a:cs typeface="B Nazanin" panose="00000400000000000000" pitchFamily="2" charset="-78"/>
              </a:rPr>
              <a:t>  </a:t>
            </a:r>
            <a:endParaRPr lang="fa-IR" altLang="fa-IR" sz="2400" b="1">
              <a:ea typeface="Times New Roman" panose="02020603050405020304" pitchFamily="18" charset="0"/>
              <a:cs typeface="B Nazanin" panose="00000400000000000000" pitchFamily="2" charset="-78"/>
            </a:endParaRPr>
          </a:p>
          <a:p>
            <a:pPr algn="just" rtl="1"/>
            <a:endParaRPr lang="fa-IR" altLang="fa-IR" sz="2400" b="1">
              <a:ea typeface="Times New Roman" panose="02020603050405020304" pitchFamily="18" charset="0"/>
              <a:cs typeface="B Nazanin" panose="00000400000000000000" pitchFamily="2" charset="-78"/>
            </a:endParaRPr>
          </a:p>
          <a:p>
            <a:pPr algn="just" rtl="1"/>
            <a:r>
              <a:rPr lang="fa-IR" altLang="fa-IR" sz="1600">
                <a:ea typeface="Times New Roman" panose="02020603050405020304" pitchFamily="18" charset="0"/>
                <a:cs typeface="B Nazanin" panose="00000400000000000000" pitchFamily="2" charset="-78"/>
              </a:rPr>
              <a:t>      </a:t>
            </a:r>
            <a:r>
              <a:rPr lang="ar-SA" altLang="fa-IR" sz="1600">
                <a:ea typeface="Times New Roman" panose="02020603050405020304" pitchFamily="18" charset="0"/>
                <a:cs typeface="B Nazanin" panose="00000400000000000000" pitchFamily="2" charset="-78"/>
              </a:rPr>
              <a:t>طراح بنا هر قسمتي از بنا را بوسيله يك ورودي مجزا از ساير بخشها جدا نموده است. در اين خانه بخشهاي مختلف طبقات ( همكف, اول و زيرزمين ) داراي اختلاف ترازهايي نسبت به همديگر كه گاه تا 5/1 متر ميرسد, مي باشد. </a:t>
            </a:r>
            <a:endParaRPr lang="en-US" altLang="fa-IR" sz="1600">
              <a:ea typeface="Times New Roman" panose="02020603050405020304" pitchFamily="18" charset="0"/>
              <a:cs typeface="B Nazanin" panose="00000400000000000000" pitchFamily="2" charset="-78"/>
            </a:endParaRPr>
          </a:p>
          <a:p>
            <a:pPr algn="just" rtl="1"/>
            <a:r>
              <a:rPr lang="ar-SA" altLang="fa-IR" sz="1600">
                <a:ea typeface="Times New Roman" panose="02020603050405020304" pitchFamily="18" charset="0"/>
                <a:cs typeface="B Nazanin" panose="00000400000000000000" pitchFamily="2" charset="-78"/>
              </a:rPr>
              <a:t>      زيرزمين ضلع غربي بنا داراي خصوصيات بارزتري از ساير زيرزمينهاست و داراي الگوي شكم دريده با حوض سنگي به فرم بيضي شكل مي باشد. حياط بيروني ساختمان نيز داراي حوضي سنگي در مركز حياط مي باشد. آب انبار اين بنا در ضلع شرقي حياط بيروني قرار دارد. </a:t>
            </a:r>
            <a:endParaRPr lang="en-US" altLang="fa-IR" sz="1600">
              <a:cs typeface="B Nazanin" panose="00000400000000000000" pitchFamily="2" charset="-78"/>
            </a:endParaRPr>
          </a:p>
          <a:p>
            <a:pPr algn="just" rtl="1"/>
            <a:r>
              <a:rPr lang="fa-IR" altLang="fa-IR" sz="1600">
                <a:cs typeface="B Nazanin" panose="00000400000000000000" pitchFamily="2" charset="-78"/>
              </a:rPr>
              <a:t>    </a:t>
            </a:r>
            <a:r>
              <a:rPr lang="ar-SA" altLang="fa-IR" sz="1600">
                <a:cs typeface="B Nazanin" panose="00000400000000000000" pitchFamily="2" charset="-78"/>
              </a:rPr>
              <a:t>تـزئينـات بكـار رفتـه :</a:t>
            </a:r>
            <a:endParaRPr lang="en-US" altLang="fa-IR" sz="1600">
              <a:cs typeface="B Nazanin" panose="00000400000000000000" pitchFamily="2" charset="-78"/>
            </a:endParaRPr>
          </a:p>
          <a:p>
            <a:pPr algn="just" rtl="1"/>
            <a:r>
              <a:rPr lang="ar-SA" altLang="fa-IR" sz="1600">
                <a:cs typeface="B Nazanin" panose="00000400000000000000" pitchFamily="2" charset="-78"/>
              </a:rPr>
              <a:t>      الف </a:t>
            </a:r>
            <a:r>
              <a:rPr lang="fa-IR" altLang="fa-IR" sz="1600">
                <a:cs typeface="B Nazanin" panose="00000400000000000000" pitchFamily="2" charset="-78"/>
              </a:rPr>
              <a:t>) </a:t>
            </a:r>
            <a:r>
              <a:rPr lang="ar-SA" altLang="fa-IR" sz="1600">
                <a:cs typeface="B Nazanin" panose="00000400000000000000" pitchFamily="2" charset="-78"/>
              </a:rPr>
              <a:t>نماهاي آجري با طرحهاي مختلف و سنتوري هاي بالاي پنجره هاي در برخي از فضاها.</a:t>
            </a:r>
            <a:endParaRPr lang="en-US" altLang="fa-IR" sz="1600">
              <a:cs typeface="B Nazanin" panose="00000400000000000000" pitchFamily="2" charset="-78"/>
            </a:endParaRPr>
          </a:p>
          <a:p>
            <a:pPr algn="just" rtl="1"/>
            <a:r>
              <a:rPr lang="ar-SA" altLang="fa-IR" sz="1600">
                <a:cs typeface="B Nazanin" panose="00000400000000000000" pitchFamily="2" charset="-78"/>
              </a:rPr>
              <a:t>      ب </a:t>
            </a:r>
            <a:r>
              <a:rPr lang="fa-IR" altLang="fa-IR" sz="1600">
                <a:cs typeface="B Nazanin" panose="00000400000000000000" pitchFamily="2" charset="-78"/>
              </a:rPr>
              <a:t> ) </a:t>
            </a:r>
            <a:r>
              <a:rPr lang="ar-SA" altLang="fa-IR" sz="1600">
                <a:cs typeface="B Nazanin" panose="00000400000000000000" pitchFamily="2" charset="-78"/>
              </a:rPr>
              <a:t>زيرزمين بخش غربي ساختمان داراي تزئينات گچبري بالاي دربها و تزئينات ساده گچي بر روي سقف. </a:t>
            </a:r>
            <a:endParaRPr lang="fa-IR" altLang="fa-IR" sz="1600">
              <a:cs typeface="B Nazanin" panose="00000400000000000000" pitchFamily="2" charset="-78"/>
            </a:endParaRPr>
          </a:p>
          <a:p>
            <a:pPr algn="just" rtl="1"/>
            <a:r>
              <a:rPr lang="fa-IR" altLang="fa-IR" sz="1600">
                <a:cs typeface="B Nazanin" panose="00000400000000000000" pitchFamily="2" charset="-78"/>
              </a:rPr>
              <a:t>       ج ) نقاشی های روی دیوار که از جمله تزئینات شاخص در اتاق های پنج دری؛ سه دری و سایر اتاق ها محسوب می شود.</a:t>
            </a:r>
          </a:p>
          <a:p>
            <a:pPr algn="just" rtl="1"/>
            <a:r>
              <a:rPr lang="fa-IR" altLang="fa-IR" sz="1600">
                <a:cs typeface="B Nazanin" panose="00000400000000000000" pitchFamily="2" charset="-78"/>
              </a:rPr>
              <a:t>       د ) تفلیسی های و اسپراخون های بکار برده به عنوان ازاره جهت عایق کاری دیوار و تزئینات آن </a:t>
            </a:r>
            <a:endParaRPr lang="en-US" altLang="fa-IR" sz="1600">
              <a:cs typeface="B Nazanin" panose="00000400000000000000" pitchFamily="2" charset="-78"/>
            </a:endParaRPr>
          </a:p>
          <a:p>
            <a:pPr algn="just" rtl="1"/>
            <a:endParaRPr lang="fa-IR" altLang="fa-IR" sz="1600">
              <a:cs typeface="B Nazanin" panose="00000400000000000000" pitchFamily="2" charset="-78"/>
            </a:endParaRPr>
          </a:p>
          <a:p>
            <a:pPr algn="just" rtl="1"/>
            <a:r>
              <a:rPr lang="fa-IR" altLang="fa-IR" sz="1600">
                <a:cs typeface="B Nazanin" panose="00000400000000000000" pitchFamily="2" charset="-78"/>
              </a:rPr>
              <a:t>     </a:t>
            </a:r>
            <a:r>
              <a:rPr lang="fa-IR" altLang="fa-IR" sz="2400" b="1">
                <a:cs typeface="B Nazanin" panose="00000400000000000000" pitchFamily="2" charset="-78"/>
              </a:rPr>
              <a:t>ارزش فرهنگی بنا </a:t>
            </a:r>
          </a:p>
          <a:p>
            <a:pPr algn="just" rtl="1"/>
            <a:endParaRPr lang="fa-IR" altLang="fa-IR" sz="2400" b="1">
              <a:cs typeface="B Nazanin" panose="00000400000000000000" pitchFamily="2" charset="-78"/>
            </a:endParaRPr>
          </a:p>
          <a:p>
            <a:pPr algn="just" rtl="1"/>
            <a:endParaRPr lang="fa-IR" altLang="fa-IR" sz="1600" b="1">
              <a:cs typeface="B Nazanin" panose="00000400000000000000" pitchFamily="2" charset="-78"/>
            </a:endParaRPr>
          </a:p>
        </p:txBody>
      </p:sp>
      <p:sp>
        <p:nvSpPr>
          <p:cNvPr id="103432" name="Rectangle 11"/>
          <p:cNvSpPr>
            <a:spLocks noChangeArrowheads="1"/>
          </p:cNvSpPr>
          <p:nvPr/>
        </p:nvSpPr>
        <p:spPr bwMode="auto">
          <a:xfrm>
            <a:off x="1828800" y="5029200"/>
            <a:ext cx="74691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1600">
                <a:cs typeface="B Nazanin" panose="00000400000000000000" pitchFamily="2" charset="-78"/>
              </a:rPr>
              <a:t>    فرهنگ درون گرایی و احترام به حریم خصوصی منازل و حفظ حرمت برای اهالی آن به گونه ای که در این بنا حیاط بیرونی از هر چهار طرف دارای فضای معماری بوده که از جمله این فضاها می توان به سه طنبی در اضلاع شمالی؛جنوبی و غربی اشاره کرد که هر طنبی دارای ورودی مستقل و دو گوشواره بوده که در طبقه فوقانی از این گوشواره ها دو اتاق با ورودی های مستقل از فضای پائین بوجود می آید. به گونه ای که افراد بدون ورود به حریم خصوصی خانه وارد فضای پذیرایی و مهمان خانه شوند و نیز مالکیت این بنا در تمام دوره ها خصوصی بوده است.</a:t>
            </a:r>
            <a:endParaRPr lang="en-US" altLang="fa-IR" sz="1600"/>
          </a:p>
        </p:txBody>
      </p:sp>
      <p:sp>
        <p:nvSpPr>
          <p:cNvPr id="11" name="Rounded Rectangle 10"/>
          <p:cNvSpPr/>
          <p:nvPr/>
        </p:nvSpPr>
        <p:spPr>
          <a:xfrm>
            <a:off x="304800" y="3429000"/>
            <a:ext cx="990600"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مبانی نظری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03434"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72</a:t>
            </a:r>
            <a:endParaRPr lang="en-US" altLang="fa-IR" sz="1400" b="1">
              <a:cs typeface="B Nazanin" panose="00000400000000000000" pitchFamily="2" charset="-78"/>
            </a:endParaRPr>
          </a:p>
        </p:txBody>
      </p:sp>
      <p:pic>
        <p:nvPicPr>
          <p:cNvPr id="103435"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04451" name="Picture 5" descr="C:\Documents and Settings\SSA\Deskt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304800"/>
            <a:ext cx="906621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7"/>
          <p:cNvSpPr>
            <a:spLocks noChangeArrowheads="1"/>
          </p:cNvSpPr>
          <p:nvPr/>
        </p:nvSpPr>
        <p:spPr bwMode="auto">
          <a:xfrm>
            <a:off x="-762000" y="4648200"/>
            <a:ext cx="495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3600">
                <a:cs typeface="B Nazanin" panose="00000400000000000000" pitchFamily="2" charset="-78"/>
              </a:rPr>
              <a:t>فصل چهارم </a:t>
            </a:r>
          </a:p>
          <a:p>
            <a:pPr algn="r" eaLnBrk="1" hangingPunct="1"/>
            <a:endParaRPr lang="fa-IR" altLang="fa-IR" sz="3600">
              <a:cs typeface="B Nazanin" panose="00000400000000000000" pitchFamily="2" charset="-78"/>
            </a:endParaRPr>
          </a:p>
          <a:p>
            <a:pPr algn="r" eaLnBrk="1" hangingPunct="1"/>
            <a:r>
              <a:rPr lang="fa-IR" altLang="fa-IR" sz="3600">
                <a:cs typeface="B Nazanin" panose="00000400000000000000" pitchFamily="2" charset="-78"/>
              </a:rPr>
              <a:t>آسیب شناسی بنا </a:t>
            </a:r>
            <a:endParaRPr lang="en-US" altLang="fa-IR" sz="3600">
              <a:cs typeface="B Nazanin" panose="00000400000000000000" pitchFamily="2" charset="-78"/>
            </a:endParaRPr>
          </a:p>
        </p:txBody>
      </p:sp>
    </p:spTree>
  </p:cSld>
  <p:clrMapOvr>
    <a:masterClrMapping/>
  </p:clrMapOvr>
  <p:transition>
    <p:newsflash/>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body" sz="half" idx="1"/>
          </p:nvPr>
        </p:nvSpPr>
        <p:spPr>
          <a:xfrm>
            <a:off x="495300" y="538163"/>
            <a:ext cx="8832850" cy="833437"/>
          </a:xfrm>
        </p:spPr>
        <p:txBody>
          <a:bodyPr/>
          <a:lstStyle/>
          <a:p>
            <a:pPr algn="ctr" eaLnBrk="1" hangingPunct="1">
              <a:buFont typeface="Wingdings" panose="05000000000000000000" pitchFamily="2" charset="2"/>
              <a:buNone/>
            </a:pPr>
            <a:r>
              <a:rPr lang="fa-IR" altLang="fa-IR" sz="2800" smtClean="0">
                <a:cs typeface="B Homa" panose="00000400000000000000" pitchFamily="2" charset="-78"/>
              </a:rPr>
              <a:t>آسیب شناسی</a:t>
            </a:r>
            <a:endParaRPr lang="en-US" altLang="fa-IR" sz="2800" smtClean="0">
              <a:cs typeface="B Homa" panose="00000400000000000000" pitchFamily="2" charset="-78"/>
            </a:endParaRPr>
          </a:p>
        </p:txBody>
      </p:sp>
      <p:graphicFrame>
        <p:nvGraphicFramePr>
          <p:cNvPr id="1026" name="Object 23"/>
          <p:cNvGraphicFramePr>
            <a:graphicFrameLocks noChangeAspect="1"/>
          </p:cNvGraphicFramePr>
          <p:nvPr/>
        </p:nvGraphicFramePr>
        <p:xfrm>
          <a:off x="1828800" y="1905000"/>
          <a:ext cx="7453313" cy="3495675"/>
        </p:xfrm>
        <a:graphic>
          <a:graphicData uri="http://schemas.openxmlformats.org/presentationml/2006/ole">
            <mc:AlternateContent xmlns:mc="http://schemas.openxmlformats.org/markup-compatibility/2006">
              <mc:Choice xmlns:v="urn:schemas-microsoft-com:vml" Requires="v">
                <p:oleObj spid="_x0000_s1039" name="AutoCAD Drawing" r:id="rId4" imgW="6924675" imgH="3248025" progId="AutoCAD.Drawing.16">
                  <p:embed/>
                </p:oleObj>
              </mc:Choice>
              <mc:Fallback>
                <p:oleObj name="AutoCAD Drawing" r:id="rId4" imgW="6924675" imgH="3248025" progId="AutoCAD.Drawing.16">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905000"/>
                        <a:ext cx="74533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ounded Rectangle 5"/>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7" name="Rounded Rectangle 6"/>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ounded Rectangle 11"/>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pic>
        <p:nvPicPr>
          <p:cNvPr id="1033" name="Picture 7" descr="G:\Internet\Uni\register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1000"/>
                                        <p:tgtEl>
                                          <p:spTgt spid="59395">
                                            <p:txEl>
                                              <p:pRg st="0" end="0"/>
                                            </p:txEl>
                                          </p:spTgt>
                                        </p:tgtEl>
                                      </p:cBhvr>
                                    </p:animEffect>
                                    <p:anim calcmode="lin" valueType="num">
                                      <p:cBhvr>
                                        <p:cTn id="8" dur="10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939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8" name="Rounded Rectangle 7"/>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TextBox 11"/>
          <p:cNvSpPr txBox="1"/>
          <p:nvPr/>
        </p:nvSpPr>
        <p:spPr>
          <a:xfrm>
            <a:off x="2057400" y="1143000"/>
            <a:ext cx="7391400" cy="4586288"/>
          </a:xfrm>
          <a:prstGeom prst="rect">
            <a:avLst/>
          </a:prstGeom>
          <a:noFill/>
        </p:spPr>
        <p:txBody>
          <a:bodyPr>
            <a:spAutoFit/>
          </a:bodyPr>
          <a:lstStyle/>
          <a:p>
            <a:pPr algn="just" rtl="1" eaLnBrk="1" hangingPunct="1">
              <a:defRPr/>
            </a:pPr>
            <a:r>
              <a:rPr lang="fa-IR" dirty="0">
                <a:cs typeface="B Nazanin" pitchFamily="2" charset="-78"/>
              </a:rPr>
              <a:t>- به طور کلی؛آسیب های عمده ای که برخانه صلح جو وارد شده و می توان به آن ها به عنوان بحران نام برد؛ دو آسیب کلی است:</a:t>
            </a:r>
          </a:p>
          <a:p>
            <a:pPr algn="just" rtl="1" eaLnBrk="1" hangingPunct="1">
              <a:defRPr/>
            </a:pPr>
            <a:r>
              <a:rPr lang="fa-IR" sz="1800" dirty="0">
                <a:cs typeface="B Nazanin" pitchFamily="2" charset="-78"/>
              </a:rPr>
              <a:t>1) طبیعی</a:t>
            </a:r>
          </a:p>
          <a:p>
            <a:pPr algn="just" rtl="1" eaLnBrk="1" hangingPunct="1">
              <a:defRPr/>
            </a:pPr>
            <a:r>
              <a:rPr lang="fa-IR" sz="1600" dirty="0">
                <a:cs typeface="B Nazanin" pitchFamily="2" charset="-78"/>
              </a:rPr>
              <a:t>1-1 عوامل طبیعی</a:t>
            </a:r>
          </a:p>
          <a:p>
            <a:pPr algn="just" rtl="1" eaLnBrk="1" hangingPunct="1">
              <a:defRPr/>
            </a:pPr>
            <a:r>
              <a:rPr lang="fa-IR" sz="1600" dirty="0">
                <a:cs typeface="B Nazanin" pitchFamily="2" charset="-78"/>
              </a:rPr>
              <a:t>1-1-1 رطوبت: صعودی و نزولی </a:t>
            </a:r>
          </a:p>
          <a:p>
            <a:pPr algn="just" rtl="1" eaLnBrk="1" hangingPunct="1">
              <a:defRPr/>
            </a:pPr>
            <a:r>
              <a:rPr lang="fa-IR" sz="1600" dirty="0">
                <a:cs typeface="B Nazanin" pitchFamily="2" charset="-78"/>
              </a:rPr>
              <a:t>1-1-2 گیاهان ؛ درخت</a:t>
            </a:r>
          </a:p>
          <a:p>
            <a:pPr algn="just" rtl="1" eaLnBrk="1" hangingPunct="1">
              <a:defRPr/>
            </a:pPr>
            <a:r>
              <a:rPr lang="fa-IR" sz="1600" dirty="0">
                <a:cs typeface="B Nazanin" pitchFamily="2" charset="-78"/>
              </a:rPr>
              <a:t>1-1-3 تغییرات آب و هوایی ؛ تغییرات درجه حرارت شب و روز</a:t>
            </a:r>
          </a:p>
          <a:p>
            <a:pPr algn="just" rtl="1" eaLnBrk="1" hangingPunct="1">
              <a:defRPr/>
            </a:pPr>
            <a:r>
              <a:rPr lang="fa-IR" sz="1600" dirty="0">
                <a:cs typeface="B Nazanin" pitchFamily="2" charset="-78"/>
              </a:rPr>
              <a:t>1-2 فرسایش تدریجی مصالح ساختمانی</a:t>
            </a:r>
          </a:p>
          <a:p>
            <a:pPr algn="just" rtl="1" eaLnBrk="1" hangingPunct="1">
              <a:defRPr/>
            </a:pPr>
            <a:r>
              <a:rPr lang="fa-IR" sz="1800" dirty="0">
                <a:cs typeface="B Nazanin" pitchFamily="2" charset="-78"/>
              </a:rPr>
              <a:t>2) مصنوعی</a:t>
            </a:r>
          </a:p>
          <a:p>
            <a:pPr algn="just" rtl="1" eaLnBrk="1" hangingPunct="1">
              <a:defRPr/>
            </a:pPr>
            <a:r>
              <a:rPr lang="fa-IR" sz="1600" dirty="0">
                <a:cs typeface="B Nazanin" pitchFamily="2" charset="-78"/>
              </a:rPr>
              <a:t>2-1 خالی شدن خانه از سکنه به مدت 30 سال</a:t>
            </a:r>
          </a:p>
          <a:p>
            <a:pPr algn="just" rtl="1" eaLnBrk="1" hangingPunct="1">
              <a:defRPr/>
            </a:pPr>
            <a:r>
              <a:rPr lang="fa-IR" sz="1600" dirty="0">
                <a:cs typeface="B Nazanin" pitchFamily="2" charset="-78"/>
              </a:rPr>
              <a:t>2-2 آتش زدن خانه توسط همسایگان</a:t>
            </a:r>
          </a:p>
          <a:p>
            <a:pPr algn="just" rtl="1" eaLnBrk="1" hangingPunct="1">
              <a:defRPr/>
            </a:pPr>
            <a:r>
              <a:rPr lang="fa-IR" sz="1600" dirty="0">
                <a:cs typeface="B Nazanin" pitchFamily="2" charset="-78"/>
              </a:rPr>
              <a:t>2-3 افزودن برخی فضاها به پلان اصلی خانه در دوره معاصر</a:t>
            </a:r>
          </a:p>
          <a:p>
            <a:pPr algn="just" rtl="1" eaLnBrk="1" hangingPunct="1">
              <a:defRPr/>
            </a:pPr>
            <a:endParaRPr lang="fa-IR" sz="1600" dirty="0">
              <a:cs typeface="B Nazanin" pitchFamily="2" charset="-78"/>
            </a:endParaRPr>
          </a:p>
          <a:p>
            <a:pPr algn="just" rtl="1" eaLnBrk="1" hangingPunct="1">
              <a:buFontTx/>
              <a:buChar char="-"/>
              <a:defRPr/>
            </a:pPr>
            <a:r>
              <a:rPr lang="fa-IR" dirty="0">
                <a:cs typeface="B Nazanin" pitchFamily="2" charset="-78"/>
              </a:rPr>
              <a:t>رفع درمان کلی این مجموعه که بعد از شناخت کامل آسیب ها امکان پذیر می شود:</a:t>
            </a:r>
          </a:p>
          <a:p>
            <a:pPr marL="342900" indent="-342900" algn="just" rtl="1" eaLnBrk="1" hangingPunct="1">
              <a:defRPr/>
            </a:pPr>
            <a:r>
              <a:rPr lang="fa-IR" sz="1800" dirty="0">
                <a:cs typeface="B Nazanin" pitchFamily="2" charset="-78"/>
              </a:rPr>
              <a:t>1) مرمت اضطراری </a:t>
            </a:r>
            <a:r>
              <a:rPr lang="fa-IR" sz="1600" dirty="0">
                <a:cs typeface="B Nazanin" pitchFamily="2" charset="-78"/>
              </a:rPr>
              <a:t>: برای پایه ها و دیواره هایی که هر آن احتمال ریزش آن وجود دارد ( استفاده از شمع های نگهدارنده )</a:t>
            </a:r>
          </a:p>
          <a:p>
            <a:pPr marL="342900" indent="-342900" algn="just" rtl="1" eaLnBrk="1" hangingPunct="1">
              <a:defRPr/>
            </a:pPr>
            <a:r>
              <a:rPr lang="fa-IR" sz="1800" dirty="0">
                <a:cs typeface="B Nazanin" pitchFamily="2" charset="-78"/>
              </a:rPr>
              <a:t>2) مرمت پاک سازی سبکی : </a:t>
            </a:r>
            <a:r>
              <a:rPr lang="fa-IR" sz="1600" dirty="0">
                <a:cs typeface="B Nazanin" pitchFamily="2" charset="-78"/>
              </a:rPr>
              <a:t>برای پاک کردن عناصر افزوده شده در دوره معاصر بر بنا</a:t>
            </a:r>
          </a:p>
        </p:txBody>
      </p:sp>
      <p:sp>
        <p:nvSpPr>
          <p:cNvPr id="105478" name="TextBox 5"/>
          <p:cNvSpPr txBox="1">
            <a:spLocks noChangeArrowheads="1"/>
          </p:cNvSpPr>
          <p:nvPr/>
        </p:nvSpPr>
        <p:spPr bwMode="auto">
          <a:xfrm>
            <a:off x="6096000" y="381000"/>
            <a:ext cx="3013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fa-IR" sz="1800" b="1">
                <a:cs typeface="B Nazanin" panose="00000400000000000000" pitchFamily="2" charset="-78"/>
              </a:rPr>
              <a:t>آسیب شناسی</a:t>
            </a:r>
            <a:endParaRPr lang="en-US" altLang="fa-IR" sz="1800" b="1">
              <a:cs typeface="B Nazanin" panose="00000400000000000000" pitchFamily="2" charset="-78"/>
            </a:endParaRPr>
          </a:p>
        </p:txBody>
      </p:sp>
      <p:sp>
        <p:nvSpPr>
          <p:cNvPr id="14" name="Rounded Rectangle 13"/>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05480" name="Rectangle 14"/>
          <p:cNvSpPr>
            <a:spLocks noChangeArrowheads="1"/>
          </p:cNvSpPr>
          <p:nvPr/>
        </p:nvSpPr>
        <p:spPr bwMode="auto">
          <a:xfrm>
            <a:off x="1828800" y="5715000"/>
            <a:ext cx="758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1600">
                <a:cs typeface="B Nazanin" panose="00000400000000000000" pitchFamily="2" charset="-78"/>
              </a:rPr>
              <a:t>3) مرمت تکمیلی : که با توجه به نقایص موجود در بنا ؛جهت ادامه حیات آن و با توجه به مرمت جامع داغی های موجود بنا را تکمیل کرده و با تغییر کاربری ؛ آن را احیا کنیم. </a:t>
            </a:r>
            <a:endParaRPr lang="en-US" altLang="fa-IR" sz="1600">
              <a:cs typeface="B Nazanin" panose="00000400000000000000" pitchFamily="2" charset="-78"/>
            </a:endParaRPr>
          </a:p>
        </p:txBody>
      </p:sp>
      <p:sp>
        <p:nvSpPr>
          <p:cNvPr id="13" name="Rounded Rectangle 12"/>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05482"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75</a:t>
            </a:r>
            <a:endParaRPr lang="en-US" altLang="fa-IR" sz="1400" b="1">
              <a:cs typeface="B Nazanin" panose="00000400000000000000" pitchFamily="2" charset="-78"/>
            </a:endParaRPr>
          </a:p>
        </p:txBody>
      </p:sp>
      <p:pic>
        <p:nvPicPr>
          <p:cNvPr id="105483"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9" name="Rectangle 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06501" name="Content Placeholder 10" descr="solhjo _m_v-Model.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752600" y="457200"/>
            <a:ext cx="7634288" cy="3581400"/>
          </a:xfrm>
        </p:spPr>
      </p:pic>
      <p:pic>
        <p:nvPicPr>
          <p:cNvPr id="106502" name="Picture 15" descr="P10205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267200"/>
            <a:ext cx="28067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Grp="1" noChangeArrowheads="1"/>
          </p:cNvSpPr>
          <p:nvPr>
            <p:ph type="title"/>
          </p:nvPr>
        </p:nvSpPr>
        <p:spPr>
          <a:xfrm>
            <a:off x="6400800" y="5105400"/>
            <a:ext cx="2401888" cy="685800"/>
          </a:xfrm>
        </p:spPr>
        <p:txBody>
          <a:bodyPr/>
          <a:lstStyle/>
          <a:p>
            <a:pPr algn="r" eaLnBrk="1" hangingPunct="1"/>
            <a:r>
              <a:rPr lang="fa-IR" altLang="fa-IR" sz="2800" smtClean="0">
                <a:cs typeface="B Nazanin" panose="00000400000000000000" pitchFamily="2" charset="-78"/>
              </a:rPr>
              <a:t>نماي شمالی</a:t>
            </a:r>
            <a:endParaRPr lang="en-US" altLang="fa-IR" sz="2800" smtClean="0">
              <a:cs typeface="B Nazanin" panose="00000400000000000000" pitchFamily="2" charset="-78"/>
            </a:endParaRPr>
          </a:p>
        </p:txBody>
      </p:sp>
      <p:sp>
        <p:nvSpPr>
          <p:cNvPr id="14" name="Rounded Rectangle 13"/>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شمالی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1" name="Rounded Rectangle 10"/>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06506"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76</a:t>
            </a:r>
            <a:endParaRPr lang="en-US" altLang="fa-IR" sz="1400" b="1">
              <a:cs typeface="B Nazanin" panose="00000400000000000000" pitchFamily="2" charset="-78"/>
            </a:endParaRPr>
          </a:p>
        </p:txBody>
      </p:sp>
      <p:pic>
        <p:nvPicPr>
          <p:cNvPr id="106507" name="Picture 7" descr="G:\Internet\Uni\register_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1" name="Rounded Rectangle 10"/>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Rounded Rectangle 13"/>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شمالی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graphicFrame>
        <p:nvGraphicFramePr>
          <p:cNvPr id="2050" name="Object 3"/>
          <p:cNvGraphicFramePr>
            <a:graphicFrameLocks noGrp="1" noChangeAspect="1"/>
          </p:cNvGraphicFramePr>
          <p:nvPr>
            <p:ph sz="half" idx="1"/>
          </p:nvPr>
        </p:nvGraphicFramePr>
        <p:xfrm>
          <a:off x="1643063" y="4124325"/>
          <a:ext cx="4048125" cy="1898650"/>
        </p:xfrm>
        <a:graphic>
          <a:graphicData uri="http://schemas.openxmlformats.org/presentationml/2006/ole">
            <mc:AlternateContent xmlns:mc="http://schemas.openxmlformats.org/markup-compatibility/2006">
              <mc:Choice xmlns:v="urn:schemas-microsoft-com:vml" Requires="v">
                <p:oleObj spid="_x0000_s2067" name="AutoCAD Drawing" r:id="rId4" imgW="6924675" imgH="3248025" progId="AutoCAD.Drawing.16">
                  <p:embed/>
                </p:oleObj>
              </mc:Choice>
              <mc:Fallback>
                <p:oleObj name="AutoCAD Drawing" r:id="rId4" imgW="6924675" imgH="3248025" progId="AutoCAD.Drawing.1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063" y="4124325"/>
                        <a:ext cx="4048125" cy="189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55" name="Picture 6" descr="P1020531"/>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057400" y="914400"/>
            <a:ext cx="2997200" cy="3276600"/>
          </a:xfrm>
          <a:noFill/>
        </p:spPr>
      </p:pic>
      <p:sp>
        <p:nvSpPr>
          <p:cNvPr id="2056" name="Rectangle 18"/>
          <p:cNvSpPr>
            <a:spLocks noChangeArrowheads="1"/>
          </p:cNvSpPr>
          <p:nvPr/>
        </p:nvSpPr>
        <p:spPr bwMode="auto">
          <a:xfrm>
            <a:off x="5486400" y="990600"/>
            <a:ext cx="3811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 عارضه: </a:t>
            </a:r>
            <a:r>
              <a:rPr lang="fa-IR" altLang="fa-IR" sz="1600">
                <a:cs typeface="B Nazanin" panose="00000400000000000000" pitchFamily="2" charset="-78"/>
              </a:rPr>
              <a:t>خالی شدن بند آجرها و به تبع آن تضعیف       ایستایی و کج شدن تدریجی دیواره پایه کناری پله </a:t>
            </a:r>
            <a:endParaRPr lang="en-US" altLang="fa-IR" sz="1600">
              <a:cs typeface="B Nazanin" panose="00000400000000000000" pitchFamily="2" charset="-78"/>
            </a:endParaRPr>
          </a:p>
        </p:txBody>
      </p:sp>
      <p:sp>
        <p:nvSpPr>
          <p:cNvPr id="2057" name="Rectangle 19"/>
          <p:cNvSpPr>
            <a:spLocks noChangeArrowheads="1"/>
          </p:cNvSpPr>
          <p:nvPr/>
        </p:nvSpPr>
        <p:spPr bwMode="auto">
          <a:xfrm>
            <a:off x="5638800" y="2133600"/>
            <a:ext cx="36591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endParaRPr lang="fa-IR" altLang="fa-IR" sz="2400">
              <a:cs typeface="B Nazanin" panose="00000400000000000000" pitchFamily="2" charset="-78"/>
            </a:endParaRPr>
          </a:p>
          <a:p>
            <a:pPr algn="r" eaLnBrk="1" hangingPunct="1"/>
            <a:r>
              <a:rPr lang="fa-IR" altLang="fa-IR" sz="2400">
                <a:cs typeface="B Nazanin" panose="00000400000000000000" pitchFamily="2" charset="-78"/>
              </a:rPr>
              <a:t>- عدم تعادل: </a:t>
            </a:r>
            <a:r>
              <a:rPr lang="fa-IR" altLang="fa-IR" sz="1600">
                <a:cs typeface="B Nazanin" panose="00000400000000000000" pitchFamily="2" charset="-78"/>
              </a:rPr>
              <a:t>ضعف ایستایی دیواره های اتاق و    </a:t>
            </a:r>
          </a:p>
          <a:p>
            <a:pPr algn="r" eaLnBrk="1" hangingPunct="1"/>
            <a:r>
              <a:rPr lang="fa-IR" altLang="fa-IR" sz="1600">
                <a:cs typeface="B Nazanin" panose="00000400000000000000" pitchFamily="2" charset="-78"/>
              </a:rPr>
              <a:t>   ریزش حتمی دیوار پایه ها</a:t>
            </a:r>
            <a:endParaRPr lang="en-US" altLang="fa-IR" sz="1600">
              <a:cs typeface="B Nazanin" panose="00000400000000000000" pitchFamily="2" charset="-78"/>
            </a:endParaRPr>
          </a:p>
        </p:txBody>
      </p:sp>
      <p:sp>
        <p:nvSpPr>
          <p:cNvPr id="2058" name="Rectangle 23"/>
          <p:cNvSpPr>
            <a:spLocks noChangeArrowheads="1"/>
          </p:cNvSpPr>
          <p:nvPr/>
        </p:nvSpPr>
        <p:spPr bwMode="auto">
          <a:xfrm>
            <a:off x="5410200" y="3200400"/>
            <a:ext cx="3962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endParaRPr lang="fa-IR" altLang="fa-IR" sz="2400">
              <a:cs typeface="B Nazanin" panose="00000400000000000000" pitchFamily="2" charset="-78"/>
            </a:endParaRPr>
          </a:p>
          <a:p>
            <a:pPr algn="r" eaLnBrk="1" hangingPunct="1"/>
            <a:endParaRPr lang="fa-IR" altLang="fa-IR" sz="2400">
              <a:cs typeface="B Nazanin" panose="00000400000000000000" pitchFamily="2" charset="-78"/>
            </a:endParaRPr>
          </a:p>
          <a:p>
            <a:pPr algn="r" eaLnBrk="1" hangingPunct="1"/>
            <a:r>
              <a:rPr lang="fa-IR" altLang="fa-IR" sz="2400">
                <a:cs typeface="B Nazanin" panose="00000400000000000000" pitchFamily="2" charset="-78"/>
              </a:rPr>
              <a:t>- علل مخلل: </a:t>
            </a:r>
            <a:r>
              <a:rPr lang="fa-IR" altLang="fa-IR" sz="1600">
                <a:cs typeface="B Nazanin" panose="00000400000000000000" pitchFamily="2" charset="-78"/>
              </a:rPr>
              <a:t>شست و شوی ملات بندها به وسیله باران     و برف و رطوبت صعودی </a:t>
            </a:r>
            <a:endParaRPr lang="en-US" altLang="fa-IR" sz="1600">
              <a:cs typeface="B Nazanin" panose="00000400000000000000" pitchFamily="2" charset="-78"/>
            </a:endParaRPr>
          </a:p>
        </p:txBody>
      </p:sp>
      <p:sp>
        <p:nvSpPr>
          <p:cNvPr id="15" name="Rounded Rectangle 14"/>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206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77</a:t>
            </a:r>
            <a:endParaRPr lang="en-US" altLang="fa-IR" sz="1400" b="1">
              <a:cs typeface="B Nazanin" panose="00000400000000000000" pitchFamily="2" charset="-78"/>
            </a:endParaRPr>
          </a:p>
        </p:txBody>
      </p:sp>
      <p:pic>
        <p:nvPicPr>
          <p:cNvPr id="2061" name="Picture 7" descr="G:\Internet\Uni\register_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8" name="Rounded Rectangle 7"/>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7" name="Rounded Rectangle 16"/>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شمالی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graphicFrame>
        <p:nvGraphicFramePr>
          <p:cNvPr id="3074" name="Object 3"/>
          <p:cNvGraphicFramePr>
            <a:graphicFrameLocks noGrp="1" noChangeAspect="1"/>
          </p:cNvGraphicFramePr>
          <p:nvPr>
            <p:ph sz="half" idx="1"/>
          </p:nvPr>
        </p:nvGraphicFramePr>
        <p:xfrm>
          <a:off x="1643063" y="4352925"/>
          <a:ext cx="4048125" cy="1898650"/>
        </p:xfrm>
        <a:graphic>
          <a:graphicData uri="http://schemas.openxmlformats.org/presentationml/2006/ole">
            <mc:AlternateContent xmlns:mc="http://schemas.openxmlformats.org/markup-compatibility/2006">
              <mc:Choice xmlns:v="urn:schemas-microsoft-com:vml" Requires="v">
                <p:oleObj spid="_x0000_s3091" name="AutoCAD Drawing" r:id="rId3" imgW="6924675" imgH="3248025" progId="AutoCAD.Drawing.16">
                  <p:embed/>
                </p:oleObj>
              </mc:Choice>
              <mc:Fallback>
                <p:oleObj name="AutoCAD Drawing" r:id="rId3" imgW="6924675" imgH="3248025" progId="AutoCAD.Drawing.16">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4352925"/>
                        <a:ext cx="4048125" cy="189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79" name="Picture 6" descr="P10205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893763"/>
            <a:ext cx="3124200"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21"/>
          <p:cNvSpPr>
            <a:spLocks noChangeArrowheads="1"/>
          </p:cNvSpPr>
          <p:nvPr/>
        </p:nvSpPr>
        <p:spPr bwMode="auto">
          <a:xfrm>
            <a:off x="5486400" y="990600"/>
            <a:ext cx="403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   - عارضه: </a:t>
            </a:r>
            <a:r>
              <a:rPr lang="fa-IR" altLang="fa-IR" sz="1600">
                <a:cs typeface="B Nazanin" panose="00000400000000000000" pitchFamily="2" charset="-78"/>
              </a:rPr>
              <a:t>فرسوده شدن چوب نعل در گاه ورودی زیر        زمین</a:t>
            </a:r>
            <a:endParaRPr lang="en-US" altLang="fa-IR" sz="1600">
              <a:cs typeface="B Nazanin" panose="00000400000000000000" pitchFamily="2" charset="-78"/>
            </a:endParaRPr>
          </a:p>
        </p:txBody>
      </p:sp>
      <p:sp>
        <p:nvSpPr>
          <p:cNvPr id="3081" name="Rectangle 22"/>
          <p:cNvSpPr>
            <a:spLocks noChangeArrowheads="1"/>
          </p:cNvSpPr>
          <p:nvPr/>
        </p:nvSpPr>
        <p:spPr bwMode="auto">
          <a:xfrm>
            <a:off x="5181600" y="2057400"/>
            <a:ext cx="4419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endParaRPr lang="fa-IR" altLang="fa-IR" sz="2400">
              <a:cs typeface="B Nazanin" panose="00000400000000000000" pitchFamily="2" charset="-78"/>
            </a:endParaRPr>
          </a:p>
          <a:p>
            <a:pPr algn="r" eaLnBrk="1" hangingPunct="1"/>
            <a:r>
              <a:rPr lang="fa-IR" altLang="fa-IR" sz="2400">
                <a:cs typeface="B Nazanin" panose="00000400000000000000" pitchFamily="2" charset="-78"/>
              </a:rPr>
              <a:t>   - عدم تعادل: </a:t>
            </a:r>
            <a:r>
              <a:rPr lang="fa-IR" altLang="fa-IR" sz="1600">
                <a:cs typeface="B Nazanin" panose="00000400000000000000" pitchFamily="2" charset="-78"/>
              </a:rPr>
              <a:t>تخریب تدریجی نعل در گاه و در ادامه ریزش        سقف زیر زمین</a:t>
            </a:r>
          </a:p>
        </p:txBody>
      </p:sp>
      <p:sp>
        <p:nvSpPr>
          <p:cNvPr id="3082" name="Rectangle 23"/>
          <p:cNvSpPr>
            <a:spLocks noChangeArrowheads="1"/>
          </p:cNvSpPr>
          <p:nvPr/>
        </p:nvSpPr>
        <p:spPr bwMode="auto">
          <a:xfrm>
            <a:off x="5410200" y="3505200"/>
            <a:ext cx="411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endParaRPr lang="fa-IR" altLang="fa-IR" sz="2400">
              <a:cs typeface="B Nazanin" panose="00000400000000000000" pitchFamily="2" charset="-78"/>
            </a:endParaRPr>
          </a:p>
          <a:p>
            <a:pPr algn="r" eaLnBrk="1" hangingPunct="1"/>
            <a:r>
              <a:rPr lang="fa-IR" altLang="fa-IR" sz="2400">
                <a:cs typeface="B Nazanin" panose="00000400000000000000" pitchFamily="2" charset="-78"/>
              </a:rPr>
              <a:t>  - علل مخل: </a:t>
            </a:r>
            <a:r>
              <a:rPr lang="fa-IR" altLang="fa-IR" sz="1600">
                <a:cs typeface="B Nazanin" panose="00000400000000000000" pitchFamily="2" charset="-78"/>
              </a:rPr>
              <a:t>رطوبت صعودی و نزولی و تخریب شدن       کف  اتاق سه دری</a:t>
            </a:r>
            <a:endParaRPr lang="en-US" altLang="fa-IR" sz="1600">
              <a:cs typeface="B Nazanin" panose="00000400000000000000" pitchFamily="2" charset="-78"/>
            </a:endParaRPr>
          </a:p>
        </p:txBody>
      </p:sp>
      <p:sp>
        <p:nvSpPr>
          <p:cNvPr id="13" name="Rounded Rectangle 12"/>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3084" name="TextBox 12"/>
          <p:cNvSpPr txBox="1">
            <a:spLocks noChangeArrowheads="1"/>
          </p:cNvSpPr>
          <p:nvPr/>
        </p:nvSpPr>
        <p:spPr bwMode="auto">
          <a:xfrm>
            <a:off x="152400" y="64008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78</a:t>
            </a:r>
            <a:endParaRPr lang="en-US" altLang="fa-IR" sz="1400" b="1">
              <a:cs typeface="B Nazanin" panose="00000400000000000000" pitchFamily="2" charset="-78"/>
            </a:endParaRPr>
          </a:p>
        </p:txBody>
      </p:sp>
      <p:pic>
        <p:nvPicPr>
          <p:cNvPr id="3085" name="Picture 7" descr="G:\Internet\Uni\register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6"/>
          <p:cNvSpPr>
            <a:spLocks noGrp="1"/>
          </p:cNvSpPr>
          <p:nvPr>
            <p:ph type="ctrTitle"/>
          </p:nvPr>
        </p:nvSpPr>
        <p:spPr>
          <a:xfrm>
            <a:off x="1600200" y="1143000"/>
            <a:ext cx="7924800" cy="6400800"/>
          </a:xfrm>
        </p:spPr>
        <p:txBody>
          <a:bodyPr/>
          <a:lstStyle/>
          <a:p>
            <a:pPr marL="838200" indent="-838200" algn="r" rtl="1">
              <a:lnSpc>
                <a:spcPct val="150000"/>
              </a:lnSpc>
              <a:buFontTx/>
              <a:buChar char="•"/>
              <a:defRPr/>
            </a:pPr>
            <a:r>
              <a:rPr lang="fa-IR" sz="2800" dirty="0" smtClean="0">
                <a:solidFill>
                  <a:srgbClr val="000000"/>
                </a:solidFill>
                <a:effectLst>
                  <a:outerShdw blurRad="38100" dist="38100" dir="2700000" algn="tl">
                    <a:srgbClr val="C0C0C0"/>
                  </a:outerShdw>
                </a:effectLst>
                <a:cs typeface="B Nazanin" pitchFamily="2" charset="-78"/>
              </a:rPr>
              <a:t>موقعیت جغرافیائی تبریز</a:t>
            </a:r>
            <a:r>
              <a:rPr lang="fa-IR" sz="1600" dirty="0" smtClean="0">
                <a:solidFill>
                  <a:srgbClr val="000000"/>
                </a:solidFill>
                <a:effectLst>
                  <a:outerShdw blurRad="38100" dist="38100" dir="2700000" algn="tl">
                    <a:srgbClr val="C0C0C0"/>
                  </a:outerShdw>
                </a:effectLst>
                <a:cs typeface="B Nazanin" pitchFamily="2" charset="-78"/>
              </a:rPr>
              <a:t/>
            </a:r>
            <a:br>
              <a:rPr lang="fa-IR" sz="1600" dirty="0" smtClean="0">
                <a:solidFill>
                  <a:srgbClr val="000000"/>
                </a:solidFill>
                <a:effectLst>
                  <a:outerShdw blurRad="38100" dist="38100" dir="2700000" algn="tl">
                    <a:srgbClr val="C0C0C0"/>
                  </a:outerShdw>
                </a:effectLst>
                <a:cs typeface="B Nazanin" pitchFamily="2" charset="-78"/>
              </a:rPr>
            </a:br>
            <a:r>
              <a:rPr lang="fa-IR" sz="1600" dirty="0" smtClean="0">
                <a:solidFill>
                  <a:srgbClr val="000000"/>
                </a:solidFill>
                <a:effectLst>
                  <a:outerShdw blurRad="38100" dist="38100" dir="2700000" algn="tl">
                    <a:srgbClr val="C0C0C0"/>
                  </a:outerShdw>
                </a:effectLst>
                <a:cs typeface="B Nazanin" pitchFamily="2" charset="-78"/>
              </a:rPr>
              <a:t/>
            </a:r>
            <a:br>
              <a:rPr lang="fa-IR" sz="1600" dirty="0" smtClean="0">
                <a:solidFill>
                  <a:srgbClr val="000000"/>
                </a:solidFill>
                <a:effectLst>
                  <a:outerShdw blurRad="38100" dist="38100" dir="2700000" algn="tl">
                    <a:srgbClr val="C0C0C0"/>
                  </a:outerShdw>
                </a:effectLst>
                <a:cs typeface="B Nazanin" pitchFamily="2" charset="-78"/>
              </a:rPr>
            </a:br>
            <a:r>
              <a:rPr lang="ar-SA" sz="1600" dirty="0" smtClean="0">
                <a:cs typeface="B Nazanin" pitchFamily="2" charset="-78"/>
              </a:rPr>
              <a:t>شهر تبريز مركز استان آذربايجان شرقي در قسمت شمال غربي كشور ايران واقع است و يكي از قديميترين و مهمترين شهرهاي ايران مي باشد .</a:t>
            </a:r>
            <a:r>
              <a:rPr lang="fa-IR" sz="1600" dirty="0" smtClean="0">
                <a:cs typeface="B Nazanin" pitchFamily="2" charset="-78"/>
              </a:rPr>
              <a:t>”</a:t>
            </a:r>
            <a:r>
              <a:rPr lang="ar-SA" sz="1600" dirty="0" smtClean="0">
                <a:cs typeface="B Nazanin" pitchFamily="2" charset="-78"/>
              </a:rPr>
              <a:t> اين شهر در موقعيت (38 درجه  و 8 دقيقه عرض شمالي و 46درجه و 15 دقيقه طول شرقي</a:t>
            </a:r>
            <a:r>
              <a:rPr lang="fa-IR" sz="1600" dirty="0" smtClean="0">
                <a:cs typeface="B Nazanin" pitchFamily="2" charset="-78"/>
              </a:rPr>
              <a:t>)</a:t>
            </a:r>
            <a:r>
              <a:rPr lang="ar-SA" sz="1600" dirty="0" smtClean="0">
                <a:cs typeface="B Nazanin" pitchFamily="2" charset="-78"/>
              </a:rPr>
              <a:t> بر گوشه شمالي شرقي دشتي به وسع</a:t>
            </a:r>
            <a:r>
              <a:rPr lang="fa-IR" sz="1600" dirty="0" smtClean="0">
                <a:cs typeface="B Nazanin" pitchFamily="2" charset="-78"/>
              </a:rPr>
              <a:t>ت  </a:t>
            </a:r>
            <a:r>
              <a:rPr lang="ar-SA" sz="1600" dirty="0" smtClean="0">
                <a:cs typeface="B Nazanin" pitchFamily="2" charset="-78"/>
              </a:rPr>
              <a:t>3</a:t>
            </a:r>
            <a:r>
              <a:rPr lang="fa-IR" sz="1600" dirty="0" smtClean="0">
                <a:cs typeface="B Nazanin" pitchFamily="2" charset="-78"/>
              </a:rPr>
              <a:t>00</a:t>
            </a:r>
            <a:r>
              <a:rPr lang="ar-SA" sz="1600" dirty="0" smtClean="0">
                <a:cs typeface="B Nazanin" pitchFamily="2" charset="-78"/>
              </a:rPr>
              <a:t> </a:t>
            </a:r>
            <a:r>
              <a:rPr lang="en-US" sz="1600" dirty="0" smtClean="0">
                <a:cs typeface="B Nazanin" pitchFamily="2" charset="-78"/>
              </a:rPr>
              <a:t> </a:t>
            </a:r>
            <a:r>
              <a:rPr lang="ar-SA" sz="1600" dirty="0" smtClean="0">
                <a:cs typeface="B Nazanin" pitchFamily="2" charset="-78"/>
              </a:rPr>
              <a:t>كيلومتر</a:t>
            </a:r>
            <a:r>
              <a:rPr lang="en-US" sz="1600" dirty="0" smtClean="0">
                <a:cs typeface="B Nazanin" pitchFamily="2" charset="-78"/>
              </a:rPr>
              <a:t> </a:t>
            </a:r>
            <a:r>
              <a:rPr lang="ar-SA" sz="1600" dirty="0" smtClean="0">
                <a:cs typeface="B Nazanin" pitchFamily="2" charset="-78"/>
              </a:rPr>
              <a:t>مربع</a:t>
            </a:r>
            <a:r>
              <a:rPr lang="fa-IR" sz="1600" dirty="0" smtClean="0">
                <a:cs typeface="B Nazanin" pitchFamily="2" charset="-78"/>
              </a:rPr>
              <a:t> </a:t>
            </a:r>
            <a:r>
              <a:rPr lang="ar-SA" sz="1600" dirty="0" smtClean="0">
                <a:cs typeface="B Nazanin" pitchFamily="2" charset="-78"/>
              </a:rPr>
              <a:t>, به ارتفاع تقريبي </a:t>
            </a:r>
            <a:r>
              <a:rPr lang="fa-IR" sz="1600" dirty="0" smtClean="0">
                <a:cs typeface="B Nazanin" pitchFamily="2" charset="-78"/>
              </a:rPr>
              <a:t> </a:t>
            </a:r>
            <a:r>
              <a:rPr lang="ar-SA" sz="1600" dirty="0" smtClean="0">
                <a:cs typeface="B Nazanin" pitchFamily="2" charset="-78"/>
              </a:rPr>
              <a:t>1350 متر از سطح دريا قرار گرفته است . اين دشت محصور در ميان كوهها و تپه ها با شيب ملايمي تا درياچه اروميه در مغرب ادامه مي يابد</a:t>
            </a:r>
            <a:r>
              <a:rPr lang="fa-IR" sz="1600" dirty="0" smtClean="0">
                <a:cs typeface="B Nazanin" pitchFamily="2" charset="-78"/>
              </a:rPr>
              <a:t> </a:t>
            </a:r>
            <a:r>
              <a:rPr lang="ar-SA" sz="1600" dirty="0" smtClean="0">
                <a:cs typeface="B Nazanin" pitchFamily="2" charset="-78"/>
              </a:rPr>
              <a:t>. بلندترين كوه نزديك به تبريز سهند است كه در 50 كيلومتري جنوب آن قرار گرفته است.بين سهند و تبريز تپه هائي به ارتفاع  600- 500 متر پراكنده شده كه يانيق </a:t>
            </a:r>
            <a:r>
              <a:rPr lang="fa-IR" sz="1600" dirty="0" smtClean="0">
                <a:cs typeface="B Nazanin" pitchFamily="2" charset="-78"/>
              </a:rPr>
              <a:t>(</a:t>
            </a:r>
            <a:r>
              <a:rPr lang="ar-SA" sz="1600" dirty="0" smtClean="0">
                <a:cs typeface="B Nazanin" pitchFamily="2" charset="-78"/>
              </a:rPr>
              <a:t>داغكوه سوخته ), خوانده مي شوند</a:t>
            </a:r>
            <a:r>
              <a:rPr lang="fa-IR" sz="1600" dirty="0" smtClean="0">
                <a:cs typeface="B Nazanin" pitchFamily="2" charset="-78"/>
              </a:rPr>
              <a:t>.“ </a:t>
            </a:r>
            <a:r>
              <a:rPr lang="fa-IR" sz="1100" dirty="0" smtClean="0">
                <a:cs typeface="B Nazanin" pitchFamily="2" charset="-78"/>
              </a:rPr>
              <a:t>( </a:t>
            </a:r>
            <a:r>
              <a:rPr lang="ar-SA" sz="1100" dirty="0" smtClean="0">
                <a:cs typeface="B Nazanin" pitchFamily="2" charset="-78"/>
              </a:rPr>
              <a:t>1- رئيس نيا</a:t>
            </a:r>
            <a:r>
              <a:rPr lang="fa-IR" sz="1100" dirty="0" smtClean="0">
                <a:cs typeface="B Nazanin" pitchFamily="2" charset="-78"/>
              </a:rPr>
              <a:t> :</a:t>
            </a:r>
            <a:r>
              <a:rPr lang="ar-SA" sz="1100" dirty="0" smtClean="0">
                <a:cs typeface="B Nazanin" pitchFamily="2" charset="-78"/>
              </a:rPr>
              <a:t>1370 , ص 973 </a:t>
            </a:r>
            <a:r>
              <a:rPr lang="fa-IR" sz="1100" dirty="0" smtClean="0">
                <a:cs typeface="B Nazanin" pitchFamily="2" charset="-78"/>
              </a:rPr>
              <a:t>)</a:t>
            </a:r>
            <a:r>
              <a:rPr lang="en-US" sz="1600" dirty="0" smtClean="0">
                <a:cs typeface="B Nazanin" pitchFamily="2" charset="-78"/>
              </a:rPr>
              <a:t/>
            </a:r>
            <a:br>
              <a:rPr lang="en-US" sz="1600" dirty="0" smtClean="0">
                <a:cs typeface="B Nazanin" pitchFamily="2" charset="-78"/>
              </a:rPr>
            </a:br>
            <a:r>
              <a:rPr lang="ar-SA" sz="1600" dirty="0" smtClean="0">
                <a:cs typeface="B Nazanin" pitchFamily="2" charset="-78"/>
              </a:rPr>
              <a:t>تبريز از شمال به شهرستان مرند و اهر, از جنوب به شهرستان مراغه و هشترود, از مشرق به شهرستان سراب و ميانه و از مغرب به </a:t>
            </a:r>
            <a:r>
              <a:rPr lang="en-US" sz="1600" dirty="0" smtClean="0">
                <a:cs typeface="B Nazanin" pitchFamily="2" charset="-78"/>
              </a:rPr>
              <a:t> </a:t>
            </a:r>
            <a:r>
              <a:rPr lang="ar-SA" sz="1600" dirty="0" smtClean="0">
                <a:cs typeface="B Nazanin" pitchFamily="2" charset="-78"/>
              </a:rPr>
              <a:t>درياچه اروميه محد</a:t>
            </a:r>
            <a:r>
              <a:rPr lang="fa-IR" sz="1600" dirty="0" smtClean="0">
                <a:cs typeface="B Nazanin" pitchFamily="2" charset="-78"/>
              </a:rPr>
              <a:t>و</a:t>
            </a:r>
            <a:r>
              <a:rPr lang="ar-SA" sz="1600" dirty="0" smtClean="0">
                <a:cs typeface="B Nazanin" pitchFamily="2" charset="-78"/>
              </a:rPr>
              <a:t>د است</a:t>
            </a:r>
            <a:r>
              <a:rPr lang="fa-IR" sz="1600" dirty="0" smtClean="0">
                <a:cs typeface="B Nazanin" pitchFamily="2" charset="-78"/>
              </a:rPr>
              <a:t> . </a:t>
            </a:r>
            <a:r>
              <a:rPr lang="ar-SA" sz="1600" dirty="0" smtClean="0">
                <a:cs typeface="B Nazanin" pitchFamily="2" charset="-78"/>
              </a:rPr>
              <a:t>مشرق اين شهر با بعضي از سلسله هاي كوه سرخاب بسته و قسمتي به</a:t>
            </a:r>
            <a:r>
              <a:rPr lang="fa-IR" sz="1600" dirty="0" smtClean="0">
                <a:cs typeface="B Nazanin" pitchFamily="2" charset="-78"/>
              </a:rPr>
              <a:t> نام</a:t>
            </a:r>
            <a:r>
              <a:rPr lang="ar-SA" sz="1600" dirty="0" smtClean="0">
                <a:cs typeface="B Nazanin" pitchFamily="2" charset="-78"/>
              </a:rPr>
              <a:t> جبال رفيعه و عقبه مشهور است</a:t>
            </a:r>
            <a:r>
              <a:rPr lang="fa-IR" sz="1600" dirty="0" smtClean="0">
                <a:cs typeface="B Nazanin" pitchFamily="2" charset="-78"/>
              </a:rPr>
              <a:t> </a:t>
            </a:r>
            <a:r>
              <a:rPr lang="ar-SA" sz="1600" dirty="0" smtClean="0">
                <a:cs typeface="B Nazanin" pitchFamily="2" charset="-78"/>
              </a:rPr>
              <a:t>. مغرب تبريز گشاده است و منظر آن درياي (( خجست )) كه اكنون (( شها )) نويسند و ب</a:t>
            </a:r>
            <a:r>
              <a:rPr lang="fa-IR" sz="1600" dirty="0" smtClean="0">
                <a:cs typeface="B Nazanin" pitchFamily="2" charset="-78"/>
              </a:rPr>
              <a:t>ه </a:t>
            </a:r>
            <a:r>
              <a:rPr lang="ar-SA" sz="1600" dirty="0" smtClean="0">
                <a:cs typeface="B Nazanin" pitchFamily="2" charset="-78"/>
              </a:rPr>
              <a:t>نام روستاي كوچك كه بدان عقبه است</a:t>
            </a:r>
            <a:r>
              <a:rPr lang="fa-IR" sz="1600" dirty="0" smtClean="0">
                <a:cs typeface="B Nazanin" pitchFamily="2" charset="-78"/>
              </a:rPr>
              <a:t> </a:t>
            </a:r>
            <a:r>
              <a:rPr lang="ar-SA" sz="1600" dirty="0" smtClean="0">
                <a:cs typeface="B Nazanin" pitchFamily="2" charset="-78"/>
              </a:rPr>
              <a:t>, شاهي گويند .  </a:t>
            </a:r>
            <a:r>
              <a:rPr lang="fa-IR" sz="1100" dirty="0" smtClean="0">
                <a:cs typeface="B Nazanin" pitchFamily="2" charset="-78"/>
              </a:rPr>
              <a:t>( </a:t>
            </a:r>
            <a:r>
              <a:rPr lang="ar-SA" sz="1100" dirty="0" smtClean="0">
                <a:cs typeface="B Nazanin" pitchFamily="2" charset="-78"/>
              </a:rPr>
              <a:t>2-</a:t>
            </a:r>
            <a:r>
              <a:rPr lang="en-US" sz="1100" dirty="0" smtClean="0">
                <a:cs typeface="B Nazanin" pitchFamily="2" charset="-78"/>
              </a:rPr>
              <a:t> </a:t>
            </a:r>
            <a:r>
              <a:rPr lang="fa-IR" sz="1100" dirty="0" smtClean="0">
                <a:cs typeface="B Nazanin" pitchFamily="2" charset="-78"/>
              </a:rPr>
              <a:t>ن</a:t>
            </a:r>
            <a:r>
              <a:rPr lang="ar-SA" sz="1100" dirty="0" smtClean="0">
                <a:cs typeface="B Nazanin" pitchFamily="2" charset="-78"/>
              </a:rPr>
              <a:t>ادر ميرزا</a:t>
            </a:r>
            <a:r>
              <a:rPr lang="fa-IR" sz="1100" dirty="0" smtClean="0">
                <a:cs typeface="B Nazanin" pitchFamily="2" charset="-78"/>
              </a:rPr>
              <a:t> :</a:t>
            </a:r>
            <a:r>
              <a:rPr lang="ar-SA" sz="1100" dirty="0" smtClean="0">
                <a:cs typeface="B Nazanin" pitchFamily="2" charset="-78"/>
              </a:rPr>
              <a:t> 1373, ص 43 </a:t>
            </a:r>
            <a:r>
              <a:rPr lang="fa-IR" sz="1100" dirty="0" smtClean="0">
                <a:cs typeface="B Nazanin" pitchFamily="2" charset="-78"/>
              </a:rPr>
              <a:t>)</a:t>
            </a:r>
            <a:r>
              <a:rPr lang="en-US" sz="1600" dirty="0" smtClean="0">
                <a:cs typeface="B Nazanin" pitchFamily="2" charset="-78"/>
              </a:rPr>
              <a:t/>
            </a:r>
            <a:br>
              <a:rPr lang="en-US" sz="1600" dirty="0" smtClean="0">
                <a:cs typeface="B Nazanin" pitchFamily="2" charset="-78"/>
              </a:rPr>
            </a:br>
            <a:r>
              <a:rPr lang="en-US" sz="1600" dirty="0" smtClean="0">
                <a:cs typeface="B Nazanin" pitchFamily="2" charset="-78"/>
              </a:rPr>
              <a:t/>
            </a:r>
            <a:br>
              <a:rPr lang="en-US" sz="1600" dirty="0" smtClean="0">
                <a:cs typeface="B Nazanin" pitchFamily="2" charset="-78"/>
              </a:rPr>
            </a:br>
            <a:r>
              <a:rPr lang="en-US" sz="1600" dirty="0" smtClean="0">
                <a:cs typeface="B Nazanin" pitchFamily="2" charset="-78"/>
              </a:rPr>
              <a:t/>
            </a:r>
            <a:br>
              <a:rPr lang="en-US" sz="1600" dirty="0" smtClean="0">
                <a:cs typeface="B Nazanin" pitchFamily="2" charset="-78"/>
              </a:rPr>
            </a:br>
            <a:r>
              <a:rPr lang="en-US" sz="1600" dirty="0" smtClean="0">
                <a:cs typeface="B Nazanin" pitchFamily="2" charset="-78"/>
              </a:rPr>
              <a:t/>
            </a:r>
            <a:br>
              <a:rPr lang="en-US" sz="1600" dirty="0" smtClean="0">
                <a:cs typeface="B Nazanin" pitchFamily="2" charset="-78"/>
              </a:rPr>
            </a:br>
            <a:r>
              <a:rPr lang="fa-IR" sz="1600" dirty="0" smtClean="0">
                <a:cs typeface="B Nazanin" pitchFamily="2" charset="-78"/>
              </a:rPr>
              <a:t/>
            </a:r>
            <a:br>
              <a:rPr lang="fa-IR" sz="1600" dirty="0" smtClean="0">
                <a:cs typeface="B Nazanin" pitchFamily="2" charset="-78"/>
              </a:rPr>
            </a:br>
            <a:r>
              <a:rPr lang="fa-IR" sz="1600" dirty="0" smtClean="0">
                <a:cs typeface="B Nazanin" pitchFamily="2" charset="-78"/>
              </a:rPr>
              <a:t/>
            </a:r>
            <a:br>
              <a:rPr lang="fa-IR" sz="1600" dirty="0" smtClean="0">
                <a:cs typeface="B Nazanin" pitchFamily="2" charset="-78"/>
              </a:rPr>
            </a:br>
            <a:r>
              <a:rPr lang="fa-IR" sz="1600" dirty="0" smtClean="0">
                <a:solidFill>
                  <a:srgbClr val="000000"/>
                </a:solidFill>
                <a:cs typeface="B Nazanin" pitchFamily="2" charset="-78"/>
              </a:rPr>
              <a:t> </a:t>
            </a:r>
            <a:r>
              <a:rPr lang="en-US" sz="1600" dirty="0" smtClean="0">
                <a:cs typeface="B Nazanin" pitchFamily="2" charset="-78"/>
              </a:rPr>
              <a:t/>
            </a:r>
            <a:br>
              <a:rPr lang="en-US" sz="1600" dirty="0" smtClean="0">
                <a:cs typeface="B Nazanin" pitchFamily="2" charset="-78"/>
              </a:rPr>
            </a:br>
            <a:r>
              <a:rPr lang="en-US" sz="1600" dirty="0" smtClean="0">
                <a:cs typeface="B Nazanin" pitchFamily="2" charset="-78"/>
              </a:rPr>
              <a:t> </a:t>
            </a:r>
            <a:br>
              <a:rPr lang="en-US" sz="1600" dirty="0" smtClean="0">
                <a:cs typeface="B Nazanin" pitchFamily="2" charset="-78"/>
              </a:rPr>
            </a:br>
            <a:endParaRPr lang="en-US" sz="1600" dirty="0" smtClean="0">
              <a:cs typeface="B Nazanin"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6868" name="Rectangle 14"/>
          <p:cNvSpPr>
            <a:spLocks noChangeArrowheads="1"/>
          </p:cNvSpPr>
          <p:nvPr/>
        </p:nvSpPr>
        <p:spPr bwMode="auto">
          <a:xfrm>
            <a:off x="7239000" y="304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fa-IR" altLang="fa-IR" sz="1800"/>
          </a:p>
        </p:txBody>
      </p:sp>
      <p:sp>
        <p:nvSpPr>
          <p:cNvPr id="36869" name="TextBox 12"/>
          <p:cNvSpPr txBox="1">
            <a:spLocks noChangeArrowheads="1"/>
          </p:cNvSpPr>
          <p:nvPr/>
        </p:nvSpPr>
        <p:spPr bwMode="auto">
          <a:xfrm>
            <a:off x="152400" y="6400800"/>
            <a:ext cx="230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7</a:t>
            </a:r>
            <a:endParaRPr lang="en-US" altLang="fa-IR" sz="1400" b="1">
              <a:cs typeface="B Nazanin" panose="00000400000000000000" pitchFamily="2" charset="-78"/>
            </a:endParaRPr>
          </a:p>
        </p:txBody>
      </p:sp>
    </p:spTree>
  </p:cSld>
  <p:clrMapOvr>
    <a:masterClrMapping/>
  </p:clrMapOvr>
  <p:transition>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 name="Rounded Rectangle 6"/>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8" name="Rounded Rectangle 7"/>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Rounded Rectangle 12"/>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شمالی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pic>
        <p:nvPicPr>
          <p:cNvPr id="4103" name="Picture 6" descr="P1020533"/>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1905000" y="990600"/>
            <a:ext cx="3232150" cy="3352800"/>
          </a:xfrm>
          <a:noFill/>
        </p:spPr>
      </p:pic>
      <p:graphicFrame>
        <p:nvGraphicFramePr>
          <p:cNvPr id="4098" name="Object 3"/>
          <p:cNvGraphicFramePr>
            <a:graphicFrameLocks noChangeAspect="1"/>
          </p:cNvGraphicFramePr>
          <p:nvPr/>
        </p:nvGraphicFramePr>
        <p:xfrm>
          <a:off x="765175" y="3940175"/>
          <a:ext cx="6221413" cy="2917825"/>
        </p:xfrm>
        <a:graphic>
          <a:graphicData uri="http://schemas.openxmlformats.org/presentationml/2006/ole">
            <mc:AlternateContent xmlns:mc="http://schemas.openxmlformats.org/markup-compatibility/2006">
              <mc:Choice xmlns:v="urn:schemas-microsoft-com:vml" Requires="v">
                <p:oleObj spid="_x0000_s4115" name="AutoCAD Drawing" r:id="rId5" imgW="6924675" imgH="3248025" progId="AutoCAD.Drawing.16">
                  <p:embed/>
                </p:oleObj>
              </mc:Choice>
              <mc:Fallback>
                <p:oleObj name="AutoCAD Drawing" r:id="rId5" imgW="6924675" imgH="3248025" progId="AutoCAD.Drawing.16">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75" y="3940175"/>
                        <a:ext cx="6221413"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4" name="Rectangle 19"/>
          <p:cNvSpPr>
            <a:spLocks noChangeArrowheads="1"/>
          </p:cNvSpPr>
          <p:nvPr/>
        </p:nvSpPr>
        <p:spPr bwMode="auto">
          <a:xfrm>
            <a:off x="5791200" y="1143000"/>
            <a:ext cx="3543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2400">
                <a:cs typeface="B Nazanin" panose="00000400000000000000" pitchFamily="2" charset="-78"/>
              </a:rPr>
              <a:t>-عارضه: </a:t>
            </a:r>
            <a:r>
              <a:rPr lang="fa-IR" altLang="fa-IR" sz="1600">
                <a:cs typeface="B Nazanin" panose="00000400000000000000" pitchFamily="2" charset="-78"/>
              </a:rPr>
              <a:t>جدا شدن سنگ ازاره پایه نشان داده شده</a:t>
            </a:r>
            <a:endParaRPr lang="en-US" altLang="fa-IR" sz="1600">
              <a:cs typeface="B Nazanin" panose="00000400000000000000" pitchFamily="2" charset="-78"/>
            </a:endParaRPr>
          </a:p>
        </p:txBody>
      </p:sp>
      <p:sp>
        <p:nvSpPr>
          <p:cNvPr id="4105" name="Rectangle 20"/>
          <p:cNvSpPr>
            <a:spLocks noChangeArrowheads="1"/>
          </p:cNvSpPr>
          <p:nvPr/>
        </p:nvSpPr>
        <p:spPr bwMode="auto">
          <a:xfrm>
            <a:off x="4648200" y="2438400"/>
            <a:ext cx="4649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-عدم تعادل: </a:t>
            </a:r>
            <a:r>
              <a:rPr lang="fa-IR" altLang="fa-IR" sz="1600">
                <a:cs typeface="B Nazanin" panose="00000400000000000000" pitchFamily="2" charset="-78"/>
              </a:rPr>
              <a:t>نفوذ راحت رطوبت به مصالح داخلی سازه بنا</a:t>
            </a:r>
            <a:endParaRPr lang="en-US" altLang="fa-IR" sz="1600">
              <a:cs typeface="B Nazanin" panose="00000400000000000000" pitchFamily="2" charset="-78"/>
            </a:endParaRPr>
          </a:p>
        </p:txBody>
      </p:sp>
      <p:sp>
        <p:nvSpPr>
          <p:cNvPr id="4106" name="Rectangle 21"/>
          <p:cNvSpPr>
            <a:spLocks noChangeArrowheads="1"/>
          </p:cNvSpPr>
          <p:nvPr/>
        </p:nvSpPr>
        <p:spPr bwMode="auto">
          <a:xfrm>
            <a:off x="5105400" y="3733800"/>
            <a:ext cx="426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-علل مخل:</a:t>
            </a:r>
            <a:r>
              <a:rPr lang="fa-IR" altLang="fa-IR" sz="1600">
                <a:cs typeface="B Nazanin" panose="00000400000000000000" pitchFamily="2" charset="-78"/>
              </a:rPr>
              <a:t> فرسایش مصالح،رطوبت صعودی ( به دلیل            پایین بودن تراز صفرصفر حیاط،از سطح معبر،سطح آب های      </a:t>
            </a:r>
          </a:p>
          <a:p>
            <a:pPr algn="r" eaLnBrk="1" hangingPunct="1"/>
            <a:r>
              <a:rPr lang="fa-IR" altLang="fa-IR" sz="1600">
                <a:cs typeface="B Nazanin" panose="00000400000000000000" pitchFamily="2" charset="-78"/>
              </a:rPr>
              <a:t>   زیر زمینی تاثیر گذاشته است) و نزولی</a:t>
            </a:r>
            <a:endParaRPr lang="en-US" altLang="fa-IR" sz="1600">
              <a:cs typeface="B Nazanin" panose="00000400000000000000" pitchFamily="2" charset="-78"/>
            </a:endParaRPr>
          </a:p>
        </p:txBody>
      </p:sp>
      <p:sp>
        <p:nvSpPr>
          <p:cNvPr id="14" name="Rounded Rectangle 13"/>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4108"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79</a:t>
            </a:r>
            <a:endParaRPr lang="en-US" altLang="fa-IR" sz="1400" b="1">
              <a:cs typeface="B Nazanin" panose="00000400000000000000" pitchFamily="2" charset="-78"/>
            </a:endParaRPr>
          </a:p>
        </p:txBody>
      </p:sp>
      <p:pic>
        <p:nvPicPr>
          <p:cNvPr id="4109" name="Picture 7" descr="G:\Internet\Uni\register_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9" name="Rounded Rectangle 8"/>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ounded Rectangle 11"/>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شمالی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graphicFrame>
        <p:nvGraphicFramePr>
          <p:cNvPr id="5122" name="Object 3"/>
          <p:cNvGraphicFramePr>
            <a:graphicFrameLocks noGrp="1" noChangeAspect="1"/>
          </p:cNvGraphicFramePr>
          <p:nvPr>
            <p:ph sz="half" idx="1"/>
          </p:nvPr>
        </p:nvGraphicFramePr>
        <p:xfrm>
          <a:off x="914400" y="3429000"/>
          <a:ext cx="5943600" cy="2819400"/>
        </p:xfrm>
        <a:graphic>
          <a:graphicData uri="http://schemas.openxmlformats.org/presentationml/2006/ole">
            <mc:AlternateContent xmlns:mc="http://schemas.openxmlformats.org/markup-compatibility/2006">
              <mc:Choice xmlns:v="urn:schemas-microsoft-com:vml" Requires="v">
                <p:oleObj spid="_x0000_s5139" name="AutoCAD Drawing" r:id="rId4" imgW="6924675" imgH="3248025" progId="AutoCAD.Drawing.16">
                  <p:embed/>
                </p:oleObj>
              </mc:Choice>
              <mc:Fallback>
                <p:oleObj name="AutoCAD Drawing" r:id="rId4" imgW="6924675" imgH="3248025" progId="AutoCAD.Drawing.1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429000"/>
                        <a:ext cx="5943600"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127" name="Picture 6" descr="P102053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828800" y="1143000"/>
            <a:ext cx="3411538" cy="2362200"/>
          </a:xfrm>
          <a:noFill/>
        </p:spPr>
      </p:pic>
      <p:sp>
        <p:nvSpPr>
          <p:cNvPr id="5128" name="Rectangle 14"/>
          <p:cNvSpPr>
            <a:spLocks noChangeArrowheads="1"/>
          </p:cNvSpPr>
          <p:nvPr/>
        </p:nvSpPr>
        <p:spPr bwMode="auto">
          <a:xfrm>
            <a:off x="4953000" y="1066800"/>
            <a:ext cx="43449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-عارضه:</a:t>
            </a:r>
          </a:p>
          <a:p>
            <a:pPr algn="r" eaLnBrk="1" hangingPunct="1"/>
            <a:r>
              <a:rPr lang="fa-IR" altLang="fa-IR" sz="1600">
                <a:cs typeface="B Nazanin" panose="00000400000000000000" pitchFamily="2" charset="-78"/>
              </a:rPr>
              <a:t>  - تخریب و سقوط سقف طبقه همکف</a:t>
            </a:r>
          </a:p>
          <a:p>
            <a:pPr algn="r" eaLnBrk="1" hangingPunct="1"/>
            <a:r>
              <a:rPr lang="fa-IR" altLang="fa-IR" sz="1600">
                <a:cs typeface="B Nazanin" panose="00000400000000000000" pitchFamily="2" charset="-78"/>
              </a:rPr>
              <a:t>  - از بین رفتن پنجره ها </a:t>
            </a:r>
          </a:p>
          <a:p>
            <a:pPr algn="r" eaLnBrk="1" hangingPunct="1"/>
            <a:r>
              <a:rPr lang="fa-IR" altLang="fa-IR" sz="1600">
                <a:cs typeface="B Nazanin" panose="00000400000000000000" pitchFamily="2" charset="-78"/>
              </a:rPr>
              <a:t>  - از بین رفتن ازاره ها</a:t>
            </a:r>
          </a:p>
          <a:p>
            <a:pPr algn="r" eaLnBrk="1" hangingPunct="1"/>
            <a:r>
              <a:rPr lang="fa-IR" altLang="fa-IR" sz="1600">
                <a:cs typeface="B Nazanin" panose="00000400000000000000" pitchFamily="2" charset="-78"/>
              </a:rPr>
              <a:t>  - خالی شدن بستر پایه سمت چپ اتاق سه دری</a:t>
            </a:r>
          </a:p>
        </p:txBody>
      </p:sp>
      <p:sp>
        <p:nvSpPr>
          <p:cNvPr id="5129" name="Rectangle 15"/>
          <p:cNvSpPr>
            <a:spLocks noChangeArrowheads="1"/>
          </p:cNvSpPr>
          <p:nvPr/>
        </p:nvSpPr>
        <p:spPr bwMode="auto">
          <a:xfrm>
            <a:off x="4953000" y="2743200"/>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-عدم تعادل: </a:t>
            </a:r>
            <a:r>
              <a:rPr lang="fa-IR" altLang="fa-IR" sz="1600">
                <a:cs typeface="B Nazanin" panose="00000400000000000000" pitchFamily="2" charset="-78"/>
              </a:rPr>
              <a:t>غیر قابل استفاده بودن اتاق سه دری و  </a:t>
            </a:r>
          </a:p>
          <a:p>
            <a:pPr algn="r" eaLnBrk="1" hangingPunct="1"/>
            <a:r>
              <a:rPr lang="fa-IR" altLang="fa-IR" sz="1600">
                <a:cs typeface="B Nazanin" panose="00000400000000000000" pitchFamily="2" charset="-78"/>
              </a:rPr>
              <a:t>  تخریب هر روزۀ آن در مقابل عوامل آسیب زا</a:t>
            </a:r>
            <a:endParaRPr lang="en-US" altLang="fa-IR" sz="1600">
              <a:cs typeface="B Nazanin" panose="00000400000000000000" pitchFamily="2" charset="-78"/>
            </a:endParaRPr>
          </a:p>
        </p:txBody>
      </p:sp>
      <p:sp>
        <p:nvSpPr>
          <p:cNvPr id="5130" name="Rectangle 16"/>
          <p:cNvSpPr>
            <a:spLocks noChangeArrowheads="1"/>
          </p:cNvSpPr>
          <p:nvPr/>
        </p:nvSpPr>
        <p:spPr bwMode="auto">
          <a:xfrm>
            <a:off x="5257800" y="3962400"/>
            <a:ext cx="4114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-علل مخل:</a:t>
            </a:r>
          </a:p>
          <a:p>
            <a:pPr algn="r" eaLnBrk="1" hangingPunct="1"/>
            <a:r>
              <a:rPr lang="fa-IR" altLang="fa-IR" sz="1600">
                <a:cs typeface="B Nazanin" panose="00000400000000000000" pitchFamily="2" charset="-78"/>
              </a:rPr>
              <a:t>  - رطوبت</a:t>
            </a:r>
          </a:p>
          <a:p>
            <a:pPr algn="r" eaLnBrk="1" hangingPunct="1"/>
            <a:r>
              <a:rPr lang="fa-IR" altLang="fa-IR" sz="1600">
                <a:cs typeface="B Nazanin" panose="00000400000000000000" pitchFamily="2" charset="-78"/>
              </a:rPr>
              <a:t>  - خالی بودن از سکنه</a:t>
            </a:r>
          </a:p>
          <a:p>
            <a:pPr algn="r" eaLnBrk="1" hangingPunct="1"/>
            <a:r>
              <a:rPr lang="fa-IR" altLang="fa-IR" sz="1600">
                <a:cs typeface="B Nazanin" panose="00000400000000000000" pitchFamily="2" charset="-78"/>
              </a:rPr>
              <a:t>  - افزایش بار مرده سقف ها</a:t>
            </a:r>
          </a:p>
          <a:p>
            <a:pPr algn="r" eaLnBrk="1" hangingPunct="1"/>
            <a:r>
              <a:rPr lang="fa-IR" altLang="fa-IR" sz="1600">
                <a:cs typeface="B Nazanin" panose="00000400000000000000" pitchFamily="2" charset="-78"/>
              </a:rPr>
              <a:t>  - فرسوده شدن ( موریانه خور شدن ) چوب های سقف</a:t>
            </a:r>
            <a:endParaRPr lang="en-US" altLang="fa-IR" sz="1600">
              <a:cs typeface="B Nazanin" panose="00000400000000000000" pitchFamily="2" charset="-78"/>
            </a:endParaRPr>
          </a:p>
        </p:txBody>
      </p:sp>
      <p:sp>
        <p:nvSpPr>
          <p:cNvPr id="13" name="Rounded Rectangle 12"/>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5132"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80</a:t>
            </a:r>
            <a:endParaRPr lang="en-US" altLang="fa-IR" sz="1400" b="1">
              <a:cs typeface="B Nazanin" panose="00000400000000000000" pitchFamily="2" charset="-78"/>
            </a:endParaRPr>
          </a:p>
        </p:txBody>
      </p:sp>
      <p:pic>
        <p:nvPicPr>
          <p:cNvPr id="5133" name="Picture 7" descr="G:\Internet\Uni\register_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ounded Rectangle 8"/>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0" name="Rounded Rectangle 9"/>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2" name="Rectangle 11"/>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Rounded Rectangle 12"/>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غربی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pic>
        <p:nvPicPr>
          <p:cNvPr id="107526" name="Content Placeholder 7" descr="solhjo _m1_v-Model.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05000" y="762000"/>
            <a:ext cx="6889750" cy="3886200"/>
          </a:xfrm>
        </p:spPr>
      </p:pic>
      <p:pic>
        <p:nvPicPr>
          <p:cNvPr id="107527" name="Picture 6" descr="P102055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133600" y="4572000"/>
            <a:ext cx="2514600" cy="1885950"/>
          </a:xfrm>
          <a:noFill/>
        </p:spPr>
      </p:pic>
      <p:sp>
        <p:nvSpPr>
          <p:cNvPr id="16" name="Rectangle 4"/>
          <p:cNvSpPr>
            <a:spLocks noGrp="1" noChangeArrowheads="1"/>
          </p:cNvSpPr>
          <p:nvPr>
            <p:ph type="title"/>
          </p:nvPr>
        </p:nvSpPr>
        <p:spPr>
          <a:xfrm>
            <a:off x="6400800" y="4953000"/>
            <a:ext cx="3276600" cy="1143000"/>
          </a:xfrm>
        </p:spPr>
        <p:txBody>
          <a:bodyPr/>
          <a:lstStyle/>
          <a:p>
            <a:pPr eaLnBrk="1" hangingPunct="1"/>
            <a:r>
              <a:rPr lang="fa-IR" altLang="fa-IR" sz="2800" smtClean="0">
                <a:cs typeface="B Nazanin" panose="00000400000000000000" pitchFamily="2" charset="-78"/>
              </a:rPr>
              <a:t>نماي غربي</a:t>
            </a:r>
            <a:endParaRPr lang="en-US" altLang="fa-IR" sz="2800" smtClean="0">
              <a:cs typeface="B Nazanin" panose="00000400000000000000" pitchFamily="2" charset="-78"/>
            </a:endParaRPr>
          </a:p>
        </p:txBody>
      </p:sp>
      <p:sp>
        <p:nvSpPr>
          <p:cNvPr id="14" name="Rounded Rectangle 13"/>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0753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81</a:t>
            </a:r>
            <a:endParaRPr lang="en-US" altLang="fa-IR" sz="1400" b="1">
              <a:cs typeface="B Nazanin" panose="00000400000000000000" pitchFamily="2" charset="-78"/>
            </a:endParaRPr>
          </a:p>
        </p:txBody>
      </p:sp>
      <p:pic>
        <p:nvPicPr>
          <p:cNvPr id="107531" name="Picture 7" descr="G:\Internet\Uni\register_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68" decel="100000"/>
                                        <p:tgtEl>
                                          <p:spTgt spid="16"/>
                                        </p:tgtEl>
                                      </p:cBhvr>
                                    </p:animEffect>
                                    <p:animScale>
                                      <p:cBhvr>
                                        <p:cTn id="8" dur="768" decel="100000"/>
                                        <p:tgtEl>
                                          <p:spTgt spid="16"/>
                                        </p:tgtEl>
                                      </p:cBhvr>
                                      <p:from x="10000" y="10000"/>
                                      <p:to x="200000" y="450000"/>
                                    </p:animScale>
                                    <p:animScale>
                                      <p:cBhvr>
                                        <p:cTn id="9" dur="1230" accel="100000" fill="hold">
                                          <p:stCondLst>
                                            <p:cond delay="768"/>
                                          </p:stCondLst>
                                        </p:cTn>
                                        <p:tgtEl>
                                          <p:spTgt spid="16"/>
                                        </p:tgtEl>
                                      </p:cBhvr>
                                      <p:from x="200000" y="450000"/>
                                      <p:to x="100000" y="100000"/>
                                    </p:animScale>
                                    <p:set>
                                      <p:cBhvr>
                                        <p:cTn id="10" dur="768" fill="hold"/>
                                        <p:tgtEl>
                                          <p:spTgt spid="16"/>
                                        </p:tgtEl>
                                        <p:attrNameLst>
                                          <p:attrName>ppt_x</p:attrName>
                                        </p:attrNameLst>
                                      </p:cBhvr>
                                      <p:to>
                                        <p:strVal val="(0.5)"/>
                                      </p:to>
                                    </p:set>
                                    <p:anim from="(0.5)" to="(#ppt_x)" calcmode="lin" valueType="num">
                                      <p:cBhvr>
                                        <p:cTn id="11" dur="1230" accel="100000" fill="hold">
                                          <p:stCondLst>
                                            <p:cond delay="768"/>
                                          </p:stCondLst>
                                        </p:cTn>
                                        <p:tgtEl>
                                          <p:spTgt spid="16"/>
                                        </p:tgtEl>
                                        <p:attrNameLst>
                                          <p:attrName>ppt_x</p:attrName>
                                        </p:attrNameLst>
                                      </p:cBhvr>
                                    </p:anim>
                                    <p:set>
                                      <p:cBhvr>
                                        <p:cTn id="12" dur="768" fill="hold"/>
                                        <p:tgtEl>
                                          <p:spTgt spid="16"/>
                                        </p:tgtEl>
                                        <p:attrNameLst>
                                          <p:attrName>ppt_y</p:attrName>
                                        </p:attrNameLst>
                                      </p:cBhvr>
                                      <p:to>
                                        <p:strVal val="(#ppt_y+0.4)"/>
                                      </p:to>
                                    </p:set>
                                    <p:anim from="(#ppt_y+0.4)" to="(#ppt_y)" calcmode="lin" valueType="num">
                                      <p:cBhvr>
                                        <p:cTn id="13" dur="1230" accel="100000" fill="hold">
                                          <p:stCondLst>
                                            <p:cond delay="768"/>
                                          </p:stCondLst>
                                        </p:cTn>
                                        <p:tgtEl>
                                          <p:spTgt spid="1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 name="Rounded Rectangle 8"/>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0" name="Rounded Rectangle 9"/>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2" name="Rounded Rectangle 11"/>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غربی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6151" name="Picture 6" descr="P1020540"/>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752600" y="685800"/>
            <a:ext cx="2819400" cy="1951038"/>
          </a:xfrm>
          <a:noFill/>
        </p:spPr>
      </p:pic>
      <p:pic>
        <p:nvPicPr>
          <p:cNvPr id="6152" name="Picture 9" descr="P1020541"/>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2362200" y="2667000"/>
            <a:ext cx="1609725" cy="1981200"/>
          </a:xfrm>
          <a:noFill/>
        </p:spPr>
      </p:pic>
      <p:graphicFrame>
        <p:nvGraphicFramePr>
          <p:cNvPr id="6146" name="Object 3"/>
          <p:cNvGraphicFramePr>
            <a:graphicFrameLocks noChangeAspect="1"/>
          </p:cNvGraphicFramePr>
          <p:nvPr/>
        </p:nvGraphicFramePr>
        <p:xfrm>
          <a:off x="990600" y="4343400"/>
          <a:ext cx="4371975" cy="2051050"/>
        </p:xfrm>
        <a:graphic>
          <a:graphicData uri="http://schemas.openxmlformats.org/presentationml/2006/ole">
            <mc:AlternateContent xmlns:mc="http://schemas.openxmlformats.org/markup-compatibility/2006">
              <mc:Choice xmlns:v="urn:schemas-microsoft-com:vml" Requires="v">
                <p:oleObj spid="_x0000_s6164" name="AutoCAD Drawing" r:id="rId6" imgW="6924675" imgH="3248025" progId="AutoCAD.Drawing.16">
                  <p:embed/>
                </p:oleObj>
              </mc:Choice>
              <mc:Fallback>
                <p:oleObj name="AutoCAD Drawing" r:id="rId6" imgW="6924675" imgH="3248025" progId="AutoCAD.Drawing.16">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343400"/>
                        <a:ext cx="43719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3" name="Rectangle 16"/>
          <p:cNvSpPr>
            <a:spLocks noChangeArrowheads="1"/>
          </p:cNvSpPr>
          <p:nvPr/>
        </p:nvSpPr>
        <p:spPr bwMode="auto">
          <a:xfrm>
            <a:off x="4648200" y="1219200"/>
            <a:ext cx="472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-عارضه: </a:t>
            </a:r>
            <a:r>
              <a:rPr lang="fa-IR" altLang="fa-IR" sz="1600">
                <a:cs typeface="B Nazanin" panose="00000400000000000000" pitchFamily="2" charset="-78"/>
              </a:rPr>
              <a:t>خالی شدن چینه داخلی دیوار(پشت نمای آجری) و   </a:t>
            </a:r>
          </a:p>
          <a:p>
            <a:pPr algn="r" eaLnBrk="1" hangingPunct="1"/>
            <a:r>
              <a:rPr lang="fa-IR" altLang="fa-IR" sz="1600">
                <a:cs typeface="B Nazanin" panose="00000400000000000000" pitchFamily="2" charset="-78"/>
              </a:rPr>
              <a:t>  خالی شدن بند آجرها</a:t>
            </a:r>
            <a:endParaRPr lang="en-US" altLang="fa-IR" sz="1600">
              <a:cs typeface="B Nazanin" panose="00000400000000000000" pitchFamily="2" charset="-78"/>
            </a:endParaRPr>
          </a:p>
        </p:txBody>
      </p:sp>
      <p:sp>
        <p:nvSpPr>
          <p:cNvPr id="6154" name="Rectangle 17"/>
          <p:cNvSpPr>
            <a:spLocks noChangeArrowheads="1"/>
          </p:cNvSpPr>
          <p:nvPr/>
        </p:nvSpPr>
        <p:spPr bwMode="auto">
          <a:xfrm>
            <a:off x="4876800" y="2438400"/>
            <a:ext cx="4533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-عدم تعادل:</a:t>
            </a:r>
          </a:p>
          <a:p>
            <a:pPr algn="r" eaLnBrk="1" hangingPunct="1"/>
            <a:r>
              <a:rPr lang="fa-IR" altLang="fa-IR" sz="1600">
                <a:cs typeface="B Nazanin" panose="00000400000000000000" pitchFamily="2" charset="-78"/>
              </a:rPr>
              <a:t>  -تضیف پایه اصلی (پایه باربر) که طبقه دوم نیز بر روی آن  </a:t>
            </a:r>
          </a:p>
          <a:p>
            <a:pPr algn="r" eaLnBrk="1" hangingPunct="1"/>
            <a:r>
              <a:rPr lang="fa-IR" altLang="fa-IR" sz="1600">
                <a:cs typeface="B Nazanin" panose="00000400000000000000" pitchFamily="2" charset="-78"/>
              </a:rPr>
              <a:t>   نشسته است.  </a:t>
            </a:r>
          </a:p>
          <a:p>
            <a:pPr algn="r" eaLnBrk="1" hangingPunct="1"/>
            <a:r>
              <a:rPr lang="fa-IR" altLang="fa-IR" sz="1600">
                <a:cs typeface="B Nazanin" panose="00000400000000000000" pitchFamily="2" charset="-78"/>
              </a:rPr>
              <a:t>  - ایجاد ترک در نعل در گاه</a:t>
            </a:r>
            <a:endParaRPr lang="en-US" altLang="fa-IR" sz="1600">
              <a:cs typeface="B Nazanin" panose="00000400000000000000" pitchFamily="2" charset="-78"/>
            </a:endParaRPr>
          </a:p>
        </p:txBody>
      </p:sp>
      <p:sp>
        <p:nvSpPr>
          <p:cNvPr id="6155" name="Rectangle 18"/>
          <p:cNvSpPr>
            <a:spLocks noChangeArrowheads="1"/>
          </p:cNvSpPr>
          <p:nvPr/>
        </p:nvSpPr>
        <p:spPr bwMode="auto">
          <a:xfrm>
            <a:off x="6018213" y="4114800"/>
            <a:ext cx="3357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-علل مخل: </a:t>
            </a:r>
            <a:r>
              <a:rPr lang="fa-IR" altLang="fa-IR" sz="1600">
                <a:cs typeface="B Nazanin" panose="00000400000000000000" pitchFamily="2" charset="-78"/>
              </a:rPr>
              <a:t>رطوبت (شستشوی مصالح گلی ) </a:t>
            </a:r>
            <a:endParaRPr lang="en-US" altLang="fa-IR" sz="1600">
              <a:cs typeface="B Nazanin" panose="00000400000000000000" pitchFamily="2" charset="-78"/>
            </a:endParaRPr>
          </a:p>
        </p:txBody>
      </p:sp>
      <p:sp>
        <p:nvSpPr>
          <p:cNvPr id="14" name="Rounded Rectangle 13"/>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6157"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82</a:t>
            </a:r>
            <a:endParaRPr lang="en-US" altLang="fa-IR" sz="1400" b="1">
              <a:cs typeface="B Nazanin" panose="00000400000000000000" pitchFamily="2" charset="-78"/>
            </a:endParaRPr>
          </a:p>
        </p:txBody>
      </p:sp>
      <p:pic>
        <p:nvPicPr>
          <p:cNvPr id="6158" name="Picture 7" descr="G:\Internet\Uni\register_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1" name="Rounded Rectangle 10"/>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3" name="Rounded Rectangle 12"/>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غربی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4" name="Rectangle 13"/>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7175" name="Picture 6" descr="P102054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828800" y="685800"/>
            <a:ext cx="2805113" cy="3452813"/>
          </a:xfrm>
          <a:noFill/>
        </p:spPr>
      </p:pic>
      <p:graphicFrame>
        <p:nvGraphicFramePr>
          <p:cNvPr id="7170" name="Object 9"/>
          <p:cNvGraphicFramePr>
            <a:graphicFrameLocks noChangeAspect="1"/>
          </p:cNvGraphicFramePr>
          <p:nvPr/>
        </p:nvGraphicFramePr>
        <p:xfrm>
          <a:off x="1066800" y="4419600"/>
          <a:ext cx="4376738" cy="2052638"/>
        </p:xfrm>
        <a:graphic>
          <a:graphicData uri="http://schemas.openxmlformats.org/presentationml/2006/ole">
            <mc:AlternateContent xmlns:mc="http://schemas.openxmlformats.org/markup-compatibility/2006">
              <mc:Choice xmlns:v="urn:schemas-microsoft-com:vml" Requires="v">
                <p:oleObj spid="_x0000_s7187" name="AutoCAD Drawing" r:id="rId5" imgW="6924675" imgH="3248025" progId="AutoCAD.Drawing.16">
                  <p:embed/>
                </p:oleObj>
              </mc:Choice>
              <mc:Fallback>
                <p:oleObj name="AutoCAD Drawing" r:id="rId5" imgW="6924675" imgH="3248025" progId="AutoCAD.Drawing.16">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419600"/>
                        <a:ext cx="4376738"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6" name="Rectangle 15"/>
          <p:cNvSpPr>
            <a:spLocks noChangeArrowheads="1"/>
          </p:cNvSpPr>
          <p:nvPr/>
        </p:nvSpPr>
        <p:spPr bwMode="auto">
          <a:xfrm>
            <a:off x="6848475" y="1066800"/>
            <a:ext cx="2474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-عارضه: </a:t>
            </a:r>
            <a:r>
              <a:rPr lang="fa-IR" altLang="fa-IR" sz="1600">
                <a:cs typeface="B Nazanin" panose="00000400000000000000" pitchFamily="2" charset="-78"/>
              </a:rPr>
              <a:t>تخریب ازاره های سنگی</a:t>
            </a:r>
            <a:endParaRPr lang="en-US" altLang="fa-IR" sz="1600">
              <a:cs typeface="B Nazanin" panose="00000400000000000000" pitchFamily="2" charset="-78"/>
            </a:endParaRPr>
          </a:p>
        </p:txBody>
      </p:sp>
      <p:sp>
        <p:nvSpPr>
          <p:cNvPr id="7177" name="Rectangle 16"/>
          <p:cNvSpPr>
            <a:spLocks noChangeArrowheads="1"/>
          </p:cNvSpPr>
          <p:nvPr/>
        </p:nvSpPr>
        <p:spPr bwMode="auto">
          <a:xfrm>
            <a:off x="5257800" y="2514600"/>
            <a:ext cx="4094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-عدم تعادل: </a:t>
            </a:r>
            <a:r>
              <a:rPr lang="fa-IR" altLang="fa-IR" sz="1600">
                <a:cs typeface="B Nazanin" panose="00000400000000000000" pitchFamily="2" charset="-78"/>
              </a:rPr>
              <a:t>نفوذ تدریجی رطوبت به پایه های باربر</a:t>
            </a:r>
            <a:endParaRPr lang="en-US" altLang="fa-IR" sz="1600">
              <a:cs typeface="B Nazanin" panose="00000400000000000000" pitchFamily="2" charset="-78"/>
            </a:endParaRPr>
          </a:p>
        </p:txBody>
      </p:sp>
      <p:sp>
        <p:nvSpPr>
          <p:cNvPr id="7178" name="Rectangle 17"/>
          <p:cNvSpPr>
            <a:spLocks noChangeArrowheads="1"/>
          </p:cNvSpPr>
          <p:nvPr/>
        </p:nvSpPr>
        <p:spPr bwMode="auto">
          <a:xfrm>
            <a:off x="5335588" y="3733800"/>
            <a:ext cx="40370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-علل مخل:</a:t>
            </a:r>
          </a:p>
          <a:p>
            <a:pPr algn="r" eaLnBrk="1" hangingPunct="1"/>
            <a:r>
              <a:rPr lang="fa-IR" altLang="fa-IR" sz="1600">
                <a:cs typeface="B Nazanin" panose="00000400000000000000" pitchFamily="2" charset="-78"/>
              </a:rPr>
              <a:t>  - رطوبت صعودی و نزولی</a:t>
            </a:r>
          </a:p>
          <a:p>
            <a:pPr algn="r" eaLnBrk="1" hangingPunct="1"/>
            <a:r>
              <a:rPr lang="fa-IR" altLang="fa-IR" sz="1600">
                <a:cs typeface="B Nazanin" panose="00000400000000000000" pitchFamily="2" charset="-78"/>
              </a:rPr>
              <a:t>  - فرسایش و از بین رفتن چسبندگی ملات پشت آن</a:t>
            </a:r>
            <a:endParaRPr lang="en-US" altLang="fa-IR" sz="1600">
              <a:cs typeface="B Nazanin" panose="00000400000000000000" pitchFamily="2" charset="-78"/>
            </a:endParaRPr>
          </a:p>
        </p:txBody>
      </p:sp>
      <p:sp>
        <p:nvSpPr>
          <p:cNvPr id="15" name="Rounded Rectangle 14"/>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7180" name="TextBox 12"/>
          <p:cNvSpPr txBox="1">
            <a:spLocks noChangeArrowheads="1"/>
          </p:cNvSpPr>
          <p:nvPr/>
        </p:nvSpPr>
        <p:spPr bwMode="auto">
          <a:xfrm>
            <a:off x="152400" y="64008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83</a:t>
            </a:r>
            <a:endParaRPr lang="en-US" altLang="fa-IR" sz="1400" b="1">
              <a:cs typeface="B Nazanin" panose="00000400000000000000" pitchFamily="2" charset="-78"/>
            </a:endParaRPr>
          </a:p>
        </p:txBody>
      </p:sp>
      <p:pic>
        <p:nvPicPr>
          <p:cNvPr id="7181" name="Picture 7" descr="G:\Internet\Uni\register_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9" name="Rounded Rectangle 8"/>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1" name="Rounded Rectangle 10"/>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غربی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2" name="Rectangle 11"/>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aphicFrame>
        <p:nvGraphicFramePr>
          <p:cNvPr id="8194" name="Object 10"/>
          <p:cNvGraphicFramePr>
            <a:graphicFrameLocks noGrp="1" noChangeAspect="1"/>
          </p:cNvGraphicFramePr>
          <p:nvPr>
            <p:ph sz="half" idx="1"/>
          </p:nvPr>
        </p:nvGraphicFramePr>
        <p:xfrm>
          <a:off x="1338263" y="4200525"/>
          <a:ext cx="4048125" cy="1898650"/>
        </p:xfrm>
        <a:graphic>
          <a:graphicData uri="http://schemas.openxmlformats.org/presentationml/2006/ole">
            <mc:AlternateContent xmlns:mc="http://schemas.openxmlformats.org/markup-compatibility/2006">
              <mc:Choice xmlns:v="urn:schemas-microsoft-com:vml" Requires="v">
                <p:oleObj spid="_x0000_s8211" name="AutoCAD Drawing" r:id="rId4" imgW="6924675" imgH="3248025" progId="AutoCAD.Drawing.16">
                  <p:embed/>
                </p:oleObj>
              </mc:Choice>
              <mc:Fallback>
                <p:oleObj name="AutoCAD Drawing" r:id="rId4" imgW="6924675" imgH="3248025" progId="AutoCAD.Drawing.16">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263" y="4200525"/>
                        <a:ext cx="4048125" cy="189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199" name="Picture 6" descr="P102054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828800" y="990600"/>
            <a:ext cx="2979738" cy="2971800"/>
          </a:xfrm>
          <a:noFill/>
        </p:spPr>
      </p:pic>
      <p:sp>
        <p:nvSpPr>
          <p:cNvPr id="8200" name="Rectangle 14"/>
          <p:cNvSpPr>
            <a:spLocks noChangeArrowheads="1"/>
          </p:cNvSpPr>
          <p:nvPr/>
        </p:nvSpPr>
        <p:spPr bwMode="auto">
          <a:xfrm>
            <a:off x="5105400" y="1143000"/>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-عارضه: </a:t>
            </a:r>
            <a:r>
              <a:rPr lang="fa-IR" altLang="fa-IR" sz="1600">
                <a:cs typeface="B Nazanin" panose="00000400000000000000" pitchFamily="2" charset="-78"/>
              </a:rPr>
              <a:t>نشست بارهای  سوار شده ( بارهای مرده) بر روی نعل     در گاه پنجره زیر زمین </a:t>
            </a:r>
            <a:endParaRPr lang="en-US" altLang="fa-IR" sz="1600">
              <a:cs typeface="B Nazanin" panose="00000400000000000000" pitchFamily="2" charset="-78"/>
            </a:endParaRPr>
          </a:p>
        </p:txBody>
      </p:sp>
      <p:sp>
        <p:nvSpPr>
          <p:cNvPr id="8201" name="Rectangle 15"/>
          <p:cNvSpPr>
            <a:spLocks noChangeArrowheads="1"/>
          </p:cNvSpPr>
          <p:nvPr/>
        </p:nvSpPr>
        <p:spPr bwMode="auto">
          <a:xfrm>
            <a:off x="5105400" y="2590800"/>
            <a:ext cx="4343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-عدم تعادل: </a:t>
            </a:r>
            <a:r>
              <a:rPr lang="fa-IR" altLang="fa-IR" sz="1600">
                <a:cs typeface="B Nazanin" panose="00000400000000000000" pitchFamily="2" charset="-78"/>
              </a:rPr>
              <a:t>نداشتن تعادل استحکامی سقف و نعل درگاه        طبقه اول( طبقه بالای زیر زمین )</a:t>
            </a:r>
            <a:r>
              <a:rPr lang="fa-IR" altLang="fa-IR" sz="1800">
                <a:cs typeface="B Nazanin" panose="00000400000000000000" pitchFamily="2" charset="-78"/>
              </a:rPr>
              <a:t> </a:t>
            </a:r>
            <a:endParaRPr lang="en-US" altLang="fa-IR" sz="1800">
              <a:cs typeface="B Nazanin" panose="00000400000000000000" pitchFamily="2" charset="-78"/>
            </a:endParaRPr>
          </a:p>
        </p:txBody>
      </p:sp>
      <p:sp>
        <p:nvSpPr>
          <p:cNvPr id="8202" name="Rectangle 16"/>
          <p:cNvSpPr>
            <a:spLocks noChangeArrowheads="1"/>
          </p:cNvSpPr>
          <p:nvPr/>
        </p:nvSpPr>
        <p:spPr bwMode="auto">
          <a:xfrm>
            <a:off x="5181600" y="3962400"/>
            <a:ext cx="4267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-علل مخل:</a:t>
            </a:r>
          </a:p>
          <a:p>
            <a:pPr algn="r" eaLnBrk="1" hangingPunct="1"/>
            <a:r>
              <a:rPr lang="fa-IR" altLang="fa-IR" sz="1600">
                <a:cs typeface="B Nazanin" panose="00000400000000000000" pitchFamily="2" charset="-78"/>
              </a:rPr>
              <a:t>  - تضعیف مقاومت ایستایی پایه ها به دلیل رطوبت و خورده شدن   مصالح</a:t>
            </a:r>
          </a:p>
          <a:p>
            <a:pPr algn="r" eaLnBrk="1" hangingPunct="1"/>
            <a:r>
              <a:rPr lang="fa-IR" altLang="fa-IR" sz="1600">
                <a:cs typeface="B Nazanin" panose="00000400000000000000" pitchFamily="2" charset="-78"/>
              </a:rPr>
              <a:t>  - از دست رفتن استحکام و مقاومت خمشی چوب های استفاده     شده در نعل درگاه</a:t>
            </a:r>
            <a:endParaRPr lang="en-US" altLang="fa-IR" sz="1600">
              <a:cs typeface="B Nazanin" panose="00000400000000000000" pitchFamily="2" charset="-78"/>
            </a:endParaRPr>
          </a:p>
        </p:txBody>
      </p:sp>
      <p:sp>
        <p:nvSpPr>
          <p:cNvPr id="13" name="Rounded Rectangle 12"/>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8204"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84</a:t>
            </a:r>
            <a:endParaRPr lang="en-US" altLang="fa-IR" sz="1400" b="1">
              <a:cs typeface="B Nazanin" panose="00000400000000000000" pitchFamily="2" charset="-78"/>
            </a:endParaRPr>
          </a:p>
        </p:txBody>
      </p:sp>
      <p:pic>
        <p:nvPicPr>
          <p:cNvPr id="8205" name="Picture 7" descr="G:\Internet\Uni\register_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9" descr="P10205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14600"/>
            <a:ext cx="1752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0" name="Rounded Rectangle 9"/>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2" name="Rounded Rectangle 11"/>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غربی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pic>
        <p:nvPicPr>
          <p:cNvPr id="9223" name="Picture 12" descr="P10205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838200"/>
            <a:ext cx="20701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aphicFrame>
        <p:nvGraphicFramePr>
          <p:cNvPr id="9218" name="Object 3"/>
          <p:cNvGraphicFramePr>
            <a:graphicFrameLocks noGrp="1" noChangeAspect="1"/>
          </p:cNvGraphicFramePr>
          <p:nvPr>
            <p:ph sz="quarter" idx="1"/>
          </p:nvPr>
        </p:nvGraphicFramePr>
        <p:xfrm>
          <a:off x="1146175" y="4217988"/>
          <a:ext cx="4427538" cy="2076450"/>
        </p:xfrm>
        <a:graphic>
          <a:graphicData uri="http://schemas.openxmlformats.org/presentationml/2006/ole">
            <mc:AlternateContent xmlns:mc="http://schemas.openxmlformats.org/markup-compatibility/2006">
              <mc:Choice xmlns:v="urn:schemas-microsoft-com:vml" Requires="v">
                <p:oleObj spid="_x0000_s9237" name="AutoCAD Drawing" r:id="rId6" imgW="6924675" imgH="3248025" progId="AutoCAD.Drawing.16">
                  <p:embed/>
                </p:oleObj>
              </mc:Choice>
              <mc:Fallback>
                <p:oleObj name="AutoCAD Drawing" r:id="rId6" imgW="6924675" imgH="3248025" progId="AutoCAD.Drawing.16">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6175" y="4217988"/>
                        <a:ext cx="4427538" cy="207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225" name="Picture 6" descr="P10205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1981200"/>
            <a:ext cx="15875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Rectangle 17"/>
          <p:cNvSpPr>
            <a:spLocks noChangeArrowheads="1"/>
          </p:cNvSpPr>
          <p:nvPr/>
        </p:nvSpPr>
        <p:spPr bwMode="auto">
          <a:xfrm>
            <a:off x="4495800" y="1143000"/>
            <a:ext cx="487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t>-عارضه</a:t>
            </a:r>
            <a:r>
              <a:rPr lang="fa-IR" altLang="fa-IR" sz="1600"/>
              <a:t>: </a:t>
            </a:r>
          </a:p>
          <a:p>
            <a:pPr algn="r" eaLnBrk="1" hangingPunct="1"/>
            <a:r>
              <a:rPr lang="fa-IR" altLang="fa-IR" sz="1600"/>
              <a:t> - تخریب و جداشدن گچ از بستر خود ( کاه گل)</a:t>
            </a:r>
          </a:p>
          <a:p>
            <a:pPr algn="r" eaLnBrk="1" hangingPunct="1"/>
            <a:r>
              <a:rPr lang="fa-IR" altLang="fa-IR" sz="1600"/>
              <a:t> - به وجود آمدن ترک بر روی نعل درگاه یکی از ورودی ها   </a:t>
            </a:r>
            <a:endParaRPr lang="en-US" altLang="fa-IR" sz="1600"/>
          </a:p>
        </p:txBody>
      </p:sp>
      <p:sp>
        <p:nvSpPr>
          <p:cNvPr id="9227" name="Rectangle 18"/>
          <p:cNvSpPr>
            <a:spLocks noChangeArrowheads="1"/>
          </p:cNvSpPr>
          <p:nvPr/>
        </p:nvSpPr>
        <p:spPr bwMode="auto">
          <a:xfrm>
            <a:off x="4419600" y="2590800"/>
            <a:ext cx="495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-عدم تعادل:</a:t>
            </a:r>
          </a:p>
          <a:p>
            <a:pPr algn="r" eaLnBrk="1" hangingPunct="1"/>
            <a:r>
              <a:rPr lang="fa-IR" altLang="fa-IR" sz="1600">
                <a:cs typeface="B Nazanin" panose="00000400000000000000" pitchFamily="2" charset="-78"/>
              </a:rPr>
              <a:t> - از دست رفتن نمای ظاهری تزئینات</a:t>
            </a:r>
          </a:p>
          <a:p>
            <a:pPr algn="r" eaLnBrk="1" hangingPunct="1"/>
            <a:r>
              <a:rPr lang="fa-IR" altLang="fa-IR" sz="1600">
                <a:cs typeface="B Nazanin" panose="00000400000000000000" pitchFamily="2" charset="-78"/>
              </a:rPr>
              <a:t> - ضعف نعل درگاه در قسمت نشان داده شده</a:t>
            </a:r>
            <a:endParaRPr lang="en-US" altLang="fa-IR" sz="1600">
              <a:cs typeface="B Nazanin" panose="00000400000000000000" pitchFamily="2" charset="-78"/>
            </a:endParaRPr>
          </a:p>
        </p:txBody>
      </p:sp>
      <p:sp>
        <p:nvSpPr>
          <p:cNvPr id="9228" name="Rectangle 19"/>
          <p:cNvSpPr>
            <a:spLocks noChangeArrowheads="1"/>
          </p:cNvSpPr>
          <p:nvPr/>
        </p:nvSpPr>
        <p:spPr bwMode="auto">
          <a:xfrm>
            <a:off x="5486400" y="41148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-علل مخل: </a:t>
            </a:r>
            <a:r>
              <a:rPr lang="fa-IR" altLang="fa-IR" sz="1600">
                <a:cs typeface="B Nazanin" panose="00000400000000000000" pitchFamily="2" charset="-78"/>
              </a:rPr>
              <a:t>وجود بستر نامناسب برای اندود ( زیر          سازی نامناسب ) </a:t>
            </a:r>
            <a:endParaRPr lang="en-US" altLang="fa-IR" sz="1600">
              <a:cs typeface="B Nazanin" panose="00000400000000000000" pitchFamily="2" charset="-78"/>
            </a:endParaRPr>
          </a:p>
        </p:txBody>
      </p:sp>
      <p:sp>
        <p:nvSpPr>
          <p:cNvPr id="15" name="Rounded Rectangle 14"/>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923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85</a:t>
            </a:r>
            <a:endParaRPr lang="en-US" altLang="fa-IR" sz="1400" b="1">
              <a:cs typeface="B Nazanin" panose="00000400000000000000" pitchFamily="2" charset="-78"/>
            </a:endParaRPr>
          </a:p>
        </p:txBody>
      </p:sp>
      <p:pic>
        <p:nvPicPr>
          <p:cNvPr id="9231" name="Picture 7" descr="G:\Internet\Uni\register_0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9" name="Rounded Rectangle 18"/>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21" name="Rounded Rectangle 20"/>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جنوبی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22" name="Rectangle 21"/>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3" name="Rectangle 4"/>
          <p:cNvSpPr>
            <a:spLocks noGrp="1" noChangeArrowheads="1"/>
          </p:cNvSpPr>
          <p:nvPr>
            <p:ph type="title"/>
          </p:nvPr>
        </p:nvSpPr>
        <p:spPr>
          <a:xfrm>
            <a:off x="3810000" y="4876800"/>
            <a:ext cx="5168900" cy="990600"/>
          </a:xfrm>
        </p:spPr>
        <p:txBody>
          <a:bodyPr/>
          <a:lstStyle/>
          <a:p>
            <a:pPr algn="r" eaLnBrk="1" hangingPunct="1"/>
            <a:r>
              <a:rPr lang="fa-IR" altLang="fa-IR" sz="2800" smtClean="0">
                <a:cs typeface="B Nazanin" panose="00000400000000000000" pitchFamily="2" charset="-78"/>
              </a:rPr>
              <a:t>نماي جنوبی</a:t>
            </a:r>
            <a:endParaRPr lang="en-US" altLang="fa-IR" sz="2800" smtClean="0">
              <a:cs typeface="B Nazanin" panose="00000400000000000000" pitchFamily="2" charset="-78"/>
            </a:endParaRPr>
          </a:p>
        </p:txBody>
      </p:sp>
      <p:pic>
        <p:nvPicPr>
          <p:cNvPr id="108551" name="Picture 6" descr="P102055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981200" y="4648200"/>
            <a:ext cx="1879600" cy="1300163"/>
          </a:xfrm>
          <a:noFill/>
        </p:spPr>
      </p:pic>
      <p:pic>
        <p:nvPicPr>
          <p:cNvPr id="108552" name="Content Placeholder 9" descr="solhjo _m3_v-Model.jpg"/>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524000" y="838200"/>
            <a:ext cx="7370763" cy="3309938"/>
          </a:xfrm>
        </p:spPr>
      </p:pic>
      <p:sp>
        <p:nvSpPr>
          <p:cNvPr id="11" name="Rounded Rectangle 10"/>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08554"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86</a:t>
            </a:r>
            <a:endParaRPr lang="en-US" altLang="fa-IR" sz="1400" b="1">
              <a:cs typeface="B Nazanin" panose="00000400000000000000" pitchFamily="2" charset="-78"/>
            </a:endParaRPr>
          </a:p>
        </p:txBody>
      </p:sp>
      <p:pic>
        <p:nvPicPr>
          <p:cNvPr id="108555" name="Picture 7" descr="G:\Internet\Uni\register_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xit" presetSubtype="0" decel="100000" fill="hold" grpId="1" nodeType="clickEffect">
                                  <p:stCondLst>
                                    <p:cond delay="0"/>
                                  </p:stCondLst>
                                  <p:childTnLst>
                                    <p:anim calcmode="lin" valueType="num">
                                      <p:cBhvr>
                                        <p:cTn id="14" dur="500" fill="hold"/>
                                        <p:tgtEl>
                                          <p:spTgt spid="23"/>
                                        </p:tgtEl>
                                        <p:attrNameLst>
                                          <p:attrName>ppt_h</p:attrName>
                                        </p:attrNameLst>
                                      </p:cBhvr>
                                      <p:tavLst>
                                        <p:tav tm="0">
                                          <p:val>
                                            <p:strVal val="ppt_h"/>
                                          </p:val>
                                        </p:tav>
                                        <p:tav tm="50000">
                                          <p:val>
                                            <p:strVal val="ppt_h/20"/>
                                          </p:val>
                                        </p:tav>
                                        <p:tav tm="100000">
                                          <p:val>
                                            <p:strVal val="ppt_h/20"/>
                                          </p:val>
                                        </p:tav>
                                      </p:tavLst>
                                    </p:anim>
                                    <p:anim calcmode="lin" valueType="num">
                                      <p:cBhvr>
                                        <p:cTn id="15" dur="500" fill="hold"/>
                                        <p:tgtEl>
                                          <p:spTgt spid="23"/>
                                        </p:tgtEl>
                                        <p:attrNameLst>
                                          <p:attrName>ppt_w</p:attrName>
                                        </p:attrNameLst>
                                      </p:cBhvr>
                                      <p:tavLst>
                                        <p:tav tm="0">
                                          <p:val>
                                            <p:strVal val="ppt_w"/>
                                          </p:val>
                                        </p:tav>
                                        <p:tav tm="50000">
                                          <p:val>
                                            <p:strVal val="ppt_w+.3"/>
                                          </p:val>
                                        </p:tav>
                                        <p:tav tm="100000">
                                          <p:val>
                                            <p:strVal val="ppt_w+.3"/>
                                          </p:val>
                                        </p:tav>
                                      </p:tavLst>
                                    </p:anim>
                                    <p:anim calcmode="lin" valueType="num">
                                      <p:cBhvr>
                                        <p:cTn id="16" dur="500" fill="hold"/>
                                        <p:tgtEl>
                                          <p:spTgt spid="23"/>
                                        </p:tgtEl>
                                        <p:attrNameLst>
                                          <p:attrName>ppt_x</p:attrName>
                                        </p:attrNameLst>
                                      </p:cBhvr>
                                      <p:tavLst>
                                        <p:tav tm="0">
                                          <p:val>
                                            <p:strVal val="ppt_x"/>
                                          </p:val>
                                        </p:tav>
                                        <p:tav tm="50000">
                                          <p:val>
                                            <p:strVal val="ppt_x"/>
                                          </p:val>
                                        </p:tav>
                                        <p:tav tm="100000">
                                          <p:val>
                                            <p:strVal val="ppt_x-.3"/>
                                          </p:val>
                                        </p:tav>
                                      </p:tavLst>
                                    </p:anim>
                                    <p:anim calcmode="lin" valueType="num">
                                      <p:cBhvr>
                                        <p:cTn id="17" dur="500" fill="hold"/>
                                        <p:tgtEl>
                                          <p:spTgt spid="23"/>
                                        </p:tgtEl>
                                        <p:attrNameLst>
                                          <p:attrName>ppt_y</p:attrName>
                                        </p:attrNameLst>
                                      </p:cBhvr>
                                      <p:tavLst>
                                        <p:tav tm="0">
                                          <p:val>
                                            <p:strVal val="ppt_y"/>
                                          </p:val>
                                        </p:tav>
                                        <p:tav tm="100000">
                                          <p:val>
                                            <p:strVal val="ppt_y"/>
                                          </p:val>
                                        </p:tav>
                                      </p:tavLst>
                                    </p:anim>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 name="Rounded Rectangle 14"/>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6" name="Rounded Rectangle 15"/>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8" name="Rounded Rectangle 17"/>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نمای جنوبی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9" name="Rectangle 1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aphicFrame>
        <p:nvGraphicFramePr>
          <p:cNvPr id="10242" name="Object 3"/>
          <p:cNvGraphicFramePr>
            <a:graphicFrameLocks noGrp="1" noChangeAspect="1"/>
          </p:cNvGraphicFramePr>
          <p:nvPr>
            <p:ph sz="half" idx="1"/>
          </p:nvPr>
        </p:nvGraphicFramePr>
        <p:xfrm>
          <a:off x="1543050" y="4724400"/>
          <a:ext cx="3722688" cy="1746250"/>
        </p:xfrm>
        <a:graphic>
          <a:graphicData uri="http://schemas.openxmlformats.org/presentationml/2006/ole">
            <mc:AlternateContent xmlns:mc="http://schemas.openxmlformats.org/markup-compatibility/2006">
              <mc:Choice xmlns:v="urn:schemas-microsoft-com:vml" Requires="v">
                <p:oleObj spid="_x0000_s10260" name="AutoCAD Drawing" r:id="rId4" imgW="6924675" imgH="3248025" progId="AutoCAD.Drawing.16">
                  <p:embed/>
                </p:oleObj>
              </mc:Choice>
              <mc:Fallback>
                <p:oleObj name="AutoCAD Drawing" r:id="rId4" imgW="6924675" imgH="3248025" progId="AutoCAD.Drawing.1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050" y="4724400"/>
                        <a:ext cx="3722688" cy="174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47" name="Picture 6" descr="P1020551"/>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2286000" y="762000"/>
            <a:ext cx="2613025" cy="1808163"/>
          </a:xfrm>
          <a:noFill/>
        </p:spPr>
      </p:pic>
      <p:pic>
        <p:nvPicPr>
          <p:cNvPr id="10248" name="Picture 9" descr="P1020552"/>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1676400" y="2743200"/>
            <a:ext cx="2778125" cy="1922463"/>
          </a:xfrm>
          <a:noFill/>
        </p:spPr>
      </p:pic>
      <p:sp>
        <p:nvSpPr>
          <p:cNvPr id="10249" name="Rectangle 22"/>
          <p:cNvSpPr>
            <a:spLocks noChangeArrowheads="1"/>
          </p:cNvSpPr>
          <p:nvPr/>
        </p:nvSpPr>
        <p:spPr bwMode="auto">
          <a:xfrm>
            <a:off x="4344988" y="838200"/>
            <a:ext cx="4953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-عارضه:</a:t>
            </a:r>
          </a:p>
          <a:p>
            <a:pPr algn="r" eaLnBrk="1" hangingPunct="1"/>
            <a:r>
              <a:rPr lang="fa-IR" altLang="fa-IR" sz="1600">
                <a:cs typeface="B Nazanin" panose="00000400000000000000" pitchFamily="2" charset="-78"/>
              </a:rPr>
              <a:t>- تخریب و سقوط سقف</a:t>
            </a:r>
          </a:p>
          <a:p>
            <a:pPr algn="r" eaLnBrk="1" hangingPunct="1"/>
            <a:r>
              <a:rPr lang="fa-IR" altLang="fa-IR" sz="1600">
                <a:cs typeface="B Nazanin" panose="00000400000000000000" pitchFamily="2" charset="-78"/>
              </a:rPr>
              <a:t>- ریزش ازاره ها</a:t>
            </a:r>
          </a:p>
          <a:p>
            <a:pPr algn="r" eaLnBrk="1" hangingPunct="1"/>
            <a:r>
              <a:rPr lang="fa-IR" altLang="fa-IR" sz="1600">
                <a:cs typeface="B Nazanin" panose="00000400000000000000" pitchFamily="2" charset="-78"/>
              </a:rPr>
              <a:t>- خوردگی پایه ها</a:t>
            </a:r>
          </a:p>
          <a:p>
            <a:pPr algn="r" eaLnBrk="1" hangingPunct="1"/>
            <a:r>
              <a:rPr lang="fa-IR" altLang="fa-IR" sz="1600">
                <a:cs typeface="B Nazanin" panose="00000400000000000000" pitchFamily="2" charset="-78"/>
              </a:rPr>
              <a:t>- از بین رفتن پله ها</a:t>
            </a:r>
            <a:endParaRPr lang="en-US" altLang="fa-IR" sz="1600">
              <a:cs typeface="B Nazanin" panose="00000400000000000000" pitchFamily="2" charset="-78"/>
            </a:endParaRPr>
          </a:p>
        </p:txBody>
      </p:sp>
      <p:sp>
        <p:nvSpPr>
          <p:cNvPr id="10250" name="Rectangle 23"/>
          <p:cNvSpPr>
            <a:spLocks noChangeArrowheads="1"/>
          </p:cNvSpPr>
          <p:nvPr/>
        </p:nvSpPr>
        <p:spPr bwMode="auto">
          <a:xfrm>
            <a:off x="5486400" y="2667000"/>
            <a:ext cx="373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-عدم تعادل: </a:t>
            </a:r>
            <a:r>
              <a:rPr lang="fa-IR" altLang="fa-IR" sz="1600">
                <a:cs typeface="B Nazanin" panose="00000400000000000000" pitchFamily="2" charset="-78"/>
              </a:rPr>
              <a:t>غیرقابل استفاده بودن فضا به عنوان یک اتاق و بالای آن به عنوان یک مهتابی</a:t>
            </a:r>
            <a:endParaRPr lang="en-US" altLang="fa-IR" sz="1600">
              <a:cs typeface="B Nazanin" panose="00000400000000000000" pitchFamily="2" charset="-78"/>
            </a:endParaRPr>
          </a:p>
        </p:txBody>
      </p:sp>
      <p:sp>
        <p:nvSpPr>
          <p:cNvPr id="10251" name="Rectangle 24"/>
          <p:cNvSpPr>
            <a:spLocks noChangeArrowheads="1"/>
          </p:cNvSpPr>
          <p:nvPr/>
        </p:nvSpPr>
        <p:spPr bwMode="auto">
          <a:xfrm>
            <a:off x="5562600" y="3886200"/>
            <a:ext cx="37353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2400">
                <a:cs typeface="B Nazanin" panose="00000400000000000000" pitchFamily="2" charset="-78"/>
              </a:rPr>
              <a:t>-علل مخل:</a:t>
            </a:r>
          </a:p>
          <a:p>
            <a:pPr algn="r" eaLnBrk="1" hangingPunct="1"/>
            <a:r>
              <a:rPr lang="fa-IR" altLang="fa-IR" sz="1600">
                <a:cs typeface="B Nazanin" panose="00000400000000000000" pitchFamily="2" charset="-78"/>
              </a:rPr>
              <a:t>- رطوبت صعودی و نزولی وجود ریشه های درختان و تضعیف کردن پایه ها</a:t>
            </a:r>
          </a:p>
          <a:p>
            <a:pPr algn="r" eaLnBrk="1" hangingPunct="1"/>
            <a:r>
              <a:rPr lang="fa-IR" altLang="fa-IR" sz="1600">
                <a:cs typeface="B Nazanin" panose="00000400000000000000" pitchFamily="2" charset="-78"/>
              </a:rPr>
              <a:t>- نبود سقف و از بین رفتن کلیه تزئینات داخلی</a:t>
            </a:r>
            <a:endParaRPr lang="en-US" altLang="fa-IR" sz="1600">
              <a:cs typeface="B Nazanin" panose="00000400000000000000" pitchFamily="2" charset="-78"/>
            </a:endParaRPr>
          </a:p>
        </p:txBody>
      </p:sp>
      <p:sp>
        <p:nvSpPr>
          <p:cNvPr id="14" name="Rounded Rectangle 13"/>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0253" name="TextBox 12"/>
          <p:cNvSpPr txBox="1">
            <a:spLocks noChangeArrowheads="1"/>
          </p:cNvSpPr>
          <p:nvPr/>
        </p:nvSpPr>
        <p:spPr bwMode="auto">
          <a:xfrm>
            <a:off x="152400" y="64008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87</a:t>
            </a:r>
            <a:endParaRPr lang="en-US" altLang="fa-IR" sz="1400" b="1">
              <a:cs typeface="B Nazanin" panose="00000400000000000000" pitchFamily="2" charset="-78"/>
            </a:endParaRPr>
          </a:p>
        </p:txBody>
      </p:sp>
      <p:pic>
        <p:nvPicPr>
          <p:cNvPr id="10254" name="Picture 7" descr="G:\Internet\Uni\register_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2" name="Rounded Rectangle 11"/>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4" name="Rounded Rectangle 13"/>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فضاهای داخلی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5" name="Rectangle 14"/>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aphicFrame>
        <p:nvGraphicFramePr>
          <p:cNvPr id="11266" name="Object 8"/>
          <p:cNvGraphicFramePr>
            <a:graphicFrameLocks noChangeAspect="1"/>
          </p:cNvGraphicFramePr>
          <p:nvPr/>
        </p:nvGraphicFramePr>
        <p:xfrm>
          <a:off x="688975" y="1219200"/>
          <a:ext cx="10234613" cy="4800600"/>
        </p:xfrm>
        <a:graphic>
          <a:graphicData uri="http://schemas.openxmlformats.org/presentationml/2006/ole">
            <mc:AlternateContent xmlns:mc="http://schemas.openxmlformats.org/markup-compatibility/2006">
              <mc:Choice xmlns:v="urn:schemas-microsoft-com:vml" Requires="v">
                <p:oleObj spid="_x0000_s11284" name="AutoCAD Drawing" r:id="rId4" imgW="6924675" imgH="3248025" progId="AutoCAD.Drawing.16">
                  <p:embed/>
                </p:oleObj>
              </mc:Choice>
              <mc:Fallback>
                <p:oleObj name="AutoCAD Drawing" r:id="rId4" imgW="6924675" imgH="3248025" progId="AutoCAD.Drawing.16">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975" y="1219200"/>
                        <a:ext cx="1023461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71" name="Picture 4" descr="P1020586"/>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6477000" y="4267200"/>
            <a:ext cx="2997200" cy="2057400"/>
          </a:xfrm>
          <a:noFill/>
        </p:spPr>
      </p:pic>
      <p:pic>
        <p:nvPicPr>
          <p:cNvPr id="11272" name="Picture 6" descr="P1020506"/>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1600200" y="1143000"/>
            <a:ext cx="1641475" cy="2189163"/>
          </a:xfrm>
          <a:noFill/>
        </p:spPr>
      </p:pic>
      <p:sp>
        <p:nvSpPr>
          <p:cNvPr id="27" name="Rectangle 2"/>
          <p:cNvSpPr>
            <a:spLocks noGrp="1" noChangeArrowheads="1"/>
          </p:cNvSpPr>
          <p:nvPr>
            <p:ph type="title"/>
          </p:nvPr>
        </p:nvSpPr>
        <p:spPr>
          <a:xfrm>
            <a:off x="4495800" y="304800"/>
            <a:ext cx="6273800" cy="1143000"/>
          </a:xfrm>
        </p:spPr>
        <p:txBody>
          <a:bodyPr/>
          <a:lstStyle/>
          <a:p>
            <a:pPr eaLnBrk="1" hangingPunct="1"/>
            <a:r>
              <a:rPr lang="fa-IR" altLang="fa-IR" sz="2800" smtClean="0">
                <a:cs typeface="B Nazanin" panose="00000400000000000000" pitchFamily="2" charset="-78"/>
              </a:rPr>
              <a:t>آسیب شناسی فضاهای داخلی </a:t>
            </a:r>
            <a:br>
              <a:rPr lang="fa-IR" altLang="fa-IR" sz="2800" smtClean="0">
                <a:cs typeface="B Nazanin" panose="00000400000000000000" pitchFamily="2" charset="-78"/>
              </a:rPr>
            </a:br>
            <a:endParaRPr lang="en-US" altLang="fa-IR" sz="2800" smtClean="0">
              <a:cs typeface="B Nazanin" panose="00000400000000000000" pitchFamily="2" charset="-78"/>
            </a:endParaRPr>
          </a:p>
        </p:txBody>
      </p:sp>
      <p:cxnSp>
        <p:nvCxnSpPr>
          <p:cNvPr id="29" name="Elbow Connector 28"/>
          <p:cNvCxnSpPr/>
          <p:nvPr/>
        </p:nvCxnSpPr>
        <p:spPr>
          <a:xfrm rot="10800000">
            <a:off x="6477000" y="3200400"/>
            <a:ext cx="1524000" cy="12954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hape 30"/>
          <p:cNvCxnSpPr/>
          <p:nvPr/>
        </p:nvCxnSpPr>
        <p:spPr>
          <a:xfrm>
            <a:off x="3241675" y="2238375"/>
            <a:ext cx="644525" cy="1114425"/>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1277" name="TextBox 12"/>
          <p:cNvSpPr txBox="1">
            <a:spLocks noChangeArrowheads="1"/>
          </p:cNvSpPr>
          <p:nvPr/>
        </p:nvSpPr>
        <p:spPr bwMode="auto">
          <a:xfrm>
            <a:off x="152400" y="64008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88</a:t>
            </a:r>
            <a:endParaRPr lang="en-US" altLang="fa-IR" sz="1400" b="1">
              <a:cs typeface="B Nazanin" panose="00000400000000000000" pitchFamily="2" charset="-78"/>
            </a:endParaRPr>
          </a:p>
        </p:txBody>
      </p:sp>
      <p:pic>
        <p:nvPicPr>
          <p:cNvPr id="11278" name="Picture 7" descr="G:\Internet\Uni\register_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000" fill="hold"/>
                                        <p:tgtEl>
                                          <p:spTgt spid="27"/>
                                        </p:tgtEl>
                                        <p:attrNameLst>
                                          <p:attrName>ppt_w</p:attrName>
                                        </p:attrNameLst>
                                      </p:cBhvr>
                                      <p:tavLst>
                                        <p:tav tm="0">
                                          <p:val>
                                            <p:strVal val="#ppt_w*2.5"/>
                                          </p:val>
                                        </p:tav>
                                        <p:tav tm="100000">
                                          <p:val>
                                            <p:strVal val="#ppt_w"/>
                                          </p:val>
                                        </p:tav>
                                      </p:tavLst>
                                    </p:anim>
                                    <p:anim calcmode="lin" valueType="num">
                                      <p:cBhvr>
                                        <p:cTn id="8" dur="2000" fill="hold"/>
                                        <p:tgtEl>
                                          <p:spTgt spid="27"/>
                                        </p:tgtEl>
                                        <p:attrNameLst>
                                          <p:attrName>ppt_h</p:attrName>
                                        </p:attrNameLst>
                                      </p:cBhvr>
                                      <p:tavLst>
                                        <p:tav tm="0">
                                          <p:val>
                                            <p:strVal val="#ppt_h"/>
                                          </p:val>
                                        </p:tav>
                                        <p:tav tm="100000">
                                          <p:val>
                                            <p:strVal val="#ppt_h"/>
                                          </p:val>
                                        </p:tav>
                                      </p:tavLst>
                                    </p:anim>
                                    <p:anim calcmode="lin" valueType="num">
                                      <p:cBhvr>
                                        <p:cTn id="9" dur="2000" fill="hold"/>
                                        <p:tgtEl>
                                          <p:spTgt spid="27"/>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27"/>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14" descr="C:\Documents and Settings\SSA\Desktop\123\pic\untit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6688138"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7892" name="TextBox 18"/>
          <p:cNvSpPr txBox="1">
            <a:spLocks noChangeArrowheads="1"/>
          </p:cNvSpPr>
          <p:nvPr/>
        </p:nvSpPr>
        <p:spPr bwMode="auto">
          <a:xfrm>
            <a:off x="4724400" y="60198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a:cs typeface="B Nazanin" panose="00000400000000000000" pitchFamily="2" charset="-78"/>
              </a:rPr>
              <a:t>موقعیت کلی استان </a:t>
            </a:r>
            <a:endParaRPr lang="en-US" altLang="fa-IR" sz="1800">
              <a:cs typeface="B Nazanin" panose="00000400000000000000" pitchFamily="2" charset="-78"/>
            </a:endParaRPr>
          </a:p>
        </p:txBody>
      </p:sp>
      <p:sp>
        <p:nvSpPr>
          <p:cNvPr id="37893" name="TextBox 12"/>
          <p:cNvSpPr txBox="1">
            <a:spLocks noChangeArrowheads="1"/>
          </p:cNvSpPr>
          <p:nvPr/>
        </p:nvSpPr>
        <p:spPr bwMode="auto">
          <a:xfrm>
            <a:off x="152400" y="6400800"/>
            <a:ext cx="230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a:t>
            </a:r>
            <a:endParaRPr lang="en-US" altLang="fa-IR" sz="1400" b="1">
              <a:cs typeface="B Nazanin" panose="00000400000000000000" pitchFamily="2" charset="-78"/>
            </a:endParaRPr>
          </a:p>
        </p:txBody>
      </p:sp>
    </p:spTree>
  </p:cSld>
  <p:clrMapOvr>
    <a:masterClrMapping/>
  </p:clrMapOvr>
  <p:transition>
    <p:wheel spokes="8"/>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 name="Rounded Rectangle 14"/>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6" name="Rounded Rectangle 15"/>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9" name="Rectangle 1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0" name="Rounded Rectangle 19"/>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فضاهای داخلی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graphicFrame>
        <p:nvGraphicFramePr>
          <p:cNvPr id="12290" name="Object 3"/>
          <p:cNvGraphicFramePr>
            <a:graphicFrameLocks noGrp="1" noChangeAspect="1"/>
          </p:cNvGraphicFramePr>
          <p:nvPr>
            <p:ph sz="quarter" idx="1"/>
          </p:nvPr>
        </p:nvGraphicFramePr>
        <p:xfrm>
          <a:off x="1162050" y="4419600"/>
          <a:ext cx="3725863" cy="1747838"/>
        </p:xfrm>
        <a:graphic>
          <a:graphicData uri="http://schemas.openxmlformats.org/presentationml/2006/ole">
            <mc:AlternateContent xmlns:mc="http://schemas.openxmlformats.org/markup-compatibility/2006">
              <mc:Choice xmlns:v="urn:schemas-microsoft-com:vml" Requires="v">
                <p:oleObj spid="_x0000_s12321" name="AutoCAD Drawing" r:id="rId4" imgW="6924675" imgH="3248025" progId="AutoCAD.Drawing.16">
                  <p:embed/>
                </p:oleObj>
              </mc:Choice>
              <mc:Fallback>
                <p:oleObj name="AutoCAD Drawing" r:id="rId4" imgW="6924675" imgH="3248025" progId="AutoCAD.Drawing.1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4419600"/>
                        <a:ext cx="3725863" cy="174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Line 22"/>
          <p:cNvSpPr>
            <a:spLocks noChangeShapeType="1"/>
          </p:cNvSpPr>
          <p:nvPr/>
        </p:nvSpPr>
        <p:spPr bwMode="auto">
          <a:xfrm flipH="1">
            <a:off x="1752600" y="4495800"/>
            <a:ext cx="2311400" cy="0"/>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a:lstStyle/>
          <a:p>
            <a:pPr eaLnBrk="1" hangingPunct="1">
              <a:defRPr/>
            </a:pPr>
            <a:endParaRPr lang="en-US" sz="1800">
              <a:ln>
                <a:solidFill>
                  <a:srgbClr val="FF0000"/>
                </a:solidFill>
              </a:ln>
            </a:endParaRPr>
          </a:p>
        </p:txBody>
      </p:sp>
      <p:sp>
        <p:nvSpPr>
          <p:cNvPr id="24" name="Line 23"/>
          <p:cNvSpPr>
            <a:spLocks noChangeShapeType="1"/>
          </p:cNvSpPr>
          <p:nvPr/>
        </p:nvSpPr>
        <p:spPr bwMode="auto">
          <a:xfrm>
            <a:off x="1752600" y="4495800"/>
            <a:ext cx="0" cy="1828800"/>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a:lstStyle/>
          <a:p>
            <a:pPr eaLnBrk="1" hangingPunct="1">
              <a:defRPr/>
            </a:pPr>
            <a:endParaRPr lang="en-US" sz="1800">
              <a:ln>
                <a:solidFill>
                  <a:srgbClr val="FF0000"/>
                </a:solidFill>
              </a:ln>
            </a:endParaRPr>
          </a:p>
        </p:txBody>
      </p:sp>
      <p:sp>
        <p:nvSpPr>
          <p:cNvPr id="25" name="Line 24"/>
          <p:cNvSpPr>
            <a:spLocks noChangeShapeType="1"/>
          </p:cNvSpPr>
          <p:nvPr/>
        </p:nvSpPr>
        <p:spPr bwMode="auto">
          <a:xfrm>
            <a:off x="1752600" y="6324600"/>
            <a:ext cx="2311400" cy="0"/>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a:lstStyle/>
          <a:p>
            <a:pPr eaLnBrk="1" hangingPunct="1">
              <a:defRPr/>
            </a:pPr>
            <a:endParaRPr lang="en-US" sz="1800">
              <a:ln>
                <a:solidFill>
                  <a:srgbClr val="FF0000"/>
                </a:solidFill>
              </a:ln>
            </a:endParaRPr>
          </a:p>
        </p:txBody>
      </p:sp>
      <p:sp>
        <p:nvSpPr>
          <p:cNvPr id="26" name="Line 25"/>
          <p:cNvSpPr>
            <a:spLocks noChangeShapeType="1"/>
          </p:cNvSpPr>
          <p:nvPr/>
        </p:nvSpPr>
        <p:spPr bwMode="auto">
          <a:xfrm flipV="1">
            <a:off x="4064000" y="4495800"/>
            <a:ext cx="0" cy="1828800"/>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a:lstStyle/>
          <a:p>
            <a:pPr eaLnBrk="1" hangingPunct="1">
              <a:defRPr/>
            </a:pPr>
            <a:endParaRPr lang="en-US" sz="1800">
              <a:ln>
                <a:solidFill>
                  <a:srgbClr val="FF0000"/>
                </a:solidFill>
              </a:ln>
            </a:endParaRPr>
          </a:p>
        </p:txBody>
      </p:sp>
      <p:graphicFrame>
        <p:nvGraphicFramePr>
          <p:cNvPr id="12291" name="Object 6"/>
          <p:cNvGraphicFramePr>
            <a:graphicFrameLocks noGrp="1" noChangeAspect="1"/>
          </p:cNvGraphicFramePr>
          <p:nvPr>
            <p:ph sz="quarter" idx="2"/>
          </p:nvPr>
        </p:nvGraphicFramePr>
        <p:xfrm>
          <a:off x="3517900" y="1762125"/>
          <a:ext cx="5875338" cy="2755900"/>
        </p:xfrm>
        <a:graphic>
          <a:graphicData uri="http://schemas.openxmlformats.org/presentationml/2006/ole">
            <mc:AlternateContent xmlns:mc="http://schemas.openxmlformats.org/markup-compatibility/2006">
              <mc:Choice xmlns:v="urn:schemas-microsoft-com:vml" Requires="v">
                <p:oleObj spid="_x0000_s12322" name="AutoCAD Drawing" r:id="rId6" imgW="6924675" imgH="3248025" progId="AutoCAD.Drawing.16">
                  <p:embed/>
                </p:oleObj>
              </mc:Choice>
              <mc:Fallback>
                <p:oleObj name="AutoCAD Drawing" r:id="rId6" imgW="6924675" imgH="3248025" progId="AutoCAD.Drawing.16">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7900" y="1762125"/>
                        <a:ext cx="5875338"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300" name="Picture 9" descr="P1020560"/>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1828800" y="2514600"/>
            <a:ext cx="1211263" cy="838200"/>
          </a:xfrm>
          <a:noFill/>
        </p:spPr>
      </p:pic>
      <p:pic>
        <p:nvPicPr>
          <p:cNvPr id="12301" name="Picture 12" descr="P102056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1143000"/>
            <a:ext cx="13001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6" descr="P102056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4388" y="381000"/>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7" descr="P10205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6188" y="4724400"/>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hape 36"/>
          <p:cNvCxnSpPr/>
          <p:nvPr/>
        </p:nvCxnSpPr>
        <p:spPr>
          <a:xfrm>
            <a:off x="5334000" y="1066800"/>
            <a:ext cx="304800" cy="838200"/>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5400000">
            <a:off x="6629400" y="2209800"/>
            <a:ext cx="685800" cy="5334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6200000" flipV="1">
            <a:off x="5372100" y="4686300"/>
            <a:ext cx="1066800" cy="8382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hape 42"/>
          <p:cNvCxnSpPr/>
          <p:nvPr/>
        </p:nvCxnSpPr>
        <p:spPr>
          <a:xfrm rot="16200000" flipH="1">
            <a:off x="2932113" y="2855912"/>
            <a:ext cx="152400" cy="1146175"/>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2309"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89</a:t>
            </a:r>
            <a:endParaRPr lang="en-US" altLang="fa-IR" sz="1400" b="1">
              <a:cs typeface="B Nazanin" panose="00000400000000000000" pitchFamily="2" charset="-78"/>
            </a:endParaRPr>
          </a:p>
        </p:txBody>
      </p:sp>
      <p:pic>
        <p:nvPicPr>
          <p:cNvPr id="12310" name="Picture 7" descr="G:\Internet\Uni\register_0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6" name="Text Box 27"/>
          <p:cNvSpPr txBox="1">
            <a:spLocks noChangeArrowheads="1"/>
          </p:cNvSpPr>
          <p:nvPr/>
        </p:nvSpPr>
        <p:spPr bwMode="auto">
          <a:xfrm>
            <a:off x="457200" y="4419600"/>
            <a:ext cx="1685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fa-IR" altLang="fa-IR" sz="1800"/>
          </a:p>
        </p:txBody>
      </p:sp>
      <p:sp>
        <p:nvSpPr>
          <p:cNvPr id="29" name="Rounded Rectangle 28"/>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30" name="Rounded Rectangle 29"/>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33" name="Rectangle 32"/>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4" name="Rounded Rectangle 33"/>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فضاهای داخلی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graphicFrame>
        <p:nvGraphicFramePr>
          <p:cNvPr id="13314" name="Object 3"/>
          <p:cNvGraphicFramePr>
            <a:graphicFrameLocks noGrp="1" noChangeAspect="1"/>
          </p:cNvGraphicFramePr>
          <p:nvPr>
            <p:ph idx="1"/>
          </p:nvPr>
        </p:nvGraphicFramePr>
        <p:xfrm>
          <a:off x="1560513" y="4275138"/>
          <a:ext cx="3952875" cy="1854200"/>
        </p:xfrm>
        <a:graphic>
          <a:graphicData uri="http://schemas.openxmlformats.org/presentationml/2006/ole">
            <mc:AlternateContent xmlns:mc="http://schemas.openxmlformats.org/markup-compatibility/2006">
              <mc:Choice xmlns:v="urn:schemas-microsoft-com:vml" Requires="v">
                <p:oleObj spid="_x0000_s13345" name="AutoCAD Drawing" r:id="rId4" imgW="6924675" imgH="3248025" progId="AutoCAD.Drawing.16">
                  <p:embed/>
                </p:oleObj>
              </mc:Choice>
              <mc:Fallback>
                <p:oleObj name="AutoCAD Drawing" r:id="rId4" imgW="6924675" imgH="3248025" progId="AutoCAD.Drawing.1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513" y="4275138"/>
                        <a:ext cx="3952875" cy="185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5" name="Object 9"/>
          <p:cNvGraphicFramePr>
            <a:graphicFrameLocks noChangeAspect="1"/>
          </p:cNvGraphicFramePr>
          <p:nvPr/>
        </p:nvGraphicFramePr>
        <p:xfrm>
          <a:off x="2933700" y="990600"/>
          <a:ext cx="10013950" cy="4697413"/>
        </p:xfrm>
        <a:graphic>
          <a:graphicData uri="http://schemas.openxmlformats.org/presentationml/2006/ole">
            <mc:AlternateContent xmlns:mc="http://schemas.openxmlformats.org/markup-compatibility/2006">
              <mc:Choice xmlns:v="urn:schemas-microsoft-com:vml" Requires="v">
                <p:oleObj spid="_x0000_s13346" name="AutoCAD Drawing" r:id="rId6" imgW="6924675" imgH="3248025" progId="AutoCAD.Drawing.16">
                  <p:embed/>
                </p:oleObj>
              </mc:Choice>
              <mc:Fallback>
                <p:oleObj name="AutoCAD Drawing" r:id="rId6" imgW="6924675" imgH="3248025" progId="AutoCAD.Drawing.16">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3700" y="990600"/>
                        <a:ext cx="1001395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321" name="Picture 10" descr="P102056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3810000"/>
            <a:ext cx="165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P102056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1905000"/>
            <a:ext cx="18161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P102056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34000"/>
            <a:ext cx="132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3" descr="P102056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0" y="2286000"/>
            <a:ext cx="165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4" descr="P102056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38600" y="381000"/>
            <a:ext cx="1238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 Box 15"/>
          <p:cNvSpPr txBox="1">
            <a:spLocks noChangeArrowheads="1"/>
          </p:cNvSpPr>
          <p:nvPr/>
        </p:nvSpPr>
        <p:spPr bwMode="auto">
          <a:xfrm>
            <a:off x="1657350" y="5513388"/>
            <a:ext cx="2081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fa-IR" altLang="fa-IR" sz="1800"/>
          </a:p>
        </p:txBody>
      </p:sp>
      <p:cxnSp>
        <p:nvCxnSpPr>
          <p:cNvPr id="44" name="Elbow Connector 43"/>
          <p:cNvCxnSpPr/>
          <p:nvPr/>
        </p:nvCxnSpPr>
        <p:spPr>
          <a:xfrm>
            <a:off x="5029200" y="685800"/>
            <a:ext cx="685800" cy="533400"/>
          </a:xfrm>
          <a:prstGeom prst="bentConnector3">
            <a:avLst>
              <a:gd name="adj1" fmla="val 9975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a:off x="3886200" y="2590800"/>
            <a:ext cx="533400" cy="158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rot="10800000">
            <a:off x="7239000" y="2209800"/>
            <a:ext cx="304800" cy="158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10800000">
            <a:off x="6172200" y="3505200"/>
            <a:ext cx="1371600" cy="3048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10800000">
            <a:off x="6172200" y="5334000"/>
            <a:ext cx="762000" cy="6096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3333"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90</a:t>
            </a:r>
            <a:endParaRPr lang="en-US" altLang="fa-IR" sz="1400" b="1">
              <a:cs typeface="B Nazanin" panose="00000400000000000000" pitchFamily="2" charset="-78"/>
            </a:endParaRPr>
          </a:p>
        </p:txBody>
      </p:sp>
      <p:pic>
        <p:nvPicPr>
          <p:cNvPr id="13334" name="Picture 7" descr="G:\Internet\Uni\register_0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l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3" name="Rounded Rectangle 12"/>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5" name="Rectangle 14"/>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ounded Rectangle 15"/>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فضاهای داخلی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graphicFrame>
        <p:nvGraphicFramePr>
          <p:cNvPr id="14338" name="Object 3"/>
          <p:cNvGraphicFramePr>
            <a:graphicFrameLocks noGrp="1" noChangeAspect="1"/>
          </p:cNvGraphicFramePr>
          <p:nvPr>
            <p:ph idx="1"/>
          </p:nvPr>
        </p:nvGraphicFramePr>
        <p:xfrm>
          <a:off x="1384300" y="4416425"/>
          <a:ext cx="3689350" cy="1730375"/>
        </p:xfrm>
        <a:graphic>
          <a:graphicData uri="http://schemas.openxmlformats.org/presentationml/2006/ole">
            <mc:AlternateContent xmlns:mc="http://schemas.openxmlformats.org/markup-compatibility/2006">
              <mc:Choice xmlns:v="urn:schemas-microsoft-com:vml" Requires="v">
                <p:oleObj spid="_x0000_s14367" name="AutoCAD Drawing" r:id="rId4" imgW="6924675" imgH="3248025" progId="AutoCAD.Drawing.16">
                  <p:embed/>
                </p:oleObj>
              </mc:Choice>
              <mc:Fallback>
                <p:oleObj name="AutoCAD Drawing" r:id="rId4" imgW="6924675" imgH="3248025" progId="AutoCAD.Drawing.1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300" y="4416425"/>
                        <a:ext cx="36893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344" name="Picture 6" descr="P10205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988" y="4876800"/>
            <a:ext cx="18986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7" descr="P10205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2286000"/>
            <a:ext cx="1733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9" descr="P102057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4267200"/>
            <a:ext cx="15478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9" name="Object 10"/>
          <p:cNvGraphicFramePr>
            <a:graphicFrameLocks noChangeAspect="1"/>
          </p:cNvGraphicFramePr>
          <p:nvPr/>
        </p:nvGraphicFramePr>
        <p:xfrm>
          <a:off x="2930525" y="0"/>
          <a:ext cx="9913938" cy="4649788"/>
        </p:xfrm>
        <a:graphic>
          <a:graphicData uri="http://schemas.openxmlformats.org/presentationml/2006/ole">
            <mc:AlternateContent xmlns:mc="http://schemas.openxmlformats.org/markup-compatibility/2006">
              <mc:Choice xmlns:v="urn:schemas-microsoft-com:vml" Requires="v">
                <p:oleObj spid="_x0000_s14368" name="AutoCAD Drawing" r:id="rId9" imgW="6924675" imgH="3248025" progId="AutoCAD.Drawing.16">
                  <p:embed/>
                </p:oleObj>
              </mc:Choice>
              <mc:Fallback>
                <p:oleObj name="AutoCAD Drawing" r:id="rId9" imgW="6924675" imgH="3248025" progId="AutoCAD.Drawing.16">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0525" y="0"/>
                        <a:ext cx="9913938" cy="464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347" name="Picture 5" descr="P102057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609600"/>
            <a:ext cx="148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8" descr="P102057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0400" y="533400"/>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Elbow Connector 28"/>
          <p:cNvCxnSpPr/>
          <p:nvPr/>
        </p:nvCxnSpPr>
        <p:spPr>
          <a:xfrm rot="5400000">
            <a:off x="6362700" y="876300"/>
            <a:ext cx="762000" cy="6858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a:off x="2590800" y="2438400"/>
            <a:ext cx="1143000" cy="6858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10800000">
            <a:off x="7315200" y="2895600"/>
            <a:ext cx="381000" cy="158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6477000" y="3733800"/>
            <a:ext cx="762000" cy="5334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5400000" flipH="1" flipV="1">
            <a:off x="5219701" y="4457700"/>
            <a:ext cx="685800" cy="317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4355"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91</a:t>
            </a:r>
            <a:endParaRPr lang="en-US" altLang="fa-IR" sz="1400" b="1">
              <a:cs typeface="B Nazanin" panose="00000400000000000000" pitchFamily="2" charset="-78"/>
            </a:endParaRPr>
          </a:p>
        </p:txBody>
      </p:sp>
      <p:pic>
        <p:nvPicPr>
          <p:cNvPr id="14356" name="Picture 7" descr="G:\Internet\Uni\register_0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l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2" name="Rounded Rectangle 11"/>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4" name="Rectangle 13"/>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ounded Rectangle 14"/>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فضاهای داخلی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graphicFrame>
        <p:nvGraphicFramePr>
          <p:cNvPr id="15362" name="Object 8"/>
          <p:cNvGraphicFramePr>
            <a:graphicFrameLocks noChangeAspect="1"/>
          </p:cNvGraphicFramePr>
          <p:nvPr/>
        </p:nvGraphicFramePr>
        <p:xfrm>
          <a:off x="1873250" y="0"/>
          <a:ext cx="10210800" cy="4789488"/>
        </p:xfrm>
        <a:graphic>
          <a:graphicData uri="http://schemas.openxmlformats.org/presentationml/2006/ole">
            <mc:AlternateContent xmlns:mc="http://schemas.openxmlformats.org/markup-compatibility/2006">
              <mc:Choice xmlns:v="urn:schemas-microsoft-com:vml" Requires="v">
                <p:oleObj spid="_x0000_s15382" name="AutoCAD Drawing" r:id="rId4" imgW="6924675" imgH="3248025" progId="AutoCAD.Drawing.16">
                  <p:embed/>
                </p:oleObj>
              </mc:Choice>
              <mc:Fallback>
                <p:oleObj name="AutoCAD Drawing" r:id="rId4" imgW="6924675" imgH="3248025" progId="AutoCAD.Drawing.16">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250" y="0"/>
                        <a:ext cx="102108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7" name="Picture 5" descr="P10205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00" y="419100"/>
            <a:ext cx="2476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6" descr="P10205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3810000"/>
            <a:ext cx="200977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7" descr="P102058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57200"/>
            <a:ext cx="15478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8" descr="34.png"/>
          <p:cNvPicPr>
            <a:picLocks noChangeAspect="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1295400" y="4038600"/>
            <a:ext cx="48006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Elbow Connector 23"/>
          <p:cNvCxnSpPr/>
          <p:nvPr/>
        </p:nvCxnSpPr>
        <p:spPr>
          <a:xfrm rot="10800000" flipV="1">
            <a:off x="7239000" y="2057400"/>
            <a:ext cx="990600" cy="9144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a:off x="3529013" y="1409700"/>
            <a:ext cx="1119187" cy="4953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6200000" flipV="1">
            <a:off x="5562600" y="4495800"/>
            <a:ext cx="1143000" cy="9906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5375"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92</a:t>
            </a:r>
            <a:endParaRPr lang="en-US" altLang="fa-IR" sz="1400" b="1">
              <a:cs typeface="B Nazanin" panose="00000400000000000000" pitchFamily="2" charset="-78"/>
            </a:endParaRPr>
          </a:p>
        </p:txBody>
      </p:sp>
      <p:pic>
        <p:nvPicPr>
          <p:cNvPr id="15376" name="Picture 7" descr="G:\Internet\Uni\register_0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2" name="Rounded Rectangle 11"/>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4" name="Rectangle 13"/>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ounded Rectangle 14"/>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فضاهای داخلی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pic>
        <p:nvPicPr>
          <p:cNvPr id="16391" name="Picture 4" descr="P10205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495800"/>
            <a:ext cx="2063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6" descr="P10205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57200"/>
            <a:ext cx="2311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7" descr="P10205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57200"/>
            <a:ext cx="2063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5"/>
          <p:cNvGraphicFramePr>
            <a:graphicFrameLocks noChangeAspect="1"/>
          </p:cNvGraphicFramePr>
          <p:nvPr/>
        </p:nvGraphicFramePr>
        <p:xfrm>
          <a:off x="2057400" y="609600"/>
          <a:ext cx="11804650" cy="4883150"/>
        </p:xfrm>
        <a:graphic>
          <a:graphicData uri="http://schemas.openxmlformats.org/presentationml/2006/ole">
            <mc:AlternateContent xmlns:mc="http://schemas.openxmlformats.org/markup-compatibility/2006">
              <mc:Choice xmlns:v="urn:schemas-microsoft-com:vml" Requires="v">
                <p:oleObj spid="_x0000_s16406" name="AutoCAD Drawing" r:id="rId7" imgW="6924675" imgH="3248025" progId="AutoCAD.Drawing.16">
                  <p:embed/>
                </p:oleObj>
              </mc:Choice>
              <mc:Fallback>
                <p:oleObj name="AutoCAD Drawing" r:id="rId7" imgW="6924675" imgH="3248025" progId="AutoCAD.Drawing.16">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609600"/>
                        <a:ext cx="11804650"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94" name="Picture 7" descr="35.png"/>
          <p:cNvPicPr>
            <a:picLocks noChangeAspect="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1066800" y="4114800"/>
            <a:ext cx="48768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Elbow Connector 21"/>
          <p:cNvCxnSpPr/>
          <p:nvPr/>
        </p:nvCxnSpPr>
        <p:spPr>
          <a:xfrm rot="10800000">
            <a:off x="6019800" y="4724400"/>
            <a:ext cx="838200" cy="5334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6200000" flipH="1">
            <a:off x="4114800" y="609600"/>
            <a:ext cx="609600" cy="6096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flipV="1">
            <a:off x="7086600" y="1905000"/>
            <a:ext cx="1600200" cy="9144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6399"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93</a:t>
            </a:r>
            <a:endParaRPr lang="en-US" altLang="fa-IR" sz="1400" b="1">
              <a:cs typeface="B Nazanin" panose="00000400000000000000" pitchFamily="2" charset="-78"/>
            </a:endParaRPr>
          </a:p>
        </p:txBody>
      </p:sp>
      <p:pic>
        <p:nvPicPr>
          <p:cNvPr id="16400" name="Picture 7" descr="G:\Internet\Uni\register_0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7"/>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9" name="Rounded Rectangle 8"/>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1" name="Rectangle 10"/>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ounded Rectangle 11"/>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فضاهای داخلی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graphicFrame>
        <p:nvGraphicFramePr>
          <p:cNvPr id="17410" name="Object 9"/>
          <p:cNvGraphicFramePr>
            <a:graphicFrameLocks noChangeAspect="1"/>
          </p:cNvGraphicFramePr>
          <p:nvPr/>
        </p:nvGraphicFramePr>
        <p:xfrm>
          <a:off x="1905000" y="381000"/>
          <a:ext cx="11430000" cy="5181600"/>
        </p:xfrm>
        <a:graphic>
          <a:graphicData uri="http://schemas.openxmlformats.org/presentationml/2006/ole">
            <mc:AlternateContent xmlns:mc="http://schemas.openxmlformats.org/markup-compatibility/2006">
              <mc:Choice xmlns:v="urn:schemas-microsoft-com:vml" Requires="v">
                <p:oleObj spid="_x0000_s17432" name="AutoCAD Drawing" r:id="rId4" imgW="6924675" imgH="3248025" progId="AutoCAD.Drawing.16">
                  <p:embed/>
                </p:oleObj>
              </mc:Choice>
              <mc:Fallback>
                <p:oleObj name="AutoCAD Drawing" r:id="rId4" imgW="6924675" imgH="3248025" progId="AutoCAD.Drawing.16">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1000"/>
                        <a:ext cx="1143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15" name="Picture 5" descr="P10205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5029200"/>
            <a:ext cx="18161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6" descr="P10205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533400"/>
            <a:ext cx="11763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7" descr="P102058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914400"/>
            <a:ext cx="15684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8" descr="P102058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2667000"/>
            <a:ext cx="1733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Content Placeholder 10" descr="36.png"/>
          <p:cNvPicPr>
            <a:picLocks noGrp="1" noChangeAspect="1"/>
          </p:cNvPicPr>
          <p:nvPr>
            <p:ph idx="1"/>
          </p:nvPr>
        </p:nvPicPr>
        <p:blipFill>
          <a:blip r:embed="rId10">
            <a:lum bright="-20000"/>
            <a:extLst>
              <a:ext uri="{28A0092B-C50C-407E-A947-70E740481C1C}">
                <a14:useLocalDpi xmlns:a14="http://schemas.microsoft.com/office/drawing/2010/main" val="0"/>
              </a:ext>
            </a:extLst>
          </a:blip>
          <a:srcRect/>
          <a:stretch>
            <a:fillRect/>
          </a:stretch>
        </p:blipFill>
        <p:spPr>
          <a:xfrm>
            <a:off x="1524000" y="4495800"/>
            <a:ext cx="3887788" cy="1828800"/>
          </a:xfrm>
        </p:spPr>
      </p:pic>
      <p:cxnSp>
        <p:nvCxnSpPr>
          <p:cNvPr id="23" name="Elbow Connector 22"/>
          <p:cNvCxnSpPr/>
          <p:nvPr/>
        </p:nvCxnSpPr>
        <p:spPr>
          <a:xfrm>
            <a:off x="3352800" y="838200"/>
            <a:ext cx="1600200" cy="7620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6200000" flipV="1">
            <a:off x="6210300" y="5067300"/>
            <a:ext cx="838200" cy="7620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a:off x="3581400" y="3505200"/>
            <a:ext cx="609600" cy="158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10800000" flipV="1">
            <a:off x="7467600" y="1981200"/>
            <a:ext cx="1371600" cy="9906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7425"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94</a:t>
            </a:r>
            <a:endParaRPr lang="en-US" altLang="fa-IR" sz="1400" b="1">
              <a:cs typeface="B Nazanin" panose="00000400000000000000" pitchFamily="2" charset="-78"/>
            </a:endParaRPr>
          </a:p>
        </p:txBody>
      </p:sp>
      <p:pic>
        <p:nvPicPr>
          <p:cNvPr id="17426" name="Picture 7" descr="G:\Internet\Uni\register_0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12" name="Rounded Rectangle 11"/>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14" name="Rectangle 13"/>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ounded Rectangle 14"/>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آسیب شناسی فضاهای داخلی</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graphicFrame>
        <p:nvGraphicFramePr>
          <p:cNvPr id="18434" name="Object 4"/>
          <p:cNvGraphicFramePr>
            <a:graphicFrameLocks noChangeAspect="1"/>
          </p:cNvGraphicFramePr>
          <p:nvPr/>
        </p:nvGraphicFramePr>
        <p:xfrm>
          <a:off x="1676400" y="-381000"/>
          <a:ext cx="12115800" cy="6019800"/>
        </p:xfrm>
        <a:graphic>
          <a:graphicData uri="http://schemas.openxmlformats.org/presentationml/2006/ole">
            <mc:AlternateContent xmlns:mc="http://schemas.openxmlformats.org/markup-compatibility/2006">
              <mc:Choice xmlns:v="urn:schemas-microsoft-com:vml" Requires="v">
                <p:oleObj spid="_x0000_s18454" name="AutoCAD Drawing" r:id="rId4" imgW="6924675" imgH="3248025" progId="AutoCAD.Drawing.16">
                  <p:embed/>
                </p:oleObj>
              </mc:Choice>
              <mc:Fallback>
                <p:oleObj name="AutoCAD Drawing" r:id="rId4" imgW="6924675" imgH="3248025" progId="AutoCAD.Drawing.1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81000"/>
                        <a:ext cx="12115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439" name="Picture 5" descr="P10205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4038600"/>
            <a:ext cx="2063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descr="P102059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685800"/>
            <a:ext cx="25273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6" descr="38.png"/>
          <p:cNvPicPr>
            <a:picLocks noChangeAspect="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304800" y="3600450"/>
            <a:ext cx="69342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6" descr="C:\Documents and Settings\SSA\Desktop\خانه صلح جو\new pic\P103063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16764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p:nvPr/>
        </p:nvCxnSpPr>
        <p:spPr>
          <a:xfrm rot="10800000">
            <a:off x="6096000" y="1905000"/>
            <a:ext cx="685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62400" y="2667000"/>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0800000">
            <a:off x="6705600" y="3429000"/>
            <a:ext cx="1066800" cy="6096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18447"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95</a:t>
            </a:r>
            <a:endParaRPr lang="en-US" altLang="fa-IR" sz="1400" b="1">
              <a:cs typeface="B Nazanin" panose="00000400000000000000" pitchFamily="2" charset="-78"/>
            </a:endParaRPr>
          </a:p>
        </p:txBody>
      </p:sp>
      <p:pic>
        <p:nvPicPr>
          <p:cNvPr id="18448" name="Picture 7" descr="G:\Internet\Uni\register_0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d"/>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09571" name="Picture 9" descr="C:\Documents and Settings\SSA\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9067800" cy="63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9"/>
          <p:cNvSpPr>
            <a:spLocks noChangeArrowheads="1"/>
          </p:cNvSpPr>
          <p:nvPr/>
        </p:nvSpPr>
        <p:spPr bwMode="auto">
          <a:xfrm>
            <a:off x="-762000" y="4648200"/>
            <a:ext cx="495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r>
              <a:rPr lang="fa-IR" altLang="fa-IR" sz="3600">
                <a:cs typeface="B Nazanin" panose="00000400000000000000" pitchFamily="2" charset="-78"/>
              </a:rPr>
              <a:t>فصل پنجم </a:t>
            </a:r>
          </a:p>
          <a:p>
            <a:pPr algn="r" eaLnBrk="1" hangingPunct="1"/>
            <a:endParaRPr lang="fa-IR" altLang="fa-IR" sz="3600">
              <a:cs typeface="B Nazanin" panose="00000400000000000000" pitchFamily="2" charset="-78"/>
            </a:endParaRPr>
          </a:p>
          <a:p>
            <a:pPr algn="r" eaLnBrk="1" hangingPunct="1"/>
            <a:r>
              <a:rPr lang="fa-IR" altLang="fa-IR" sz="3600">
                <a:cs typeface="B Nazanin" panose="00000400000000000000" pitchFamily="2" charset="-78"/>
              </a:rPr>
              <a:t>احیاء بنا </a:t>
            </a:r>
            <a:endParaRPr lang="en-US" altLang="fa-IR" sz="3600">
              <a:cs typeface="B Nazanin" panose="00000400000000000000" pitchFamily="2" charset="-78"/>
            </a:endParaRPr>
          </a:p>
        </p:txBody>
      </p:sp>
    </p:spTree>
  </p:cSld>
  <p:clrMapOvr>
    <a:masterClrMapping/>
  </p:clrMapOvr>
  <p:transition>
    <p:newsflash/>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04800" y="1219200"/>
            <a:ext cx="1030288"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1030288"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7" name="Rounded Rectangle 6"/>
          <p:cNvSpPr/>
          <p:nvPr/>
        </p:nvSpPr>
        <p:spPr>
          <a:xfrm>
            <a:off x="304800" y="4800600"/>
            <a:ext cx="1030288"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sp>
        <p:nvSpPr>
          <p:cNvPr id="8" name="Rounded Rectangle 7"/>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احیاء</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9" name="Rectangle 8"/>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0599" name="TextBox 10"/>
          <p:cNvSpPr txBox="1">
            <a:spLocks noChangeArrowheads="1"/>
          </p:cNvSpPr>
          <p:nvPr/>
        </p:nvSpPr>
        <p:spPr bwMode="auto">
          <a:xfrm>
            <a:off x="1905000" y="685800"/>
            <a:ext cx="73882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rtl="1" eaLnBrk="1" hangingPunct="1"/>
            <a:endParaRPr lang="fa-IR" altLang="fa-IR" sz="1600">
              <a:cs typeface="B Nazanin" panose="00000400000000000000" pitchFamily="2" charset="-78"/>
            </a:endParaRPr>
          </a:p>
          <a:p>
            <a:pPr algn="just" rtl="1" eaLnBrk="1" hangingPunct="1"/>
            <a:r>
              <a:rPr lang="fa-IR" altLang="fa-IR" sz="1800">
                <a:cs typeface="B Nazanin" panose="00000400000000000000" pitchFamily="2" charset="-78"/>
              </a:rPr>
              <a:t>احیاء :</a:t>
            </a:r>
          </a:p>
          <a:p>
            <a:pPr algn="just" rtl="1" eaLnBrk="1" hangingPunct="1"/>
            <a:endParaRPr lang="fa-IR" altLang="fa-IR" sz="1600">
              <a:cs typeface="B Nazanin" panose="00000400000000000000" pitchFamily="2" charset="-78"/>
            </a:endParaRPr>
          </a:p>
          <a:p>
            <a:pPr algn="just" rtl="1" eaLnBrk="1" hangingPunct="1"/>
            <a:r>
              <a:rPr lang="fa-IR" altLang="fa-IR" sz="1600">
                <a:cs typeface="B Nazanin" panose="00000400000000000000" pitchFamily="2" charset="-78"/>
              </a:rPr>
              <a:t>  مالکیت این بنا با استناد به مدارک و آثار به دست آمده کاملا خصوصی بوده که مالک اولیه آن آقای ممقانیان از تجار بزرگ چای بوده و مالک فعلی آن آقای صلح جو است که اسم بنا نیز از صاحب آن اتخاذ شده است. در نتیجه کاربری بنا در تمام دوره ها شخصی و مسکونی بوده است و تمام تزئینات ؛مشخصات معماری – ساختاری ؛ترکیب فضاها ؛ سیرکلاسیون ؛مسیر های دسترسی و به طور کلی ساختار بنا با توجه به این موضوع طراحی شده است و نیز با توجه به قسمتهای مختلفی که به دلیل عواملی که قبلا ذکر شد قابل به مرمت و باز سازی آن نیستیم بهترین کاربری که می توان در این دوره به آن اعطا کنیم  کاربرد فرهنگی و مسکونی است که با توجه به قدمت این بنا و تزئینات و ویژگی های معماری آن باعث شده که به جنبه فرهنگی آن بیش ازیک فضای خصوصی و صرفا عملکرد شخصی آن توجه نمائیم و یک کاربری کاملا فرهنگی و عمومی برای آن در نظر بگیریم تا گروه بیشتری از افراد از این بنا و زیبایی هایش بهرمند شوند در انتها با توجه به تمام مسائل ذکر شده؛ویژگی بنا بهترین حضور بنا در این عصر موزه است. که علاوه بر به نمایش گذاشتن تاریخچه خود گوهر های فرهنگی – تاریخی دیگر را نیز در خود جا می دهد. </a:t>
            </a:r>
            <a:endParaRPr lang="en-US" altLang="fa-IR" sz="1600">
              <a:cs typeface="B Nazanin" panose="00000400000000000000" pitchFamily="2" charset="-78"/>
            </a:endParaRPr>
          </a:p>
        </p:txBody>
      </p:sp>
      <p:sp>
        <p:nvSpPr>
          <p:cNvPr id="110600"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97</a:t>
            </a:r>
            <a:endParaRPr lang="en-US" altLang="fa-IR" sz="1400" b="1">
              <a:cs typeface="B Nazanin" panose="00000400000000000000" pitchFamily="2" charset="-78"/>
            </a:endParaRPr>
          </a:p>
        </p:txBody>
      </p:sp>
      <p:pic>
        <p:nvPicPr>
          <p:cNvPr id="110601" name="Picture 7" descr="G:\Internet\Uni\register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04800" y="1219200"/>
            <a:ext cx="990600" cy="304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Homa" pitchFamily="2" charset="-78"/>
              </a:rPr>
              <a:t>موسسه آموزش عالی نبی اکرم (ص)</a:t>
            </a:r>
            <a:endParaRPr lang="en-US" sz="800" dirty="0">
              <a:cs typeface="B Homa" pitchFamily="2" charset="-78"/>
            </a:endParaRPr>
          </a:p>
        </p:txBody>
      </p:sp>
      <p:sp>
        <p:nvSpPr>
          <p:cNvPr id="6" name="Rounded Rectangle 5"/>
          <p:cNvSpPr/>
          <p:nvPr/>
        </p:nvSpPr>
        <p:spPr>
          <a:xfrm>
            <a:off x="304800" y="1676400"/>
            <a:ext cx="990600" cy="1600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800" dirty="0">
              <a:cs typeface="B Titr" pitchFamily="2" charset="-78"/>
            </a:endParaRPr>
          </a:p>
          <a:p>
            <a:pPr algn="r" eaLnBrk="1" fontAlgn="auto" hangingPunct="1">
              <a:spcBef>
                <a:spcPts val="0"/>
              </a:spcBef>
              <a:spcAft>
                <a:spcPts val="0"/>
              </a:spcAft>
              <a:defRPr/>
            </a:pPr>
            <a:r>
              <a:rPr lang="fa-IR" sz="800" dirty="0">
                <a:cs typeface="B Titr" pitchFamily="2" charset="-78"/>
              </a:rPr>
              <a:t>طرح مرمت و احیاء </a:t>
            </a:r>
          </a:p>
          <a:p>
            <a:pPr algn="r" eaLnBrk="1" fontAlgn="auto" hangingPunct="1">
              <a:spcBef>
                <a:spcPts val="0"/>
              </a:spcBef>
              <a:spcAft>
                <a:spcPts val="0"/>
              </a:spcAft>
              <a:defRPr/>
            </a:pPr>
            <a:r>
              <a:rPr lang="fa-IR" sz="800" dirty="0">
                <a:cs typeface="B Titr" pitchFamily="2" charset="-78"/>
              </a:rPr>
              <a:t>خانه </a:t>
            </a:r>
            <a:r>
              <a:rPr lang="fa-IR" sz="900" dirty="0">
                <a:cs typeface="B Titr" pitchFamily="2" charset="-78"/>
              </a:rPr>
              <a:t>صلح جو</a:t>
            </a:r>
            <a:r>
              <a:rPr lang="fa-IR" sz="500" dirty="0">
                <a:cs typeface="B Titr" pitchFamily="2" charset="-78"/>
              </a:rPr>
              <a:t>( تبریز )</a:t>
            </a:r>
          </a:p>
          <a:p>
            <a:pPr algn="ctr" eaLnBrk="1" fontAlgn="auto" hangingPunct="1">
              <a:spcBef>
                <a:spcPts val="0"/>
              </a:spcBef>
              <a:spcAft>
                <a:spcPts val="0"/>
              </a:spcAft>
              <a:defRPr/>
            </a:pPr>
            <a:endParaRPr lang="en-US" sz="4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en-US" sz="500" dirty="0">
              <a:cs typeface="B Homa" pitchFamily="2" charset="-78"/>
            </a:endParaRPr>
          </a:p>
          <a:p>
            <a:pPr algn="ctr" eaLnBrk="1" fontAlgn="auto" hangingPunct="1">
              <a:spcBef>
                <a:spcPts val="0"/>
              </a:spcBef>
              <a:spcAft>
                <a:spcPts val="0"/>
              </a:spcAft>
              <a:defRPr/>
            </a:pPr>
            <a:endParaRPr lang="fa-IR" sz="500" dirty="0">
              <a:cs typeface="B Homa" pitchFamily="2" charset="-78"/>
            </a:endParaRPr>
          </a:p>
          <a:p>
            <a:pPr eaLnBrk="1" fontAlgn="auto" hangingPunct="1">
              <a:spcBef>
                <a:spcPts val="0"/>
              </a:spcBef>
              <a:spcAft>
                <a:spcPts val="0"/>
              </a:spcAft>
              <a:defRPr/>
            </a:pPr>
            <a:r>
              <a:rPr lang="en-US" sz="600" dirty="0">
                <a:latin typeface="Arial Black" pitchFamily="34" charset="0"/>
                <a:cs typeface="B Homa" pitchFamily="2" charset="-78"/>
              </a:rPr>
              <a:t>Schema of renovation and restoration of </a:t>
            </a:r>
            <a:r>
              <a:rPr lang="en-US" sz="700" dirty="0">
                <a:latin typeface="Arial Black" pitchFamily="34" charset="0"/>
                <a:cs typeface="B Homa" pitchFamily="2" charset="-78"/>
              </a:rPr>
              <a:t>SOLHJOO</a:t>
            </a:r>
            <a:r>
              <a:rPr lang="en-US" sz="600" dirty="0">
                <a:latin typeface="Arial Black" pitchFamily="34" charset="0"/>
                <a:cs typeface="B Homa" pitchFamily="2" charset="-78"/>
              </a:rPr>
              <a:t> home`s </a:t>
            </a:r>
            <a:r>
              <a:rPr lang="en-US" sz="500" dirty="0">
                <a:latin typeface="Arial Black" pitchFamily="34" charset="0"/>
                <a:cs typeface="B Homa" pitchFamily="2" charset="-78"/>
              </a:rPr>
              <a:t>( Tabriz )</a:t>
            </a:r>
            <a:endParaRPr lang="fa-IR" sz="600" dirty="0">
              <a:latin typeface="Arial Black" pitchFamily="34" charset="0"/>
              <a:cs typeface="B Homa" pitchFamily="2" charset="-78"/>
            </a:endParaRPr>
          </a:p>
          <a:p>
            <a:pPr algn="ctr" eaLnBrk="1" fontAlgn="auto" hangingPunct="1">
              <a:spcBef>
                <a:spcPts val="0"/>
              </a:spcBef>
              <a:spcAft>
                <a:spcPts val="0"/>
              </a:spcAft>
              <a:defRPr/>
            </a:pPr>
            <a:endParaRPr lang="en-US" sz="1000" dirty="0">
              <a:cs typeface="B Homa" pitchFamily="2" charset="-78"/>
            </a:endParaRPr>
          </a:p>
        </p:txBody>
      </p:sp>
      <p:sp>
        <p:nvSpPr>
          <p:cNvPr id="8" name="Rounded Rectangle 7"/>
          <p:cNvSpPr/>
          <p:nvPr/>
        </p:nvSpPr>
        <p:spPr>
          <a:xfrm>
            <a:off x="304800" y="4800600"/>
            <a:ext cx="9906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fa-IR" sz="800" dirty="0">
                <a:cs typeface="B Titr" pitchFamily="2" charset="-78"/>
              </a:rPr>
              <a:t>استاد راهنما  : </a:t>
            </a:r>
            <a:r>
              <a:rPr lang="fa-IR" sz="600" dirty="0">
                <a:cs typeface="B Titr" pitchFamily="2" charset="-78"/>
              </a:rPr>
              <a:t>مهندس یعقوب زاده</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دانشجویان :</a:t>
            </a:r>
          </a:p>
          <a:p>
            <a:pPr algn="ctr" eaLnBrk="1" fontAlgn="auto" hangingPunct="1">
              <a:spcBef>
                <a:spcPts val="0"/>
              </a:spcBef>
              <a:spcAft>
                <a:spcPts val="0"/>
              </a:spcAft>
              <a:defRPr/>
            </a:pPr>
            <a:r>
              <a:rPr lang="fa-IR" sz="600" dirty="0">
                <a:cs typeface="B Titr" pitchFamily="2" charset="-78"/>
              </a:rPr>
              <a:t>سید اوسط حسینی</a:t>
            </a:r>
          </a:p>
          <a:p>
            <a:pPr algn="ctr" eaLnBrk="1" fontAlgn="auto" hangingPunct="1">
              <a:spcBef>
                <a:spcPts val="0"/>
              </a:spcBef>
              <a:spcAft>
                <a:spcPts val="0"/>
              </a:spcAft>
              <a:defRPr/>
            </a:pPr>
            <a:r>
              <a:rPr lang="fa-IR" sz="600" dirty="0">
                <a:cs typeface="B Titr" pitchFamily="2" charset="-78"/>
              </a:rPr>
              <a:t>مهدی پاکزاد و شهرام یادگار</a:t>
            </a:r>
            <a:endParaRPr lang="en-US" sz="600" dirty="0">
              <a:cs typeface="B Titr" pitchFamily="2" charset="-78"/>
            </a:endParaRPr>
          </a:p>
        </p:txBody>
      </p:sp>
      <p:cxnSp>
        <p:nvCxnSpPr>
          <p:cNvPr id="9" name="Straight Connector 8"/>
          <p:cNvCxnSpPr/>
          <p:nvPr/>
        </p:nvCxnSpPr>
        <p:spPr>
          <a:xfrm rot="16200000" flipH="1">
            <a:off x="-800100" y="3467100"/>
            <a:ext cx="4495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11622" name="TextBox 13"/>
          <p:cNvSpPr txBox="1">
            <a:spLocks noChangeArrowheads="1"/>
          </p:cNvSpPr>
          <p:nvPr/>
        </p:nvSpPr>
        <p:spPr bwMode="auto">
          <a:xfrm>
            <a:off x="6311900" y="914400"/>
            <a:ext cx="313213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fa-IR" sz="1800">
                <a:cs typeface="B Nazanin" panose="00000400000000000000" pitchFamily="2" charset="-78"/>
              </a:rPr>
              <a:t>کاربری پیشنهادی فضاهای طبقه زیر زمین</a:t>
            </a:r>
          </a:p>
          <a:p>
            <a:pPr algn="r" rtl="1" eaLnBrk="1" hangingPunct="1"/>
            <a:endParaRPr lang="fa-IR" altLang="fa-IR" sz="1800">
              <a:cs typeface="B Nazanin" panose="00000400000000000000" pitchFamily="2" charset="-78"/>
            </a:endParaRPr>
          </a:p>
          <a:p>
            <a:pPr algn="r" rtl="1" eaLnBrk="1" hangingPunct="1"/>
            <a:r>
              <a:rPr lang="fa-IR" altLang="fa-IR" sz="1600">
                <a:cs typeface="B Nazanin" panose="00000400000000000000" pitchFamily="2" charset="-78"/>
              </a:rPr>
              <a:t>1- حیاط مرکزی</a:t>
            </a:r>
          </a:p>
          <a:p>
            <a:pPr algn="r" rtl="1" eaLnBrk="1" hangingPunct="1"/>
            <a:r>
              <a:rPr lang="fa-IR" altLang="fa-IR" sz="1600">
                <a:cs typeface="B Nazanin" panose="00000400000000000000" pitchFamily="2" charset="-78"/>
              </a:rPr>
              <a:t>2- انبار</a:t>
            </a:r>
          </a:p>
          <a:p>
            <a:pPr algn="r" rtl="1" eaLnBrk="1" hangingPunct="1"/>
            <a:r>
              <a:rPr lang="fa-IR" altLang="fa-IR" sz="1600">
                <a:cs typeface="B Nazanin" panose="00000400000000000000" pitchFamily="2" charset="-78"/>
              </a:rPr>
              <a:t>3- گالری</a:t>
            </a:r>
          </a:p>
          <a:p>
            <a:pPr algn="r" rtl="1" eaLnBrk="1" hangingPunct="1"/>
            <a:r>
              <a:rPr lang="fa-IR" altLang="fa-IR" sz="1600">
                <a:cs typeface="B Nazanin" panose="00000400000000000000" pitchFamily="2" charset="-78"/>
              </a:rPr>
              <a:t>4- بوفه</a:t>
            </a:r>
          </a:p>
          <a:p>
            <a:pPr algn="r" rtl="1" eaLnBrk="1" hangingPunct="1"/>
            <a:r>
              <a:rPr lang="fa-IR" altLang="fa-IR" sz="1600">
                <a:cs typeface="B Nazanin" panose="00000400000000000000" pitchFamily="2" charset="-78"/>
              </a:rPr>
              <a:t>5- کافی شاپ</a:t>
            </a:r>
          </a:p>
        </p:txBody>
      </p:sp>
      <p:sp>
        <p:nvSpPr>
          <p:cNvPr id="10" name="Rectangle 9"/>
          <p:cNvSpPr/>
          <p:nvPr/>
        </p:nvSpPr>
        <p:spPr>
          <a:xfrm>
            <a:off x="152400" y="152400"/>
            <a:ext cx="94488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11624" name="Picture 4" descr="C:\Documents and Settings\SSA\Desktop\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5956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TextBox 11"/>
          <p:cNvSpPr txBox="1">
            <a:spLocks noChangeArrowheads="1"/>
          </p:cNvSpPr>
          <p:nvPr/>
        </p:nvSpPr>
        <p:spPr bwMode="auto">
          <a:xfrm>
            <a:off x="2363788" y="5638800"/>
            <a:ext cx="1279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800">
                <a:cs typeface="B Nazanin" panose="00000400000000000000" pitchFamily="2" charset="-78"/>
              </a:rPr>
              <a:t>طبقه زیر زمین </a:t>
            </a:r>
            <a:endParaRPr lang="en-US" altLang="fa-IR" sz="1800">
              <a:cs typeface="B Nazanin" panose="00000400000000000000" pitchFamily="2" charset="-78"/>
            </a:endParaRPr>
          </a:p>
        </p:txBody>
      </p:sp>
      <p:sp>
        <p:nvSpPr>
          <p:cNvPr id="12" name="Rounded Rectangle 11"/>
          <p:cNvSpPr/>
          <p:nvPr/>
        </p:nvSpPr>
        <p:spPr>
          <a:xfrm>
            <a:off x="304800" y="3429000"/>
            <a:ext cx="1030288" cy="1219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موضوع صفحات :</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r>
              <a:rPr lang="fa-IR" sz="800" dirty="0">
                <a:cs typeface="B Titr" pitchFamily="2" charset="-78"/>
              </a:rPr>
              <a:t>احیاء</a:t>
            </a: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a:p>
            <a:pPr algn="ctr" eaLnBrk="1" fontAlgn="auto" hangingPunct="1">
              <a:spcBef>
                <a:spcPts val="0"/>
              </a:spcBef>
              <a:spcAft>
                <a:spcPts val="0"/>
              </a:spcAft>
              <a:defRPr/>
            </a:pPr>
            <a:endParaRPr lang="fa-IR" sz="800" dirty="0">
              <a:cs typeface="B Titr" pitchFamily="2" charset="-78"/>
            </a:endParaRPr>
          </a:p>
        </p:txBody>
      </p:sp>
      <p:sp>
        <p:nvSpPr>
          <p:cNvPr id="111627" name="TextBox 12"/>
          <p:cNvSpPr txBox="1">
            <a:spLocks noChangeArrowheads="1"/>
          </p:cNvSpPr>
          <p:nvPr/>
        </p:nvSpPr>
        <p:spPr bwMode="auto">
          <a:xfrm>
            <a:off x="152400" y="6400800"/>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a-IR" altLang="fa-IR" sz="1400" b="1">
                <a:cs typeface="B Nazanin" panose="00000400000000000000" pitchFamily="2" charset="-78"/>
              </a:rPr>
              <a:t>98</a:t>
            </a:r>
            <a:endParaRPr lang="en-US" altLang="fa-IR" sz="1400" b="1">
              <a:cs typeface="B Nazanin" panose="00000400000000000000" pitchFamily="2" charset="-78"/>
            </a:endParaRPr>
          </a:p>
        </p:txBody>
      </p:sp>
      <p:pic>
        <p:nvPicPr>
          <p:cNvPr id="111628" name="Picture 7" descr="G:\Internet\Uni\register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te history report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ate history report presentation" id="{08D4E78C-E0D3-4CFA-9016-66440778EFE9}" vid="{8F138FB4-2C5F-4CC0-8028-C935752623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4160</TotalTime>
  <Words>9710</Words>
  <Application>Microsoft Office PowerPoint</Application>
  <PresentationFormat>A4 Paper (210x297 mm)</PresentationFormat>
  <Paragraphs>2773</Paragraphs>
  <Slides>105</Slides>
  <Notes>67</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105</vt:i4>
      </vt:variant>
    </vt:vector>
  </HeadingPairs>
  <TitlesOfParts>
    <vt:vector size="121" baseType="lpstr">
      <vt:lpstr>Arial</vt:lpstr>
      <vt:lpstr>Arial Black</vt:lpstr>
      <vt:lpstr>B Homa</vt:lpstr>
      <vt:lpstr>B Nazanin</vt:lpstr>
      <vt:lpstr>B Titr</vt:lpstr>
      <vt:lpstr>Calibri</vt:lpstr>
      <vt:lpstr>Rockwell</vt:lpstr>
      <vt:lpstr>Serifa BT</vt:lpstr>
      <vt:lpstr>Tahoma</vt:lpstr>
      <vt:lpstr>Times New Roman</vt:lpstr>
      <vt:lpstr>Titr</vt:lpstr>
      <vt:lpstr>Wingdings</vt:lpstr>
      <vt:lpstr>Yagut</vt:lpstr>
      <vt:lpstr>Office Theme</vt:lpstr>
      <vt:lpstr>State history report presentation</vt:lpstr>
      <vt:lpstr>AutoCAD Drawing</vt:lpstr>
      <vt:lpstr>PowerPoint Presentation</vt:lpstr>
      <vt:lpstr>PowerPoint Presentation</vt:lpstr>
      <vt:lpstr>PowerPoint Presentation</vt:lpstr>
      <vt:lpstr>فهرست مطالب</vt:lpstr>
      <vt:lpstr>PowerPoint Presentation</vt:lpstr>
      <vt:lpstr>PowerPoint Presentation</vt:lpstr>
      <vt:lpstr>PowerPoint Presentation</vt:lpstr>
      <vt:lpstr>موقعیت جغرافیائی تبریز  شهر تبريز مركز استان آذربايجان شرقي در قسمت شمال غربي كشور ايران واقع است و يكي از قديميترين و مهمترين شهرهاي ايران مي باشد .” اين شهر در موقعيت (38 درجه  و 8 دقيقه عرض شمالي و 46درجه و 15 دقيقه طول شرقي) بر گوشه شمالي شرقي دشتي به وسعت  300  كيلومتر مربع , به ارتفاع تقريبي  1350 متر از سطح دريا قرار گرفته است . اين دشت محصور در ميان كوهها و تپه ها با شيب ملايمي تا درياچه اروميه در مغرب ادامه مي يابد . بلندترين كوه نزديك به تبريز سهند است كه در 50 كيلومتري جنوب آن قرار گرفته است.بين سهند و تبريز تپه هائي به ارتفاع  600- 500 متر پراكنده شده كه يانيق (داغكوه سوخته ), خوانده مي شوند.“ ( 1- رئيس نيا :1370 , ص 973 ) تبريز از شمال به شهرستان مرند و اهر, از جنوب به شهرستان مراغه و هشترود, از مشرق به شهرستان سراب و ميانه و از مغرب به  درياچه اروميه محدود است . مشرق اين شهر با بعضي از سلسله هاي كوه سرخاب بسته و قسمتي به نام جبال رفيعه و عقبه مشهور است . مغرب تبريز گشاده است و منظر آن درياي (( خجست )) كه اكنون (( شها )) نويسند و به نام روستاي كوچك كه بدان عقبه است , شاهي گويند .  ( 2- نادر ميرزا : 1373, ص 43 )          </vt:lpstr>
      <vt:lpstr>PowerPoint Presentation</vt:lpstr>
      <vt:lpstr>PowerPoint Presentation</vt:lpstr>
      <vt:lpstr>PowerPoint Presentation</vt:lpstr>
      <vt:lpstr>از ديگر كوهای شمال تبريز كوه بهلول و باباغي مي باشد كه بين كوه بهلول و سرخاب واقع شده و همچنين مي توان به پكه چين كه آجي چاي (تلخ رود) بين آن و كوه سرخاب جريان دارد, اشاره نمود. در مشرق شهر تبريز كوه كم ارتفاع ساري داغ (زرد كوه) قرار گرفته است.  ” در نقاط بسيار نزديك شهر دو معدن شايان توجهي وجود دارد كه يكي نمك و ديگري طلا است . مدت مديدي است كه استخراج زر موقوف شده است , چون معلوم شده است كه عايدات حاصله به زور مخارجش  را تكافو مي‌كند و مردم  متقاعد   شده اند كه هيچگونه نفعي در آن متصور نيست.“ (1- شاردن : 1335, ص 411 ) علامه دهخدا در رابطه با معادن تبريز مي نويسد:  1-معادن زغال سنگ در حومه جنوب خاوري شهر    2-  معادن زرنيخ در  حومه خاور تبريز   3- معادن نمك در دهات كنار درياچه كه از آب دريا استخراج مي كنند .   4- معدن خاك رس در قريه ليقوان  از دهستان سهند آباد كه براي تهيه ظروف سفالي بكار مي رود, بعلاوه داراي منابع زير زميني ديگري هم مي باشد كه هنوز اقدام به استخراج آنها نشده است, مانند طلا- مس, زغال سنگ, نفت ”. ( 2- فرهنگ دهخدا : 1335, ص 316)      </vt:lpstr>
      <vt:lpstr>PowerPoint Presentation</vt:lpstr>
      <vt:lpstr>PowerPoint Presentation</vt:lpstr>
      <vt:lpstr>PowerPoint Presentation</vt:lpstr>
      <vt:lpstr>PowerPoint Presentation</vt:lpstr>
      <vt:lpstr>PowerPoint Presentation</vt:lpstr>
      <vt:lpstr>     شايد به همين دليل باشد بعضي از مولفين  به دنبال وجه تسميه شهر, از نام زبيده خاتون و آن داستان ريختن تب وي استفاده كرده و نام تبريز را از روي آن اقتباس نمايند . آدام الئاريوس  adam olearius) ) كه همراه با يك هيئت آلماني به دربار شاه صفي اعزام شده بود مي نويسد : ((هواي تبريز به باور ايرانيان  از همه جا سالم تر و موجب بهبودي بيماران است. زيرا اهالي آن هيچگاه از بيماري تب رنج نمي برند ))  (1- اولئاريوس : سفرنامه آدام اولئاريوس  , 1363, ص 249)  نادر ميرزا در تاريخ و جغرافي  دارالسلطنه تبريز, مي نويسد: ((هواي اين شهر به لطافت در تمامي ايران مشهور و به برودت مايل و در كمال سلامتي و نيكي است, و در اين مصر مبارك از بعضي امراض كه ما را از كثافت هوا خبر مي دهد نشاني نيست ” ( 2-نادر ميرزا : 1373, ص 43)            </vt:lpstr>
      <vt:lpstr>      آب و هوا و اقليم از نظر تقسيمات اقليمي, اقليم ايران به چهار گروه تقسيم مي شود : الف) اقليم معتدل و مرطوب ( سواحل درياي خزر) اقليم سرد ( كوهستانهاي غربي ), اقليم گرم و خشك(  فلات مركزي ) و اقليم گرم ( سواحل جنوبي ايران ) تقسيم شده است , كه منطقه تبريز در گروه اقليم سرد قرار مي گيرد. خصوصيات عمومي اين اقليم ( اقليم سرد ) به قرار زير است: كوهستانهاي غربي كه دامنه هاي غربي رشته كوههاي مركزي ايران راشامل مي شوندبا توجه به اينكه در اين منطقه متوسط حداقل دماي هوا در سردترين ماه كمتر از 3 – درجه سانتي گراد است, جزو مناطق سردسير محسوب مي شوند. سلسله كوههاي غربي چون سدي مانع نفوذ هواي مرطوب مديترانه به داخل فلات ايران شده و رطوبت  هوا را در دامنه هاي خود نگه مي دارند از ويژگيهاي اين اقليم  , گرماي شديد دره ها در تابستان و  اعتدال آنها در فصل زمستان است . مقدار و شدت تابش آفتاب  در تابستان اين منطقه زياد و در زمستان  بسيار كم است. زمستانهاي طولاني , سرد و سخت بوده و چندين ماه از سال زمين پوشيده از يخ است. در سراسر اين منطقه از آذربايجان تا فارس زمستانها به شدت سرد بوده و سرما از اوايل  آذر ماه شروع شده و كم و بيش تا اواخر فروردين ماه ادامه مي يابد.مقدار بارندگي درتابستان كم و در زمستان زياد و اكثرا بصورت برف است . برفهاي پياپي اكثر قلل را پوشانده و در ارتفاعات بيش از 3000 متر همواره برف دائمي  وجود دارد. بطور كلي  در اين منطقه , بهاري كوتاه, زمستان و تابستان را از هم جدا مي سازد. شهرها ي تبريز , اروميه , سنندج و همدان در اين اقليم قرار دارند.   </vt:lpstr>
      <vt:lpstr>PowerPoint Presentation</vt:lpstr>
      <vt:lpstr>   جلگه تبريز قلمرويي مرتفع و كوهستاني با آب و هواي سرد و خشك است كه از زمستانهاي طولاني و سرد و تابستانهاي كوتاه و معتدل برخوردار است. موقعيت توپوگرافي بستر طبيعي شهر تبريز و استقرار آن در دره وسيعي كه از تمامي جهات به جز غرب و شمال غربي به شيبهاي تند و كوههاي پيرامون محدود شده است, موجب گرديده تا اين شهر علاوه بر تبعيت از خصوصيات اقليمي ناشي از موقعيت طبيعي جلگه تبريز, تا حدودي تابع كيفيت خاص موقعيت بستر شهر نيز باشد. معدل ده ساله ( 85 –1976 ) درجه حرارت هواي شهر تبريز نشان مي دهد كه مدت سرما در تبريز بسيار طولاني است و حدود پنج ماه ( آبان تا اسفند ) از سال را در بر مي گيرد. سرما از ماه نوامبر ( آبان) شروع مي شود, در ماههاي دسامبر, ژانويه و فوريه (آذر, دي, بهمن ) به ويژه ماه ژانويه (دي) شدت مي يابد و تا اواخر ماه مارس ( اسفند ) ادامه پيدا مي كند. معدل ده ساله تعداد روزهاي يخبندان در ماههاي فوق به ترتيب  برابر 9, 24, 29, 23, 13 روز و معدل ده ساله متوسط حرار ت ميزان رطوبت نسبي در ساعت  30 : 6 صبح در مدت ده سال فوق از حداقل 8 /44 درصد در ماه اوت (مرداد) تا حداكثر 3/79 درصد در ماه دسامبر (آذر ) و معدل شش ساله ميزان رطوبت نسبي  در ساعت 30 :12 ظهر از حداقل  5/20 درصد سپتامبر ( شهريور ) تا حداكثر 7/64 درصد در ماه ژانويه (دي) در نوسان بوده است.تغييرات شش ساله متوسط ميزان رطوبت در ماههاي مختلف سال كه ناشي از نوسانات شدت تغيير در طول سال است, نشانگر آن است كه ميزان  رطوبت نسبي شهر تبريز با سر شدن هوا و كاهش شدت تبخير از ماه اكتبر ( مهر ) افزايش مي يابد و متوسط روزانه آن در ما ه ژوئيه ( خرداد) كاهش پيدا مي كند. و متوسط روزانه آن در ماه اوت ( مرداد) به حداكثر 1/34 درصد مي رسد. ميزان حداكثر و حداقل  رطوبت نسبي در ساعت 30 :6 صبح در طي شش سال فوق به ترتيب برابر 86 درصد ( ژانويه 1981 )  و 21 درصد ( اوت 1976 ) ميزان حداكثر و حداقل  رطوبت نسبي در ساعت 30: 12 در طي شش سال به ترتيب برابر 71 درصد (ژانويه  1981 و 15 ) درصد (دسامبر 1979 ) بوده است.   </vt:lpstr>
      <vt:lpstr>PowerPoint Presentation</vt:lpstr>
      <vt:lpstr> موقعيت طبيعي دره تبريز و كوههاي مرتفعي كه اين دره را در ميان گرفته اند و جبهه هواي سرد كه همه ساله از شمال غربي آذربايجان در جلگه تبريز جريان مي يابد تاثيرات مشخص در ميزان بارندگي اين جلگه به جاي مي گذارد . اين جبهه هواي سرد كه باران زاترين جبهه هوايي است كه وارد اين منطقه مي شود, در فصل زمستان از مركز فشار زياد اروپا به طرف جنوب شرقي به حركت در مي آيد. حين عبور از روي مناطق مديترانه و درياي سياه كه داراي  فشار كم هستند, مقدار زياد رطوبت با خود به اين منطقه مي آورد و كوههاي مرتفع آذربايجان كه بر همه عوارض كوهستاني ايران مقدم هستند, اين رطوبت را جذب مي نمايد و بصورت باران در مناطق پست بصورت برف در قسمتهاي مرتفع جاري مي سازد. بارندگي در تبريز كه معمولا از ماه مهر در حد متعادلي شروع مي شود از ماه اسفند شدت مي گيرد و درماههاي فرودين و ارديبهشت  به حداكثر ميزان خود مي رسد. در مجموع ماههاي اسفند تا ارديبهشت  دوره پرباران جلگه تبريز است. پس از اين دوره ميزان بارندگي ده ساله شهر تبريز به حسب ماههاي مختلف سال نشان مي دهد كه ماههاي فروردين و ارديبهشت به ترتيب ميانگين ميزان بارندگي 7/50  و 7/53  ميلميتر, پر باران ترين ماههاي سال و ماههاي تير و مرداد به ترتيب با ميانگين ميزان بارندگي 31/1 و 78/1  ميليمتر كم بارانترين ماههاي ده ساله اخير شهر تبريز بوده اند. </vt:lpstr>
      <vt:lpstr>PowerPoint Presentation</vt:lpstr>
      <vt:lpstr>  بررسي جريان وزش باد به لحاظ  جهات جغرافيايي, سرعت و تعداد و درصد دفعات وزش در شهر تبريز در طي ده سال نامبرده شده نشان مي دهد كه بادهاي محلي با شدت و ضعف از تمامي جهات به اين شهر مي وزند. و از ميان  آنها بادهاي سمت شرق   و پس از آن از سمت شمال شرقي است و اين دو جهت جهات اصلي جريان هواي شهر را تشكيل مي دهند ؛ بادهاي سمت جنوب  غربي و غرب در مرحله  بعدي قرار دارند. اين بادها از مداومت كمتري بر خوردار بوده و به لحاظ  مقدار وزش در حد متوسطي هستند  و بادهاي سمت شمال, جنوب, جنوب شرقي و شمال غربي داراي مقدار وزش بسيار پاييني بوده و از اهميت چنداني برخوردار نيستند. نتايجي كه از بررسي جريان هوا در ده سال اخير حاصل آمده است  , نشان مي دهد كه جهات شرق, شمال شرقي, جنوب غربي و غرب بترتيب  مهمترين جهات وزش  باد شهر تبريز را تشكيل مي دهند و از بيشترين مقدار وزش ساليانه برخوردار هستند. از ميان اين چهار سمت مهم وزش باد كه در جهت  متقابل با يكديگر جريان دارند, بادهايي كه از سمت شرق و شمال شرقي مي وزند  از مقدار وزش  ساليانه بسيار بالايي (به ترتيب  معادل 182 گره درصد و 168 گره درصد) برخوردار بوده و به لحاظ  مقدار وزش باد در مقايسه با  بادهايي كه از سمت  جنوب غربي و غرب مي‌وزند, فاصله زيادي دارند (مقدار وزش ساليانه بادهايي كه از اين دو سمت مي وزند  به ترتيب معادل 120 گره درصد و 90 درصد است) بادهاي شرقي و شمال شرقي جريان هواي مداوي است كه با مقدار وزش قابل ملاحظه اي در تمام طول سال, بر جلگه تبريز مي‌وزد. غلبه كامل پيدا مي كند. ضمن  آنكه باد شرقي در فصل پاييز و باد شمال شرقي در فصل زمستان نيز بر بادهايي كه از جهات ديگر مي‌وزند غلبه دارند.  اين دو جريان هوا فقط در فصل بهار  با مقدار وزش نسبتا بالا و فاصله بسيار كم با مقدار وزش جريان بادي كه از جنوب غربي مي وزد, مغلوب باد جنوب غرب مي‌شوند. در مجموع نتايج اين بررسي گوياي آنست كه جريان هوايي كه از نواحي سيبري و اسكانديناوي بر مي خيزد و از سمت شرقي و شمال شرقي بر جلگه تبريز مي‌وزد, </vt:lpstr>
      <vt:lpstr>PowerPoint Presentation</vt:lpstr>
      <vt:lpstr>فشار هوا  فشار هوا در تبريز در سالهاي مختلف و ماههاي مختلف سال تقريبا يكنواخت بوده و با نوسانات قابل ملاحظه اي روبرو نبوده است .  متوسط فشار هوا در طي شش سال  1976 تا  1981  نشان مي دهد كه حداكثر متوسط فشار  هوا برابر 5/864 ميلي بار در سال 1977 و حداقل  متوسط فشار هوا برابر 5/792 ميلي بار در سال 1979 بوده است.                 </vt:lpstr>
      <vt:lpstr>عامل تعيين كننده تابش نور خورشيد عرض جغرافيايي است .  تبريز با قرار داشتن در عرض جغرافيايي  37  درجه  وضعيت  كلي زواياي تابش اين عرض را دارد. زاويه سمت (آزيموت) نيز براي طلوع آفتاب از حدود 12درجه در ماه دي (حدود30 : 8 صبح ) تا 70 درجه در تير ماه (ساعت 6 صبح ) متغير است.  اين ارقام براي غروب  آفتاب به ترتيب  برابر 236 درجه (حدود 30: 4 بعد از ظهر ) و 290 درجه ( حدود 6 بعد از ظهر ) مي باشد. ميزان انرژي خورشيدي تابيده شده بر سطوح عمودي در مواقع مختلف  سال و در حوادث گوناگون براي دماي  موثر 22 درجه سلسيوس به عنوان مرز نياز به سايه نشان ميد هد كه بيشترين  مقدار انرژي تابيده شده در مواقع سرد و كمترين در مواقع گرم در جهت جنوب شرقي است .  علاوه بر اين ميزان ساعات آفتابي براي بررسي آثار و عوامل اقليمي بر ساخت و سازها اهميت دارد . حداكثر ساعات آفتابي مربوط به تير , 357 ساعت و حداقل آن در دي ماه 117 ساعت مي باشد.            </vt:lpstr>
      <vt:lpstr>          مطالعات زمین شناسی ( تکتونیک )  زمين لرزه  بشر از دير باز با پديده هاي مخرب طبيعي روبرو بوده است . يكي از اين پديده ها زمين لرزه است كه همواره علاوه بر زيانهاي اقتصادي بسيار, جان هزاران نفر را نيز در سراسر دنيا مورد تهديد قرار مي دهد . از بين پديده هاي مخرب طبيعي, ازآنجاييكه    علل و منشاء وقوع زمين لرزه ها در كيلومترهاي اعماق زمين قرار گرفته, پيش بيني دقيق زمان ومكان و بزرگي زمين لرزه ها       تا كنون ميسر نگرديده است . هر چند در بيشتر كشورهاي پيشرفته  و زلزله خيز دنيا مطالعه در اين خصوص ادامه دارد.تغيير        وتحول كوههاي جوان اين منطقه كه موجب پيدايش چين خوردگيها ي جديد وشكستگيهاي لايه هاي زمين است,علت اصلي   زلزله خيز بودن فلات ايران است . مطالعات تاريخي زلزله نگاري , نشانگر  آنست كه تبريز جز و مناطق زلزله خيز ايران بشمار     مي رود . اين منطقه  از    634 سال قبل از ميلاد مسيح فعاليت  لرزشي داشته است ,كه البته ثبت دقيق نشده است .و طبق     شواهد و قرائن  اين عدد بدست آمده  و رسمي ترين سال ثبت شده در متون قديمي در رابطه با زلزله تبريز سال 244 ه_ ق مي‌باشد كه البته در قسمت مطالعات تاريخي در رابطه با تاريخ وقوع زمين لرزه هاي تبريز بيشتر  مي‌توان به بحث پرداخت.  زمين لرزه هاي ثبت شده تبريز : يحيي ذكا پژوهشگر بزرگ ايران در كتاب  زمين لرزه هاي تبريز شرح كاملي از تاريخ وقوع زلزله ها و حوادث مقارن باآن داده    است . اكنون تاريخ زلزله هاي ثبت شده را با هم مرور مي كنيم : سالهاي 244 , 434,  671, 1050 , 1056,  1060, 1075  , 1169, 1188, 1194, 1201, 1220, 1227, 1234, 1250, 1259, 1262 , 1267, 1268, 1270, 1271,1279 ,1273  1278تا 1297, 1298, 1300, 1311. 1313 (1- ذكاء، يحيي، زمين لرزه هاي تبريز, 1359, ص149)                  </vt:lpstr>
      <vt:lpstr>       نكته مهم در تاريخهاي ثبت شده بالا در اين است كه اولا بجز چهار زلزله از موارد بالا ما بقي  تلفات چنداني در بر نداشته است. يعني زلزله هاي  244 , 434 , 671 و 1194 ه_ ق وحشتناكتر  از بقيه بوده بخصوص زلزله سال 1194 كه به گفته مورخين حتي از ارتفاع ديوارها يك وجب باقي نمانده بود. اينك پس از رويت  جداول كامل مربوط به وقوع زلزله هاي واقع شده در تبريز, چهار زلزله مهم تبريز را با هم بررسي مي كنيم.                1- ذكاء، يحيي، زمين لرزه هاي تبريز, 1359 ؛ ص 149                 2- ميرزا حسن زنوزي، رياض الجنه، نسخه خطي، كتابخانه ملي تبريز                 </vt:lpstr>
      <vt:lpstr>PowerPoint Presentation</vt:lpstr>
      <vt:lpstr>PowerPoint Presentation</vt:lpstr>
      <vt:lpstr>          چهار زلزله مهم تبريز    زمين لرزه سال 244 ه_ ق( 858 م)  نخستين زمين لرزه شديد تبريز كه در تاريخها و نوشته هاي ديگر, يادي از آن رفته است, زمين لرزه سال 244 ه . ق مي‌باشد. در اين روزگار تبريز شهركي بيش نبود و در شمارش شهرهاي آذربايجان  در آخرين پايه پس از شهرهاي : اردبيل, بردعه, ورثان, سراو, برزند و مرند قرار مي‌گرفت)) . (1 -يحيي ذكا : زمين لرزه هاي تبريز, 1359, ص 5)   كهنترين آگاهي كه از اين زمين لرزه دردرست داريم,نوشته حمداله مستوفي قزويني در كتاب نزهت القلوب ( تاليف740 ه_ ق) است كه مي نويسد: (( در سنه اربع و اربعين و ماءتين بعهد متوكل  خليفه عباسي  به زلزله خراب شد , خليفه آنرا بحال عمارت آورد)) .( 2- نزهت القلوب , چاپ دبير سياقي ؛ ص 85) استاد فرزانه يحيي ذكا معتقد بود با توجه به نوشته مولف كتاب  حدود العالم ( تاليف 372 ه _ .ق) كه مي گويد : (( تبريز شهر خرد و با نعمت و آبادان و از گرد وي با رويي و آن علا بن احمد كرده است)) . ( 3- نزهت القلوب, چاپ دبير سياقي ؛ ص 85)   زمين لرزه سال 434 ه_ ق ( 1034 ميلادي ) دومين زلزله سخت ويرانگر تبريز كه در متون قديمي به آن اشاره شده است , زمين لرزه 434 هجري قمري يا بعبارتي  1042 ميلادي مي باشد. از نخستين زلزله كه در سال 244 ه_ ق روي داده بوده تا وقوع اين زلزله در حدود يكصد و نود سال گذشته بود و در اين  فاصله از زمان , شهر تبريز اندك اندك رو به گسترش و آباداني و انبوهي  نهاده بود و يكي از زيبا ترين شهرهاي آذربايجان بشمار مي رفت. ابن مسكويه در كتاب (( تجارب الامم و تعاقب الهمم))در حوادث سال 330ه.ق درباره آن مي‌نويسد : (( تبريز شهريست بزرگ و باروي استوار دارد و پيرامون آن بيشه ها و درختان فراوانست , شهري استوار است ومردمانش دليران و توانگرانند )) . ( 4-تجارب الامم, ابن مسكويه رازي, 1369 , انتشارات سروش)                      </vt:lpstr>
      <vt:lpstr>             زمين لرزه سال 671 ه_  ق ( 1272 م)   سومين زمين لرزه تبريز كه تا اندازه اي سخت بوده و در تاريخها يادي از آن كرده اند, زمين لرزه سال 671 هجري است كه در زمان پادشاهي اباقاخان فرزند هلاكو خان مغول روي داده است . كهن  ترين متني كه در آن به اين زلزله اشاره شده است در جامع التواريخ رشيدي ( تاليف 704 ه_. ق)  نوشته خواجه رشيدالدين  فضل الله همداني وزير غازان خان و سلطان محمد خدا بنده  است كه مي‌نويسد :  (( در شهور سنه احدي و سبعين و ستمايه در صميم زمستان به محروسه تبريز  زلزله عظيم حادث شد  و تا چهار ماه گاه گاه زمين حركت مي كرد.)) . (1- جامع التواريخ :چاپ بهمن كريمي ؛ ص287) همچنين در كتاب مجمل فصيحي تاليف محمد خوافي ( 849-777 ه_ . ق ) نيز اينچنين آورده شده است : (( زلزله درين سال 671در تبريز واقع شد و  بسياري ازخانه هاخراب شدو سر منارها بيفتاد.)) . ( 2- خوافي: محمد, مجمل فصيحي , ص 342)  حافظ حسين كربلائي در روضات الجنان و جنات الجنان ( تاليف 975 ه_.ق) اندكي بيشتر و دقيق تر شرح واقعه را نوشته است: (( ...  زمان آبقاخان چنگيزي در سنه احدي و سبعين و ستمايه دو دانگه از شب گذشته بود كه زلزله پيدا شد , مردم  در خواب بودند ,  مناري چند را سر بيفتاد و پاره يي خانه خراب شد , مردم همه از شهر بدر رفتند و در باغها و بيرونها مقام كردند , در يك شبانه روز , هجده نوبه زلزله اتفاق افتاد . الله سبحانه و تعالي بواسطه  وجود اوليا نگاه  داشت كه خرابي زياد نشد)) . ( 3- كربلائي : حافظ حسين ؛ ص18)                      </vt:lpstr>
      <vt:lpstr>         زمين لرزه سال 1194  ه_ ق  ( 1780 ميلادي ) اين زلزله نيز يكي از سهمناك ترين زلزله هاي شهر تبريز مي باشد كه با توجه به متون قديمي شايدبزرگترين زلزله باشدكه در متون به آن اشاره نشده است . اين زمين لرزه چون درست در ميان آخرين شب ( سلخ ذي حجه )  سال  1193 و نخستين روز        ( غره محرم) سال 1194رخ داده از اينرو در نوشته ها دو تاريخ پيدا كرده است.يعني گروهي آنرا سال گذشته و برخي كسان به  سال آينده نسبت داده اند . با توصيف هائي كه از پيامدها و قدرت اين زلزله به ميان آمده است مي توان پي بردكه از همه زمين     لرزه هايي كه تا كنون در تبريز رخ داده است , سخت تر و هراس انگيزتر بوده است . از نوشته هاي مورخين مي توان اين چنين برداشت نمود كه بجز تكانهاي سخت نخستين, تكانها  و لرزشهاي ديگري نيز در روزهاي بعد روي داده است .مولف رياض الجنه  مي نويسد:(( تا ده,دوازده سال زمين همچنان در تبريز در لرزه بود واز تكان نخست تا ششم صفر, هر شبانه روز ,نزديك به سي؛ چهل بار زمين بلزره در مي آمد, ليك ويران كننده نبود)) .(1- رياض الجنه :تاليف ميرزا محمد حسن فاني زنوزي ؛ص 4)   آرنولد ويلسون از گزارش جان بيسموت jahn beausmont )  (مامور مقيم بوشهر به فرماندار بمبئي مورخ  ژوئيه 1780  درباره    اين زمين لرزه مي نويسد : (( چند ماه زلزله موحشي همه ساختمانهاي شهر تبريز و دهات مجاور ايران را ويران كرد. مي گويند بعضي از اين دهات در زمين فرو رفته اند . چون اين بلاي عظيم در موقع شب رخ داده , بطوريكه تخمين مي زنند بين پنجاه تا شصت هزار نفر تلف شدند))   آنچه كه در اينجا لازم به ذكر است اينست كه بر شمردن چهار زلزله از ميان زلزله هاي بي شماري كه در تبريز اتفاق افتاده است   به اين معني نيست كه , زلزله هاي  ديگر قدرت چنداني نداشته و يا ويراني بوجود نياورده اند , بلكه بعلت اينكه از اين چهار زلزله حرف و حديث بيشتري در متون قديمي به ميان آمده است از اهميت بيشتري برخوردار مي باشد .  (2- يحيي ذكا : 1359 , ص 62)                    </vt:lpstr>
      <vt:lpstr>PowerPoint Presentation</vt:lpstr>
      <vt:lpstr>               نتيجه گيري  گزارشات تاريخي همانطور كه در قبل درج شد نشان مي دهند كه شمال غرب ايران بخصوص  شهر  پر جمعيت تبريز و اطراف ‌آن در قسمت مركزي منطقه بارها با زمين لرزه هاي مخرب به كلي تخريب شده است . از طرفي بر اساس شواهد تاريخي وگزارشات زلزله هاي دستگاه , تبريز و اطراف ‌آن در دويست و بيست و پنج سال گذشته زمين لرزه هاي مخربي         را  تجربه نكرده است اين پديده  نبود لرزه  تاكنون ادامه داشته  و حتي بر اساس خرد لرزه هاي ثبت شده  توسط شبكه    لرزه نگاري تبريز نيز فعاليت كمتري در خود تبريز و اطراف آن  نسبت به ساير مناطق مشاهده مي شود. نقشه پراكندگي خرد لرزههاي ثبت شده تطابق خوبي با پراكندگي زمين لرزه هاي ثبت شده توسط مراكز جهاني داشته      و نواحي فعال و لرزه خيز در هر دو نقشه قابل تشخيص هستند . ضمن اينكه تعداد بسيار زياد خرد لرزه هاي  ثبت شده     در شبكه تبريز توانائي و اهميت شبكه هاي محلي را بخوبي نشان مي دهد. تعداد كم خرد لرزه هاي ثبت شده با بزرگي كمتر از  2درجه نشان مي دهد كه عليرغم توانائي اين شبكه ها درثبت خرد  لرزه ها اين شبكه قادر به ثبت همه خرد لرزه هاي شمال غرب نمي باشد و راه اندازي شبكه هاي محلي ديگر نیز در اين منطقه جهت بررسي دقيق تر ضروري به نظر مي رسد.  نكته بعدي ديگر اينست كه طبق شواهد تاريخي هرچندصد سال يكبار ,زلزله وحشتناكي در تبريزروي داده كه كل شهر ويران شده است ،بنابراين  نظارت  كامل بر ساخت و سازهاي صورت  پذيرفته , از لحاظ داشتن استحكام كافي ومقاومت    در مقابل زلزله از ملزومات مسئله و توجه هر چه بيشتر مسئولان ذيربط را در اين قضيه مي طلبد.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معرفی بنا   -  نام بنا :       خانه صلح جو   - مـوقعيـت بنـا :       تبريز, خيابان تربيت, كوچه كرباسي, پلاك 27 .   - شـرح مختصـري از بنـا و مشخصـات فنـي  بنـا :      اين بنا يكي از خانه هاي قديمي موجود در بافت تاريخي شهر تبريز مي باشد كه مالك اوليه آن آقاي ممقانيان  ( كلكته چي ) يكي از تجار معروف چاي اين شهر بوده است.      خانه شامل دوحياط اندروني وبيروني ميباشد.ورودي اصلي اين بنا از كوچه فرعي منتهي به كوچه كرباسي است      كه پس از گذر از يك هشتي از طريق دو دالان وارد  طنبي بخش اندروني و حياط  بخش بيروني مي شود وپس از    ورود به اين حياط از طريق وروديهاي جداگانه وارد فضا هاي مختلفي از جمله زيرزمين هاي  چهار طرف ساختمان          و  طنبي ها و اتاقهاي جانبي و دسترسيهاي فضاهاي طبقه فوقاني مي شود.     اين مجموعه جزء نادر مجموعه هايي است كه حياط بيروني آن درهرچهارطرف داراي فضاهاي معماري ميباشد ازجمله اين فضاها مي توان به سه طنبي دراضلاع شمالي,جنوبي و غربي مي باشدكه هرطنبي داراي ورودي مستقل       و دوگوشواراست كه درطبقه فوقاني اين گوشوارها دو اتاق باوروديهاي مستقل از فضاهاي پايين  به چشم مي خورند.   -  نـوع مـالكيـت بنـا :      مالكيت بنا خصوصي است كه مالك اوليه آن آقاي ممقانيان و مالك فعلي آن آقاي صلح جو مي باشد.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نماي شمالی</vt:lpstr>
      <vt:lpstr>PowerPoint Presentation</vt:lpstr>
      <vt:lpstr>PowerPoint Presentation</vt:lpstr>
      <vt:lpstr>PowerPoint Presentation</vt:lpstr>
      <vt:lpstr>PowerPoint Presentation</vt:lpstr>
      <vt:lpstr>نماي غربي</vt:lpstr>
      <vt:lpstr>PowerPoint Presentation</vt:lpstr>
      <vt:lpstr>PowerPoint Presentation</vt:lpstr>
      <vt:lpstr>PowerPoint Presentation</vt:lpstr>
      <vt:lpstr>PowerPoint Presentation</vt:lpstr>
      <vt:lpstr>نماي جنوبی</vt:lpstr>
      <vt:lpstr>PowerPoint Presentation</vt:lpstr>
      <vt:lpstr>آسیب شناسی فضاهای داخلی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miras</dc:creator>
  <cp:lastModifiedBy>kamal</cp:lastModifiedBy>
  <cp:revision>431</cp:revision>
  <dcterms:created xsi:type="dcterms:W3CDTF">2008-08-13T16:51:54Z</dcterms:created>
  <dcterms:modified xsi:type="dcterms:W3CDTF">2018-03-10T20:55:40Z</dcterms:modified>
</cp:coreProperties>
</file>