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8" r:id="rId1"/>
    <p:sldMasterId id="2147483840" r:id="rId2"/>
    <p:sldMasterId id="2147483852" r:id="rId3"/>
    <p:sldMasterId id="2147483864" r:id="rId4"/>
    <p:sldMasterId id="2147483876" r:id="rId5"/>
    <p:sldMasterId id="2147483900" r:id="rId6"/>
  </p:sldMasterIdLst>
  <p:notesMasterIdLst>
    <p:notesMasterId r:id="rId15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418" autoAdjust="0"/>
    <p:restoredTop sz="94624" autoAdjust="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2941AFC-AFD3-4811-AEF6-6B9D7A27F1E7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62E825C-ED0B-496E-A963-0C0532910F6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825C-ED0B-496E-A963-0C0532910F65}" type="slidenum">
              <a:rPr lang="fa-IR" smtClean="0"/>
              <a:pPr/>
              <a:t>5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FF41890-EADD-4461-9181-31CF6641C535}" type="datetimeFigureOut">
              <a:rPr lang="fa-IR" smtClean="0"/>
              <a:pPr/>
              <a:t>1433/10/16</a:t>
            </a:fld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90EDD2-DC81-4B7A-8711-7D2F718473A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1071546"/>
            <a:ext cx="4004622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به نام خداوند زیبایی ها</a:t>
            </a:r>
            <a:endParaRPr lang="fa-IR" sz="36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4546" y="2714620"/>
            <a:ext cx="5048241" cy="175432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dirty="0" smtClean="0">
                <a:solidFill>
                  <a:schemeClr val="bg2">
                    <a:lumMod val="50000"/>
                  </a:schemeClr>
                </a:solidFill>
                <a:latin typeface="Titr" pitchFamily="2" charset="-78"/>
                <a:cs typeface="Titr" pitchFamily="2" charset="-78"/>
              </a:rPr>
              <a:t>فصل : دوم</a:t>
            </a:r>
          </a:p>
          <a:p>
            <a:endParaRPr lang="fa-IR" sz="3600" dirty="0">
              <a:solidFill>
                <a:schemeClr val="bg2">
                  <a:lumMod val="50000"/>
                </a:schemeClr>
              </a:solidFill>
              <a:latin typeface="Titr" pitchFamily="2" charset="-78"/>
              <a:cs typeface="Titr" pitchFamily="2" charset="-78"/>
            </a:endParaRPr>
          </a:p>
          <a:p>
            <a:r>
              <a:rPr lang="fa-IR" sz="3600" dirty="0" smtClean="0">
                <a:solidFill>
                  <a:schemeClr val="bg2">
                    <a:lumMod val="50000"/>
                  </a:schemeClr>
                </a:solidFill>
                <a:latin typeface="Titr" pitchFamily="2" charset="-78"/>
                <a:cs typeface="Titr" pitchFamily="2" charset="-78"/>
              </a:rPr>
              <a:t>جمع و تفریق عددهای اعشاری</a:t>
            </a:r>
            <a:endParaRPr lang="fa-IR" sz="3600" dirty="0">
              <a:solidFill>
                <a:schemeClr val="bg2">
                  <a:lumMod val="50000"/>
                </a:schemeClr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/>
    <p:sndAc>
      <p:stSnd>
        <p:snd r:embed="rId2" name="click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14810" y="285728"/>
            <a:ext cx="457208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جمع وتفریق عددهای اعشاری روی محور</a:t>
            </a:r>
            <a:endParaRPr lang="fa-IR" sz="24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14282" y="3000372"/>
            <a:ext cx="89297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24777" y="1000108"/>
            <a:ext cx="76495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2/3 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1285852" y="928670"/>
            <a:ext cx="2857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/>
              <a:t>+</a:t>
            </a:r>
            <a:endParaRPr lang="fa-IR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428728" y="1000108"/>
            <a:ext cx="6559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1/4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00232" y="928670"/>
            <a:ext cx="36420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=</a:t>
            </a:r>
            <a:endParaRPr lang="fa-IR" sz="2400" dirty="0"/>
          </a:p>
        </p:txBody>
      </p:sp>
      <p:sp>
        <p:nvSpPr>
          <p:cNvPr id="12" name="Rectangle 11"/>
          <p:cNvSpPr/>
          <p:nvPr/>
        </p:nvSpPr>
        <p:spPr>
          <a:xfrm>
            <a:off x="785786" y="4286256"/>
            <a:ext cx="8050666" cy="1200329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  <a:latin typeface="Titr" pitchFamily="2" charset="-78"/>
                <a:cs typeface="Titr" pitchFamily="2" charset="-78"/>
              </a:rPr>
              <a:t>ابتدا به اندازه ی عامل اول حرکت می کنیم سپس به اندازه ی عامل دوم</a:t>
            </a:r>
          </a:p>
          <a:p>
            <a:endParaRPr lang="fa-IR" sz="2400" dirty="0">
              <a:latin typeface="Titr" pitchFamily="2" charset="-78"/>
              <a:cs typeface="Titr" pitchFamily="2" charset="-78"/>
            </a:endParaRPr>
          </a:p>
          <a:p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  <a:latin typeface="Titr" pitchFamily="2" charset="-78"/>
                <a:cs typeface="Titr" pitchFamily="2" charset="-78"/>
              </a:rPr>
              <a:t>جلو می رویم ( </a:t>
            </a:r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می توان بخشی از محور را که نیاز است تقسیم بندی کرد </a:t>
            </a:r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  <a:latin typeface="Titr" pitchFamily="2" charset="-78"/>
                <a:cs typeface="Titr" pitchFamily="2" charset="-78"/>
              </a:rPr>
              <a:t>.)</a:t>
            </a:r>
            <a:endParaRPr lang="fa-IR" sz="2400" dirty="0">
              <a:solidFill>
                <a:schemeClr val="bg2">
                  <a:lumMod val="50000"/>
                </a:schemeClr>
              </a:solidFill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7108843" y="3106735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5680083" y="3106735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251323" y="3106735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2822563" y="3106735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1465241" y="3106735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250795" y="3106735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8394727" y="3106735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3965571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3679819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3536943" y="3106735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3251191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3394067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3108315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2965439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3822695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5108579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108447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394331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5537207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5251455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-285784" y="3286124"/>
            <a:ext cx="90430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latin typeface="Titr" pitchFamily="2" charset="-78"/>
                <a:cs typeface="Titr" pitchFamily="2" charset="-78"/>
              </a:rPr>
              <a:t> </a:t>
            </a:r>
            <a:r>
              <a:rPr lang="fa-IR" sz="2000" dirty="0" smtClean="0">
                <a:latin typeface="Titr" pitchFamily="2" charset="-78"/>
                <a:cs typeface="Titr" pitchFamily="2" charset="-78"/>
              </a:rPr>
              <a:t> 6                       5                          4                          3                          2                         1                      0  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4394199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4537075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4679951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>
            <a:off x="4822827" y="3106735"/>
            <a:ext cx="214314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4965703" y="3106735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Curved Down Arrow 70"/>
          <p:cNvSpPr/>
          <p:nvPr/>
        </p:nvSpPr>
        <p:spPr>
          <a:xfrm>
            <a:off x="3357554" y="2071678"/>
            <a:ext cx="2214578" cy="928694"/>
          </a:xfrm>
          <a:prstGeom prst="curvedDownArrow">
            <a:avLst>
              <a:gd name="adj1" fmla="val 0"/>
              <a:gd name="adj2" fmla="val 13433"/>
              <a:gd name="adj3" fmla="val 468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73" name="Curved Down Arrow 72"/>
          <p:cNvSpPr/>
          <p:nvPr/>
        </p:nvSpPr>
        <p:spPr>
          <a:xfrm>
            <a:off x="357158" y="2000240"/>
            <a:ext cx="3071834" cy="1000132"/>
          </a:xfrm>
          <a:prstGeom prst="curvedDownArrow">
            <a:avLst>
              <a:gd name="adj1" fmla="val 0"/>
              <a:gd name="adj2" fmla="val 12651"/>
              <a:gd name="adj3" fmla="val 468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596611" y="5857892"/>
            <a:ext cx="76495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2/3 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5" name="TextBox 74"/>
          <p:cNvSpPr txBox="1"/>
          <p:nvPr/>
        </p:nvSpPr>
        <p:spPr>
          <a:xfrm flipH="1">
            <a:off x="4357686" y="5786454"/>
            <a:ext cx="2857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/>
              <a:t>+</a:t>
            </a:r>
            <a:endParaRPr lang="fa-IR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4509275" y="5857892"/>
            <a:ext cx="6559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1/4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072066" y="5786454"/>
            <a:ext cx="36420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=</a:t>
            </a:r>
            <a:endParaRPr lang="fa-IR" sz="2400" dirty="0"/>
          </a:p>
        </p:txBody>
      </p:sp>
      <p:sp>
        <p:nvSpPr>
          <p:cNvPr id="78" name="TextBox 77"/>
          <p:cNvSpPr txBox="1"/>
          <p:nvPr/>
        </p:nvSpPr>
        <p:spPr>
          <a:xfrm>
            <a:off x="4929190" y="5857892"/>
            <a:ext cx="11134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3/7</a:t>
            </a:r>
            <a:endParaRPr lang="fa-IR" sz="24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2"/>
    <p:sndAc>
      <p:stSnd>
        <p:snd r:embed="rId2" name="camera.wav" builtIn="1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9" y="571480"/>
            <a:ext cx="85632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0/53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0166" y="571480"/>
            <a:ext cx="79220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0/29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571480"/>
            <a:ext cx="33147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-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5984" y="571480"/>
            <a:ext cx="38183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14282" y="2928934"/>
            <a:ext cx="87154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Curved Down Arrow 7"/>
          <p:cNvSpPr/>
          <p:nvPr/>
        </p:nvSpPr>
        <p:spPr>
          <a:xfrm>
            <a:off x="1071538" y="2000240"/>
            <a:ext cx="4071966" cy="928694"/>
          </a:xfrm>
          <a:prstGeom prst="curvedDownArrow">
            <a:avLst>
              <a:gd name="adj1" fmla="val 0"/>
              <a:gd name="adj2" fmla="val 13433"/>
              <a:gd name="adj3" fmla="val 468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7680347" y="3035297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179753" y="3035297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037009" y="3035297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536811" y="3035297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1750993" y="3035297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8394727" y="3035297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965175" y="3035297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143900" y="3286124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1   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1472" y="3143248"/>
            <a:ext cx="32252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0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4751389" y="3035297"/>
            <a:ext cx="21431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465637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6965967" y="3035297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251587" y="3035297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4322761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4537075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4608513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4251323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4179885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108447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679951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4394199" y="3035297"/>
            <a:ext cx="21431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4751389" y="3035297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465769" y="3035297"/>
            <a:ext cx="21431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5180017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5037141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5251455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5322893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4965703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4894265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4822827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5394331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5108579" y="3035297"/>
            <a:ext cx="21431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3251191" y="3035297"/>
            <a:ext cx="21431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>
            <a:off x="3965571" y="3035297"/>
            <a:ext cx="21431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3679819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3536943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3751257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3822695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>
            <a:off x="3465505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3394067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3322629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3894133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3608381" y="3035297"/>
            <a:ext cx="21431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00034" y="3286124"/>
            <a:ext cx="75724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0/9    0/8    0/7      0/6    0/5    0/4      0/3       0/2       0/1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8" name="TextBox 77"/>
          <p:cNvSpPr txBox="1"/>
          <p:nvPr/>
        </p:nvSpPr>
        <p:spPr>
          <a:xfrm rot="16510283">
            <a:off x="2476910" y="2795346"/>
            <a:ext cx="87080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&gt;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9" name="Arc 78"/>
          <p:cNvSpPr/>
          <p:nvPr/>
        </p:nvSpPr>
        <p:spPr>
          <a:xfrm rot="15736649">
            <a:off x="2870188" y="1760047"/>
            <a:ext cx="2231438" cy="2119082"/>
          </a:xfrm>
          <a:prstGeom prst="arc">
            <a:avLst>
              <a:gd name="adj1" fmla="val 16845335"/>
              <a:gd name="adj2" fmla="val 5959585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rot="5400000">
            <a:off x="3251191" y="3035297"/>
            <a:ext cx="21431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5400000">
            <a:off x="2965439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>
            <a:off x="2822563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5400000">
            <a:off x="3036877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>
            <a:off x="3108315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5400000">
            <a:off x="2751125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5400000">
            <a:off x="2679687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>
            <a:off x="2608249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5400000">
            <a:off x="3179753" y="3035297"/>
            <a:ext cx="21431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>
            <a:off x="2894001" y="3035297"/>
            <a:ext cx="21431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00034" y="5214950"/>
            <a:ext cx="85632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0/53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500166" y="5214950"/>
            <a:ext cx="79220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0/29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285852" y="5214950"/>
            <a:ext cx="33147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-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285984" y="5214950"/>
            <a:ext cx="38183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433884" y="5214950"/>
            <a:ext cx="83227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0/24</a:t>
            </a:r>
            <a:endParaRPr lang="fa-IR" sz="24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563578" y="4857760"/>
            <a:ext cx="5479450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  <a:latin typeface="Titr" pitchFamily="2" charset="-78"/>
                <a:cs typeface="Titr" pitchFamily="2" charset="-78"/>
              </a:rPr>
              <a:t>ابتدا به اندازه ی عامل اول جلو می رویم</a:t>
            </a:r>
          </a:p>
          <a:p>
            <a:endParaRPr lang="fa-IR" sz="2400" dirty="0">
              <a:latin typeface="Titr" pitchFamily="2" charset="-78"/>
              <a:cs typeface="Titr" pitchFamily="2" charset="-78"/>
            </a:endParaRPr>
          </a:p>
          <a:p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  <a:latin typeface="Titr" pitchFamily="2" charset="-78"/>
                <a:cs typeface="Titr" pitchFamily="2" charset="-78"/>
              </a:rPr>
              <a:t>سپس به اندازه ی عامل دوم به عقب برمی گردیم .</a:t>
            </a:r>
            <a:endParaRPr lang="fa-IR" sz="2400" dirty="0">
              <a:solidFill>
                <a:schemeClr val="bg2">
                  <a:lumMod val="50000"/>
                </a:schemeClr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trips/>
    <p:sndAc>
      <p:stSnd>
        <p:snd r:embed="rId2" name="breeze.wav" builtIn="1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3240" y="571480"/>
            <a:ext cx="538801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جمع و تفریق عددهای اعشاری به صورت تصویری</a:t>
            </a:r>
            <a:endParaRPr lang="fa-IR" sz="24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7158" y="4214818"/>
            <a:ext cx="660757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solidFill>
                  <a:srgbClr val="0070C0"/>
                </a:solidFill>
                <a:latin typeface="Titr" pitchFamily="2" charset="-78"/>
                <a:cs typeface="Titr" pitchFamily="2" charset="-78"/>
              </a:rPr>
              <a:t>واحد</a:t>
            </a:r>
            <a:endParaRPr lang="fa-IR" sz="2000" dirty="0">
              <a:solidFill>
                <a:srgbClr val="0070C0"/>
              </a:solidFill>
              <a:latin typeface="Titr" pitchFamily="2" charset="-78"/>
              <a:cs typeface="Titr" pitchFamily="2" charset="-78"/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6858016" y="2000240"/>
          <a:ext cx="560612" cy="1752600"/>
        </p:xfrm>
        <a:graphic>
          <a:graphicData uri="http://schemas.openxmlformats.org/drawingml/2006/table">
            <a:tbl>
              <a:tblPr rtl="1"/>
              <a:tblGrid>
                <a:gridCol w="560612"/>
              </a:tblGrid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30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1" name="Straight Connector 30"/>
          <p:cNvCxnSpPr/>
          <p:nvPr/>
        </p:nvCxnSpPr>
        <p:spPr>
          <a:xfrm rot="5400000">
            <a:off x="6251587" y="2892421"/>
            <a:ext cx="178595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6000760" y="2000240"/>
          <a:ext cx="560612" cy="1752600"/>
        </p:xfrm>
        <a:graphic>
          <a:graphicData uri="http://schemas.openxmlformats.org/drawingml/2006/table">
            <a:tbl>
              <a:tblPr rtl="1"/>
              <a:tblGrid>
                <a:gridCol w="560612"/>
              </a:tblGrid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30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 rot="5400000">
            <a:off x="5394331" y="2892421"/>
            <a:ext cx="178595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5072066" y="2000240"/>
          <a:ext cx="560612" cy="1752600"/>
        </p:xfrm>
        <a:graphic>
          <a:graphicData uri="http://schemas.openxmlformats.org/drawingml/2006/table">
            <a:tbl>
              <a:tblPr rtl="1"/>
              <a:tblGrid>
                <a:gridCol w="560612"/>
              </a:tblGrid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30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5" name="Straight Connector 34"/>
          <p:cNvCxnSpPr/>
          <p:nvPr/>
        </p:nvCxnSpPr>
        <p:spPr>
          <a:xfrm rot="5400000">
            <a:off x="4465637" y="2892421"/>
            <a:ext cx="178595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3214678" y="2000240"/>
          <a:ext cx="522010" cy="1752600"/>
        </p:xfrm>
        <a:graphic>
          <a:graphicData uri="http://schemas.openxmlformats.org/drawingml/2006/table">
            <a:tbl>
              <a:tblPr rtl="1"/>
              <a:tblGrid>
                <a:gridCol w="522010"/>
              </a:tblGrid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30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7" name="Straight Connector 36"/>
          <p:cNvCxnSpPr/>
          <p:nvPr/>
        </p:nvCxnSpPr>
        <p:spPr>
          <a:xfrm rot="5400000">
            <a:off x="2608249" y="2892421"/>
            <a:ext cx="178595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2357422" y="2000240"/>
          <a:ext cx="560612" cy="1752600"/>
        </p:xfrm>
        <a:graphic>
          <a:graphicData uri="http://schemas.openxmlformats.org/drawingml/2006/table">
            <a:tbl>
              <a:tblPr rtl="1"/>
              <a:tblGrid>
                <a:gridCol w="560612"/>
              </a:tblGrid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30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9" name="Straight Connector 38"/>
          <p:cNvCxnSpPr/>
          <p:nvPr/>
        </p:nvCxnSpPr>
        <p:spPr>
          <a:xfrm rot="5400000">
            <a:off x="1750993" y="2892421"/>
            <a:ext cx="178595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500034" y="2000240"/>
          <a:ext cx="560612" cy="1752600"/>
        </p:xfrm>
        <a:graphic>
          <a:graphicData uri="http://schemas.openxmlformats.org/drawingml/2006/table">
            <a:tbl>
              <a:tblPr rtl="1"/>
              <a:tblGrid>
                <a:gridCol w="560612"/>
              </a:tblGrid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30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1" name="Straight Connector 40"/>
          <p:cNvCxnSpPr/>
          <p:nvPr/>
        </p:nvCxnSpPr>
        <p:spPr>
          <a:xfrm rot="5400000">
            <a:off x="-106395" y="2892421"/>
            <a:ext cx="178595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572266" y="2856702"/>
            <a:ext cx="228601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8215338" y="3357562"/>
          <a:ext cx="285752" cy="3657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85752"/>
              </a:tblGrid>
              <a:tr h="285752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7786710" y="3357562"/>
          <a:ext cx="285752" cy="3657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85752"/>
              </a:tblGrid>
              <a:tr h="285752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8643966" y="2786058"/>
          <a:ext cx="285752" cy="3657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85752"/>
              </a:tblGrid>
              <a:tr h="285752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8215338" y="2786058"/>
          <a:ext cx="285752" cy="3657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85752"/>
              </a:tblGrid>
              <a:tr h="337188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7786710" y="2786058"/>
          <a:ext cx="285752" cy="3657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85752"/>
              </a:tblGrid>
              <a:tr h="285752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3500430" y="5429264"/>
            <a:ext cx="2002472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5/5= 3/5 + 2</a:t>
            </a:r>
            <a:endParaRPr lang="fa-IR" sz="24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286248" y="3143248"/>
            <a:ext cx="33214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dirty="0" smtClean="0">
                <a:solidFill>
                  <a:srgbClr val="0070C0"/>
                </a:solidFill>
              </a:rPr>
              <a:t>،</a:t>
            </a:r>
            <a:endParaRPr lang="fa-IR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chimes.wav" builtIn="1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5717" y="500043"/>
          <a:ext cx="2214581" cy="2127890"/>
        </p:xfrm>
        <a:graphic>
          <a:graphicData uri="http://schemas.openxmlformats.org/drawingml/2006/table">
            <a:tbl>
              <a:tblPr rtl="1"/>
              <a:tblGrid>
                <a:gridCol w="442821"/>
                <a:gridCol w="442821"/>
                <a:gridCol w="442821"/>
                <a:gridCol w="443059"/>
                <a:gridCol w="443059"/>
              </a:tblGrid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rot="5400000">
            <a:off x="-570742" y="1570818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-70676" y="1570818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357952" y="1570818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786580" y="1570818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1215208" y="1570818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5720" y="2428868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85720" y="2000240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85720" y="1571612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85720" y="1142984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85720" y="714356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6143636" y="500042"/>
          <a:ext cx="2214581" cy="2127890"/>
        </p:xfrm>
        <a:graphic>
          <a:graphicData uri="http://schemas.openxmlformats.org/drawingml/2006/table">
            <a:tbl>
              <a:tblPr rtl="1"/>
              <a:tblGrid>
                <a:gridCol w="442821"/>
                <a:gridCol w="442821"/>
                <a:gridCol w="442821"/>
                <a:gridCol w="443059"/>
                <a:gridCol w="443059"/>
              </a:tblGrid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44" name="Straight Connector 43"/>
          <p:cNvCxnSpPr/>
          <p:nvPr/>
        </p:nvCxnSpPr>
        <p:spPr>
          <a:xfrm rot="5400000">
            <a:off x="5287177" y="1570817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5787243" y="1570817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6215871" y="1570817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6644499" y="1570817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7073127" y="1570817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143639" y="2428867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143639" y="2000239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143639" y="1571611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143639" y="1142983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143639" y="714355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1571604" y="1571612"/>
            <a:ext cx="2786082" cy="714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3500430" y="500042"/>
          <a:ext cx="2214581" cy="2127890"/>
        </p:xfrm>
        <a:graphic>
          <a:graphicData uri="http://schemas.openxmlformats.org/drawingml/2006/table">
            <a:tbl>
              <a:tblPr rtl="1"/>
              <a:tblGrid>
                <a:gridCol w="442821"/>
                <a:gridCol w="442821"/>
                <a:gridCol w="442821"/>
                <a:gridCol w="443059"/>
                <a:gridCol w="443059"/>
              </a:tblGrid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58" name="Straight Connector 57"/>
          <p:cNvCxnSpPr/>
          <p:nvPr/>
        </p:nvCxnSpPr>
        <p:spPr>
          <a:xfrm rot="5400000">
            <a:off x="2643971" y="1570817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3144037" y="1570817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3572665" y="1570817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4001293" y="1570817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4429921" y="1570817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500433" y="2428867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500433" y="2000239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500433" y="1571611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500433" y="1142983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500433" y="714355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68" name="Table 67"/>
          <p:cNvGraphicFramePr>
            <a:graphicFrameLocks noGrp="1"/>
          </p:cNvGraphicFramePr>
          <p:nvPr/>
        </p:nvGraphicFramePr>
        <p:xfrm>
          <a:off x="3500427" y="3143249"/>
          <a:ext cx="2214581" cy="2127890"/>
        </p:xfrm>
        <a:graphic>
          <a:graphicData uri="http://schemas.openxmlformats.org/drawingml/2006/table">
            <a:tbl>
              <a:tblPr rtl="1"/>
              <a:tblGrid>
                <a:gridCol w="442821"/>
                <a:gridCol w="442821"/>
                <a:gridCol w="442821"/>
                <a:gridCol w="443059"/>
                <a:gridCol w="443059"/>
              </a:tblGrid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5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69" name="Straight Connector 68"/>
          <p:cNvCxnSpPr/>
          <p:nvPr/>
        </p:nvCxnSpPr>
        <p:spPr>
          <a:xfrm rot="5400000">
            <a:off x="2643968" y="4214024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>
            <a:off x="3144034" y="4214024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3572662" y="4214024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4001290" y="4214024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4429918" y="4214024"/>
            <a:ext cx="214314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500430" y="5072074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500430" y="4643446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500430" y="4214818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500430" y="3786190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500430" y="3357562"/>
            <a:ext cx="2214578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107" name="Table 106"/>
          <p:cNvGraphicFramePr>
            <a:graphicFrameLocks noGrp="1"/>
          </p:cNvGraphicFramePr>
          <p:nvPr/>
        </p:nvGraphicFramePr>
        <p:xfrm>
          <a:off x="7572396" y="3429000"/>
          <a:ext cx="532242" cy="1752600"/>
        </p:xfrm>
        <a:graphic>
          <a:graphicData uri="http://schemas.openxmlformats.org/drawingml/2006/table">
            <a:tbl>
              <a:tblPr rtl="1"/>
              <a:tblGrid>
                <a:gridCol w="532242"/>
              </a:tblGrid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8" name="Straight Connector 107"/>
          <p:cNvCxnSpPr/>
          <p:nvPr/>
        </p:nvCxnSpPr>
        <p:spPr>
          <a:xfrm rot="5400000">
            <a:off x="7787504" y="4285462"/>
            <a:ext cx="171451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9" name="Table 108"/>
          <p:cNvGraphicFramePr>
            <a:graphicFrameLocks noGrp="1"/>
          </p:cNvGraphicFramePr>
          <p:nvPr/>
        </p:nvGraphicFramePr>
        <p:xfrm>
          <a:off x="8358214" y="3429000"/>
          <a:ext cx="532242" cy="1752600"/>
        </p:xfrm>
        <a:graphic>
          <a:graphicData uri="http://schemas.openxmlformats.org/drawingml/2006/table">
            <a:tbl>
              <a:tblPr rtl="1"/>
              <a:tblGrid>
                <a:gridCol w="532242"/>
              </a:tblGrid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10" name="Straight Connector 109"/>
          <p:cNvCxnSpPr/>
          <p:nvPr/>
        </p:nvCxnSpPr>
        <p:spPr>
          <a:xfrm rot="5400000">
            <a:off x="7001686" y="4285462"/>
            <a:ext cx="171451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11" name="Table 110"/>
          <p:cNvGraphicFramePr>
            <a:graphicFrameLocks noGrp="1"/>
          </p:cNvGraphicFramePr>
          <p:nvPr/>
        </p:nvGraphicFramePr>
        <p:xfrm>
          <a:off x="6072198" y="3429000"/>
          <a:ext cx="595966" cy="1752600"/>
        </p:xfrm>
        <a:graphic>
          <a:graphicData uri="http://schemas.openxmlformats.org/drawingml/2006/table">
            <a:tbl>
              <a:tblPr rtl="1"/>
              <a:tblGrid>
                <a:gridCol w="595966"/>
              </a:tblGrid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12" name="Straight Connector 111"/>
          <p:cNvCxnSpPr/>
          <p:nvPr/>
        </p:nvCxnSpPr>
        <p:spPr>
          <a:xfrm rot="5400000">
            <a:off x="5501488" y="4285462"/>
            <a:ext cx="171451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13" name="Table 112"/>
          <p:cNvGraphicFramePr>
            <a:graphicFrameLocks noGrp="1"/>
          </p:cNvGraphicFramePr>
          <p:nvPr/>
        </p:nvGraphicFramePr>
        <p:xfrm>
          <a:off x="6786578" y="3429000"/>
          <a:ext cx="532242" cy="1752600"/>
        </p:xfrm>
        <a:graphic>
          <a:graphicData uri="http://schemas.openxmlformats.org/drawingml/2006/table">
            <a:tbl>
              <a:tblPr rtl="1"/>
              <a:tblGrid>
                <a:gridCol w="532242"/>
              </a:tblGrid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14" name="Straight Connector 113"/>
          <p:cNvCxnSpPr/>
          <p:nvPr/>
        </p:nvCxnSpPr>
        <p:spPr>
          <a:xfrm rot="5400000">
            <a:off x="6215868" y="4285462"/>
            <a:ext cx="171451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5" name="Diamond 114"/>
          <p:cNvSpPr/>
          <p:nvPr/>
        </p:nvSpPr>
        <p:spPr>
          <a:xfrm rot="2665749">
            <a:off x="7023828" y="5594887"/>
            <a:ext cx="455110" cy="455493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6" name="Diamond 115"/>
          <p:cNvSpPr/>
          <p:nvPr/>
        </p:nvSpPr>
        <p:spPr>
          <a:xfrm rot="2665749">
            <a:off x="7452456" y="5594889"/>
            <a:ext cx="455110" cy="455493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7" name="Diamond 116"/>
          <p:cNvSpPr/>
          <p:nvPr/>
        </p:nvSpPr>
        <p:spPr>
          <a:xfrm rot="2665749">
            <a:off x="7881083" y="5594888"/>
            <a:ext cx="455110" cy="455493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8" name="Diamond 117"/>
          <p:cNvSpPr/>
          <p:nvPr/>
        </p:nvSpPr>
        <p:spPr>
          <a:xfrm rot="2665749">
            <a:off x="8309713" y="5594887"/>
            <a:ext cx="455110" cy="455493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20" name="Straight Connector 119"/>
          <p:cNvCxnSpPr/>
          <p:nvPr/>
        </p:nvCxnSpPr>
        <p:spPr>
          <a:xfrm rot="5400000">
            <a:off x="7787504" y="4285462"/>
            <a:ext cx="171451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142844" y="5357826"/>
            <a:ext cx="91884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3/44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000100" y="5214950"/>
            <a:ext cx="36420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_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214414" y="5357826"/>
            <a:ext cx="82105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1/21 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000232" y="5286388"/>
            <a:ext cx="44755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=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357422" y="5357826"/>
            <a:ext cx="87075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2/23</a:t>
            </a:r>
            <a:endParaRPr lang="fa-IR" sz="24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42910" y="3071810"/>
            <a:ext cx="75854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واحد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39" name="Multiply 138"/>
          <p:cNvSpPr/>
          <p:nvPr/>
        </p:nvSpPr>
        <p:spPr>
          <a:xfrm>
            <a:off x="3786182" y="3500438"/>
            <a:ext cx="1628780" cy="1414466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0" name="Multiply 139"/>
          <p:cNvSpPr/>
          <p:nvPr/>
        </p:nvSpPr>
        <p:spPr>
          <a:xfrm>
            <a:off x="6572264" y="4143380"/>
            <a:ext cx="914400" cy="428628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1" name="Multiply 140"/>
          <p:cNvSpPr/>
          <p:nvPr/>
        </p:nvSpPr>
        <p:spPr>
          <a:xfrm>
            <a:off x="5929322" y="4071942"/>
            <a:ext cx="914400" cy="428628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2" name="Multiply 141"/>
          <p:cNvSpPr/>
          <p:nvPr/>
        </p:nvSpPr>
        <p:spPr>
          <a:xfrm rot="5100643">
            <a:off x="6755306" y="5660297"/>
            <a:ext cx="1045740" cy="321962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 spd="slow">
    <p:dissolve/>
    <p:sndAc>
      <p:stSnd>
        <p:snd r:embed="rId3" name="click.wav" builtIn="1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/>
          <p:cNvCxnSpPr/>
          <p:nvPr/>
        </p:nvCxnSpPr>
        <p:spPr>
          <a:xfrm>
            <a:off x="500034" y="1214422"/>
            <a:ext cx="48577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892943" y="2678901"/>
            <a:ext cx="4286280" cy="714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357952" y="2856702"/>
            <a:ext cx="3928296" cy="722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1786712" y="2856702"/>
            <a:ext cx="3928296" cy="722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-570742" y="2856702"/>
            <a:ext cx="3928296" cy="722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2501092" y="2856702"/>
            <a:ext cx="3928296" cy="722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57158" y="714356"/>
            <a:ext cx="31432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          یکان      دهگان     صدگان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214678" y="714356"/>
            <a:ext cx="2039341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هزارم     صدم     دهم</a:t>
            </a:r>
            <a:endParaRPr lang="fa-IR" sz="20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-2071734" y="1428736"/>
            <a:ext cx="7143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rgbClr val="00B0F0"/>
                </a:solidFill>
                <a:latin typeface="Titr" pitchFamily="2" charset="-78"/>
                <a:cs typeface="Titr" pitchFamily="2" charset="-78"/>
              </a:rPr>
              <a:t>5          4        2           1          3           7</a:t>
            </a:r>
            <a:endParaRPr lang="fa-IR" sz="2400" dirty="0">
              <a:solidFill>
                <a:srgbClr val="00B0F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85720" y="2285992"/>
            <a:ext cx="482820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solidFill>
                  <a:srgbClr val="00B050"/>
                </a:solidFill>
                <a:latin typeface="Titr" pitchFamily="2" charset="-78"/>
                <a:cs typeface="Titr" pitchFamily="2" charset="-78"/>
              </a:rPr>
              <a:t>1             2            3            7            6</a:t>
            </a:r>
            <a:endParaRPr lang="fa-IR" sz="2000" dirty="0">
              <a:solidFill>
                <a:srgbClr val="00B050"/>
              </a:solidFill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571472" y="2928934"/>
            <a:ext cx="500066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85720" y="2000240"/>
            <a:ext cx="44435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latin typeface="Titr" pitchFamily="2" charset="-78"/>
                <a:cs typeface="Titr" pitchFamily="2" charset="-78"/>
              </a:rPr>
              <a:t>+</a:t>
            </a:r>
            <a:endParaRPr lang="fa-IR" sz="28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596" y="3214686"/>
            <a:ext cx="47567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6          6         5         8           9             7</a:t>
            </a:r>
            <a:endParaRPr lang="fa-IR" sz="24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84060" y="3571876"/>
            <a:ext cx="141737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798/566</a:t>
            </a:r>
            <a:endParaRPr lang="fa-IR" sz="24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53046" y="2643182"/>
            <a:ext cx="1430200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731/245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67/321+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7212622" y="3500438"/>
            <a:ext cx="164307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ight Arrow 28"/>
          <p:cNvSpPr/>
          <p:nvPr/>
        </p:nvSpPr>
        <p:spPr>
          <a:xfrm>
            <a:off x="5643570" y="3357562"/>
            <a:ext cx="978408" cy="21431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 spd="slow">
    <p:comb dir="vert"/>
    <p:sndAc>
      <p:stSnd>
        <p:snd r:embed="rId2" name="cashreg.wav" builtIn="1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14810" y="214290"/>
            <a:ext cx="4770858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جمع و تفریق اعداد اعشاری به کمک جدول</a:t>
            </a:r>
            <a:endParaRPr lang="fa-IR" sz="24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00034" y="1857364"/>
            <a:ext cx="521497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965175" y="3392487"/>
            <a:ext cx="4500594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-499304" y="3499644"/>
            <a:ext cx="42862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715274" y="3499644"/>
            <a:ext cx="42862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85720" y="3500438"/>
            <a:ext cx="42862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2286778" y="3499644"/>
            <a:ext cx="42862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286116" y="1428736"/>
            <a:ext cx="1853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هزارم     صدم     دهم</a:t>
            </a:r>
            <a:endParaRPr lang="fa-IR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57224" y="1428736"/>
            <a:ext cx="21996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latin typeface="Titr" pitchFamily="2" charset="-78"/>
                <a:cs typeface="Titr" pitchFamily="2" charset="-78"/>
              </a:rPr>
              <a:t>یکان      دهگان     صدگان</a:t>
            </a:r>
            <a:endParaRPr lang="fa-IR" dirty="0"/>
          </a:p>
        </p:txBody>
      </p:sp>
      <p:sp>
        <p:nvSpPr>
          <p:cNvPr id="18" name="TextBox 17"/>
          <p:cNvSpPr txBox="1"/>
          <p:nvPr/>
        </p:nvSpPr>
        <p:spPr>
          <a:xfrm>
            <a:off x="4714876" y="2143116"/>
            <a:ext cx="34336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4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00496" y="2143116"/>
            <a:ext cx="298480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0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57554" y="2143116"/>
            <a:ext cx="322525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43174" y="2143116"/>
            <a:ext cx="344967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7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57356" y="2143116"/>
            <a:ext cx="34336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4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10800000" flipV="1">
            <a:off x="4000496" y="2214556"/>
            <a:ext cx="285754" cy="21431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 flipV="1">
            <a:off x="3428992" y="2214554"/>
            <a:ext cx="285754" cy="21431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 flipV="1">
            <a:off x="2643174" y="2143116"/>
            <a:ext cx="285754" cy="21431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929058" y="1857364"/>
            <a:ext cx="38343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solidFill>
                  <a:srgbClr val="00B0F0"/>
                </a:solidFill>
                <a:latin typeface="Titr" pitchFamily="2" charset="-78"/>
                <a:cs typeface="Titr" pitchFamily="2" charset="-78"/>
              </a:rPr>
              <a:t>10</a:t>
            </a:r>
            <a:endParaRPr lang="fa-IR" dirty="0">
              <a:solidFill>
                <a:srgbClr val="00B0F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57554" y="1857364"/>
            <a:ext cx="37702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solidFill>
                  <a:srgbClr val="00B0F0"/>
                </a:solidFill>
                <a:latin typeface="Titr" pitchFamily="2" charset="-78"/>
                <a:cs typeface="Titr" pitchFamily="2" charset="-78"/>
              </a:rPr>
              <a:t>11</a:t>
            </a:r>
            <a:endParaRPr lang="fa-IR" dirty="0">
              <a:solidFill>
                <a:srgbClr val="00B0F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43174" y="1857364"/>
            <a:ext cx="32092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solidFill>
                  <a:srgbClr val="00B0F0"/>
                </a:solidFill>
                <a:latin typeface="Titr" pitchFamily="2" charset="-78"/>
                <a:cs typeface="Titr" pitchFamily="2" charset="-78"/>
              </a:rPr>
              <a:t>6</a:t>
            </a:r>
            <a:endParaRPr lang="fa-IR" dirty="0">
              <a:solidFill>
                <a:srgbClr val="00B0F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00100" y="2643182"/>
            <a:ext cx="44114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dirty="0" smtClean="0"/>
              <a:t>_</a:t>
            </a:r>
            <a:endParaRPr lang="fa-IR" sz="3600" dirty="0"/>
          </a:p>
        </p:txBody>
      </p:sp>
      <p:sp>
        <p:nvSpPr>
          <p:cNvPr id="43" name="TextBox 42"/>
          <p:cNvSpPr txBox="1"/>
          <p:nvPr/>
        </p:nvSpPr>
        <p:spPr>
          <a:xfrm>
            <a:off x="4000496" y="2786058"/>
            <a:ext cx="335349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5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857356" y="2786058"/>
            <a:ext cx="292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643174" y="2786058"/>
            <a:ext cx="335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5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28992" y="2786058"/>
            <a:ext cx="285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rot="10800000">
            <a:off x="928662" y="3571876"/>
            <a:ext cx="41434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857356" y="3786190"/>
            <a:ext cx="35298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fa-IR" sz="20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643174" y="3786190"/>
            <a:ext cx="29206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57554" y="3786190"/>
            <a:ext cx="34336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8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929058" y="3786190"/>
            <a:ext cx="335349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5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43438" y="3786190"/>
            <a:ext cx="34336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latin typeface="Titr" pitchFamily="2" charset="-78"/>
                <a:cs typeface="Titr" pitchFamily="2" charset="-78"/>
              </a:rPr>
              <a:t>4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429520" y="4357694"/>
            <a:ext cx="122822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31/854</a:t>
            </a:r>
            <a:endParaRPr lang="fa-IR" sz="24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5500694" y="3929066"/>
            <a:ext cx="978408" cy="21431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0" name="TextBox 39"/>
          <p:cNvSpPr txBox="1"/>
          <p:nvPr/>
        </p:nvSpPr>
        <p:spPr>
          <a:xfrm>
            <a:off x="7470364" y="3429000"/>
            <a:ext cx="1215461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47/204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 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00958" y="3786190"/>
            <a:ext cx="102784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15/35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7286644" y="4286256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215206" y="4000504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hecker dir="vert"/>
    <p:sndAc>
      <p:stSnd>
        <p:snd r:embed="rId2" name="coin.wav" builtIn="1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1505" y="1142984"/>
            <a:ext cx="833249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000" dirty="0" smtClean="0">
                <a:latin typeface="Bernard MT Condensed" pitchFamily="18" charset="0"/>
              </a:rPr>
              <a:t>            </a:t>
            </a:r>
            <a:endParaRPr lang="fa-IR" sz="4000" dirty="0">
              <a:latin typeface="Bernard MT Condensed" pitchFamily="18" charset="0"/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1214414" y="285728"/>
            <a:ext cx="6786610" cy="607223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20371" y="3000372"/>
            <a:ext cx="264816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>
                <a:latin typeface="Titr" pitchFamily="2" charset="-78"/>
                <a:cs typeface="Titr" pitchFamily="2" charset="-78"/>
              </a:rPr>
              <a:t> </a:t>
            </a:r>
            <a:endParaRPr lang="fa-IR" sz="32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 rot="18881236">
            <a:off x="5450126" y="1305047"/>
            <a:ext cx="1555234" cy="70788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4000" dirty="0" smtClean="0">
                <a:latin typeface="Titr" pitchFamily="2" charset="-78"/>
                <a:cs typeface="Titr" pitchFamily="2" charset="-78"/>
              </a:rPr>
              <a:t>خداوند</a:t>
            </a:r>
            <a:endParaRPr lang="fa-IR" sz="4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 rot="20109374">
            <a:off x="6302350" y="3818016"/>
            <a:ext cx="1327608" cy="70788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4000" dirty="0" smtClean="0">
                <a:latin typeface="Titr" pitchFamily="2" charset="-78"/>
                <a:cs typeface="Titr" pitchFamily="2" charset="-78"/>
              </a:rPr>
              <a:t>همیشه</a:t>
            </a:r>
            <a:endParaRPr lang="fa-IR" sz="4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 rot="19094994">
            <a:off x="3619852" y="5545814"/>
            <a:ext cx="1478290" cy="70788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4000" dirty="0" smtClean="0">
                <a:latin typeface="Titr" pitchFamily="2" charset="-78"/>
                <a:cs typeface="Titr" pitchFamily="2" charset="-78"/>
              </a:rPr>
              <a:t>نگه دار</a:t>
            </a:r>
            <a:endParaRPr lang="fa-IR" sz="4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 rot="19078108">
            <a:off x="2024133" y="4010242"/>
            <a:ext cx="830677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4000" dirty="0" smtClean="0">
                <a:latin typeface="Titr" pitchFamily="2" charset="-78"/>
                <a:cs typeface="Titr" pitchFamily="2" charset="-78"/>
              </a:rPr>
              <a:t>شما</a:t>
            </a:r>
            <a:endParaRPr lang="fa-IR" sz="4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 rot="18841780">
            <a:off x="2809933" y="1553137"/>
            <a:ext cx="1043753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a-IR" sz="4000" dirty="0" smtClean="0">
                <a:latin typeface="Titr" pitchFamily="2" charset="-78"/>
                <a:cs typeface="Titr" pitchFamily="2" charset="-78"/>
              </a:rPr>
              <a:t>باشد</a:t>
            </a:r>
            <a:endParaRPr lang="fa-IR" sz="4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4" name="5-Point Star 13"/>
          <p:cNvSpPr/>
          <p:nvPr/>
        </p:nvSpPr>
        <p:spPr>
          <a:xfrm>
            <a:off x="4143372" y="1928802"/>
            <a:ext cx="914400" cy="914400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5-Point Star 14"/>
          <p:cNvSpPr/>
          <p:nvPr/>
        </p:nvSpPr>
        <p:spPr>
          <a:xfrm>
            <a:off x="5214942" y="2857496"/>
            <a:ext cx="914400" cy="914400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5-Point Star 15"/>
          <p:cNvSpPr/>
          <p:nvPr/>
        </p:nvSpPr>
        <p:spPr>
          <a:xfrm>
            <a:off x="3071802" y="2857496"/>
            <a:ext cx="914400" cy="914400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5-Point Star 16"/>
          <p:cNvSpPr/>
          <p:nvPr/>
        </p:nvSpPr>
        <p:spPr>
          <a:xfrm>
            <a:off x="4143372" y="3786190"/>
            <a:ext cx="914400" cy="914400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" name="5-Point Star 17"/>
          <p:cNvSpPr/>
          <p:nvPr/>
        </p:nvSpPr>
        <p:spPr>
          <a:xfrm>
            <a:off x="4143372" y="2857496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5-Point Star 18"/>
          <p:cNvSpPr/>
          <p:nvPr/>
        </p:nvSpPr>
        <p:spPr>
          <a:xfrm rot="20501248">
            <a:off x="3143240" y="4429132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" name="5-Point Star 19"/>
          <p:cNvSpPr/>
          <p:nvPr/>
        </p:nvSpPr>
        <p:spPr>
          <a:xfrm rot="779433">
            <a:off x="5072066" y="4286256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5-Point Star 20"/>
          <p:cNvSpPr/>
          <p:nvPr/>
        </p:nvSpPr>
        <p:spPr>
          <a:xfrm rot="19974024">
            <a:off x="6393741" y="2699166"/>
            <a:ext cx="714380" cy="642942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" name="5-Point Star 21"/>
          <p:cNvSpPr/>
          <p:nvPr/>
        </p:nvSpPr>
        <p:spPr>
          <a:xfrm rot="19087853">
            <a:off x="2195029" y="2656625"/>
            <a:ext cx="714380" cy="642942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5-Point Star 22"/>
          <p:cNvSpPr/>
          <p:nvPr/>
        </p:nvSpPr>
        <p:spPr>
          <a:xfrm rot="15085364">
            <a:off x="4277631" y="1109057"/>
            <a:ext cx="672904" cy="616281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5-Point Star 23"/>
          <p:cNvSpPr/>
          <p:nvPr/>
        </p:nvSpPr>
        <p:spPr>
          <a:xfrm rot="15085364">
            <a:off x="5706391" y="5252462"/>
            <a:ext cx="672904" cy="616281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5-Point Star 24"/>
          <p:cNvSpPr/>
          <p:nvPr/>
        </p:nvSpPr>
        <p:spPr>
          <a:xfrm rot="11462753">
            <a:off x="2829612" y="5403753"/>
            <a:ext cx="528324" cy="505804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/>
    <p:sndAc>
      <p:stSnd>
        <p:snd r:embed="rId2" name="arrow.wav" builtIn="1"/>
      </p:stSnd>
    </p:sndAc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جمع و تفزيق اعداد اعشاري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جمع و تفزيق اعداد اعشاري</Template>
  <TotalTime>1</TotalTime>
  <Words>204</Words>
  <Application>Microsoft Office PowerPoint</Application>
  <PresentationFormat>On-screen Show (4:3)</PresentationFormat>
  <Paragraphs>86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جمع و تفزيق اعداد اعشاري</vt:lpstr>
      <vt:lpstr>Metro</vt:lpstr>
      <vt:lpstr>Paper</vt:lpstr>
      <vt:lpstr>Trek</vt:lpstr>
      <vt:lpstr>Equity</vt:lpstr>
      <vt:lpstr>Foundry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www.AsanDownload.com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AsanDownload</dc:creator>
  <cp:lastModifiedBy>AsanDownload</cp:lastModifiedBy>
  <cp:revision>1</cp:revision>
  <dcterms:created xsi:type="dcterms:W3CDTF">2012-09-02T09:44:02Z</dcterms:created>
  <dcterms:modified xsi:type="dcterms:W3CDTF">2012-09-02T09:45:52Z</dcterms:modified>
</cp:coreProperties>
</file>