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D73671-BAAD-44CE-9633-FD24D07D5711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628039-EDAE-424F-A678-98FD936AA7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D73671-BAAD-44CE-9633-FD24D07D5711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628039-EDAE-424F-A678-98FD936AA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D73671-BAAD-44CE-9633-FD24D07D5711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628039-EDAE-424F-A678-98FD936AA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D73671-BAAD-44CE-9633-FD24D07D5711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628039-EDAE-424F-A678-98FD936AA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D73671-BAAD-44CE-9633-FD24D07D5711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628039-EDAE-424F-A678-98FD936AA7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D73671-BAAD-44CE-9633-FD24D07D5711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628039-EDAE-424F-A678-98FD936AA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D73671-BAAD-44CE-9633-FD24D07D5711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628039-EDAE-424F-A678-98FD936AA7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D73671-BAAD-44CE-9633-FD24D07D5711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628039-EDAE-424F-A678-98FD936AA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D73671-BAAD-44CE-9633-FD24D07D5711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628039-EDAE-424F-A678-98FD936AA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D73671-BAAD-44CE-9633-FD24D07D5711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628039-EDAE-424F-A678-98FD936AA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CD73671-BAAD-44CE-9633-FD24D07D5711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D628039-EDAE-424F-A678-98FD936AA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CD73671-BAAD-44CE-9633-FD24D07D5711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D628039-EDAE-424F-A678-98FD936AA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fa-IR" dirty="0" smtClean="0">
                <a:solidFill>
                  <a:schemeClr val="tx2">
                    <a:lumMod val="50000"/>
                  </a:schemeClr>
                </a:solidFill>
              </a:rPr>
              <a:t>درس 2 اجتماعی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>
                <a:solidFill>
                  <a:schemeClr val="accent2">
                    <a:lumMod val="50000"/>
                  </a:schemeClr>
                </a:solidFill>
              </a:rPr>
              <a:t>آداب دوستی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488" y="0"/>
            <a:ext cx="3286148" cy="1508760"/>
          </a:xfrm>
        </p:spPr>
        <p:txBody>
          <a:bodyPr>
            <a:normAutofit/>
          </a:bodyPr>
          <a:lstStyle/>
          <a:p>
            <a:pPr algn="r"/>
            <a:r>
              <a:rPr lang="fa-IR" sz="4400" dirty="0" smtClean="0"/>
              <a:t>به نام خدا</a:t>
            </a:r>
            <a:endParaRPr lang="en-US" sz="4400" dirty="0" smtClean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151378" cy="4506220"/>
          </a:xfrm>
        </p:spPr>
        <p:style>
          <a:lnRef idx="1">
            <a:schemeClr val="dk1"/>
          </a:lnRef>
          <a:fillRef idx="1002">
            <a:schemeClr val="lt2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algn="r"/>
            <a:r>
              <a:rPr lang="fa-IR" sz="3600" dirty="0" smtClean="0">
                <a:solidFill>
                  <a:schemeClr val="tx2">
                    <a:lumMod val="75000"/>
                  </a:schemeClr>
                </a:solidFill>
              </a:rPr>
              <a:t>1_ مودب باشیم.</a:t>
            </a:r>
          </a:p>
          <a:p>
            <a:pPr algn="r"/>
            <a:endParaRPr lang="fa-IR" sz="36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fa-IR" sz="3600" dirty="0" smtClean="0">
                <a:solidFill>
                  <a:schemeClr val="tx2">
                    <a:lumMod val="75000"/>
                  </a:schemeClr>
                </a:solidFill>
              </a:rPr>
              <a:t>2_ به او احترام بگذاریم.</a:t>
            </a:r>
          </a:p>
          <a:p>
            <a:pPr algn="r"/>
            <a:endParaRPr lang="fa-IR" sz="36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fa-IR" sz="3600" dirty="0" smtClean="0">
                <a:solidFill>
                  <a:schemeClr val="tx2">
                    <a:lumMod val="75000"/>
                  </a:schemeClr>
                </a:solidFill>
              </a:rPr>
              <a:t>3_ همیشه به او کمک کنیم.</a:t>
            </a:r>
          </a:p>
          <a:p>
            <a:pPr algn="r"/>
            <a:endParaRPr lang="fa-IR" sz="36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fa-IR" sz="3600" dirty="0" smtClean="0">
                <a:solidFill>
                  <a:schemeClr val="accent2">
                    <a:lumMod val="75000"/>
                  </a:schemeClr>
                </a:solidFill>
              </a:rPr>
              <a:t>4_ کاری نکنیم که دوستمان به درد سر بیفتد.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6902" y="357166"/>
            <a:ext cx="8156448" cy="932138"/>
          </a:xfrm>
        </p:spPr>
        <p:txBody>
          <a:bodyPr/>
          <a:lstStyle/>
          <a:p>
            <a:pPr algn="ctr"/>
            <a:r>
              <a:rPr lang="fa-IR" dirty="0" smtClean="0"/>
              <a:t>چگونه با دوستانمان رفتار کنیم؟</a:t>
            </a:r>
            <a:endParaRPr lang="en-US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83612"/>
          </a:xfrm>
        </p:spPr>
        <p:txBody>
          <a:bodyPr/>
          <a:lstStyle/>
          <a:p>
            <a:pPr algn="r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چه کار هایی در روابط دوستی آسیب می رساند؟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flipH="1">
            <a:off x="418625" y="6250745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28596" y="1770501"/>
            <a:ext cx="8265348" cy="4525963"/>
          </a:xfrm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algn="r">
              <a:buNone/>
            </a:pPr>
            <a:r>
              <a:rPr lang="fa-IR" sz="3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1_ </a:t>
            </a:r>
            <a:r>
              <a:rPr lang="fa-IR" sz="3600" dirty="0" smtClean="0">
                <a:solidFill>
                  <a:srgbClr val="00B050"/>
                </a:solidFill>
              </a:rPr>
              <a:t>دروغگویی</a:t>
            </a:r>
            <a:endParaRPr lang="fa-IR" sz="3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r">
              <a:buNone/>
            </a:pPr>
            <a:endParaRPr lang="fa-IR" sz="3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r">
              <a:buNone/>
            </a:pPr>
            <a:r>
              <a:rPr lang="fa-IR" sz="3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2_ </a:t>
            </a:r>
            <a:r>
              <a:rPr lang="fa-IR" sz="3600" dirty="0" smtClean="0">
                <a:solidFill>
                  <a:srgbClr val="00B050"/>
                </a:solidFill>
              </a:rPr>
              <a:t>سخن چینی</a:t>
            </a:r>
            <a:endParaRPr lang="fa-IR" sz="3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r">
              <a:buNone/>
            </a:pPr>
            <a:endParaRPr lang="fa-IR" sz="3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r">
              <a:buNone/>
            </a:pPr>
            <a:r>
              <a:rPr lang="fa-IR" sz="3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3_ </a:t>
            </a:r>
            <a:r>
              <a:rPr lang="fa-IR" sz="3600" dirty="0" smtClean="0">
                <a:solidFill>
                  <a:srgbClr val="00B050"/>
                </a:solidFill>
              </a:rPr>
              <a:t>بی احترامی</a:t>
            </a:r>
            <a:endParaRPr lang="fa-IR" sz="3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r">
              <a:buNone/>
            </a:pPr>
            <a:endParaRPr lang="fa-IR" sz="3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r">
              <a:buNone/>
            </a:pPr>
            <a:r>
              <a:rPr lang="fa-IR" sz="3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4_ </a:t>
            </a:r>
            <a:r>
              <a:rPr lang="fa-IR" sz="3600" dirty="0" smtClean="0">
                <a:solidFill>
                  <a:srgbClr val="00B050"/>
                </a:solidFill>
              </a:rPr>
              <a:t>حرف بد</a:t>
            </a:r>
            <a:endParaRPr lang="en-US" sz="36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00034" y="1071546"/>
            <a:ext cx="8501122" cy="578645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r"/>
            <a:r>
              <a:rPr lang="fa-IR" sz="2400" dirty="0" smtClean="0">
                <a:solidFill>
                  <a:schemeClr val="tx2">
                    <a:lumMod val="50000"/>
                  </a:schemeClr>
                </a:solidFill>
              </a:rPr>
              <a:t>1_ </a:t>
            </a:r>
            <a:r>
              <a:rPr lang="fa-IR" sz="2400" dirty="0" smtClean="0">
                <a:solidFill>
                  <a:schemeClr val="accent6">
                    <a:lumMod val="75000"/>
                  </a:schemeClr>
                </a:solidFill>
              </a:rPr>
              <a:t>به دوست وفادارباشیم و غیاب دوستمان هم از او دفاع کنیم.</a:t>
            </a:r>
            <a:endParaRPr lang="fa-IR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endParaRPr lang="fa-IR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r>
              <a:rPr lang="fa-IR" sz="2400" dirty="0" smtClean="0">
                <a:solidFill>
                  <a:schemeClr val="tx2">
                    <a:lumMod val="50000"/>
                  </a:schemeClr>
                </a:solidFill>
              </a:rPr>
              <a:t>2_ </a:t>
            </a:r>
            <a:r>
              <a:rPr lang="fa-IR" sz="2400" dirty="0" smtClean="0">
                <a:solidFill>
                  <a:schemeClr val="accent6">
                    <a:lumMod val="75000"/>
                  </a:schemeClr>
                </a:solidFill>
              </a:rPr>
              <a:t>کاری نکنیم که دوستان ما به خاطر خواسته های ما به زحمت </a:t>
            </a:r>
          </a:p>
          <a:p>
            <a:pPr algn="r"/>
            <a:r>
              <a:rPr lang="fa-IR" sz="2400" dirty="0" smtClean="0">
                <a:solidFill>
                  <a:schemeClr val="accent6">
                    <a:lumMod val="75000"/>
                  </a:schemeClr>
                </a:solidFill>
              </a:rPr>
              <a:t>بیفتند</a:t>
            </a:r>
            <a:r>
              <a:rPr lang="fa-IR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a-IR" sz="24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algn="r"/>
            <a:endParaRPr lang="fa-IR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r>
              <a:rPr lang="fa-IR" sz="2400" dirty="0" smtClean="0">
                <a:solidFill>
                  <a:schemeClr val="tx2">
                    <a:lumMod val="50000"/>
                  </a:schemeClr>
                </a:solidFill>
              </a:rPr>
              <a:t>3_ </a:t>
            </a:r>
            <a:r>
              <a:rPr lang="fa-IR" sz="2400" dirty="0" smtClean="0">
                <a:solidFill>
                  <a:schemeClr val="accent6">
                    <a:lumMod val="75000"/>
                  </a:schemeClr>
                </a:solidFill>
              </a:rPr>
              <a:t>اگر خطایی از دوستانمان دیدیم عیب جویی نکنیم.بلکه با رفتار </a:t>
            </a:r>
          </a:p>
          <a:p>
            <a:pPr algn="r"/>
            <a:r>
              <a:rPr lang="fa-IR" sz="2400" dirty="0" smtClean="0">
                <a:solidFill>
                  <a:schemeClr val="accent6">
                    <a:lumMod val="75000"/>
                  </a:schemeClr>
                </a:solidFill>
              </a:rPr>
              <a:t>محبت آمیز و درخلوت به او تذکر دهیم.</a:t>
            </a:r>
          </a:p>
          <a:p>
            <a:pPr algn="r"/>
            <a:endParaRPr lang="fa-IR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fa-IR" sz="2400" dirty="0" smtClean="0">
                <a:solidFill>
                  <a:schemeClr val="tx2">
                    <a:lumMod val="50000"/>
                  </a:schemeClr>
                </a:solidFill>
              </a:rPr>
              <a:t>4_ </a:t>
            </a:r>
            <a:r>
              <a:rPr lang="fa-IR" sz="2400" dirty="0" smtClean="0">
                <a:solidFill>
                  <a:schemeClr val="accent6">
                    <a:lumMod val="75000"/>
                  </a:schemeClr>
                </a:solidFill>
              </a:rPr>
              <a:t>اگر دوستانمان کار اشتباهی انجام داده و عذر می خواهد او را ببخشیم.  </a:t>
            </a:r>
            <a:endParaRPr lang="fa-IR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endParaRPr lang="fa-IR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r>
              <a:rPr lang="fa-IR" sz="2400" dirty="0" smtClean="0">
                <a:solidFill>
                  <a:schemeClr val="tx2">
                    <a:lumMod val="50000"/>
                  </a:schemeClr>
                </a:solidFill>
              </a:rPr>
              <a:t>5_ </a:t>
            </a:r>
            <a:r>
              <a:rPr lang="fa-IR" sz="2400" dirty="0" smtClean="0">
                <a:solidFill>
                  <a:schemeClr val="accent6">
                    <a:lumMod val="75000"/>
                  </a:schemeClr>
                </a:solidFill>
              </a:rPr>
              <a:t>با یک دیگر با احترام احترام برخورد کنیم.</a:t>
            </a:r>
          </a:p>
          <a:p>
            <a:pPr algn="r"/>
            <a:endParaRPr lang="fa-IR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r>
              <a:rPr lang="fa-IR" sz="2400" dirty="0" smtClean="0">
                <a:solidFill>
                  <a:schemeClr val="tx2">
                    <a:lumMod val="50000"/>
                  </a:schemeClr>
                </a:solidFill>
              </a:rPr>
              <a:t>6_ </a:t>
            </a:r>
            <a:r>
              <a:rPr lang="fa-IR" sz="2400" dirty="0" smtClean="0">
                <a:solidFill>
                  <a:schemeClr val="accent6">
                    <a:lumMod val="75000"/>
                  </a:schemeClr>
                </a:solidFill>
              </a:rPr>
              <a:t>در مسایل و مشکلات با هم احساس همدردی و خیر خواهی داشته باشیم و به هم کمک کنیم.</a:t>
            </a:r>
            <a:endParaRPr lang="fa-IR" sz="24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501122" cy="9286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a-IR" dirty="0" smtClean="0"/>
              <a:t>چگونه دوستان خود را نگه داریم؟</a:t>
            </a:r>
            <a:endParaRPr lang="en-US" dirty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151378" cy="51491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fa-IR" sz="3600" dirty="0" smtClean="0">
                <a:solidFill>
                  <a:schemeClr val="accent5">
                    <a:lumMod val="75000"/>
                  </a:schemeClr>
                </a:solidFill>
              </a:rPr>
              <a:t>هر چیزی حد و مرزی دارد. دوستی ها هم  </a:t>
            </a:r>
          </a:p>
          <a:p>
            <a:pPr algn="r"/>
            <a:r>
              <a:rPr lang="fa-IR" sz="3600" dirty="0" smtClean="0">
                <a:solidFill>
                  <a:schemeClr val="accent5">
                    <a:lumMod val="75000"/>
                  </a:schemeClr>
                </a:solidFill>
              </a:rPr>
              <a:t>حد و مرز مشخصی دارند که اگر از حد خود  </a:t>
            </a:r>
          </a:p>
          <a:p>
            <a:pPr algn="r"/>
            <a:r>
              <a:rPr lang="fa-IR" sz="3600" dirty="0" smtClean="0">
                <a:solidFill>
                  <a:schemeClr val="accent5">
                    <a:lumMod val="75000"/>
                  </a:schemeClr>
                </a:solidFill>
              </a:rPr>
              <a:t>خارج شوند مشکلاتی به وجود می آورند .</a:t>
            </a: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a-IR" dirty="0" smtClean="0"/>
              <a:t>حد و مرز دوستی یعنی چه؟</a:t>
            </a: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73050"/>
            <a:ext cx="8501122" cy="116205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r"/>
            <a:r>
              <a:rPr lang="fa-IR" sz="2800" dirty="0" smtClean="0"/>
              <a:t>دوستی افراطی یعنی چه ؟</a:t>
            </a:r>
            <a:br>
              <a:rPr lang="fa-IR" sz="2800" dirty="0" smtClean="0"/>
            </a:br>
            <a:r>
              <a:rPr lang="fa-IR" sz="2800" dirty="0" smtClean="0"/>
              <a:t>                                          چگونه به دوستمان{</a:t>
            </a:r>
            <a:r>
              <a:rPr lang="fa-IR" sz="2800" dirty="0" smtClean="0">
                <a:solidFill>
                  <a:srgbClr val="FF0000"/>
                </a:solidFill>
              </a:rPr>
              <a:t>نه</a:t>
            </a:r>
            <a:r>
              <a:rPr lang="fa-IR" sz="2800" dirty="0" smtClean="0">
                <a:solidFill>
                  <a:schemeClr val="bg1"/>
                </a:solidFill>
              </a:rPr>
              <a:t>}بگوییم؟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0034" y="1435100"/>
            <a:ext cx="4214842" cy="4572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fa-IR" sz="2800" dirty="0" smtClean="0"/>
              <a:t>با احترام و دلیل آن راتوضیح </a:t>
            </a:r>
          </a:p>
          <a:p>
            <a:pPr algn="r"/>
            <a:endParaRPr lang="fa-IR" sz="2800" dirty="0" smtClean="0"/>
          </a:p>
          <a:p>
            <a:pPr algn="r"/>
            <a:r>
              <a:rPr lang="fa-IR" sz="2800" dirty="0" smtClean="0"/>
              <a:t>دهیم تا ناراحت نشود .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857752" y="1435100"/>
            <a:ext cx="4143404" cy="4572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>
              <a:buNone/>
            </a:pPr>
            <a:r>
              <a:rPr lang="fa-IR" sz="2400" dirty="0" smtClean="0"/>
              <a:t>دوستی خارج از حد  یعنی </a:t>
            </a:r>
          </a:p>
          <a:p>
            <a:pPr algn="r">
              <a:buNone/>
            </a:pPr>
            <a:endParaRPr lang="fa-IR" sz="2400" dirty="0" smtClean="0"/>
          </a:p>
          <a:p>
            <a:pPr algn="r">
              <a:buNone/>
            </a:pPr>
            <a:r>
              <a:rPr lang="fa-IR" sz="2400" dirty="0" smtClean="0"/>
              <a:t>خیلی وابسته .و افراطی یعنی  </a:t>
            </a:r>
          </a:p>
          <a:p>
            <a:pPr algn="r">
              <a:buNone/>
            </a:pPr>
            <a:endParaRPr lang="fa-IR" sz="2400" dirty="0" smtClean="0"/>
          </a:p>
          <a:p>
            <a:pPr algn="r">
              <a:buNone/>
            </a:pPr>
            <a:r>
              <a:rPr lang="fa-IR" sz="2400" dirty="0" smtClean="0"/>
              <a:t>بیش از حد و اندازه .</a:t>
            </a:r>
            <a:endParaRPr lang="en-US" sz="2400" dirty="0"/>
          </a:p>
        </p:txBody>
      </p:sp>
      <p:cxnSp>
        <p:nvCxnSpPr>
          <p:cNvPr id="15" name="Straight Connector 14"/>
          <p:cNvCxnSpPr>
            <a:stCxn id="2" idx="0"/>
            <a:endCxn id="2" idx="2"/>
          </p:cNvCxnSpPr>
          <p:nvPr/>
        </p:nvCxnSpPr>
        <p:spPr>
          <a:xfrm rot="16200000" flipH="1">
            <a:off x="4169570" y="854075"/>
            <a:ext cx="116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 rot="625072">
            <a:off x="987414" y="3461724"/>
            <a:ext cx="6798726" cy="1269622"/>
          </a:xfrm>
        </p:spPr>
        <p:style>
          <a:lnRef idx="1">
            <a:schemeClr val="accent2"/>
          </a:lnRef>
          <a:fillRef idx="1002">
            <a:schemeClr val="l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a-IR" sz="4800" dirty="0" smtClean="0"/>
              <a:t>با تشکر از آقای عبادی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rot="610678">
            <a:off x="917226" y="851521"/>
            <a:ext cx="8156448" cy="1522326"/>
          </a:xfrm>
        </p:spPr>
        <p:style>
          <a:lnRef idx="1">
            <a:schemeClr val="accent4"/>
          </a:lnRef>
          <a:fillRef idx="1002">
            <a:schemeClr val="dk2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fa-IR" sz="9600" dirty="0" smtClean="0"/>
              <a:t>پایان</a:t>
            </a:r>
            <a:endParaRPr lang="en-US" sz="9600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129</TotalTime>
  <Words>248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Metro</vt:lpstr>
      <vt:lpstr>درس 2 اجتماعی  آداب دوستی</vt:lpstr>
      <vt:lpstr>چگونه با دوستانمان رفتار کنیم؟</vt:lpstr>
      <vt:lpstr>چه کار هایی در روابط دوستی آسیب می رساند؟</vt:lpstr>
      <vt:lpstr>چگونه دوستان خود را نگه داریم؟</vt:lpstr>
      <vt:lpstr>حد و مرز دوستی یعنی چه؟</vt:lpstr>
      <vt:lpstr>دوستی افراطی یعنی چه ؟                                           چگونه به دوستمان{نه}بگوییم؟</vt:lpstr>
      <vt:lpstr>پایان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VORTEX-BOY</dc:creator>
  <cp:lastModifiedBy>a</cp:lastModifiedBy>
  <cp:revision>23</cp:revision>
  <dcterms:created xsi:type="dcterms:W3CDTF">2013-10-11T11:58:14Z</dcterms:created>
  <dcterms:modified xsi:type="dcterms:W3CDTF">2015-07-15T05:15:30Z</dcterms:modified>
</cp:coreProperties>
</file>