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4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5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1716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44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8963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43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330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62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D10F-9462-4104-9305-7F125A2525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87638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1B8E-2D11-4FAE-BEC5-19FFAB344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5690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8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89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0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8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2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8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0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429BB-2259-48F0-91F9-0D647170ED91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37C05B-1EE5-4351-87DD-137FF67E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4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9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image" Target="../media/image24.png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204" name="WordArt 4"/>
          <p:cNvSpPr>
            <a:spLocks noChangeArrowheads="1" noChangeShapeType="1" noTextEdit="1"/>
          </p:cNvSpPr>
          <p:nvPr/>
        </p:nvSpPr>
        <p:spPr bwMode="auto">
          <a:xfrm>
            <a:off x="8112125" y="620713"/>
            <a:ext cx="1955800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>
                <a:ln w="12700" cap="sq">
                  <a:solidFill>
                    <a:srgbClr val="3333CC"/>
                  </a:solidFill>
                  <a:round/>
                  <a:headEnd type="none" w="lg" len="lg"/>
                  <a:tailEnd type="none" w="lg" len="lg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 Nazanin"/>
              </a:rPr>
              <a:t> فصل دوازدهم </a:t>
            </a:r>
            <a:endParaRPr lang="en-US" sz="3600" b="1" kern="10">
              <a:ln w="12700" cap="sq">
                <a:solidFill>
                  <a:srgbClr val="3333CC"/>
                </a:solidFill>
                <a:round/>
                <a:headEnd type="none" w="lg" len="lg"/>
                <a:tailEnd type="none" w="lg" len="lg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B Nazanin"/>
            </a:endParaRPr>
          </a:p>
        </p:txBody>
      </p:sp>
      <p:sp>
        <p:nvSpPr>
          <p:cNvPr id="1203206" name="WordArt 6"/>
          <p:cNvSpPr>
            <a:spLocks noChangeArrowheads="1" noChangeShapeType="1" noTextEdit="1"/>
          </p:cNvSpPr>
          <p:nvPr/>
        </p:nvSpPr>
        <p:spPr bwMode="auto">
          <a:xfrm>
            <a:off x="3244851" y="2565400"/>
            <a:ext cx="5673725" cy="172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 dirty="0">
                <a:ln w="9525" cap="sq">
                  <a:solidFill>
                    <a:schemeClr val="accent2"/>
                  </a:solidFill>
                  <a:round/>
                  <a:headEnd type="none" w="lg" len="lg"/>
                  <a:tailEnd type="none" w="lg" len="lg"/>
                </a:ln>
                <a:solidFill>
                  <a:srgbClr val="05E34A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 Nazanin"/>
              </a:rPr>
              <a:t>جريان متناوب </a:t>
            </a:r>
            <a:endParaRPr lang="en-US" sz="3600" b="1" kern="10" dirty="0">
              <a:ln w="9525" cap="sq">
                <a:solidFill>
                  <a:schemeClr val="accent2"/>
                </a:solidFill>
                <a:round/>
                <a:headEnd type="none" w="lg" len="lg"/>
                <a:tailEnd type="none" w="lg" len="lg"/>
              </a:ln>
              <a:solidFill>
                <a:srgbClr val="05E34A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1936582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3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3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3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3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3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3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03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3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3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0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3204" grpId="0" animBg="1"/>
      <p:bldP spid="120320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خازن در مدار جريان متناوب </a:t>
            </a:r>
            <a:endParaRPr lang="en-US" altLang="en-US" smtClean="0"/>
          </a:p>
        </p:txBody>
      </p:sp>
      <p:graphicFrame>
        <p:nvGraphicFramePr>
          <p:cNvPr id="1210427" name="Object 59"/>
          <p:cNvGraphicFramePr>
            <a:graphicFrameLocks noChangeAspect="1"/>
          </p:cNvGraphicFramePr>
          <p:nvPr>
            <p:ph sz="quarter" idx="2"/>
          </p:nvPr>
        </p:nvGraphicFramePr>
        <p:xfrm>
          <a:off x="4438650" y="1616076"/>
          <a:ext cx="12255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545626" imgH="203024" progId="Equation.3">
                  <p:embed/>
                </p:oleObj>
              </mc:Choice>
              <mc:Fallback>
                <p:oleObj name="Equation" r:id="rId3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1616076"/>
                        <a:ext cx="122555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10426" name="Group 58"/>
          <p:cNvGrpSpPr>
            <a:grpSpLocks/>
          </p:cNvGrpSpPr>
          <p:nvPr/>
        </p:nvGrpSpPr>
        <p:grpSpPr bwMode="auto">
          <a:xfrm>
            <a:off x="2208214" y="620713"/>
            <a:ext cx="1944687" cy="1166812"/>
            <a:chOff x="3243" y="2704"/>
            <a:chExt cx="1225" cy="735"/>
          </a:xfrm>
        </p:grpSpPr>
        <p:sp>
          <p:nvSpPr>
            <p:cNvPr id="500757" name="Rectangle 51"/>
            <p:cNvSpPr>
              <a:spLocks noChangeArrowheads="1"/>
            </p:cNvSpPr>
            <p:nvPr/>
          </p:nvSpPr>
          <p:spPr bwMode="auto">
            <a:xfrm>
              <a:off x="3758" y="3189"/>
              <a:ext cx="1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 b="1">
                  <a:solidFill>
                    <a:srgbClr val="0B0B73"/>
                  </a:solidFill>
                  <a:cs typeface="Times New Roman" panose="02020603050405020304" pitchFamily="18" charset="0"/>
                </a:rPr>
                <a:t>~</a:t>
              </a:r>
            </a:p>
          </p:txBody>
        </p:sp>
        <p:grpSp>
          <p:nvGrpSpPr>
            <p:cNvPr id="500758" name="Group 57"/>
            <p:cNvGrpSpPr>
              <a:grpSpLocks/>
            </p:cNvGrpSpPr>
            <p:nvPr/>
          </p:nvGrpSpPr>
          <p:grpSpPr bwMode="auto">
            <a:xfrm>
              <a:off x="3243" y="2704"/>
              <a:ext cx="1225" cy="640"/>
              <a:chOff x="3243" y="2383"/>
              <a:chExt cx="1769" cy="961"/>
            </a:xfrm>
          </p:grpSpPr>
          <p:sp>
            <p:nvSpPr>
              <p:cNvPr id="500759" name="Line 44"/>
              <p:cNvSpPr>
                <a:spLocks noChangeShapeType="1"/>
              </p:cNvSpPr>
              <p:nvPr/>
            </p:nvSpPr>
            <p:spPr bwMode="auto">
              <a:xfrm>
                <a:off x="3243" y="2606"/>
                <a:ext cx="0" cy="70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0760" name="Line 45"/>
              <p:cNvSpPr>
                <a:spLocks noChangeShapeType="1"/>
              </p:cNvSpPr>
              <p:nvPr/>
            </p:nvSpPr>
            <p:spPr bwMode="auto">
              <a:xfrm>
                <a:off x="5012" y="2608"/>
                <a:ext cx="0" cy="70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0761" name="Line 46"/>
              <p:cNvSpPr>
                <a:spLocks noChangeShapeType="1"/>
              </p:cNvSpPr>
              <p:nvPr/>
            </p:nvSpPr>
            <p:spPr bwMode="auto">
              <a:xfrm>
                <a:off x="3243" y="3312"/>
                <a:ext cx="72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0762" name="Line 47"/>
              <p:cNvSpPr>
                <a:spLocks noChangeShapeType="1"/>
              </p:cNvSpPr>
              <p:nvPr/>
            </p:nvSpPr>
            <p:spPr bwMode="auto">
              <a:xfrm>
                <a:off x="4286" y="3314"/>
                <a:ext cx="72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0763" name="Oval 48"/>
              <p:cNvSpPr>
                <a:spLocks noChangeArrowheads="1"/>
              </p:cNvSpPr>
              <p:nvPr/>
            </p:nvSpPr>
            <p:spPr bwMode="auto">
              <a:xfrm>
                <a:off x="3973" y="3281"/>
                <a:ext cx="57" cy="63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500764" name="Oval 49"/>
              <p:cNvSpPr>
                <a:spLocks noChangeArrowheads="1"/>
              </p:cNvSpPr>
              <p:nvPr/>
            </p:nvSpPr>
            <p:spPr bwMode="auto">
              <a:xfrm>
                <a:off x="4223" y="3281"/>
                <a:ext cx="57" cy="63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500765" name="Line 53"/>
              <p:cNvSpPr>
                <a:spLocks noChangeShapeType="1"/>
              </p:cNvSpPr>
              <p:nvPr/>
            </p:nvSpPr>
            <p:spPr bwMode="auto">
              <a:xfrm>
                <a:off x="3243" y="2594"/>
                <a:ext cx="78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0766" name="Line 54"/>
              <p:cNvSpPr>
                <a:spLocks noChangeShapeType="1"/>
              </p:cNvSpPr>
              <p:nvPr/>
            </p:nvSpPr>
            <p:spPr bwMode="auto">
              <a:xfrm>
                <a:off x="4218" y="23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0767" name="Line 55"/>
              <p:cNvSpPr>
                <a:spLocks noChangeShapeType="1"/>
              </p:cNvSpPr>
              <p:nvPr/>
            </p:nvSpPr>
            <p:spPr bwMode="auto">
              <a:xfrm>
                <a:off x="4233" y="2594"/>
                <a:ext cx="779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0768" name="Line 56"/>
              <p:cNvSpPr>
                <a:spLocks noChangeShapeType="1"/>
              </p:cNvSpPr>
              <p:nvPr/>
            </p:nvSpPr>
            <p:spPr bwMode="auto">
              <a:xfrm>
                <a:off x="4035" y="23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210429" name="Object 61"/>
          <p:cNvGraphicFramePr>
            <a:graphicFrameLocks noChangeAspect="1"/>
          </p:cNvGraphicFramePr>
          <p:nvPr>
            <p:ph sz="quarter" idx="3"/>
          </p:nvPr>
        </p:nvGraphicFramePr>
        <p:xfrm>
          <a:off x="4151314" y="2463800"/>
          <a:ext cx="15843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723586" imgH="215806" progId="Equation.3">
                  <p:embed/>
                </p:oleObj>
              </mc:Choice>
              <mc:Fallback>
                <p:oleObj name="Equation" r:id="rId5" imgW="72358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4" y="2463800"/>
                        <a:ext cx="158432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431" name="Object 63"/>
          <p:cNvGraphicFramePr>
            <a:graphicFrameLocks noChangeAspect="1"/>
          </p:cNvGraphicFramePr>
          <p:nvPr/>
        </p:nvGraphicFramePr>
        <p:xfrm>
          <a:off x="6022976" y="1836738"/>
          <a:ext cx="3211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345616" imgH="393529" progId="Equation.3">
                  <p:embed/>
                </p:oleObj>
              </mc:Choice>
              <mc:Fallback>
                <p:oleObj name="Equation" r:id="rId7" imgW="134561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2976" y="1836738"/>
                        <a:ext cx="3211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432" name="Object 64"/>
          <p:cNvGraphicFramePr>
            <a:graphicFrameLocks noChangeAspect="1"/>
          </p:cNvGraphicFramePr>
          <p:nvPr/>
        </p:nvGraphicFramePr>
        <p:xfrm>
          <a:off x="8039101" y="3132139"/>
          <a:ext cx="1166813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507780" imgH="393529" progId="Equation.3">
                  <p:embed/>
                </p:oleObj>
              </mc:Choice>
              <mc:Fallback>
                <p:oleObj name="Equation" r:id="rId9" imgW="5077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9101" y="3132139"/>
                        <a:ext cx="1166813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433" name="Object 65"/>
          <p:cNvGraphicFramePr>
            <a:graphicFrameLocks noChangeAspect="1"/>
          </p:cNvGraphicFramePr>
          <p:nvPr/>
        </p:nvGraphicFramePr>
        <p:xfrm>
          <a:off x="2824164" y="5416551"/>
          <a:ext cx="143827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634725" imgH="393529" progId="Equation.3">
                  <p:embed/>
                </p:oleObj>
              </mc:Choice>
              <mc:Fallback>
                <p:oleObj name="Equation" r:id="rId11" imgW="6347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4" y="5416551"/>
                        <a:ext cx="1438275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434" name="Object 66"/>
          <p:cNvGraphicFramePr>
            <a:graphicFrameLocks noChangeAspect="1"/>
          </p:cNvGraphicFramePr>
          <p:nvPr/>
        </p:nvGraphicFramePr>
        <p:xfrm>
          <a:off x="4133850" y="4554538"/>
          <a:ext cx="1512888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3" imgW="647419" imgH="393529" progId="Equation.3">
                  <p:embed/>
                </p:oleObj>
              </mc:Choice>
              <mc:Fallback>
                <p:oleObj name="Equation" r:id="rId13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850" y="4554538"/>
                        <a:ext cx="1512888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435" name="Object 67"/>
          <p:cNvGraphicFramePr>
            <a:graphicFrameLocks noChangeAspect="1"/>
          </p:cNvGraphicFramePr>
          <p:nvPr/>
        </p:nvGraphicFramePr>
        <p:xfrm>
          <a:off x="3040064" y="3716338"/>
          <a:ext cx="259238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5" imgW="1129810" imgH="393529" progId="Equation.3">
                  <p:embed/>
                </p:oleObj>
              </mc:Choice>
              <mc:Fallback>
                <p:oleObj name="Equation" r:id="rId15" imgW="112981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4" y="3716338"/>
                        <a:ext cx="2592387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436" name="Object 68"/>
          <p:cNvGraphicFramePr>
            <a:graphicFrameLocks noChangeAspect="1"/>
          </p:cNvGraphicFramePr>
          <p:nvPr/>
        </p:nvGraphicFramePr>
        <p:xfrm>
          <a:off x="6135689" y="4579939"/>
          <a:ext cx="360362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7" imgW="1473200" imgH="393700" progId="Equation.3">
                  <p:embed/>
                </p:oleObj>
              </mc:Choice>
              <mc:Fallback>
                <p:oleObj name="Equation" r:id="rId17" imgW="1473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689" y="4579939"/>
                        <a:ext cx="3603625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0439" name="Rectangle 71"/>
          <p:cNvSpPr>
            <a:spLocks noChangeArrowheads="1"/>
          </p:cNvSpPr>
          <p:nvPr/>
        </p:nvSpPr>
        <p:spPr bwMode="auto">
          <a:xfrm>
            <a:off x="7934325" y="2684464"/>
            <a:ext cx="13740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 sz="2400"/>
              <a:t>با فرض صفر</a:t>
            </a:r>
          </a:p>
        </p:txBody>
      </p:sp>
      <p:sp>
        <p:nvSpPr>
          <p:cNvPr id="1210441" name="AutoShape 73"/>
          <p:cNvSpPr>
            <a:spLocks/>
          </p:cNvSpPr>
          <p:nvPr/>
        </p:nvSpPr>
        <p:spPr bwMode="auto">
          <a:xfrm>
            <a:off x="5735638" y="1628775"/>
            <a:ext cx="215900" cy="1296988"/>
          </a:xfrm>
          <a:prstGeom prst="rightBrace">
            <a:avLst>
              <a:gd name="adj1" fmla="val 5006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210442" name="AutoShape 74"/>
          <p:cNvSpPr>
            <a:spLocks/>
          </p:cNvSpPr>
          <p:nvPr/>
        </p:nvSpPr>
        <p:spPr bwMode="auto">
          <a:xfrm>
            <a:off x="9321800" y="2046288"/>
            <a:ext cx="217488" cy="1871662"/>
          </a:xfrm>
          <a:prstGeom prst="rightBrace">
            <a:avLst>
              <a:gd name="adj1" fmla="val 71715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210445" name="AutoShape 77"/>
          <p:cNvSpPr>
            <a:spLocks/>
          </p:cNvSpPr>
          <p:nvPr/>
        </p:nvSpPr>
        <p:spPr bwMode="auto">
          <a:xfrm>
            <a:off x="5703888" y="3946525"/>
            <a:ext cx="360362" cy="2160588"/>
          </a:xfrm>
          <a:prstGeom prst="rightBrace">
            <a:avLst>
              <a:gd name="adj1" fmla="val 4996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210447" name="Line 79"/>
          <p:cNvSpPr>
            <a:spLocks noChangeShapeType="1"/>
          </p:cNvSpPr>
          <p:nvPr/>
        </p:nvSpPr>
        <p:spPr bwMode="auto">
          <a:xfrm>
            <a:off x="9696450" y="2982913"/>
            <a:ext cx="431800" cy="0"/>
          </a:xfrm>
          <a:prstGeom prst="line">
            <a:avLst/>
          </a:prstGeom>
          <a:noFill/>
          <a:ln w="57150" cap="sq" cmpd="thinThick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0448" name="Line 80"/>
          <p:cNvSpPr>
            <a:spLocks noChangeShapeType="1"/>
          </p:cNvSpPr>
          <p:nvPr/>
        </p:nvSpPr>
        <p:spPr bwMode="auto">
          <a:xfrm>
            <a:off x="2466975" y="4164013"/>
            <a:ext cx="431800" cy="0"/>
          </a:xfrm>
          <a:prstGeom prst="line">
            <a:avLst/>
          </a:prstGeom>
          <a:noFill/>
          <a:ln w="57150" cap="sq" cmpd="thinThick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0754" name="Rectangle 81"/>
          <p:cNvSpPr>
            <a:spLocks noChangeArrowheads="1"/>
          </p:cNvSpPr>
          <p:nvPr/>
        </p:nvSpPr>
        <p:spPr bwMode="auto">
          <a:xfrm>
            <a:off x="3216275" y="6092826"/>
            <a:ext cx="292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rtl="0">
              <a:spcBef>
                <a:spcPct val="0"/>
              </a:spcBef>
              <a:buClrTx/>
              <a:buFontTx/>
              <a:buNone/>
            </a:pPr>
            <a:r>
              <a:rPr lang="fa-IR" altLang="en-US" sz="1800" b="1"/>
              <a:t>راكتانس خازني (اهم)</a:t>
            </a:r>
            <a:endParaRPr lang="en-US" altLang="en-US" sz="1800" b="1"/>
          </a:p>
        </p:txBody>
      </p:sp>
      <p:sp>
        <p:nvSpPr>
          <p:cNvPr id="500755" name="Rectangle 93"/>
          <p:cNvSpPr>
            <a:spLocks noChangeArrowheads="1"/>
          </p:cNvSpPr>
          <p:nvPr/>
        </p:nvSpPr>
        <p:spPr bwMode="auto">
          <a:xfrm>
            <a:off x="3359150" y="260351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2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B0B73"/>
                </a:solidFill>
              </a:rPr>
              <a:t>C</a:t>
            </a:r>
          </a:p>
        </p:txBody>
      </p:sp>
      <p:sp>
        <p:nvSpPr>
          <p:cNvPr id="500756" name="Line 94"/>
          <p:cNvSpPr>
            <a:spLocks noChangeShapeType="1"/>
          </p:cNvSpPr>
          <p:nvPr/>
        </p:nvSpPr>
        <p:spPr bwMode="auto">
          <a:xfrm flipH="1">
            <a:off x="8904289" y="1989139"/>
            <a:ext cx="287337" cy="50323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193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10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10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10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10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0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0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10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10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10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1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10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1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10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10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1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1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10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10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10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1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10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10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210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210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210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10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1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1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10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10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10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1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10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10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10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10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10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10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10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1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10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1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1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10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10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10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10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210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10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10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800" decel="100000"/>
                                        <p:tgtEl>
                                          <p:spTgt spid="1210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1210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121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121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0370" grpId="0"/>
      <p:bldP spid="1210439" grpId="0"/>
      <p:bldP spid="1210447" grpId="0" animBg="1"/>
      <p:bldP spid="12104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2468" name="Group 4"/>
          <p:cNvGrpSpPr>
            <a:grpSpLocks/>
          </p:cNvGrpSpPr>
          <p:nvPr/>
        </p:nvGrpSpPr>
        <p:grpSpPr bwMode="auto">
          <a:xfrm>
            <a:off x="4208464" y="2247900"/>
            <a:ext cx="3743325" cy="3303588"/>
            <a:chOff x="1066" y="2024"/>
            <a:chExt cx="2358" cy="2081"/>
          </a:xfrm>
        </p:grpSpPr>
        <p:sp>
          <p:nvSpPr>
            <p:cNvPr id="501764" name="Line 5"/>
            <p:cNvSpPr>
              <a:spLocks noChangeShapeType="1"/>
            </p:cNvSpPr>
            <p:nvPr/>
          </p:nvSpPr>
          <p:spPr bwMode="auto">
            <a:xfrm flipV="1">
              <a:off x="1523" y="2200"/>
              <a:ext cx="0" cy="190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765" name="Line 6"/>
            <p:cNvSpPr>
              <a:spLocks noChangeShapeType="1"/>
            </p:cNvSpPr>
            <p:nvPr/>
          </p:nvSpPr>
          <p:spPr bwMode="auto">
            <a:xfrm>
              <a:off x="1066" y="3398"/>
              <a:ext cx="21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766" name="Freeform 7"/>
            <p:cNvSpPr>
              <a:spLocks/>
            </p:cNvSpPr>
            <p:nvPr/>
          </p:nvSpPr>
          <p:spPr bwMode="auto">
            <a:xfrm>
              <a:off x="1524" y="3155"/>
              <a:ext cx="1400" cy="486"/>
            </a:xfrm>
            <a:custGeom>
              <a:avLst/>
              <a:gdLst>
                <a:gd name="T0" fmla="*/ 0 w 1400"/>
                <a:gd name="T1" fmla="*/ 235 h 486"/>
                <a:gd name="T2" fmla="*/ 346 w 1400"/>
                <a:gd name="T3" fmla="*/ 1 h 486"/>
                <a:gd name="T4" fmla="*/ 702 w 1400"/>
                <a:gd name="T5" fmla="*/ 239 h 486"/>
                <a:gd name="T6" fmla="*/ 1048 w 1400"/>
                <a:gd name="T7" fmla="*/ 485 h 486"/>
                <a:gd name="T8" fmla="*/ 1400 w 1400"/>
                <a:gd name="T9" fmla="*/ 245 h 4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00" h="486">
                  <a:moveTo>
                    <a:pt x="0" y="235"/>
                  </a:moveTo>
                  <a:cubicBezTo>
                    <a:pt x="40" y="191"/>
                    <a:pt x="229" y="0"/>
                    <a:pt x="346" y="1"/>
                  </a:cubicBezTo>
                  <a:cubicBezTo>
                    <a:pt x="463" y="2"/>
                    <a:pt x="596" y="144"/>
                    <a:pt x="702" y="239"/>
                  </a:cubicBezTo>
                  <a:cubicBezTo>
                    <a:pt x="814" y="335"/>
                    <a:pt x="932" y="484"/>
                    <a:pt x="1048" y="485"/>
                  </a:cubicBezTo>
                  <a:cubicBezTo>
                    <a:pt x="1164" y="486"/>
                    <a:pt x="1332" y="313"/>
                    <a:pt x="1400" y="245"/>
                  </a:cubicBezTo>
                </a:path>
              </a:pathLst>
            </a:custGeom>
            <a:noFill/>
            <a:ln w="28575" cap="sq" cmpd="sng">
              <a:solidFill>
                <a:schemeClr val="accent1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767" name="Freeform 8"/>
            <p:cNvSpPr>
              <a:spLocks/>
            </p:cNvSpPr>
            <p:nvPr/>
          </p:nvSpPr>
          <p:spPr bwMode="auto">
            <a:xfrm rot="10800000">
              <a:off x="1522" y="2892"/>
              <a:ext cx="1395" cy="984"/>
            </a:xfrm>
            <a:custGeom>
              <a:avLst/>
              <a:gdLst>
                <a:gd name="T0" fmla="*/ 0 w 1395"/>
                <a:gd name="T1" fmla="*/ 5 h 984"/>
                <a:gd name="T2" fmla="*/ 360 w 1395"/>
                <a:gd name="T3" fmla="*/ 509 h 984"/>
                <a:gd name="T4" fmla="*/ 716 w 1395"/>
                <a:gd name="T5" fmla="*/ 984 h 984"/>
                <a:gd name="T6" fmla="*/ 1050 w 1395"/>
                <a:gd name="T7" fmla="*/ 506 h 984"/>
                <a:gd name="T8" fmla="*/ 1395 w 1395"/>
                <a:gd name="T9" fmla="*/ 5 h 9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5" h="984">
                  <a:moveTo>
                    <a:pt x="0" y="5"/>
                  </a:moveTo>
                  <a:cubicBezTo>
                    <a:pt x="128" y="4"/>
                    <a:pt x="280" y="325"/>
                    <a:pt x="360" y="509"/>
                  </a:cubicBezTo>
                  <a:cubicBezTo>
                    <a:pt x="444" y="684"/>
                    <a:pt x="596" y="980"/>
                    <a:pt x="716" y="984"/>
                  </a:cubicBezTo>
                  <a:cubicBezTo>
                    <a:pt x="856" y="979"/>
                    <a:pt x="964" y="688"/>
                    <a:pt x="1050" y="506"/>
                  </a:cubicBezTo>
                  <a:cubicBezTo>
                    <a:pt x="1140" y="336"/>
                    <a:pt x="1272" y="0"/>
                    <a:pt x="1395" y="5"/>
                  </a:cubicBezTo>
                </a:path>
              </a:pathLst>
            </a:custGeom>
            <a:noFill/>
            <a:ln w="28575" cap="sq" cmpd="sng">
              <a:solidFill>
                <a:srgbClr val="FF0000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768" name="Line 9"/>
            <p:cNvSpPr>
              <a:spLocks noChangeShapeType="1"/>
            </p:cNvSpPr>
            <p:nvPr/>
          </p:nvSpPr>
          <p:spPr bwMode="auto">
            <a:xfrm>
              <a:off x="1499" y="3150"/>
              <a:ext cx="363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769" name="Rectangle 10"/>
            <p:cNvSpPr>
              <a:spLocks noChangeArrowheads="1"/>
            </p:cNvSpPr>
            <p:nvPr/>
          </p:nvSpPr>
          <p:spPr bwMode="auto">
            <a:xfrm>
              <a:off x="1185" y="3702"/>
              <a:ext cx="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0B0B73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501770" name="Rectangle 11"/>
            <p:cNvSpPr>
              <a:spLocks noChangeArrowheads="1"/>
            </p:cNvSpPr>
            <p:nvPr/>
          </p:nvSpPr>
          <p:spPr bwMode="auto">
            <a:xfrm>
              <a:off x="1165" y="2024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V,I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01771" name="Rectangle 12"/>
            <p:cNvSpPr>
              <a:spLocks noChangeArrowheads="1"/>
            </p:cNvSpPr>
            <p:nvPr/>
          </p:nvSpPr>
          <p:spPr bwMode="auto">
            <a:xfrm>
              <a:off x="2312" y="2776"/>
              <a:ext cx="3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FF0000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501772" name="Rectangle 13"/>
            <p:cNvSpPr>
              <a:spLocks noChangeArrowheads="1"/>
            </p:cNvSpPr>
            <p:nvPr/>
          </p:nvSpPr>
          <p:spPr bwMode="auto">
            <a:xfrm>
              <a:off x="3198" y="3206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01773" name="Rectangle 14"/>
            <p:cNvSpPr>
              <a:spLocks noChangeArrowheads="1"/>
            </p:cNvSpPr>
            <p:nvPr/>
          </p:nvSpPr>
          <p:spPr bwMode="auto">
            <a:xfrm>
              <a:off x="1296" y="3017"/>
              <a:ext cx="2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  <a:r>
                <a:rPr lang="en-US" altLang="en-US" sz="2000" baseline="-25000">
                  <a:solidFill>
                    <a:srgbClr val="0B0B73"/>
                  </a:solidFill>
                  <a:latin typeface="B Nazanin" pitchFamily="2" charset="-78"/>
                </a:rPr>
                <a:t>0</a:t>
              </a:r>
            </a:p>
          </p:txBody>
        </p:sp>
        <p:sp>
          <p:nvSpPr>
            <p:cNvPr id="501774" name="Rectangle 15"/>
            <p:cNvSpPr>
              <a:spLocks noChangeArrowheads="1"/>
            </p:cNvSpPr>
            <p:nvPr/>
          </p:nvSpPr>
          <p:spPr bwMode="auto">
            <a:xfrm>
              <a:off x="2101" y="3078"/>
              <a:ext cx="1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accent1"/>
                  </a:solidFill>
                  <a:cs typeface="Times New Roman" panose="02020603050405020304" pitchFamily="18" charset="0"/>
                </a:rPr>
                <a:t>I</a:t>
              </a:r>
              <a:endParaRPr lang="en-US" altLang="en-US" sz="2000" baseline="-250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1982480" name="Rectangle 16"/>
          <p:cNvSpPr>
            <a:spLocks noChangeArrowheads="1"/>
          </p:cNvSpPr>
          <p:nvPr/>
        </p:nvSpPr>
        <p:spPr bwMode="auto">
          <a:xfrm>
            <a:off x="2106613" y="765175"/>
            <a:ext cx="7993062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با مقايسه با معادلۀ جريان نتيجه مي‌شود كه اختلاف پتانسيل خازن به اندازۀ </a:t>
            </a:r>
            <a:r>
              <a:rPr lang="el-GR" altLang="en-US" sz="3600" baseline="30000">
                <a:solidFill>
                  <a:srgbClr val="000000"/>
                </a:solidFill>
                <a:cs typeface="Times New Roman" panose="02020603050405020304" pitchFamily="18" charset="0"/>
              </a:rPr>
              <a:t>π</a:t>
            </a:r>
            <a:r>
              <a:rPr lang="el-GR" altLang="en-US" sz="3600">
                <a:solidFill>
                  <a:srgbClr val="000000"/>
                </a:solidFill>
                <a:cs typeface="Times New Roman" panose="02020603050405020304" pitchFamily="18" charset="0"/>
              </a:rPr>
              <a:t>⁄</a:t>
            </a:r>
            <a:r>
              <a:rPr lang="en-US" altLang="en-US" sz="3600" baseline="-2500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/>
              <a:t> نسبت به جريان تأخير فاز دارد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010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82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82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82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48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8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8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82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8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24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1268413"/>
            <a:ext cx="8001000" cy="6715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z="2800">
                <a:solidFill>
                  <a:schemeClr val="tx1"/>
                </a:solidFill>
              </a:rPr>
              <a:t> توان ميانگين تحويل شده در يك دورۀ تناوب به خازن صفر است . </a:t>
            </a:r>
            <a:endParaRPr lang="en-US" altLang="en-US" sz="2800">
              <a:solidFill>
                <a:schemeClr val="tx1"/>
              </a:solidFill>
            </a:endParaRPr>
          </a:p>
        </p:txBody>
      </p:sp>
      <p:graphicFrame>
        <p:nvGraphicFramePr>
          <p:cNvPr id="121139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5218113" y="2565401"/>
          <a:ext cx="17272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545863" imgH="228501" progId="Equation.3">
                  <p:embed/>
                </p:oleObj>
              </mc:Choice>
              <mc:Fallback>
                <p:oleObj name="Equation" r:id="rId3" imgW="545863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113" y="2565401"/>
                        <a:ext cx="1727200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139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3884613" y="3716339"/>
          <a:ext cx="4386262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1409700" imgH="228600" progId="Equation.3">
                  <p:embed/>
                </p:oleObj>
              </mc:Choice>
              <mc:Fallback>
                <p:oleObj name="Equation" r:id="rId5" imgW="1409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4613" y="3716339"/>
                        <a:ext cx="4386262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0320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13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13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13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4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11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1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11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11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11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13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6775" y="1341439"/>
            <a:ext cx="7920038" cy="1125537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براي نمايش رابطۀ فازي بين </a:t>
            </a:r>
            <a:r>
              <a:rPr lang="en-US" altLang="en-US" smtClean="0">
                <a:solidFill>
                  <a:srgbClr val="000000"/>
                </a:solidFill>
              </a:rPr>
              <a:t>V</a:t>
            </a:r>
            <a:r>
              <a:rPr lang="fa-IR" altLang="en-US" smtClean="0"/>
              <a:t> و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 در مدارهاي مختلف از بردارهاي فازي يا فازور  استفاده مي‌شود . </a:t>
            </a:r>
          </a:p>
        </p:txBody>
      </p:sp>
      <p:sp>
        <p:nvSpPr>
          <p:cNvPr id="1212420" name="Rectangle 4"/>
          <p:cNvSpPr>
            <a:spLocks noChangeArrowheads="1"/>
          </p:cNvSpPr>
          <p:nvPr/>
        </p:nvSpPr>
        <p:spPr bwMode="auto">
          <a:xfrm>
            <a:off x="4679951" y="4178301"/>
            <a:ext cx="4684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جهت جريان ، خلاف حركت عقربۀ ساعت </a:t>
            </a:r>
            <a:endParaRPr lang="en-US" altLang="en-US"/>
          </a:p>
        </p:txBody>
      </p:sp>
      <p:sp>
        <p:nvSpPr>
          <p:cNvPr id="1212421" name="Rectangle 5"/>
          <p:cNvSpPr>
            <a:spLocks noChangeArrowheads="1"/>
          </p:cNvSpPr>
          <p:nvPr/>
        </p:nvSpPr>
        <p:spPr bwMode="auto">
          <a:xfrm>
            <a:off x="2786063" y="3357563"/>
            <a:ext cx="657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تصوير روي محور قائم ، نشان دهندۀ مقدار لحظه اي كميت </a:t>
            </a:r>
          </a:p>
        </p:txBody>
      </p:sp>
      <p:sp>
        <p:nvSpPr>
          <p:cNvPr id="1212422" name="Rectangle 6"/>
          <p:cNvSpPr>
            <a:spLocks noChangeArrowheads="1"/>
          </p:cNvSpPr>
          <p:nvPr/>
        </p:nvSpPr>
        <p:spPr bwMode="auto">
          <a:xfrm>
            <a:off x="3878264" y="2565400"/>
            <a:ext cx="51427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طول هر بردار فازي ، نشان دهندۀ حداكثر كميت </a:t>
            </a:r>
          </a:p>
        </p:txBody>
      </p:sp>
    </p:spTree>
    <p:extLst>
      <p:ext uri="{BB962C8B-B14F-4D97-AF65-F5344CB8AC3E}">
        <p14:creationId xmlns:p14="http://schemas.microsoft.com/office/powerpoint/2010/main" val="218205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2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96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12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12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12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96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12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12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12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96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12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12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12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2419" grpId="0" build="p"/>
      <p:bldP spid="1212420" grpId="0"/>
      <p:bldP spid="1212421" grpId="0"/>
      <p:bldP spid="12124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563563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در يك مدار اهمي ولتاژ با جريان همفاز است </a:t>
            </a:r>
            <a:endParaRPr lang="en-US" altLang="en-US" smtClean="0"/>
          </a:p>
        </p:txBody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3851" y="1643064"/>
            <a:ext cx="4246563" cy="765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( نمايش به وسيلۀ بردارهاي فازي ) </a:t>
            </a:r>
            <a:endParaRPr lang="en-US" altLang="en-US" smtClean="0"/>
          </a:p>
        </p:txBody>
      </p:sp>
      <p:grpSp>
        <p:nvGrpSpPr>
          <p:cNvPr id="1213461" name="Group 21"/>
          <p:cNvGrpSpPr>
            <a:grpSpLocks/>
          </p:cNvGrpSpPr>
          <p:nvPr/>
        </p:nvGrpSpPr>
        <p:grpSpPr bwMode="auto">
          <a:xfrm>
            <a:off x="3998913" y="2605089"/>
            <a:ext cx="4170362" cy="2954337"/>
            <a:chOff x="793" y="1842"/>
            <a:chExt cx="2627" cy="1861"/>
          </a:xfrm>
        </p:grpSpPr>
        <p:grpSp>
          <p:nvGrpSpPr>
            <p:cNvPr id="504837" name="Group 13"/>
            <p:cNvGrpSpPr>
              <a:grpSpLocks/>
            </p:cNvGrpSpPr>
            <p:nvPr/>
          </p:nvGrpSpPr>
          <p:grpSpPr bwMode="auto">
            <a:xfrm>
              <a:off x="793" y="2024"/>
              <a:ext cx="2495" cy="1679"/>
              <a:chOff x="793" y="1207"/>
              <a:chExt cx="2495" cy="1679"/>
            </a:xfrm>
          </p:grpSpPr>
          <p:sp>
            <p:nvSpPr>
              <p:cNvPr id="504845" name="Arc 12"/>
              <p:cNvSpPr>
                <a:spLocks/>
              </p:cNvSpPr>
              <p:nvPr/>
            </p:nvSpPr>
            <p:spPr bwMode="auto">
              <a:xfrm>
                <a:off x="1447" y="2286"/>
                <a:ext cx="45" cy="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8100" cap="sq" cmpd="dbl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846" name="Line 4"/>
              <p:cNvSpPr>
                <a:spLocks noChangeShapeType="1"/>
              </p:cNvSpPr>
              <p:nvPr/>
            </p:nvSpPr>
            <p:spPr bwMode="auto">
              <a:xfrm flipV="1">
                <a:off x="1292" y="1207"/>
                <a:ext cx="0" cy="1679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847" name="Line 5"/>
              <p:cNvSpPr>
                <a:spLocks noChangeShapeType="1"/>
              </p:cNvSpPr>
              <p:nvPr/>
            </p:nvSpPr>
            <p:spPr bwMode="auto">
              <a:xfrm>
                <a:off x="793" y="2387"/>
                <a:ext cx="2495" cy="0"/>
              </a:xfrm>
              <a:prstGeom prst="line">
                <a:avLst/>
              </a:prstGeom>
              <a:noFill/>
              <a:ln w="28575" cap="sq">
                <a:solidFill>
                  <a:srgbClr val="000000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848" name="Line 6"/>
              <p:cNvSpPr>
                <a:spLocks noChangeShapeType="1"/>
              </p:cNvSpPr>
              <p:nvPr/>
            </p:nvSpPr>
            <p:spPr bwMode="auto">
              <a:xfrm flipV="1">
                <a:off x="1292" y="1797"/>
                <a:ext cx="817" cy="590"/>
              </a:xfrm>
              <a:prstGeom prst="line">
                <a:avLst/>
              </a:prstGeom>
              <a:noFill/>
              <a:ln w="28575" cap="sq">
                <a:solidFill>
                  <a:srgbClr val="6600CC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849" name="Line 7"/>
              <p:cNvSpPr>
                <a:spLocks noChangeShapeType="1"/>
              </p:cNvSpPr>
              <p:nvPr/>
            </p:nvSpPr>
            <p:spPr bwMode="auto">
              <a:xfrm flipV="1">
                <a:off x="1292" y="2092"/>
                <a:ext cx="409" cy="295"/>
              </a:xfrm>
              <a:prstGeom prst="line">
                <a:avLst/>
              </a:prstGeom>
              <a:noFill/>
              <a:ln w="28575" cap="sq">
                <a:solidFill>
                  <a:srgbClr val="FF66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850" name="Line 8"/>
              <p:cNvSpPr>
                <a:spLocks noChangeShapeType="1"/>
              </p:cNvSpPr>
              <p:nvPr/>
            </p:nvSpPr>
            <p:spPr bwMode="auto">
              <a:xfrm>
                <a:off x="1257" y="1797"/>
                <a:ext cx="852" cy="0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851" name="Line 9"/>
              <p:cNvSpPr>
                <a:spLocks noChangeShapeType="1"/>
              </p:cNvSpPr>
              <p:nvPr/>
            </p:nvSpPr>
            <p:spPr bwMode="auto">
              <a:xfrm>
                <a:off x="1252" y="2089"/>
                <a:ext cx="449" cy="0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852" name="Line 10"/>
              <p:cNvSpPr>
                <a:spLocks noChangeShapeType="1"/>
              </p:cNvSpPr>
              <p:nvPr/>
            </p:nvSpPr>
            <p:spPr bwMode="auto">
              <a:xfrm flipV="1">
                <a:off x="1292" y="1797"/>
                <a:ext cx="0" cy="590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4853" name="Line 11"/>
              <p:cNvSpPr>
                <a:spLocks noChangeShapeType="1"/>
              </p:cNvSpPr>
              <p:nvPr/>
            </p:nvSpPr>
            <p:spPr bwMode="auto">
              <a:xfrm flipV="1">
                <a:off x="1292" y="2090"/>
                <a:ext cx="0" cy="295"/>
              </a:xfrm>
              <a:prstGeom prst="line">
                <a:avLst/>
              </a:prstGeom>
              <a:noFill/>
              <a:ln w="28575" cap="sq">
                <a:solidFill>
                  <a:srgbClr val="3399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4838" name="Rectangle 14"/>
            <p:cNvSpPr>
              <a:spLocks noChangeArrowheads="1"/>
            </p:cNvSpPr>
            <p:nvPr/>
          </p:nvSpPr>
          <p:spPr bwMode="auto">
            <a:xfrm>
              <a:off x="1074" y="247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504839" name="Rectangle 15"/>
            <p:cNvSpPr>
              <a:spLocks noChangeArrowheads="1"/>
            </p:cNvSpPr>
            <p:nvPr/>
          </p:nvSpPr>
          <p:spPr bwMode="auto">
            <a:xfrm>
              <a:off x="939" y="1842"/>
              <a:ext cx="3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V,I</a:t>
              </a:r>
            </a:p>
          </p:txBody>
        </p:sp>
        <p:sp>
          <p:nvSpPr>
            <p:cNvPr id="504840" name="Rectangle 16"/>
            <p:cNvSpPr>
              <a:spLocks noChangeArrowheads="1"/>
            </p:cNvSpPr>
            <p:nvPr/>
          </p:nvSpPr>
          <p:spPr bwMode="auto">
            <a:xfrm>
              <a:off x="2064" y="2478"/>
              <a:ext cx="2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0</a:t>
              </a:r>
              <a:endParaRPr lang="en-US" altLang="en-US" sz="2000">
                <a:solidFill>
                  <a:schemeClr val="tx2"/>
                </a:solidFill>
                <a:latin typeface="B Nazanin" pitchFamily="2" charset="-78"/>
              </a:endParaRPr>
            </a:p>
          </p:txBody>
        </p:sp>
        <p:sp>
          <p:nvSpPr>
            <p:cNvPr id="504841" name="Rectangle 17"/>
            <p:cNvSpPr>
              <a:spLocks noChangeArrowheads="1"/>
            </p:cNvSpPr>
            <p:nvPr/>
          </p:nvSpPr>
          <p:spPr bwMode="auto">
            <a:xfrm>
              <a:off x="1115" y="2779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504842" name="Rectangle 18"/>
            <p:cNvSpPr>
              <a:spLocks noChangeArrowheads="1"/>
            </p:cNvSpPr>
            <p:nvPr/>
          </p:nvSpPr>
          <p:spPr bwMode="auto">
            <a:xfrm>
              <a:off x="1470" y="2977"/>
              <a:ext cx="2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ω</a:t>
              </a: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  <a:endParaRPr lang="el-GR" altLang="en-US" sz="2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04843" name="Rectangle 19"/>
            <p:cNvSpPr>
              <a:spLocks noChangeArrowheads="1"/>
            </p:cNvSpPr>
            <p:nvPr/>
          </p:nvSpPr>
          <p:spPr bwMode="auto">
            <a:xfrm>
              <a:off x="1685" y="2856"/>
              <a:ext cx="2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I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0</a:t>
              </a:r>
              <a:endParaRPr lang="en-US" altLang="en-US" sz="2000">
                <a:solidFill>
                  <a:schemeClr val="tx2"/>
                </a:solidFill>
                <a:latin typeface="B Nazanin" pitchFamily="2" charset="-78"/>
              </a:endParaRPr>
            </a:p>
          </p:txBody>
        </p:sp>
        <p:sp>
          <p:nvSpPr>
            <p:cNvPr id="504844" name="Rectangle 20"/>
            <p:cNvSpPr>
              <a:spLocks noChangeArrowheads="1"/>
            </p:cNvSpPr>
            <p:nvPr/>
          </p:nvSpPr>
          <p:spPr bwMode="auto">
            <a:xfrm>
              <a:off x="3251" y="3022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7019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13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13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13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13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3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3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21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21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21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13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13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13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1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3442" grpId="0"/>
      <p:bldP spid="121344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975" y="668339"/>
            <a:ext cx="8001000" cy="6000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z="2800"/>
              <a:t>در يك مدار سلفي ولتاژ نسبت به جريان 90 درجه تقدم فاز دارد . </a:t>
            </a:r>
            <a:endParaRPr lang="en-US" altLang="en-US" sz="280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8301" y="1628776"/>
            <a:ext cx="4391025" cy="765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( نمايش به وسيلۀ بردارهاي فازي ) </a:t>
            </a:r>
            <a:endParaRPr lang="en-US" altLang="en-US" smtClean="0"/>
          </a:p>
        </p:txBody>
      </p:sp>
      <p:grpSp>
        <p:nvGrpSpPr>
          <p:cNvPr id="1214486" name="Group 22"/>
          <p:cNvGrpSpPr>
            <a:grpSpLocks/>
          </p:cNvGrpSpPr>
          <p:nvPr/>
        </p:nvGrpSpPr>
        <p:grpSpPr bwMode="auto">
          <a:xfrm>
            <a:off x="3987801" y="2579689"/>
            <a:ext cx="4181475" cy="2954337"/>
            <a:chOff x="612" y="1661"/>
            <a:chExt cx="2634" cy="1861"/>
          </a:xfrm>
        </p:grpSpPr>
        <p:sp>
          <p:nvSpPr>
            <p:cNvPr id="505861" name="Arc 6"/>
            <p:cNvSpPr>
              <a:spLocks/>
            </p:cNvSpPr>
            <p:nvPr/>
          </p:nvSpPr>
          <p:spPr bwMode="auto">
            <a:xfrm>
              <a:off x="1901" y="2922"/>
              <a:ext cx="45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sq" cmpd="dbl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2" name="Line 7"/>
            <p:cNvSpPr>
              <a:spLocks noChangeShapeType="1"/>
            </p:cNvSpPr>
            <p:nvPr/>
          </p:nvSpPr>
          <p:spPr bwMode="auto">
            <a:xfrm flipV="1">
              <a:off x="1746" y="1843"/>
              <a:ext cx="0" cy="1679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3" name="Line 8"/>
            <p:cNvSpPr>
              <a:spLocks noChangeShapeType="1"/>
            </p:cNvSpPr>
            <p:nvPr/>
          </p:nvSpPr>
          <p:spPr bwMode="auto">
            <a:xfrm>
              <a:off x="612" y="3023"/>
              <a:ext cx="2495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4" name="Line 9"/>
            <p:cNvSpPr>
              <a:spLocks noChangeShapeType="1"/>
            </p:cNvSpPr>
            <p:nvPr/>
          </p:nvSpPr>
          <p:spPr bwMode="auto">
            <a:xfrm rot="16200000" flipV="1">
              <a:off x="1042" y="2325"/>
              <a:ext cx="817" cy="590"/>
            </a:xfrm>
            <a:prstGeom prst="line">
              <a:avLst/>
            </a:prstGeom>
            <a:noFill/>
            <a:ln w="28575" cap="sq">
              <a:solidFill>
                <a:srgbClr val="6600CC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5" name="Line 10"/>
            <p:cNvSpPr>
              <a:spLocks noChangeShapeType="1"/>
            </p:cNvSpPr>
            <p:nvPr/>
          </p:nvSpPr>
          <p:spPr bwMode="auto">
            <a:xfrm flipV="1">
              <a:off x="1746" y="2728"/>
              <a:ext cx="409" cy="295"/>
            </a:xfrm>
            <a:prstGeom prst="line">
              <a:avLst/>
            </a:prstGeom>
            <a:noFill/>
            <a:ln w="28575" cap="sq">
              <a:solidFill>
                <a:srgbClr val="FF66FF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6" name="Line 11"/>
            <p:cNvSpPr>
              <a:spLocks noChangeShapeType="1"/>
            </p:cNvSpPr>
            <p:nvPr/>
          </p:nvSpPr>
          <p:spPr bwMode="auto">
            <a:xfrm rot="10800000">
              <a:off x="1156" y="2211"/>
              <a:ext cx="63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7" name="Line 12"/>
            <p:cNvSpPr>
              <a:spLocks noChangeShapeType="1"/>
            </p:cNvSpPr>
            <p:nvPr/>
          </p:nvSpPr>
          <p:spPr bwMode="auto">
            <a:xfrm>
              <a:off x="1706" y="2725"/>
              <a:ext cx="44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8" name="Line 13"/>
            <p:cNvSpPr>
              <a:spLocks noChangeShapeType="1"/>
            </p:cNvSpPr>
            <p:nvPr/>
          </p:nvSpPr>
          <p:spPr bwMode="auto">
            <a:xfrm flipV="1">
              <a:off x="1746" y="2205"/>
              <a:ext cx="0" cy="818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69" name="Line 14"/>
            <p:cNvSpPr>
              <a:spLocks noChangeShapeType="1"/>
            </p:cNvSpPr>
            <p:nvPr/>
          </p:nvSpPr>
          <p:spPr bwMode="auto">
            <a:xfrm flipV="1">
              <a:off x="1746" y="2726"/>
              <a:ext cx="0" cy="295"/>
            </a:xfrm>
            <a:prstGeom prst="line">
              <a:avLst/>
            </a:prstGeom>
            <a:noFill/>
            <a:ln w="28575" cap="sq">
              <a:solidFill>
                <a:srgbClr val="3399FF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870" name="Rectangle 15"/>
            <p:cNvSpPr>
              <a:spLocks noChangeArrowheads="1"/>
            </p:cNvSpPr>
            <p:nvPr/>
          </p:nvSpPr>
          <p:spPr bwMode="auto">
            <a:xfrm>
              <a:off x="1707" y="2069"/>
              <a:ext cx="29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505871" name="Rectangle 16"/>
            <p:cNvSpPr>
              <a:spLocks noChangeArrowheads="1"/>
            </p:cNvSpPr>
            <p:nvPr/>
          </p:nvSpPr>
          <p:spPr bwMode="auto">
            <a:xfrm>
              <a:off x="1393" y="1661"/>
              <a:ext cx="3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V,I</a:t>
              </a:r>
            </a:p>
          </p:txBody>
        </p:sp>
        <p:sp>
          <p:nvSpPr>
            <p:cNvPr id="505872" name="Rectangle 17"/>
            <p:cNvSpPr>
              <a:spLocks noChangeArrowheads="1"/>
            </p:cNvSpPr>
            <p:nvPr/>
          </p:nvSpPr>
          <p:spPr bwMode="auto">
            <a:xfrm>
              <a:off x="871" y="2078"/>
              <a:ext cx="34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chemeClr val="tx2"/>
                  </a:solidFill>
                  <a:cs typeface="Times New Roman" panose="02020603050405020304" pitchFamily="18" charset="0"/>
                </a:rPr>
                <a:t>L</a:t>
              </a:r>
              <a:endParaRPr lang="en-US" altLang="en-US" sz="2000">
                <a:solidFill>
                  <a:schemeClr val="tx2"/>
                </a:solidFill>
                <a:latin typeface="B Nazanin" pitchFamily="2" charset="-78"/>
              </a:endParaRPr>
            </a:p>
          </p:txBody>
        </p:sp>
        <p:sp>
          <p:nvSpPr>
            <p:cNvPr id="505873" name="Rectangle 18"/>
            <p:cNvSpPr>
              <a:spLocks noChangeArrowheads="1"/>
            </p:cNvSpPr>
            <p:nvPr/>
          </p:nvSpPr>
          <p:spPr bwMode="auto">
            <a:xfrm>
              <a:off x="1569" y="2598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505874" name="Rectangle 19"/>
            <p:cNvSpPr>
              <a:spLocks noChangeArrowheads="1"/>
            </p:cNvSpPr>
            <p:nvPr/>
          </p:nvSpPr>
          <p:spPr bwMode="auto">
            <a:xfrm>
              <a:off x="1924" y="2796"/>
              <a:ext cx="2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ω</a:t>
              </a: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  <a:endParaRPr lang="el-GR" altLang="en-US" sz="2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05875" name="Rectangle 20"/>
            <p:cNvSpPr>
              <a:spLocks noChangeArrowheads="1"/>
            </p:cNvSpPr>
            <p:nvPr/>
          </p:nvSpPr>
          <p:spPr bwMode="auto">
            <a:xfrm>
              <a:off x="2139" y="2675"/>
              <a:ext cx="2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I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0</a:t>
              </a:r>
              <a:endParaRPr lang="en-US" altLang="en-US" sz="2000">
                <a:solidFill>
                  <a:schemeClr val="tx2"/>
                </a:solidFill>
                <a:latin typeface="B Nazanin" pitchFamily="2" charset="-78"/>
              </a:endParaRPr>
            </a:p>
          </p:txBody>
        </p:sp>
        <p:sp>
          <p:nvSpPr>
            <p:cNvPr id="505876" name="Rectangle 21"/>
            <p:cNvSpPr>
              <a:spLocks noChangeArrowheads="1"/>
            </p:cNvSpPr>
            <p:nvPr/>
          </p:nvSpPr>
          <p:spPr bwMode="auto">
            <a:xfrm>
              <a:off x="3077" y="2841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655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4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4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4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8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1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1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1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8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14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14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14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1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4466" grpId="0"/>
      <p:bldP spid="12144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975" y="549276"/>
            <a:ext cx="8001000" cy="6715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z="2800"/>
              <a:t>در يك مدار خازني ولتاژ نسبت به جريان 90 درجه تأخير فاز دارد . </a:t>
            </a:r>
            <a:endParaRPr lang="en-US" altLang="en-US" sz="2800"/>
          </a:p>
        </p:txBody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2938" y="1470025"/>
            <a:ext cx="4102100" cy="693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( نمايش به وسيلۀ بردارهاي فازي ) </a:t>
            </a:r>
            <a:endParaRPr lang="en-US" altLang="en-US" smtClean="0"/>
          </a:p>
        </p:txBody>
      </p:sp>
      <p:grpSp>
        <p:nvGrpSpPr>
          <p:cNvPr id="1215509" name="Group 21"/>
          <p:cNvGrpSpPr>
            <a:grpSpLocks/>
          </p:cNvGrpSpPr>
          <p:nvPr/>
        </p:nvGrpSpPr>
        <p:grpSpPr bwMode="auto">
          <a:xfrm>
            <a:off x="4310064" y="2276475"/>
            <a:ext cx="3533775" cy="3752850"/>
            <a:chOff x="1020" y="1701"/>
            <a:chExt cx="2226" cy="2364"/>
          </a:xfrm>
        </p:grpSpPr>
        <p:sp>
          <p:nvSpPr>
            <p:cNvPr id="506885" name="Arc 5"/>
            <p:cNvSpPr>
              <a:spLocks/>
            </p:cNvSpPr>
            <p:nvPr/>
          </p:nvSpPr>
          <p:spPr bwMode="auto">
            <a:xfrm>
              <a:off x="1901" y="2922"/>
              <a:ext cx="45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sq" cmpd="dbl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86" name="Line 6"/>
            <p:cNvSpPr>
              <a:spLocks noChangeShapeType="1"/>
            </p:cNvSpPr>
            <p:nvPr/>
          </p:nvSpPr>
          <p:spPr bwMode="auto">
            <a:xfrm flipV="1">
              <a:off x="1746" y="1888"/>
              <a:ext cx="0" cy="2177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87" name="Line 7"/>
            <p:cNvSpPr>
              <a:spLocks noChangeShapeType="1"/>
            </p:cNvSpPr>
            <p:nvPr/>
          </p:nvSpPr>
          <p:spPr bwMode="auto">
            <a:xfrm>
              <a:off x="1020" y="3023"/>
              <a:ext cx="2087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88" name="Line 8"/>
            <p:cNvSpPr>
              <a:spLocks noChangeShapeType="1"/>
            </p:cNvSpPr>
            <p:nvPr/>
          </p:nvSpPr>
          <p:spPr bwMode="auto">
            <a:xfrm rot="5400000" flipV="1">
              <a:off x="1632" y="3135"/>
              <a:ext cx="817" cy="590"/>
            </a:xfrm>
            <a:prstGeom prst="line">
              <a:avLst/>
            </a:prstGeom>
            <a:noFill/>
            <a:ln w="28575" cap="sq">
              <a:solidFill>
                <a:srgbClr val="6600CC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89" name="Line 9"/>
            <p:cNvSpPr>
              <a:spLocks noChangeShapeType="1"/>
            </p:cNvSpPr>
            <p:nvPr/>
          </p:nvSpPr>
          <p:spPr bwMode="auto">
            <a:xfrm flipV="1">
              <a:off x="1746" y="2728"/>
              <a:ext cx="409" cy="295"/>
            </a:xfrm>
            <a:prstGeom prst="line">
              <a:avLst/>
            </a:prstGeom>
            <a:noFill/>
            <a:ln w="28575" cap="sq">
              <a:solidFill>
                <a:srgbClr val="FF66FF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90" name="Line 10"/>
            <p:cNvSpPr>
              <a:spLocks noChangeShapeType="1"/>
            </p:cNvSpPr>
            <p:nvPr/>
          </p:nvSpPr>
          <p:spPr bwMode="auto">
            <a:xfrm>
              <a:off x="1706" y="3837"/>
              <a:ext cx="63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91" name="Line 11"/>
            <p:cNvSpPr>
              <a:spLocks noChangeShapeType="1"/>
            </p:cNvSpPr>
            <p:nvPr/>
          </p:nvSpPr>
          <p:spPr bwMode="auto">
            <a:xfrm>
              <a:off x="1706" y="2725"/>
              <a:ext cx="44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92" name="Line 12"/>
            <p:cNvSpPr>
              <a:spLocks noChangeShapeType="1"/>
            </p:cNvSpPr>
            <p:nvPr/>
          </p:nvSpPr>
          <p:spPr bwMode="auto">
            <a:xfrm rot="10800000" flipV="1">
              <a:off x="1746" y="3020"/>
              <a:ext cx="0" cy="818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93" name="Line 13"/>
            <p:cNvSpPr>
              <a:spLocks noChangeShapeType="1"/>
            </p:cNvSpPr>
            <p:nvPr/>
          </p:nvSpPr>
          <p:spPr bwMode="auto">
            <a:xfrm flipV="1">
              <a:off x="1746" y="2726"/>
              <a:ext cx="0" cy="295"/>
            </a:xfrm>
            <a:prstGeom prst="line">
              <a:avLst/>
            </a:prstGeom>
            <a:noFill/>
            <a:ln w="28575" cap="sq">
              <a:solidFill>
                <a:srgbClr val="3399FF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894" name="Rectangle 14"/>
            <p:cNvSpPr>
              <a:spLocks noChangeArrowheads="1"/>
            </p:cNvSpPr>
            <p:nvPr/>
          </p:nvSpPr>
          <p:spPr bwMode="auto">
            <a:xfrm>
              <a:off x="1487" y="3708"/>
              <a:ext cx="30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506895" name="Rectangle 15"/>
            <p:cNvSpPr>
              <a:spLocks noChangeArrowheads="1"/>
            </p:cNvSpPr>
            <p:nvPr/>
          </p:nvSpPr>
          <p:spPr bwMode="auto">
            <a:xfrm>
              <a:off x="1401" y="1701"/>
              <a:ext cx="3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V,I</a:t>
              </a:r>
            </a:p>
          </p:txBody>
        </p:sp>
        <p:sp>
          <p:nvSpPr>
            <p:cNvPr id="506896" name="Rectangle 16"/>
            <p:cNvSpPr>
              <a:spLocks noChangeArrowheads="1"/>
            </p:cNvSpPr>
            <p:nvPr/>
          </p:nvSpPr>
          <p:spPr bwMode="auto">
            <a:xfrm>
              <a:off x="2290" y="3732"/>
              <a:ext cx="34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chemeClr val="tx2"/>
                  </a:solidFill>
                  <a:cs typeface="Times New Roman" panose="02020603050405020304" pitchFamily="18" charset="0"/>
                </a:rPr>
                <a:t>L</a:t>
              </a:r>
              <a:endParaRPr lang="en-US" altLang="en-US" sz="2000">
                <a:solidFill>
                  <a:schemeClr val="tx2"/>
                </a:solidFill>
                <a:latin typeface="B Nazanin" pitchFamily="2" charset="-78"/>
              </a:endParaRPr>
            </a:p>
          </p:txBody>
        </p:sp>
        <p:sp>
          <p:nvSpPr>
            <p:cNvPr id="506897" name="Rectangle 17"/>
            <p:cNvSpPr>
              <a:spLocks noChangeArrowheads="1"/>
            </p:cNvSpPr>
            <p:nvPr/>
          </p:nvSpPr>
          <p:spPr bwMode="auto">
            <a:xfrm>
              <a:off x="1569" y="2598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506898" name="Rectangle 18"/>
            <p:cNvSpPr>
              <a:spLocks noChangeArrowheads="1"/>
            </p:cNvSpPr>
            <p:nvPr/>
          </p:nvSpPr>
          <p:spPr bwMode="auto">
            <a:xfrm>
              <a:off x="1924" y="2796"/>
              <a:ext cx="2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ω</a:t>
              </a: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  <a:endParaRPr lang="el-GR" altLang="en-US" sz="2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06899" name="Rectangle 19"/>
            <p:cNvSpPr>
              <a:spLocks noChangeArrowheads="1"/>
            </p:cNvSpPr>
            <p:nvPr/>
          </p:nvSpPr>
          <p:spPr bwMode="auto">
            <a:xfrm>
              <a:off x="2139" y="2675"/>
              <a:ext cx="2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I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0</a:t>
              </a:r>
              <a:endParaRPr lang="en-US" altLang="en-US" sz="2000">
                <a:solidFill>
                  <a:schemeClr val="tx2"/>
                </a:solidFill>
                <a:latin typeface="B Nazanin" pitchFamily="2" charset="-78"/>
              </a:endParaRPr>
            </a:p>
          </p:txBody>
        </p:sp>
        <p:sp>
          <p:nvSpPr>
            <p:cNvPr id="506900" name="Rectangle 20"/>
            <p:cNvSpPr>
              <a:spLocks noChangeArrowheads="1"/>
            </p:cNvSpPr>
            <p:nvPr/>
          </p:nvSpPr>
          <p:spPr bwMode="auto">
            <a:xfrm>
              <a:off x="3077" y="2841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212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54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5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5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96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15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15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15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1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5490" grpId="0"/>
      <p:bldP spid="12154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1" y="620713"/>
            <a:ext cx="8424863" cy="57626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a-IR" altLang="en-US" smtClean="0"/>
              <a:t>بردارهاي فازوري در يك مدار </a:t>
            </a:r>
            <a:r>
              <a:rPr lang="en-US" altLang="en-US" smtClean="0">
                <a:solidFill>
                  <a:srgbClr val="000000"/>
                </a:solidFill>
              </a:rPr>
              <a:t>RLC</a:t>
            </a:r>
            <a:r>
              <a:rPr lang="fa-IR" altLang="en-US" smtClean="0"/>
              <a:t> سري وقتي كه </a:t>
            </a:r>
            <a:r>
              <a:rPr lang="en-US" altLang="en-US" smtClean="0">
                <a:solidFill>
                  <a:srgbClr val="000000"/>
                </a:solidFill>
              </a:rPr>
              <a:t>V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en-US" altLang="en-US" baseline="-25000" smtClean="0">
                <a:solidFill>
                  <a:srgbClr val="000000"/>
                </a:solidFill>
              </a:rPr>
              <a:t>C </a:t>
            </a:r>
            <a:r>
              <a:rPr lang="en-US" altLang="en-US" smtClean="0">
                <a:solidFill>
                  <a:srgbClr val="000000"/>
                </a:solidFill>
              </a:rPr>
              <a:t>&lt; V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en-US" altLang="en-US" baseline="-25000" smtClean="0">
                <a:solidFill>
                  <a:srgbClr val="000000"/>
                </a:solidFill>
              </a:rPr>
              <a:t>L</a:t>
            </a:r>
            <a:r>
              <a:rPr lang="fa-IR" altLang="en-US" smtClean="0"/>
              <a:t> فرض شود </a:t>
            </a:r>
          </a:p>
        </p:txBody>
      </p:sp>
      <p:grpSp>
        <p:nvGrpSpPr>
          <p:cNvPr id="1216542" name="Group 30"/>
          <p:cNvGrpSpPr>
            <a:grpSpLocks/>
          </p:cNvGrpSpPr>
          <p:nvPr/>
        </p:nvGrpSpPr>
        <p:grpSpPr bwMode="auto">
          <a:xfrm>
            <a:off x="6383339" y="1331913"/>
            <a:ext cx="3881437" cy="3465512"/>
            <a:chOff x="801" y="1701"/>
            <a:chExt cx="2445" cy="2183"/>
          </a:xfrm>
        </p:grpSpPr>
        <p:sp>
          <p:nvSpPr>
            <p:cNvPr id="507938" name="Arc 29"/>
            <p:cNvSpPr>
              <a:spLocks/>
            </p:cNvSpPr>
            <p:nvPr/>
          </p:nvSpPr>
          <p:spPr bwMode="auto">
            <a:xfrm>
              <a:off x="1882" y="2751"/>
              <a:ext cx="91" cy="99"/>
            </a:xfrm>
            <a:custGeom>
              <a:avLst/>
              <a:gdLst>
                <a:gd name="T0" fmla="*/ 0 w 21600"/>
                <a:gd name="T1" fmla="*/ 0 h 23822"/>
                <a:gd name="T2" fmla="*/ 0 w 21600"/>
                <a:gd name="T3" fmla="*/ 0 h 23822"/>
                <a:gd name="T4" fmla="*/ 0 w 21600"/>
                <a:gd name="T5" fmla="*/ 0 h 238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3822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42"/>
                    <a:pt x="21561" y="23083"/>
                    <a:pt x="21485" y="23822"/>
                  </a:cubicBezTo>
                </a:path>
                <a:path w="21600" h="23822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342"/>
                    <a:pt x="21561" y="23083"/>
                    <a:pt x="21485" y="23822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39" name="Arc 5"/>
            <p:cNvSpPr>
              <a:spLocks/>
            </p:cNvSpPr>
            <p:nvPr/>
          </p:nvSpPr>
          <p:spPr bwMode="auto">
            <a:xfrm>
              <a:off x="1901" y="2922"/>
              <a:ext cx="45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sq" cmpd="dbl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40" name="Line 6"/>
            <p:cNvSpPr>
              <a:spLocks noChangeShapeType="1"/>
            </p:cNvSpPr>
            <p:nvPr/>
          </p:nvSpPr>
          <p:spPr bwMode="auto">
            <a:xfrm flipV="1">
              <a:off x="1746" y="1888"/>
              <a:ext cx="0" cy="1996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41" name="Line 7"/>
            <p:cNvSpPr>
              <a:spLocks noChangeShapeType="1"/>
            </p:cNvSpPr>
            <p:nvPr/>
          </p:nvSpPr>
          <p:spPr bwMode="auto">
            <a:xfrm>
              <a:off x="1020" y="3023"/>
              <a:ext cx="2087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42" name="Line 9"/>
            <p:cNvSpPr>
              <a:spLocks noChangeShapeType="1"/>
            </p:cNvSpPr>
            <p:nvPr/>
          </p:nvSpPr>
          <p:spPr bwMode="auto">
            <a:xfrm flipV="1">
              <a:off x="1740" y="2502"/>
              <a:ext cx="726" cy="524"/>
            </a:xfrm>
            <a:prstGeom prst="line">
              <a:avLst/>
            </a:prstGeom>
            <a:noFill/>
            <a:ln w="28575" cap="sq">
              <a:solidFill>
                <a:srgbClr val="FF66FF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43" name="Line 13"/>
            <p:cNvSpPr>
              <a:spLocks noChangeShapeType="1"/>
            </p:cNvSpPr>
            <p:nvPr/>
          </p:nvSpPr>
          <p:spPr bwMode="auto">
            <a:xfrm flipV="1">
              <a:off x="1746" y="2115"/>
              <a:ext cx="432" cy="906"/>
            </a:xfrm>
            <a:prstGeom prst="line">
              <a:avLst/>
            </a:prstGeom>
            <a:noFill/>
            <a:ln w="28575" cap="sq">
              <a:solidFill>
                <a:srgbClr val="3399FF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44" name="Rectangle 15"/>
            <p:cNvSpPr>
              <a:spLocks noChangeArrowheads="1"/>
            </p:cNvSpPr>
            <p:nvPr/>
          </p:nvSpPr>
          <p:spPr bwMode="auto">
            <a:xfrm>
              <a:off x="1401" y="1701"/>
              <a:ext cx="3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V,I</a:t>
              </a:r>
            </a:p>
          </p:txBody>
        </p:sp>
        <p:sp>
          <p:nvSpPr>
            <p:cNvPr id="507945" name="Rectangle 16"/>
            <p:cNvSpPr>
              <a:spLocks noChangeArrowheads="1"/>
            </p:cNvSpPr>
            <p:nvPr/>
          </p:nvSpPr>
          <p:spPr bwMode="auto">
            <a:xfrm>
              <a:off x="2007" y="3490"/>
              <a:ext cx="3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0B0B73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C</a:t>
              </a:r>
              <a:endParaRPr lang="en-US" altLang="en-US" sz="2000">
                <a:solidFill>
                  <a:srgbClr val="0B0B73"/>
                </a:solidFill>
                <a:latin typeface="B Nazanin" pitchFamily="2" charset="-78"/>
              </a:endParaRPr>
            </a:p>
          </p:txBody>
        </p:sp>
        <p:sp>
          <p:nvSpPr>
            <p:cNvPr id="507946" name="Rectangle 17"/>
            <p:cNvSpPr>
              <a:spLocks noChangeArrowheads="1"/>
            </p:cNvSpPr>
            <p:nvPr/>
          </p:nvSpPr>
          <p:spPr bwMode="auto">
            <a:xfrm>
              <a:off x="1890" y="2553"/>
              <a:ext cx="2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φ</a:t>
              </a:r>
            </a:p>
          </p:txBody>
        </p:sp>
        <p:sp>
          <p:nvSpPr>
            <p:cNvPr id="507947" name="Rectangle 18"/>
            <p:cNvSpPr>
              <a:spLocks noChangeArrowheads="1"/>
            </p:cNvSpPr>
            <p:nvPr/>
          </p:nvSpPr>
          <p:spPr bwMode="auto">
            <a:xfrm>
              <a:off x="1924" y="2796"/>
              <a:ext cx="2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ω</a:t>
              </a: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  <a:endParaRPr lang="el-GR" altLang="en-US" sz="2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07948" name="Rectangle 19"/>
            <p:cNvSpPr>
              <a:spLocks noChangeArrowheads="1"/>
            </p:cNvSpPr>
            <p:nvPr/>
          </p:nvSpPr>
          <p:spPr bwMode="auto">
            <a:xfrm>
              <a:off x="2410" y="2393"/>
              <a:ext cx="3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  <a:endParaRPr lang="en-US" altLang="en-US" sz="2000">
                <a:solidFill>
                  <a:schemeClr val="tx2"/>
                </a:solidFill>
                <a:latin typeface="B Nazanin" pitchFamily="2" charset="-78"/>
              </a:endParaRPr>
            </a:p>
          </p:txBody>
        </p:sp>
        <p:sp>
          <p:nvSpPr>
            <p:cNvPr id="507949" name="Rectangle 20"/>
            <p:cNvSpPr>
              <a:spLocks noChangeArrowheads="1"/>
            </p:cNvSpPr>
            <p:nvPr/>
          </p:nvSpPr>
          <p:spPr bwMode="auto">
            <a:xfrm>
              <a:off x="3077" y="2841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507950" name="Line 21"/>
            <p:cNvSpPr>
              <a:spLocks noChangeShapeType="1"/>
            </p:cNvSpPr>
            <p:nvPr/>
          </p:nvSpPr>
          <p:spPr bwMode="auto">
            <a:xfrm rot="5400000" flipV="1">
              <a:off x="965" y="2241"/>
              <a:ext cx="907" cy="655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triangl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51" name="Line 22"/>
            <p:cNvSpPr>
              <a:spLocks noChangeShapeType="1"/>
            </p:cNvSpPr>
            <p:nvPr/>
          </p:nvSpPr>
          <p:spPr bwMode="auto">
            <a:xfrm rot="5400000" flipV="1">
              <a:off x="1406" y="2686"/>
              <a:ext cx="407" cy="293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triangl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52" name="Line 24"/>
            <p:cNvSpPr>
              <a:spLocks noChangeShapeType="1"/>
            </p:cNvSpPr>
            <p:nvPr/>
          </p:nvSpPr>
          <p:spPr bwMode="auto">
            <a:xfrm flipV="1">
              <a:off x="1474" y="2096"/>
              <a:ext cx="726" cy="524"/>
            </a:xfrm>
            <a:prstGeom prst="line">
              <a:avLst/>
            </a:prstGeom>
            <a:noFill/>
            <a:ln w="3175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53" name="Line 25"/>
            <p:cNvSpPr>
              <a:spLocks noChangeShapeType="1"/>
            </p:cNvSpPr>
            <p:nvPr/>
          </p:nvSpPr>
          <p:spPr bwMode="auto">
            <a:xfrm rot="5400000" flipV="1">
              <a:off x="2125" y="2172"/>
              <a:ext cx="408" cy="294"/>
            </a:xfrm>
            <a:prstGeom prst="line">
              <a:avLst/>
            </a:prstGeom>
            <a:noFill/>
            <a:ln w="3175">
              <a:solidFill>
                <a:srgbClr val="A50021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54" name="Line 8"/>
            <p:cNvSpPr>
              <a:spLocks noChangeShapeType="1"/>
            </p:cNvSpPr>
            <p:nvPr/>
          </p:nvSpPr>
          <p:spPr bwMode="auto">
            <a:xfrm rot="5400000" flipV="1">
              <a:off x="1677" y="3090"/>
              <a:ext cx="500" cy="361"/>
            </a:xfrm>
            <a:prstGeom prst="line">
              <a:avLst/>
            </a:prstGeom>
            <a:noFill/>
            <a:ln w="28575" cap="sq">
              <a:solidFill>
                <a:srgbClr val="6600CC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55" name="Rectangle 26"/>
            <p:cNvSpPr>
              <a:spLocks noChangeArrowheads="1"/>
            </p:cNvSpPr>
            <p:nvPr/>
          </p:nvSpPr>
          <p:spPr bwMode="auto">
            <a:xfrm>
              <a:off x="2109" y="1957"/>
              <a:ext cx="2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chemeClr val="tx2"/>
                  </a:solidFill>
                  <a:latin typeface="B Nazanin" pitchFamily="2" charset="-78"/>
                </a:rPr>
                <a:t>0</a:t>
              </a:r>
              <a:endParaRPr lang="en-US" altLang="en-US" sz="2000">
                <a:solidFill>
                  <a:schemeClr val="tx2"/>
                </a:solidFill>
                <a:latin typeface="B Nazanin" pitchFamily="2" charset="-78"/>
              </a:endParaRPr>
            </a:p>
          </p:txBody>
        </p:sp>
        <p:sp>
          <p:nvSpPr>
            <p:cNvPr id="507956" name="Rectangle 27"/>
            <p:cNvSpPr>
              <a:spLocks noChangeArrowheads="1"/>
            </p:cNvSpPr>
            <p:nvPr/>
          </p:nvSpPr>
          <p:spPr bwMode="auto">
            <a:xfrm>
              <a:off x="801" y="1968"/>
              <a:ext cx="34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0B0B73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L</a:t>
              </a:r>
              <a:endParaRPr lang="en-US" altLang="en-US" sz="2000">
                <a:solidFill>
                  <a:srgbClr val="0B0B73"/>
                </a:solidFill>
                <a:latin typeface="B Nazanin" pitchFamily="2" charset="-78"/>
              </a:endParaRPr>
            </a:p>
          </p:txBody>
        </p:sp>
        <p:sp>
          <p:nvSpPr>
            <p:cNvPr id="507957" name="Rectangle 28"/>
            <p:cNvSpPr>
              <a:spLocks noChangeArrowheads="1"/>
            </p:cNvSpPr>
            <p:nvPr/>
          </p:nvSpPr>
          <p:spPr bwMode="auto">
            <a:xfrm>
              <a:off x="908" y="2720"/>
              <a:ext cx="7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0B0B73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L</a:t>
              </a: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 - V</a:t>
              </a:r>
              <a:r>
                <a:rPr lang="en-US" altLang="en-US" sz="2000" baseline="-25000">
                  <a:solidFill>
                    <a:srgbClr val="0B0B73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C</a:t>
              </a:r>
              <a:endParaRPr lang="en-US" altLang="en-US" sz="2000" baseline="-25000">
                <a:solidFill>
                  <a:srgbClr val="0B0B73"/>
                </a:solidFill>
                <a:latin typeface="B Nazanin" pitchFamily="2" charset="-78"/>
              </a:endParaRPr>
            </a:p>
          </p:txBody>
        </p:sp>
      </p:grpSp>
      <p:grpSp>
        <p:nvGrpSpPr>
          <p:cNvPr id="1216592" name="Group 80"/>
          <p:cNvGrpSpPr>
            <a:grpSpLocks/>
          </p:cNvGrpSpPr>
          <p:nvPr/>
        </p:nvGrpSpPr>
        <p:grpSpPr bwMode="auto">
          <a:xfrm>
            <a:off x="2424113" y="2133600"/>
            <a:ext cx="2792412" cy="2127250"/>
            <a:chOff x="2754" y="2229"/>
            <a:chExt cx="1759" cy="1340"/>
          </a:xfrm>
        </p:grpSpPr>
        <p:sp>
          <p:nvSpPr>
            <p:cNvPr id="507915" name="Rectangle 43"/>
            <p:cNvSpPr>
              <a:spLocks noChangeArrowheads="1"/>
            </p:cNvSpPr>
            <p:nvPr/>
          </p:nvSpPr>
          <p:spPr bwMode="auto">
            <a:xfrm rot="5400000">
              <a:off x="2790" y="2795"/>
              <a:ext cx="2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rgbClr val="0B0B73"/>
                  </a:solidFill>
                  <a:cs typeface="Times New Roman" panose="02020603050405020304" pitchFamily="18" charset="0"/>
                </a:rPr>
                <a:t>~</a:t>
              </a:r>
            </a:p>
          </p:txBody>
        </p:sp>
        <p:sp>
          <p:nvSpPr>
            <p:cNvPr id="507916" name="Line 45"/>
            <p:cNvSpPr>
              <a:spLocks noChangeShapeType="1"/>
            </p:cNvSpPr>
            <p:nvPr/>
          </p:nvSpPr>
          <p:spPr bwMode="auto">
            <a:xfrm>
              <a:off x="2880" y="2620"/>
              <a:ext cx="0" cy="21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17" name="Line 46"/>
            <p:cNvSpPr>
              <a:spLocks noChangeShapeType="1"/>
            </p:cNvSpPr>
            <p:nvPr/>
          </p:nvSpPr>
          <p:spPr bwMode="auto">
            <a:xfrm>
              <a:off x="4513" y="2632"/>
              <a:ext cx="0" cy="6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18" name="Line 51"/>
            <p:cNvSpPr>
              <a:spLocks noChangeShapeType="1"/>
            </p:cNvSpPr>
            <p:nvPr/>
          </p:nvSpPr>
          <p:spPr bwMode="auto">
            <a:xfrm>
              <a:off x="2880" y="2619"/>
              <a:ext cx="2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19" name="Line 54"/>
            <p:cNvSpPr>
              <a:spLocks noChangeShapeType="1"/>
            </p:cNvSpPr>
            <p:nvPr/>
          </p:nvSpPr>
          <p:spPr bwMode="auto">
            <a:xfrm>
              <a:off x="3152" y="2478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0" name="Freeform 55"/>
            <p:cNvSpPr>
              <a:spLocks/>
            </p:cNvSpPr>
            <p:nvPr/>
          </p:nvSpPr>
          <p:spPr bwMode="auto">
            <a:xfrm>
              <a:off x="3294" y="2502"/>
              <a:ext cx="1218" cy="227"/>
            </a:xfrm>
            <a:custGeom>
              <a:avLst/>
              <a:gdLst>
                <a:gd name="T0" fmla="*/ 0 w 1218"/>
                <a:gd name="T1" fmla="*/ 117 h 227"/>
                <a:gd name="T2" fmla="*/ 339 w 1218"/>
                <a:gd name="T3" fmla="*/ 119 h 227"/>
                <a:gd name="T4" fmla="*/ 376 w 1218"/>
                <a:gd name="T5" fmla="*/ 0 h 227"/>
                <a:gd name="T6" fmla="*/ 411 w 1218"/>
                <a:gd name="T7" fmla="*/ 227 h 227"/>
                <a:gd name="T8" fmla="*/ 481 w 1218"/>
                <a:gd name="T9" fmla="*/ 0 h 227"/>
                <a:gd name="T10" fmla="*/ 527 w 1218"/>
                <a:gd name="T11" fmla="*/ 227 h 227"/>
                <a:gd name="T12" fmla="*/ 596 w 1218"/>
                <a:gd name="T13" fmla="*/ 0 h 227"/>
                <a:gd name="T14" fmla="*/ 643 w 1218"/>
                <a:gd name="T15" fmla="*/ 227 h 227"/>
                <a:gd name="T16" fmla="*/ 713 w 1218"/>
                <a:gd name="T17" fmla="*/ 0 h 227"/>
                <a:gd name="T18" fmla="*/ 770 w 1218"/>
                <a:gd name="T19" fmla="*/ 227 h 227"/>
                <a:gd name="T20" fmla="*/ 805 w 1218"/>
                <a:gd name="T21" fmla="*/ 119 h 227"/>
                <a:gd name="T22" fmla="*/ 1218 w 1218"/>
                <a:gd name="T23" fmla="*/ 123 h 22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218" h="227">
                  <a:moveTo>
                    <a:pt x="0" y="117"/>
                  </a:moveTo>
                  <a:lnTo>
                    <a:pt x="339" y="119"/>
                  </a:lnTo>
                  <a:lnTo>
                    <a:pt x="376" y="0"/>
                  </a:lnTo>
                  <a:lnTo>
                    <a:pt x="411" y="227"/>
                  </a:lnTo>
                  <a:lnTo>
                    <a:pt x="481" y="0"/>
                  </a:lnTo>
                  <a:lnTo>
                    <a:pt x="527" y="227"/>
                  </a:lnTo>
                  <a:lnTo>
                    <a:pt x="596" y="0"/>
                  </a:lnTo>
                  <a:lnTo>
                    <a:pt x="643" y="227"/>
                  </a:lnTo>
                  <a:lnTo>
                    <a:pt x="713" y="0"/>
                  </a:lnTo>
                  <a:lnTo>
                    <a:pt x="770" y="227"/>
                  </a:lnTo>
                  <a:lnTo>
                    <a:pt x="805" y="119"/>
                  </a:lnTo>
                  <a:lnTo>
                    <a:pt x="1218" y="123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1" name="Arc 57"/>
            <p:cNvSpPr>
              <a:spLocks/>
            </p:cNvSpPr>
            <p:nvPr/>
          </p:nvSpPr>
          <p:spPr bwMode="auto">
            <a:xfrm rot="5400000" flipH="1">
              <a:off x="3894" y="3182"/>
              <a:ext cx="160" cy="122"/>
            </a:xfrm>
            <a:custGeom>
              <a:avLst/>
              <a:gdLst>
                <a:gd name="T0" fmla="*/ 0 w 37995"/>
                <a:gd name="T1" fmla="*/ 0 h 43200"/>
                <a:gd name="T2" fmla="*/ 0 w 37995"/>
                <a:gd name="T3" fmla="*/ 0 h 43200"/>
                <a:gd name="T4" fmla="*/ 0 w 3799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995" h="43200" fill="none" extrusionOk="0">
                  <a:moveTo>
                    <a:pt x="16022" y="3"/>
                  </a:moveTo>
                  <a:cubicBezTo>
                    <a:pt x="16146" y="1"/>
                    <a:pt x="16270" y="0"/>
                    <a:pt x="16395" y="0"/>
                  </a:cubicBezTo>
                  <a:cubicBezTo>
                    <a:pt x="28324" y="0"/>
                    <a:pt x="37995" y="9670"/>
                    <a:pt x="37995" y="21600"/>
                  </a:cubicBezTo>
                  <a:cubicBezTo>
                    <a:pt x="37995" y="33529"/>
                    <a:pt x="28324" y="43200"/>
                    <a:pt x="16395" y="43200"/>
                  </a:cubicBezTo>
                  <a:cubicBezTo>
                    <a:pt x="10091" y="43199"/>
                    <a:pt x="4103" y="40446"/>
                    <a:pt x="-1" y="35662"/>
                  </a:cubicBezTo>
                </a:path>
                <a:path w="37995" h="43200" stroke="0" extrusionOk="0">
                  <a:moveTo>
                    <a:pt x="16022" y="3"/>
                  </a:moveTo>
                  <a:cubicBezTo>
                    <a:pt x="16146" y="1"/>
                    <a:pt x="16270" y="0"/>
                    <a:pt x="16395" y="0"/>
                  </a:cubicBezTo>
                  <a:cubicBezTo>
                    <a:pt x="28324" y="0"/>
                    <a:pt x="37995" y="9670"/>
                    <a:pt x="37995" y="21600"/>
                  </a:cubicBezTo>
                  <a:cubicBezTo>
                    <a:pt x="37995" y="33529"/>
                    <a:pt x="28324" y="43200"/>
                    <a:pt x="16395" y="43200"/>
                  </a:cubicBezTo>
                  <a:cubicBezTo>
                    <a:pt x="10091" y="43199"/>
                    <a:pt x="4103" y="40446"/>
                    <a:pt x="-1" y="35662"/>
                  </a:cubicBezTo>
                  <a:lnTo>
                    <a:pt x="16395" y="21600"/>
                  </a:lnTo>
                  <a:lnTo>
                    <a:pt x="16022" y="3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2" name="Arc 58"/>
            <p:cNvSpPr>
              <a:spLocks/>
            </p:cNvSpPr>
            <p:nvPr/>
          </p:nvSpPr>
          <p:spPr bwMode="auto">
            <a:xfrm rot="5400000" flipH="1">
              <a:off x="3818" y="3184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3" name="Arc 59"/>
            <p:cNvSpPr>
              <a:spLocks/>
            </p:cNvSpPr>
            <p:nvPr/>
          </p:nvSpPr>
          <p:spPr bwMode="auto">
            <a:xfrm rot="5400000" flipH="1">
              <a:off x="3745" y="3184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4" name="Arc 60"/>
            <p:cNvSpPr>
              <a:spLocks/>
            </p:cNvSpPr>
            <p:nvPr/>
          </p:nvSpPr>
          <p:spPr bwMode="auto">
            <a:xfrm rot="5400000" flipH="1">
              <a:off x="3671" y="3184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5" name="Arc 61"/>
            <p:cNvSpPr>
              <a:spLocks/>
            </p:cNvSpPr>
            <p:nvPr/>
          </p:nvSpPr>
          <p:spPr bwMode="auto">
            <a:xfrm rot="5400000" flipH="1">
              <a:off x="3597" y="3183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6" name="Arc 62"/>
            <p:cNvSpPr>
              <a:spLocks/>
            </p:cNvSpPr>
            <p:nvPr/>
          </p:nvSpPr>
          <p:spPr bwMode="auto">
            <a:xfrm rot="5400000" flipH="1">
              <a:off x="3524" y="3184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7" name="Arc 63"/>
            <p:cNvSpPr>
              <a:spLocks/>
            </p:cNvSpPr>
            <p:nvPr/>
          </p:nvSpPr>
          <p:spPr bwMode="auto">
            <a:xfrm rot="5400000" flipH="1">
              <a:off x="3450" y="3183"/>
              <a:ext cx="163" cy="123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8" name="Arc 64"/>
            <p:cNvSpPr>
              <a:spLocks/>
            </p:cNvSpPr>
            <p:nvPr/>
          </p:nvSpPr>
          <p:spPr bwMode="auto">
            <a:xfrm rot="5400000" flipH="1">
              <a:off x="3380" y="3187"/>
              <a:ext cx="163" cy="123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7187" y="43199"/>
                    <a:pt x="17166" y="43199"/>
                    <a:pt x="17145" y="43199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7187" y="43199"/>
                    <a:pt x="17166" y="43199"/>
                    <a:pt x="17145" y="43199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29" name="Line 67"/>
            <p:cNvSpPr>
              <a:spLocks noChangeShapeType="1"/>
            </p:cNvSpPr>
            <p:nvPr/>
          </p:nvSpPr>
          <p:spPr bwMode="auto">
            <a:xfrm rot="5400000" flipV="1">
              <a:off x="4275" y="3019"/>
              <a:ext cx="0" cy="47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30" name="Line 69"/>
            <p:cNvSpPr>
              <a:spLocks noChangeShapeType="1"/>
            </p:cNvSpPr>
            <p:nvPr/>
          </p:nvSpPr>
          <p:spPr bwMode="auto">
            <a:xfrm rot="5400000" flipV="1">
              <a:off x="3140" y="2999"/>
              <a:ext cx="0" cy="52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31" name="Line 70"/>
            <p:cNvSpPr>
              <a:spLocks noChangeShapeType="1"/>
            </p:cNvSpPr>
            <p:nvPr/>
          </p:nvSpPr>
          <p:spPr bwMode="auto">
            <a:xfrm>
              <a:off x="3288" y="2478"/>
              <a:ext cx="0" cy="27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32" name="Line 76"/>
            <p:cNvSpPr>
              <a:spLocks noChangeShapeType="1"/>
            </p:cNvSpPr>
            <p:nvPr/>
          </p:nvSpPr>
          <p:spPr bwMode="auto">
            <a:xfrm>
              <a:off x="2878" y="3049"/>
              <a:ext cx="0" cy="21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933" name="Oval 49"/>
            <p:cNvSpPr>
              <a:spLocks noChangeArrowheads="1"/>
            </p:cNvSpPr>
            <p:nvPr/>
          </p:nvSpPr>
          <p:spPr bwMode="auto">
            <a:xfrm>
              <a:off x="2853" y="3021"/>
              <a:ext cx="52" cy="56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07934" name="Oval 50"/>
            <p:cNvSpPr>
              <a:spLocks noChangeArrowheads="1"/>
            </p:cNvSpPr>
            <p:nvPr/>
          </p:nvSpPr>
          <p:spPr bwMode="auto">
            <a:xfrm>
              <a:off x="2853" y="2800"/>
              <a:ext cx="52" cy="56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07935" name="Rectangle 77"/>
            <p:cNvSpPr>
              <a:spLocks noChangeArrowheads="1"/>
            </p:cNvSpPr>
            <p:nvPr/>
          </p:nvSpPr>
          <p:spPr bwMode="auto">
            <a:xfrm>
              <a:off x="3077" y="2229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507936" name="Rectangle 78"/>
            <p:cNvSpPr>
              <a:spLocks noChangeArrowheads="1"/>
            </p:cNvSpPr>
            <p:nvPr/>
          </p:nvSpPr>
          <p:spPr bwMode="auto">
            <a:xfrm>
              <a:off x="3614" y="3281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507937" name="Rectangle 79"/>
            <p:cNvSpPr>
              <a:spLocks noChangeArrowheads="1"/>
            </p:cNvSpPr>
            <p:nvPr/>
          </p:nvSpPr>
          <p:spPr bwMode="auto">
            <a:xfrm>
              <a:off x="3710" y="2235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  <p:graphicFrame>
        <p:nvGraphicFramePr>
          <p:cNvPr id="1216596" name="Object 84"/>
          <p:cNvGraphicFramePr>
            <a:graphicFrameLocks noChangeAspect="1"/>
          </p:cNvGraphicFramePr>
          <p:nvPr>
            <p:ph sz="quarter" idx="3"/>
          </p:nvPr>
        </p:nvGraphicFramePr>
        <p:xfrm>
          <a:off x="1992314" y="5084764"/>
          <a:ext cx="2663825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104900" imgH="393700" progId="Equation.3">
                  <p:embed/>
                </p:oleObj>
              </mc:Choice>
              <mc:Fallback>
                <p:oleObj name="Equation" r:id="rId3" imgW="1104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5084764"/>
                        <a:ext cx="2663825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6599" name="Object 87"/>
          <p:cNvGraphicFramePr>
            <a:graphicFrameLocks noChangeAspect="1"/>
          </p:cNvGraphicFramePr>
          <p:nvPr/>
        </p:nvGraphicFramePr>
        <p:xfrm>
          <a:off x="4970463" y="5745164"/>
          <a:ext cx="156051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583947" imgH="203112" progId="Equation.3">
                  <p:embed/>
                </p:oleObj>
              </mc:Choice>
              <mc:Fallback>
                <p:oleObj name="Equation" r:id="rId5" imgW="58394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5745164"/>
                        <a:ext cx="1560512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6600" name="Object 88"/>
          <p:cNvGraphicFramePr>
            <a:graphicFrameLocks noChangeAspect="1"/>
          </p:cNvGraphicFramePr>
          <p:nvPr/>
        </p:nvGraphicFramePr>
        <p:xfrm>
          <a:off x="4945063" y="4943475"/>
          <a:ext cx="150495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583947" imgH="203112" progId="Equation.3">
                  <p:embed/>
                </p:oleObj>
              </mc:Choice>
              <mc:Fallback>
                <p:oleObj name="Equation" r:id="rId7" imgW="58394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4943475"/>
                        <a:ext cx="150495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6601" name="Rectangle 89"/>
          <p:cNvSpPr>
            <a:spLocks noChangeArrowheads="1"/>
          </p:cNvSpPr>
          <p:nvPr/>
        </p:nvSpPr>
        <p:spPr bwMode="auto">
          <a:xfrm>
            <a:off x="6791325" y="5837238"/>
            <a:ext cx="3288080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fa-IR" altLang="en-US" sz="2400"/>
              <a:t>ولتاژ نسبت به جريان تأخير فاز دارد </a:t>
            </a:r>
            <a:endParaRPr lang="en-US" altLang="en-US" sz="2400"/>
          </a:p>
        </p:txBody>
      </p:sp>
      <p:sp>
        <p:nvSpPr>
          <p:cNvPr id="1216602" name="Rectangle 90"/>
          <p:cNvSpPr>
            <a:spLocks noChangeArrowheads="1"/>
          </p:cNvSpPr>
          <p:nvPr/>
        </p:nvSpPr>
        <p:spPr bwMode="auto">
          <a:xfrm>
            <a:off x="6240464" y="5013325"/>
            <a:ext cx="3881191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fa-IR" altLang="en-US" sz="2400"/>
              <a:t>ولتاژ نسبت به جريان تقدم فاز دارد ( بالا ) </a:t>
            </a:r>
          </a:p>
        </p:txBody>
      </p:sp>
      <p:sp>
        <p:nvSpPr>
          <p:cNvPr id="1216603" name="AutoShape 91"/>
          <p:cNvSpPr>
            <a:spLocks/>
          </p:cNvSpPr>
          <p:nvPr/>
        </p:nvSpPr>
        <p:spPr bwMode="auto">
          <a:xfrm>
            <a:off x="4727575" y="4941888"/>
            <a:ext cx="217488" cy="1238250"/>
          </a:xfrm>
          <a:prstGeom prst="leftBrace">
            <a:avLst>
              <a:gd name="adj1" fmla="val 47445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4366936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1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1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1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2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6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16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420"/>
                            </p:stCondLst>
                            <p:childTnLst>
                              <p:par>
                                <p:cTn id="1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16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16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165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16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16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16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16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16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1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166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16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16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2166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2166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2166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165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16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16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2166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216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216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6515" grpId="0" build="p"/>
      <p:bldP spid="1216601" grpId="0"/>
      <p:bldP spid="12166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425" y="3810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امپرانس يا پاگيري مدار </a:t>
            </a:r>
            <a:r>
              <a:rPr lang="en-US" altLang="en-US" smtClean="0"/>
              <a:t>RCL</a:t>
            </a:r>
            <a:r>
              <a:rPr lang="fa-IR" altLang="en-US" smtClean="0"/>
              <a:t> سري  </a:t>
            </a:r>
            <a:endParaRPr lang="en-US" altLang="en-US" smtClean="0"/>
          </a:p>
        </p:txBody>
      </p:sp>
      <p:sp>
        <p:nvSpPr>
          <p:cNvPr id="1217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35625" y="1195389"/>
            <a:ext cx="3810000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با توجه به نمودار فازوري </a:t>
            </a:r>
          </a:p>
        </p:txBody>
      </p:sp>
      <p:graphicFrame>
        <p:nvGraphicFramePr>
          <p:cNvPr id="12175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279650" y="1752601"/>
          <a:ext cx="36004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358900" imgH="279400" progId="Equation.3">
                  <p:embed/>
                </p:oleObj>
              </mc:Choice>
              <mc:Fallback>
                <p:oleObj name="Equation" r:id="rId3" imgW="13589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1752601"/>
                        <a:ext cx="360045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754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293938" y="3155951"/>
          <a:ext cx="421481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625600" imgH="469900" progId="Equation.3">
                  <p:embed/>
                </p:oleObj>
              </mc:Choice>
              <mc:Fallback>
                <p:oleObj name="Equation" r:id="rId5" imgW="16256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3155951"/>
                        <a:ext cx="4214812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7544" name="Object 8"/>
          <p:cNvGraphicFramePr>
            <a:graphicFrameLocks noChangeAspect="1"/>
          </p:cNvGraphicFramePr>
          <p:nvPr/>
        </p:nvGraphicFramePr>
        <p:xfrm>
          <a:off x="2279650" y="4662489"/>
          <a:ext cx="13462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494870" imgH="215713" progId="Equation.3">
                  <p:embed/>
                </p:oleObj>
              </mc:Choice>
              <mc:Fallback>
                <p:oleObj name="Equation" r:id="rId7" imgW="494870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4662489"/>
                        <a:ext cx="1346200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7545" name="Object 9"/>
          <p:cNvGraphicFramePr>
            <a:graphicFrameLocks noChangeAspect="1"/>
          </p:cNvGraphicFramePr>
          <p:nvPr/>
        </p:nvGraphicFramePr>
        <p:xfrm>
          <a:off x="6643688" y="5589588"/>
          <a:ext cx="14414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545863" imgH="228501" progId="Equation.3">
                  <p:embed/>
                </p:oleObj>
              </mc:Choice>
              <mc:Fallback>
                <p:oleObj name="Equation" r:id="rId9" imgW="545863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5589588"/>
                        <a:ext cx="144145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7546" name="Rectangle 10"/>
          <p:cNvSpPr>
            <a:spLocks noChangeArrowheads="1"/>
          </p:cNvSpPr>
          <p:nvPr/>
        </p:nvSpPr>
        <p:spPr bwMode="auto">
          <a:xfrm>
            <a:off x="8083550" y="5616575"/>
            <a:ext cx="18277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ولتاژ مؤثر مدار : </a:t>
            </a:r>
            <a:endParaRPr lang="en-US" altLang="en-US"/>
          </a:p>
        </p:txBody>
      </p:sp>
      <p:graphicFrame>
        <p:nvGraphicFramePr>
          <p:cNvPr id="1217547" name="Object 11"/>
          <p:cNvGraphicFramePr>
            <a:graphicFrameLocks noChangeAspect="1"/>
          </p:cNvGraphicFramePr>
          <p:nvPr/>
        </p:nvGraphicFramePr>
        <p:xfrm>
          <a:off x="4722813" y="4460875"/>
          <a:ext cx="3821112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1447172" imgH="317362" progId="Equation.3">
                  <p:embed/>
                </p:oleObj>
              </mc:Choice>
              <mc:Fallback>
                <p:oleObj name="Equation" r:id="rId11" imgW="1447172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813" y="4460875"/>
                        <a:ext cx="3821112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7550" name="Line 14"/>
          <p:cNvSpPr>
            <a:spLocks noChangeShapeType="1"/>
          </p:cNvSpPr>
          <p:nvPr/>
        </p:nvSpPr>
        <p:spPr bwMode="auto">
          <a:xfrm>
            <a:off x="3935414" y="4964113"/>
            <a:ext cx="574675" cy="0"/>
          </a:xfrm>
          <a:prstGeom prst="line">
            <a:avLst/>
          </a:prstGeom>
          <a:noFill/>
          <a:ln w="57150" cap="sq" cmpd="thickThin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78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17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17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1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1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21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21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21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84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17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17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1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1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175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1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1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17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17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17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17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217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217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217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17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1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1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38" grpId="0"/>
      <p:bldP spid="1217539" grpId="0" build="p"/>
      <p:bldP spid="1217546" grpId="0"/>
      <p:bldP spid="12175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5746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تشديد در مدارهاي </a:t>
            </a:r>
            <a:r>
              <a:rPr lang="en-US" altLang="en-US" smtClean="0"/>
              <a:t>RLC</a:t>
            </a:r>
            <a:r>
              <a:rPr lang="fa-IR" altLang="en-US" smtClean="0"/>
              <a:t> سري </a:t>
            </a:r>
            <a:endParaRPr lang="en-US" altLang="en-US" smtClean="0"/>
          </a:p>
        </p:txBody>
      </p:sp>
      <p:grpSp>
        <p:nvGrpSpPr>
          <p:cNvPr id="1218611" name="Group 51"/>
          <p:cNvGrpSpPr>
            <a:grpSpLocks/>
          </p:cNvGrpSpPr>
          <p:nvPr/>
        </p:nvGrpSpPr>
        <p:grpSpPr bwMode="auto">
          <a:xfrm>
            <a:off x="2136776" y="3716339"/>
            <a:ext cx="3167063" cy="2592387"/>
            <a:chOff x="1429" y="2115"/>
            <a:chExt cx="2358" cy="1633"/>
          </a:xfrm>
        </p:grpSpPr>
        <p:sp>
          <p:nvSpPr>
            <p:cNvPr id="509962" name="Line 29"/>
            <p:cNvSpPr>
              <a:spLocks noChangeShapeType="1"/>
            </p:cNvSpPr>
            <p:nvPr/>
          </p:nvSpPr>
          <p:spPr bwMode="auto">
            <a:xfrm flipV="1">
              <a:off x="1886" y="2291"/>
              <a:ext cx="0" cy="145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9963" name="Line 30"/>
            <p:cNvSpPr>
              <a:spLocks noChangeShapeType="1"/>
            </p:cNvSpPr>
            <p:nvPr/>
          </p:nvSpPr>
          <p:spPr bwMode="auto">
            <a:xfrm>
              <a:off x="1429" y="3489"/>
              <a:ext cx="21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9964" name="Freeform 32"/>
            <p:cNvSpPr>
              <a:spLocks/>
            </p:cNvSpPr>
            <p:nvPr/>
          </p:nvSpPr>
          <p:spPr bwMode="auto">
            <a:xfrm>
              <a:off x="1897" y="2502"/>
              <a:ext cx="1395" cy="984"/>
            </a:xfrm>
            <a:custGeom>
              <a:avLst/>
              <a:gdLst>
                <a:gd name="T0" fmla="*/ 1395 w 1395"/>
                <a:gd name="T1" fmla="*/ 979 h 984"/>
                <a:gd name="T2" fmla="*/ 1035 w 1395"/>
                <a:gd name="T3" fmla="*/ 475 h 984"/>
                <a:gd name="T4" fmla="*/ 679 w 1395"/>
                <a:gd name="T5" fmla="*/ 0 h 984"/>
                <a:gd name="T6" fmla="*/ 345 w 1395"/>
                <a:gd name="T7" fmla="*/ 478 h 984"/>
                <a:gd name="T8" fmla="*/ 0 w 1395"/>
                <a:gd name="T9" fmla="*/ 979 h 9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5" h="984">
                  <a:moveTo>
                    <a:pt x="1395" y="979"/>
                  </a:moveTo>
                  <a:cubicBezTo>
                    <a:pt x="1267" y="980"/>
                    <a:pt x="1120" y="643"/>
                    <a:pt x="1035" y="475"/>
                  </a:cubicBezTo>
                  <a:cubicBezTo>
                    <a:pt x="956" y="315"/>
                    <a:pt x="797" y="5"/>
                    <a:pt x="679" y="0"/>
                  </a:cubicBezTo>
                  <a:cubicBezTo>
                    <a:pt x="548" y="0"/>
                    <a:pt x="419" y="303"/>
                    <a:pt x="345" y="478"/>
                  </a:cubicBezTo>
                  <a:cubicBezTo>
                    <a:pt x="265" y="653"/>
                    <a:pt x="123" y="984"/>
                    <a:pt x="0" y="979"/>
                  </a:cubicBezTo>
                </a:path>
              </a:pathLst>
            </a:custGeom>
            <a:noFill/>
            <a:ln w="28575" cap="sq" cmpd="sng">
              <a:solidFill>
                <a:srgbClr val="FF0000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9965" name="Rectangle 35"/>
            <p:cNvSpPr>
              <a:spLocks noChangeArrowheads="1"/>
            </p:cNvSpPr>
            <p:nvPr/>
          </p:nvSpPr>
          <p:spPr bwMode="auto">
            <a:xfrm>
              <a:off x="1701" y="2115"/>
              <a:ext cx="2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09966" name="Rectangle 37"/>
            <p:cNvSpPr>
              <a:spLocks noChangeArrowheads="1"/>
            </p:cNvSpPr>
            <p:nvPr/>
          </p:nvSpPr>
          <p:spPr bwMode="auto">
            <a:xfrm>
              <a:off x="3561" y="3297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ω</a:t>
              </a:r>
              <a:endParaRPr lang="el-GR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09967" name="Freeform 31"/>
            <p:cNvSpPr>
              <a:spLocks/>
            </p:cNvSpPr>
            <p:nvPr/>
          </p:nvSpPr>
          <p:spPr bwMode="auto">
            <a:xfrm>
              <a:off x="1887" y="2997"/>
              <a:ext cx="1398" cy="486"/>
            </a:xfrm>
            <a:custGeom>
              <a:avLst/>
              <a:gdLst>
                <a:gd name="T0" fmla="*/ 0 w 1398"/>
                <a:gd name="T1" fmla="*/ 484 h 486"/>
                <a:gd name="T2" fmla="*/ 345 w 1398"/>
                <a:gd name="T3" fmla="*/ 237 h 486"/>
                <a:gd name="T4" fmla="*/ 699 w 1398"/>
                <a:gd name="T5" fmla="*/ 0 h 486"/>
                <a:gd name="T6" fmla="*/ 1038 w 1398"/>
                <a:gd name="T7" fmla="*/ 240 h 486"/>
                <a:gd name="T8" fmla="*/ 1398 w 1398"/>
                <a:gd name="T9" fmla="*/ 483 h 4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8" h="486">
                  <a:moveTo>
                    <a:pt x="0" y="484"/>
                  </a:moveTo>
                  <a:cubicBezTo>
                    <a:pt x="120" y="486"/>
                    <a:pt x="251" y="329"/>
                    <a:pt x="345" y="237"/>
                  </a:cubicBezTo>
                  <a:cubicBezTo>
                    <a:pt x="459" y="123"/>
                    <a:pt x="570" y="0"/>
                    <a:pt x="699" y="0"/>
                  </a:cubicBezTo>
                  <a:cubicBezTo>
                    <a:pt x="837" y="0"/>
                    <a:pt x="948" y="144"/>
                    <a:pt x="1038" y="240"/>
                  </a:cubicBezTo>
                  <a:cubicBezTo>
                    <a:pt x="1142" y="363"/>
                    <a:pt x="1300" y="481"/>
                    <a:pt x="1398" y="483"/>
                  </a:cubicBezTo>
                </a:path>
              </a:pathLst>
            </a:custGeom>
            <a:noFill/>
            <a:ln w="28575" cap="sq" cmpd="sng">
              <a:solidFill>
                <a:schemeClr val="accent1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18612" name="Rectangle 52"/>
          <p:cNvSpPr>
            <a:spLocks noChangeArrowheads="1"/>
          </p:cNvSpPr>
          <p:nvPr/>
        </p:nvSpPr>
        <p:spPr bwMode="auto">
          <a:xfrm>
            <a:off x="2149476" y="3051175"/>
            <a:ext cx="7993063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lnSpc>
                <a:spcPct val="110000"/>
              </a:lnSpc>
              <a:buFontTx/>
              <a:buNone/>
            </a:pPr>
            <a:r>
              <a:rPr lang="fa-IR" altLang="en-US"/>
              <a:t>در حالت تشديد 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fa-IR" altLang="en-US"/>
              <a:t> و </a:t>
            </a:r>
            <a:r>
              <a:rPr lang="en-US" altLang="en-US">
                <a:solidFill>
                  <a:srgbClr val="000000"/>
                </a:solidFill>
              </a:rPr>
              <a:t>V</a:t>
            </a:r>
            <a:r>
              <a:rPr lang="fa-IR" altLang="en-US"/>
              <a:t> و </a:t>
            </a:r>
            <a:r>
              <a:rPr lang="en-US" altLang="en-US">
                <a:solidFill>
                  <a:srgbClr val="000000"/>
                </a:solidFill>
              </a:rPr>
              <a:t>I</a:t>
            </a:r>
            <a:r>
              <a:rPr lang="fa-IR" altLang="en-US"/>
              <a:t> همفازند و با رسم </a:t>
            </a:r>
            <a:r>
              <a:rPr lang="en-US" altLang="en-US">
                <a:solidFill>
                  <a:srgbClr val="000000"/>
                </a:solidFill>
              </a:rPr>
              <a:t>I</a:t>
            </a:r>
            <a:r>
              <a:rPr lang="fa-IR" altLang="en-US"/>
              <a:t> بر حسب 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fa-IR" altLang="en-US"/>
              <a:t> هر چه </a:t>
            </a:r>
            <a:r>
              <a:rPr lang="en-US" altLang="en-US">
                <a:solidFill>
                  <a:srgbClr val="000000"/>
                </a:solidFill>
              </a:rPr>
              <a:t>R</a:t>
            </a:r>
            <a:r>
              <a:rPr lang="fa-IR" altLang="en-US"/>
              <a:t> بزرگتر باشد پهناي باند تشديد بيشتر مي‌شود . </a:t>
            </a:r>
            <a:endParaRPr lang="en-US" altLang="en-US"/>
          </a:p>
        </p:txBody>
      </p:sp>
      <p:grpSp>
        <p:nvGrpSpPr>
          <p:cNvPr id="1218618" name="Group 58"/>
          <p:cNvGrpSpPr>
            <a:grpSpLocks/>
          </p:cNvGrpSpPr>
          <p:nvPr/>
        </p:nvGrpSpPr>
        <p:grpSpPr bwMode="auto">
          <a:xfrm>
            <a:off x="2193925" y="1033463"/>
            <a:ext cx="7920038" cy="2328862"/>
            <a:chOff x="440" y="738"/>
            <a:chExt cx="4989" cy="1467"/>
          </a:xfrm>
        </p:grpSpPr>
        <p:sp>
          <p:nvSpPr>
            <p:cNvPr id="509958" name="Rectangle 56"/>
            <p:cNvSpPr>
              <a:spLocks noChangeArrowheads="1"/>
            </p:cNvSpPr>
            <p:nvPr/>
          </p:nvSpPr>
          <p:spPr bwMode="auto">
            <a:xfrm>
              <a:off x="440" y="845"/>
              <a:ext cx="4989" cy="1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just" eaLnBrk="1" hangingPunct="1">
                <a:lnSpc>
                  <a:spcPct val="130000"/>
                </a:lnSpc>
                <a:buFontTx/>
                <a:buNone/>
              </a:pPr>
              <a:r>
                <a:rPr lang="fa-IR" altLang="en-US"/>
                <a:t>هرگاه با تغيير بسامد منبع ، </a:t>
              </a:r>
              <a:r>
                <a:rPr lang="en-US" altLang="en-US">
                  <a:solidFill>
                    <a:srgbClr val="000000"/>
                  </a:solidFill>
                </a:rPr>
                <a:t>X</a:t>
              </a:r>
              <a:r>
                <a:rPr lang="en-US" altLang="en-US" baseline="-25000">
                  <a:solidFill>
                    <a:srgbClr val="000000"/>
                  </a:solidFill>
                </a:rPr>
                <a:t>L</a:t>
              </a:r>
              <a:r>
                <a:rPr lang="en-US" altLang="en-US">
                  <a:solidFill>
                    <a:srgbClr val="000000"/>
                  </a:solidFill>
                </a:rPr>
                <a:t> = X</a:t>
              </a:r>
              <a:r>
                <a:rPr lang="en-US" altLang="en-US" baseline="-25000">
                  <a:solidFill>
                    <a:srgbClr val="000000"/>
                  </a:solidFill>
                </a:rPr>
                <a:t>C</a:t>
              </a:r>
              <a:r>
                <a:rPr lang="fa-IR" altLang="en-US"/>
                <a:t> شود </a:t>
              </a:r>
              <a:r>
                <a:rPr lang="fa-IR" altLang="en-US">
                  <a:solidFill>
                    <a:srgbClr val="000000"/>
                  </a:solidFill>
                </a:rPr>
                <a:t>(                  )</a:t>
              </a:r>
              <a:r>
                <a:rPr lang="fa-IR" altLang="en-US"/>
                <a:t> ، </a:t>
              </a:r>
              <a:r>
                <a:rPr lang="en-US" altLang="en-US">
                  <a:solidFill>
                    <a:srgbClr val="000000"/>
                  </a:solidFill>
                </a:rPr>
                <a:t>Z = R</a:t>
              </a:r>
              <a:r>
                <a:rPr lang="fa-IR" altLang="en-US"/>
                <a:t> و               بيشترين مقدار را دارد و بسامد تشديد ( بسامد زاويه‌اي طبيعي ) ،                       است . </a:t>
              </a:r>
            </a:p>
          </p:txBody>
        </p:sp>
        <p:graphicFrame>
          <p:nvGraphicFramePr>
            <p:cNvPr id="509959" name="Object 53"/>
            <p:cNvGraphicFramePr>
              <a:graphicFrameLocks noChangeAspect="1"/>
            </p:cNvGraphicFramePr>
            <p:nvPr/>
          </p:nvGraphicFramePr>
          <p:xfrm>
            <a:off x="4422" y="1162"/>
            <a:ext cx="726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0" name="Equation" r:id="rId3" imgW="507780" imgH="393529" progId="Equation.3">
                    <p:embed/>
                  </p:oleObj>
                </mc:Choice>
                <mc:Fallback>
                  <p:oleObj name="Equation" r:id="rId3" imgW="507780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2" y="1162"/>
                          <a:ext cx="726" cy="5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9960" name="Object 54"/>
            <p:cNvGraphicFramePr>
              <a:graphicFrameLocks noChangeAspect="1"/>
            </p:cNvGraphicFramePr>
            <p:nvPr/>
          </p:nvGraphicFramePr>
          <p:xfrm>
            <a:off x="3516" y="1435"/>
            <a:ext cx="1044" cy="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" name="Equation" r:id="rId5" imgW="685800" imgH="419100" progId="Equation.3">
                    <p:embed/>
                  </p:oleObj>
                </mc:Choice>
                <mc:Fallback>
                  <p:oleObj name="Equation" r:id="rId5" imgW="685800" imgH="419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6" y="1435"/>
                          <a:ext cx="1044" cy="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9961" name="Object 55"/>
            <p:cNvGraphicFramePr>
              <a:graphicFrameLocks noChangeAspect="1"/>
            </p:cNvGraphicFramePr>
            <p:nvPr/>
          </p:nvGraphicFramePr>
          <p:xfrm>
            <a:off x="1256" y="738"/>
            <a:ext cx="1043" cy="6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2" name="Equation" r:id="rId7" imgW="647419" imgH="393529" progId="Equation.3">
                    <p:embed/>
                  </p:oleObj>
                </mc:Choice>
                <mc:Fallback>
                  <p:oleObj name="Equation" r:id="rId7" imgW="64741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56" y="738"/>
                          <a:ext cx="1043" cy="6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707868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18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18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18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18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8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18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1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1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218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218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218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1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1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62" grpId="0"/>
      <p:bldP spid="12186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63764" y="908051"/>
            <a:ext cx="7920037" cy="115252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فلوي عبوري از يك پيچه كه در ميدان يكنواخت </a:t>
            </a: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fa-IR" altLang="en-US" smtClean="0"/>
              <a:t> با سرعت زاويه‌اي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fa-IR" altLang="en-US" smtClean="0"/>
              <a:t> مي‌چرخد :         </a:t>
            </a:r>
          </a:p>
        </p:txBody>
      </p:sp>
      <p:graphicFrame>
        <p:nvGraphicFramePr>
          <p:cNvPr id="1204232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2265364" y="2111376"/>
          <a:ext cx="22320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863225" imgH="203112" progId="Equation.3">
                  <p:embed/>
                </p:oleObj>
              </mc:Choice>
              <mc:Fallback>
                <p:oleObj name="Equation" r:id="rId3" imgW="863225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4" y="2111376"/>
                        <a:ext cx="22320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4234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2222500" y="3284539"/>
          <a:ext cx="1803400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710891" imgH="393529" progId="Equation.3">
                  <p:embed/>
                </p:oleObj>
              </mc:Choice>
              <mc:Fallback>
                <p:oleObj name="Equation" r:id="rId5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3284539"/>
                        <a:ext cx="1803400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4237" name="Object 13"/>
          <p:cNvGraphicFramePr>
            <a:graphicFrameLocks noChangeAspect="1"/>
          </p:cNvGraphicFramePr>
          <p:nvPr/>
        </p:nvGraphicFramePr>
        <p:xfrm>
          <a:off x="7678738" y="3503614"/>
          <a:ext cx="18732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736280" imgH="215806" progId="Equation.3">
                  <p:embed/>
                </p:oleObj>
              </mc:Choice>
              <mc:Fallback>
                <p:oleObj name="Equation" r:id="rId7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8738" y="3503614"/>
                        <a:ext cx="187325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4240" name="Rectangle 16"/>
          <p:cNvSpPr>
            <a:spLocks noChangeArrowheads="1"/>
          </p:cNvSpPr>
          <p:nvPr/>
        </p:nvSpPr>
        <p:spPr bwMode="auto">
          <a:xfrm>
            <a:off x="2151064" y="5075238"/>
            <a:ext cx="79200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كه 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en-US" altLang="en-US" baseline="-250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= NAB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fa-IR" altLang="en-US"/>
              <a:t> است . اعمال اين نيروي محركۀ متناوب در يك مدار جريان متناوبي مثل 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I =</a:t>
            </a:r>
            <a:r>
              <a:rPr lang="en-US" altLang="en-US">
                <a:solidFill>
                  <a:srgbClr val="000000"/>
                </a:solidFill>
                <a:latin typeface="B Nazanin" pitchFamily="2" charset="-78"/>
              </a:rPr>
              <a:t> 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baseline="-250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Sin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t</a:t>
            </a:r>
            <a:r>
              <a:rPr lang="fa-IR" altLang="en-US"/>
              <a:t> ايجاد مي‌كند      </a:t>
            </a:r>
            <a:endParaRPr lang="en-US" altLang="en-US"/>
          </a:p>
        </p:txBody>
      </p:sp>
      <p:sp>
        <p:nvSpPr>
          <p:cNvPr id="1204241" name="Rectangle 17"/>
          <p:cNvSpPr>
            <a:spLocks noChangeArrowheads="1"/>
          </p:cNvSpPr>
          <p:nvPr/>
        </p:nvSpPr>
        <p:spPr bwMode="auto">
          <a:xfrm>
            <a:off x="7018338" y="3475038"/>
            <a:ext cx="3476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يا</a:t>
            </a:r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1204243" name="Object 19"/>
          <p:cNvGraphicFramePr>
            <a:graphicFrameLocks noChangeAspect="1"/>
          </p:cNvGraphicFramePr>
          <p:nvPr/>
        </p:nvGraphicFramePr>
        <p:xfrm>
          <a:off x="4038601" y="3543300"/>
          <a:ext cx="253206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914003" imgH="177723" progId="Equation.3">
                  <p:embed/>
                </p:oleObj>
              </mc:Choice>
              <mc:Fallback>
                <p:oleObj name="Equation" r:id="rId9" imgW="914003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1" y="3543300"/>
                        <a:ext cx="2532063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4599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0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0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0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32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04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04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4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04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04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04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04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04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04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04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042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0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04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04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204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204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204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4227" grpId="0" build="p"/>
      <p:bldP spid="1204240" grpId="0"/>
      <p:bldP spid="12042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36789" y="693738"/>
            <a:ext cx="7775575" cy="1079500"/>
          </a:xfrm>
        </p:spPr>
        <p:txBody>
          <a:bodyPr/>
          <a:lstStyle/>
          <a:p>
            <a:pPr marL="0" indent="0" algn="ctr">
              <a:buNone/>
            </a:pPr>
            <a:r>
              <a:rPr lang="fa-IR" altLang="en-US" smtClean="0">
                <a:solidFill>
                  <a:schemeClr val="tx2"/>
                </a:solidFill>
              </a:rPr>
              <a:t>توان در حالت كلي و توان ميانگين خارج شده از منبع در مدارهاي جريان متناوب 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aphicFrame>
        <p:nvGraphicFramePr>
          <p:cNvPr id="12195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992313" y="2349501"/>
          <a:ext cx="53276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2159000" imgH="215900" progId="Equation.3">
                  <p:embed/>
                </p:oleObj>
              </mc:Choice>
              <mc:Fallback>
                <p:oleObj name="Equation" r:id="rId3" imgW="21590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2349501"/>
                        <a:ext cx="53276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591" name="Object 7"/>
          <p:cNvGraphicFramePr>
            <a:graphicFrameLocks noChangeAspect="1"/>
          </p:cNvGraphicFramePr>
          <p:nvPr/>
        </p:nvGraphicFramePr>
        <p:xfrm>
          <a:off x="3935414" y="3371850"/>
          <a:ext cx="62642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2552700" imgH="266700" progId="Equation.3">
                  <p:embed/>
                </p:oleObj>
              </mc:Choice>
              <mc:Fallback>
                <p:oleObj name="Equation" r:id="rId5" imgW="2552700" imgH="266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4" y="3371850"/>
                        <a:ext cx="62642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959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4295775" y="4889501"/>
          <a:ext cx="2808288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1193800" imgH="393700" progId="Equation.3">
                  <p:embed/>
                </p:oleObj>
              </mc:Choice>
              <mc:Fallback>
                <p:oleObj name="Equation" r:id="rId7" imgW="1193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4889501"/>
                        <a:ext cx="2808288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9599" name="Rectangle 15"/>
          <p:cNvSpPr>
            <a:spLocks noChangeArrowheads="1"/>
          </p:cNvSpPr>
          <p:nvPr/>
        </p:nvSpPr>
        <p:spPr bwMode="auto">
          <a:xfrm>
            <a:off x="7419975" y="4608513"/>
            <a:ext cx="5100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(1)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9600" name="Rectangle 16"/>
          <p:cNvSpPr>
            <a:spLocks noChangeArrowheads="1"/>
          </p:cNvSpPr>
          <p:nvPr/>
        </p:nvSpPr>
        <p:spPr bwMode="auto">
          <a:xfrm>
            <a:off x="7446963" y="5573713"/>
            <a:ext cx="5100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(2)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19601" name="AutoShape 17"/>
          <p:cNvSpPr>
            <a:spLocks/>
          </p:cNvSpPr>
          <p:nvPr/>
        </p:nvSpPr>
        <p:spPr bwMode="auto">
          <a:xfrm>
            <a:off x="7175500" y="4673600"/>
            <a:ext cx="215900" cy="1346200"/>
          </a:xfrm>
          <a:prstGeom prst="leftBrace">
            <a:avLst>
              <a:gd name="adj1" fmla="val 5196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40429509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1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1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1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1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1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19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19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19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19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19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19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19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19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19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19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196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1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195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19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19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196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19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19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9587" grpId="0" build="p"/>
      <p:bldP spid="1219599" grpId="0"/>
      <p:bldP spid="121960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85540" name="Object 4"/>
          <p:cNvGraphicFramePr>
            <a:graphicFrameLocks noChangeAspect="1"/>
          </p:cNvGraphicFramePr>
          <p:nvPr/>
        </p:nvGraphicFramePr>
        <p:xfrm>
          <a:off x="3143250" y="1412875"/>
          <a:ext cx="29527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1180588" imgH="215806" progId="Equation.3">
                  <p:embed/>
                </p:oleObj>
              </mc:Choice>
              <mc:Fallback>
                <p:oleObj name="Equation" r:id="rId3" imgW="118058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1412875"/>
                        <a:ext cx="29527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5541" name="Object 5"/>
          <p:cNvGraphicFramePr>
            <a:graphicFrameLocks noChangeAspect="1"/>
          </p:cNvGraphicFramePr>
          <p:nvPr/>
        </p:nvGraphicFramePr>
        <p:xfrm>
          <a:off x="3527426" y="3876675"/>
          <a:ext cx="12239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596641" imgH="253890" progId="Equation.3">
                  <p:embed/>
                </p:oleObj>
              </mc:Choice>
              <mc:Fallback>
                <p:oleObj name="Equation" r:id="rId5" imgW="596641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6" y="3876675"/>
                        <a:ext cx="12239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5542" name="Object 6"/>
          <p:cNvGraphicFramePr>
            <a:graphicFrameLocks noChangeAspect="1"/>
          </p:cNvGraphicFramePr>
          <p:nvPr/>
        </p:nvGraphicFramePr>
        <p:xfrm>
          <a:off x="3511551" y="4845051"/>
          <a:ext cx="143986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609336" imgH="253890" progId="Equation.3">
                  <p:embed/>
                </p:oleObj>
              </mc:Choice>
              <mc:Fallback>
                <p:oleObj name="Equation" r:id="rId7" imgW="609336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1" y="4845051"/>
                        <a:ext cx="1439863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5543" name="Object 7"/>
          <p:cNvGraphicFramePr>
            <a:graphicFrameLocks noChangeAspect="1"/>
          </p:cNvGraphicFramePr>
          <p:nvPr/>
        </p:nvGraphicFramePr>
        <p:xfrm>
          <a:off x="5549900" y="4395789"/>
          <a:ext cx="302418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1219200" imgH="228600" progId="Equation.3">
                  <p:embed/>
                </p:oleObj>
              </mc:Choice>
              <mc:Fallback>
                <p:oleObj name="Equation" r:id="rId9" imgW="1219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4395789"/>
                        <a:ext cx="302418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5544" name="AutoShape 8"/>
          <p:cNvSpPr>
            <a:spLocks/>
          </p:cNvSpPr>
          <p:nvPr/>
        </p:nvSpPr>
        <p:spPr bwMode="auto">
          <a:xfrm>
            <a:off x="3216275" y="3997325"/>
            <a:ext cx="215900" cy="1366838"/>
          </a:xfrm>
          <a:prstGeom prst="leftBrace">
            <a:avLst>
              <a:gd name="adj1" fmla="val 52757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1985545" name="Object 9"/>
          <p:cNvGraphicFramePr>
            <a:graphicFrameLocks noChangeAspect="1"/>
          </p:cNvGraphicFramePr>
          <p:nvPr/>
        </p:nvGraphicFramePr>
        <p:xfrm>
          <a:off x="5562601" y="2132014"/>
          <a:ext cx="211137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1" imgW="888614" imgH="444307" progId="Equation.3">
                  <p:embed/>
                </p:oleObj>
              </mc:Choice>
              <mc:Fallback>
                <p:oleObj name="Equation" r:id="rId11" imgW="888614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2132014"/>
                        <a:ext cx="2111375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5546" name="Rectangle 10"/>
          <p:cNvSpPr>
            <a:spLocks noChangeArrowheads="1"/>
          </p:cNvSpPr>
          <p:nvPr/>
        </p:nvSpPr>
        <p:spPr bwMode="auto">
          <a:xfrm>
            <a:off x="2279650" y="1412875"/>
            <a:ext cx="5100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(1)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85547" name="Rectangle 11"/>
          <p:cNvSpPr>
            <a:spLocks noChangeArrowheads="1"/>
          </p:cNvSpPr>
          <p:nvPr/>
        </p:nvSpPr>
        <p:spPr bwMode="auto">
          <a:xfrm>
            <a:off x="2279650" y="4414838"/>
            <a:ext cx="5100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(2)</a:t>
            </a:r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1985550" name="Object 14"/>
          <p:cNvGraphicFramePr>
            <a:graphicFrameLocks noChangeAspect="1"/>
          </p:cNvGraphicFramePr>
          <p:nvPr/>
        </p:nvGraphicFramePr>
        <p:xfrm>
          <a:off x="7673976" y="2349501"/>
          <a:ext cx="20224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13" imgW="850531" imgH="279279" progId="Equation.3">
                  <p:embed/>
                </p:oleObj>
              </mc:Choice>
              <mc:Fallback>
                <p:oleObj name="Equation" r:id="rId13" imgW="850531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3976" y="2349501"/>
                        <a:ext cx="202247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424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85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5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85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85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8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8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85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85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19855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9855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985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985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85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85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85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85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85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85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85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85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8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85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8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8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85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85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85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855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855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8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5546" grpId="0"/>
      <p:bldP spid="19855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7" name="Rectangle 9"/>
          <p:cNvSpPr>
            <a:spLocks noChangeArrowheads="1"/>
          </p:cNvSpPr>
          <p:nvPr/>
        </p:nvSpPr>
        <p:spPr bwMode="auto">
          <a:xfrm>
            <a:off x="2120901" y="4090988"/>
            <a:ext cx="78787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                 توان صفر ، يعني هيچ انرژي از منبع به مدار منتقل نمي‌شود در اين حالت بار مدار از نوع خازني يا سلفي به تنهاي است . </a:t>
            </a:r>
            <a:endParaRPr lang="en-US" altLang="en-US"/>
          </a:p>
        </p:txBody>
      </p:sp>
      <p:sp>
        <p:nvSpPr>
          <p:cNvPr id="1220618" name="Rectangle 10"/>
          <p:cNvSpPr>
            <a:spLocks noChangeArrowheads="1"/>
          </p:cNvSpPr>
          <p:nvPr/>
        </p:nvSpPr>
        <p:spPr bwMode="auto">
          <a:xfrm>
            <a:off x="2208213" y="2708275"/>
            <a:ext cx="77914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                 توان ماكزيمم </a:t>
            </a:r>
            <a:r>
              <a:rPr lang="en-US" altLang="en-US">
                <a:solidFill>
                  <a:srgbClr val="000000"/>
                </a:solidFill>
              </a:rPr>
              <a:t>(P = I</a:t>
            </a:r>
            <a:r>
              <a:rPr lang="en-US" altLang="en-US" baseline="-25000">
                <a:solidFill>
                  <a:srgbClr val="000000"/>
                </a:solidFill>
              </a:rPr>
              <a:t>e</a:t>
            </a:r>
            <a:r>
              <a:rPr lang="en-US" altLang="en-US">
                <a:solidFill>
                  <a:srgbClr val="000000"/>
                </a:solidFill>
              </a:rPr>
              <a:t>V</a:t>
            </a:r>
            <a:r>
              <a:rPr lang="en-US" altLang="en-US" baseline="-25000">
                <a:solidFill>
                  <a:srgbClr val="000000"/>
                </a:solidFill>
              </a:rPr>
              <a:t>e</a:t>
            </a:r>
            <a:r>
              <a:rPr lang="en-US" altLang="en-US">
                <a:solidFill>
                  <a:srgbClr val="000000"/>
                </a:solidFill>
              </a:rPr>
              <a:t>)</a:t>
            </a:r>
            <a:r>
              <a:rPr lang="fa-IR" altLang="en-US"/>
              <a:t> ، يعني مدار </a:t>
            </a:r>
            <a:r>
              <a:rPr lang="en-US" altLang="en-US">
                <a:solidFill>
                  <a:srgbClr val="000000"/>
                </a:solidFill>
              </a:rPr>
              <a:t>RLC</a:t>
            </a:r>
            <a:r>
              <a:rPr lang="fa-IR" altLang="en-US"/>
              <a:t> يك مدار اهمي است (حالت تشديد ) .</a:t>
            </a:r>
          </a:p>
        </p:txBody>
      </p:sp>
      <p:sp>
        <p:nvSpPr>
          <p:cNvPr id="122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61912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ضريب توان </a:t>
            </a:r>
            <a:endParaRPr lang="en-US" altLang="en-US" smtClean="0"/>
          </a:p>
        </p:txBody>
      </p:sp>
      <p:sp>
        <p:nvSpPr>
          <p:cNvPr id="1220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38851" y="1527175"/>
            <a:ext cx="3959225" cy="719138"/>
          </a:xfrm>
        </p:spPr>
        <p:txBody>
          <a:bodyPr/>
          <a:lstStyle/>
          <a:p>
            <a:pPr marL="0" indent="0">
              <a:buNone/>
            </a:pPr>
            <a:r>
              <a:rPr lang="en-US" altLang="en-US" i="1" smtClean="0">
                <a:solidFill>
                  <a:srgbClr val="000000"/>
                </a:solidFill>
              </a:rPr>
              <a:t>Cos</a:t>
            </a:r>
            <a:r>
              <a:rPr lang="el-GR" altLang="en-US" i="1" smtClean="0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fa-IR" altLang="en-US" smtClean="0"/>
              <a:t> را ضريب توان مي گويند : </a:t>
            </a:r>
          </a:p>
        </p:txBody>
      </p:sp>
      <p:graphicFrame>
        <p:nvGraphicFramePr>
          <p:cNvPr id="122061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8482013" y="2717800"/>
          <a:ext cx="149066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609336" imgH="203112" progId="Equation.3">
                  <p:embed/>
                </p:oleObj>
              </mc:Choice>
              <mc:Fallback>
                <p:oleObj name="Equation" r:id="rId3" imgW="60933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2013" y="2717800"/>
                        <a:ext cx="1490662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061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8478839" y="4089401"/>
          <a:ext cx="14763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609336" imgH="203112" progId="Equation.3">
                  <p:embed/>
                </p:oleObj>
              </mc:Choice>
              <mc:Fallback>
                <p:oleObj name="Equation" r:id="rId5" imgW="60933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8839" y="4089401"/>
                        <a:ext cx="147637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74264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0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0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0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0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0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0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0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0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20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20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20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0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0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2206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2206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2206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0617" grpId="0"/>
      <p:bldP spid="1220618" grpId="0"/>
      <p:bldP spid="1220610" grpId="0"/>
      <p:bldP spid="122061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56589" y="863600"/>
            <a:ext cx="1800225" cy="69373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fa-IR" altLang="en-US" sz="3200">
                <a:solidFill>
                  <a:schemeClr val="tx2"/>
                </a:solidFill>
              </a:rPr>
              <a:t>توان مؤثر : </a:t>
            </a:r>
          </a:p>
        </p:txBody>
      </p:sp>
      <p:graphicFrame>
        <p:nvGraphicFramePr>
          <p:cNvPr id="122163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211639" y="1700213"/>
          <a:ext cx="3108325" cy="1268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1244600" imgH="508000" progId="Equation.3">
                  <p:embed/>
                </p:oleObj>
              </mc:Choice>
              <mc:Fallback>
                <p:oleObj name="Equation" r:id="rId3" imgW="12446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9" y="1700213"/>
                        <a:ext cx="3108325" cy="1268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1639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265363" y="4308475"/>
          <a:ext cx="13970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545863" imgH="444307" progId="Equation.3">
                  <p:embed/>
                </p:oleObj>
              </mc:Choice>
              <mc:Fallback>
                <p:oleObj name="Equation" r:id="rId5" imgW="545863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3" y="4308475"/>
                        <a:ext cx="139700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1642" name="Rectangle 10"/>
          <p:cNvSpPr>
            <a:spLocks noChangeArrowheads="1"/>
          </p:cNvSpPr>
          <p:nvPr/>
        </p:nvSpPr>
        <p:spPr bwMode="auto">
          <a:xfrm>
            <a:off x="3597276" y="3500438"/>
            <a:ext cx="62440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در حالت تشديد ، توان مؤثر به حداكثر مقدار خود مي‌رسد : </a:t>
            </a:r>
            <a:endParaRPr lang="en-US" altLang="en-US"/>
          </a:p>
        </p:txBody>
      </p:sp>
      <p:graphicFrame>
        <p:nvGraphicFramePr>
          <p:cNvPr id="1221643" name="Object 11"/>
          <p:cNvGraphicFramePr>
            <a:graphicFrameLocks noChangeAspect="1"/>
          </p:cNvGraphicFramePr>
          <p:nvPr/>
        </p:nvGraphicFramePr>
        <p:xfrm>
          <a:off x="2265364" y="1816101"/>
          <a:ext cx="193357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774364" imgH="393529" progId="Equation.3">
                  <p:embed/>
                </p:oleObj>
              </mc:Choice>
              <mc:Fallback>
                <p:oleObj name="Equation" r:id="rId7" imgW="77436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4" y="1816101"/>
                        <a:ext cx="1933575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2995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16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1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1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1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2216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2216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2216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1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1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1635" grpId="0" build="p"/>
      <p:bldP spid="12216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074" name="Picture 2" descr="1"/>
          <p:cNvPicPr>
            <a:picLocks noChangeAspect="1" noChangeArrowheads="1"/>
          </p:cNvPicPr>
          <p:nvPr/>
        </p:nvPicPr>
        <p:blipFill>
          <a:blip r:embed="rId2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95779" name="WordArt 3"/>
          <p:cNvSpPr>
            <a:spLocks noChangeArrowheads="1" noChangeShapeType="1" noTextEdit="1"/>
          </p:cNvSpPr>
          <p:nvPr/>
        </p:nvSpPr>
        <p:spPr bwMode="auto">
          <a:xfrm>
            <a:off x="3359151" y="2997200"/>
            <a:ext cx="5832475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kern="10">
                <a:ln w="12700" cap="sq">
                  <a:solidFill>
                    <a:srgbClr val="66CCFF"/>
                  </a:solidFill>
                  <a:round/>
                  <a:headEnd type="none" w="sm" len="sm"/>
                  <a:tailEnd type="none" w="lg" len="lg"/>
                </a:ln>
                <a:solidFill>
                  <a:srgbClr val="000066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 Nazanin"/>
              </a:rPr>
              <a:t>همواره پیروز باشید</a:t>
            </a:r>
            <a:endParaRPr lang="en-US" sz="3600" kern="10">
              <a:ln w="12700" cap="sq">
                <a:solidFill>
                  <a:srgbClr val="66CCFF"/>
                </a:solidFill>
                <a:round/>
                <a:headEnd type="none" w="sm" len="sm"/>
                <a:tailEnd type="none" w="lg" len="lg"/>
              </a:ln>
              <a:solidFill>
                <a:srgbClr val="000066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2002362162"/>
      </p:ext>
    </p:extLst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95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5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9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9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577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60" name="WordArt 4"/>
          <p:cNvSpPr>
            <a:spLocks noChangeArrowheads="1" noChangeShapeType="1" noTextEdit="1"/>
          </p:cNvSpPr>
          <p:nvPr/>
        </p:nvSpPr>
        <p:spPr bwMode="auto">
          <a:xfrm>
            <a:off x="3792539" y="1557339"/>
            <a:ext cx="4103687" cy="302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>
                <a:ln w="9525" cap="sq">
                  <a:solidFill>
                    <a:schemeClr val="accent2"/>
                  </a:solidFill>
                  <a:round/>
                  <a:headEnd type="none" w="lg" len="lg"/>
                  <a:tailEnd type="none" w="lg" len="lg"/>
                </a:ln>
                <a:solidFill>
                  <a:srgbClr val="05E34A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 Nazanin"/>
              </a:rPr>
              <a:t>پايان </a:t>
            </a:r>
            <a:endParaRPr lang="en-US" sz="3600" b="1" kern="10">
              <a:ln w="9525" cap="sq">
                <a:solidFill>
                  <a:schemeClr val="accent2"/>
                </a:solidFill>
                <a:round/>
                <a:headEnd type="none" w="lg" len="lg"/>
                <a:tailEnd type="none" w="lg" len="lg"/>
              </a:ln>
              <a:solidFill>
                <a:srgbClr val="05E34A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827309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26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266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7122" name="Group 263"/>
          <p:cNvGrpSpPr>
            <a:grpSpLocks/>
          </p:cNvGrpSpPr>
          <p:nvPr/>
        </p:nvGrpSpPr>
        <p:grpSpPr bwMode="auto">
          <a:xfrm>
            <a:off x="3575051" y="1628775"/>
            <a:ext cx="3127375" cy="2794000"/>
            <a:chOff x="1553" y="2195"/>
            <a:chExt cx="1970" cy="1760"/>
          </a:xfrm>
        </p:grpSpPr>
        <p:sp>
          <p:nvSpPr>
            <p:cNvPr id="517336" name="Line 264"/>
            <p:cNvSpPr>
              <a:spLocks noChangeShapeType="1"/>
            </p:cNvSpPr>
            <p:nvPr/>
          </p:nvSpPr>
          <p:spPr bwMode="auto">
            <a:xfrm>
              <a:off x="1553" y="2772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37" name="Line 265"/>
            <p:cNvSpPr>
              <a:spLocks noChangeShapeType="1"/>
            </p:cNvSpPr>
            <p:nvPr/>
          </p:nvSpPr>
          <p:spPr bwMode="auto">
            <a:xfrm>
              <a:off x="1553" y="2470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38" name="Line 266"/>
            <p:cNvSpPr>
              <a:spLocks noChangeShapeType="1"/>
            </p:cNvSpPr>
            <p:nvPr/>
          </p:nvSpPr>
          <p:spPr bwMode="auto">
            <a:xfrm>
              <a:off x="2212" y="2198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39" name="Line 267"/>
            <p:cNvSpPr>
              <a:spLocks noChangeShapeType="1"/>
            </p:cNvSpPr>
            <p:nvPr/>
          </p:nvSpPr>
          <p:spPr bwMode="auto">
            <a:xfrm>
              <a:off x="2542" y="2202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0" name="Line 268"/>
            <p:cNvSpPr>
              <a:spLocks noChangeShapeType="1"/>
            </p:cNvSpPr>
            <p:nvPr/>
          </p:nvSpPr>
          <p:spPr bwMode="auto">
            <a:xfrm>
              <a:off x="2864" y="2198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1" name="Line 269"/>
            <p:cNvSpPr>
              <a:spLocks noChangeShapeType="1"/>
            </p:cNvSpPr>
            <p:nvPr/>
          </p:nvSpPr>
          <p:spPr bwMode="auto">
            <a:xfrm>
              <a:off x="3200" y="2196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2" name="Line 270"/>
            <p:cNvSpPr>
              <a:spLocks noChangeShapeType="1"/>
            </p:cNvSpPr>
            <p:nvPr/>
          </p:nvSpPr>
          <p:spPr bwMode="auto">
            <a:xfrm>
              <a:off x="1553" y="3357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3" name="Line 271"/>
            <p:cNvSpPr>
              <a:spLocks noChangeShapeType="1"/>
            </p:cNvSpPr>
            <p:nvPr/>
          </p:nvSpPr>
          <p:spPr bwMode="auto">
            <a:xfrm>
              <a:off x="1553" y="3658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4" name="Rectangle 272"/>
            <p:cNvSpPr>
              <a:spLocks noChangeArrowheads="1"/>
            </p:cNvSpPr>
            <p:nvPr/>
          </p:nvSpPr>
          <p:spPr bwMode="auto">
            <a:xfrm>
              <a:off x="1553" y="2196"/>
              <a:ext cx="1966" cy="1753"/>
            </a:xfrm>
            <a:prstGeom prst="rect">
              <a:avLst/>
            </a:prstGeom>
            <a:noFill/>
            <a:ln w="12700">
              <a:solidFill>
                <a:srgbClr val="FF66FF"/>
              </a:solidFill>
              <a:prstDash val="dash"/>
              <a:miter lim="800000"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345" name="Line 273"/>
            <p:cNvSpPr>
              <a:spLocks noChangeShapeType="1"/>
            </p:cNvSpPr>
            <p:nvPr/>
          </p:nvSpPr>
          <p:spPr bwMode="auto">
            <a:xfrm>
              <a:off x="1881" y="2198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6" name="Line 274"/>
            <p:cNvSpPr>
              <a:spLocks noChangeShapeType="1"/>
            </p:cNvSpPr>
            <p:nvPr/>
          </p:nvSpPr>
          <p:spPr bwMode="auto">
            <a:xfrm>
              <a:off x="1553" y="3064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7" name="Line 275"/>
            <p:cNvSpPr>
              <a:spLocks noChangeShapeType="1"/>
            </p:cNvSpPr>
            <p:nvPr/>
          </p:nvSpPr>
          <p:spPr bwMode="auto">
            <a:xfrm>
              <a:off x="1557" y="3513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8" name="Line 276"/>
            <p:cNvSpPr>
              <a:spLocks noChangeShapeType="1"/>
            </p:cNvSpPr>
            <p:nvPr/>
          </p:nvSpPr>
          <p:spPr bwMode="auto">
            <a:xfrm>
              <a:off x="1555" y="3805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49" name="Line 277"/>
            <p:cNvSpPr>
              <a:spLocks noChangeShapeType="1"/>
            </p:cNvSpPr>
            <p:nvPr/>
          </p:nvSpPr>
          <p:spPr bwMode="auto">
            <a:xfrm>
              <a:off x="1556" y="3206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0" name="Line 278"/>
            <p:cNvSpPr>
              <a:spLocks noChangeShapeType="1"/>
            </p:cNvSpPr>
            <p:nvPr/>
          </p:nvSpPr>
          <p:spPr bwMode="auto">
            <a:xfrm>
              <a:off x="1555" y="2931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1" name="Line 279"/>
            <p:cNvSpPr>
              <a:spLocks noChangeShapeType="1"/>
            </p:cNvSpPr>
            <p:nvPr/>
          </p:nvSpPr>
          <p:spPr bwMode="auto">
            <a:xfrm>
              <a:off x="1553" y="2623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2" name="Line 280"/>
            <p:cNvSpPr>
              <a:spLocks noChangeShapeType="1"/>
            </p:cNvSpPr>
            <p:nvPr/>
          </p:nvSpPr>
          <p:spPr bwMode="auto">
            <a:xfrm>
              <a:off x="1556" y="2335"/>
              <a:ext cx="1966" cy="0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3" name="Line 281"/>
            <p:cNvSpPr>
              <a:spLocks noChangeShapeType="1"/>
            </p:cNvSpPr>
            <p:nvPr/>
          </p:nvSpPr>
          <p:spPr bwMode="auto">
            <a:xfrm>
              <a:off x="2046" y="2197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4" name="Line 282"/>
            <p:cNvSpPr>
              <a:spLocks noChangeShapeType="1"/>
            </p:cNvSpPr>
            <p:nvPr/>
          </p:nvSpPr>
          <p:spPr bwMode="auto">
            <a:xfrm>
              <a:off x="1721" y="2201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5" name="Line 283"/>
            <p:cNvSpPr>
              <a:spLocks noChangeShapeType="1"/>
            </p:cNvSpPr>
            <p:nvPr/>
          </p:nvSpPr>
          <p:spPr bwMode="auto">
            <a:xfrm>
              <a:off x="2377" y="2197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6" name="Line 284"/>
            <p:cNvSpPr>
              <a:spLocks noChangeShapeType="1"/>
            </p:cNvSpPr>
            <p:nvPr/>
          </p:nvSpPr>
          <p:spPr bwMode="auto">
            <a:xfrm>
              <a:off x="2707" y="2199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7" name="Line 285"/>
            <p:cNvSpPr>
              <a:spLocks noChangeShapeType="1"/>
            </p:cNvSpPr>
            <p:nvPr/>
          </p:nvSpPr>
          <p:spPr bwMode="auto">
            <a:xfrm>
              <a:off x="3035" y="2199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58" name="Line 286"/>
            <p:cNvSpPr>
              <a:spLocks noChangeShapeType="1"/>
            </p:cNvSpPr>
            <p:nvPr/>
          </p:nvSpPr>
          <p:spPr bwMode="auto">
            <a:xfrm>
              <a:off x="3360" y="2195"/>
              <a:ext cx="0" cy="1753"/>
            </a:xfrm>
            <a:prstGeom prst="line">
              <a:avLst/>
            </a:prstGeom>
            <a:noFill/>
            <a:ln w="12700">
              <a:solidFill>
                <a:srgbClr val="FF66FF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7123" name="Freeform 14"/>
          <p:cNvSpPr>
            <a:spLocks/>
          </p:cNvSpPr>
          <p:nvPr/>
        </p:nvSpPr>
        <p:spPr bwMode="auto">
          <a:xfrm>
            <a:off x="2135189" y="1844675"/>
            <a:ext cx="2905125" cy="647700"/>
          </a:xfrm>
          <a:custGeom>
            <a:avLst/>
            <a:gdLst>
              <a:gd name="T0" fmla="*/ 0 w 1830"/>
              <a:gd name="T1" fmla="*/ 2147483646 h 408"/>
              <a:gd name="T2" fmla="*/ 2147483646 w 1830"/>
              <a:gd name="T3" fmla="*/ 2147483646 h 408"/>
              <a:gd name="T4" fmla="*/ 2147483646 w 1830"/>
              <a:gd name="T5" fmla="*/ 0 h 408"/>
              <a:gd name="T6" fmla="*/ 2147483646 w 1830"/>
              <a:gd name="T7" fmla="*/ 2147483646 h 408"/>
              <a:gd name="T8" fmla="*/ 2147483646 w 1830"/>
              <a:gd name="T9" fmla="*/ 0 h 408"/>
              <a:gd name="T10" fmla="*/ 2147483646 w 1830"/>
              <a:gd name="T11" fmla="*/ 2147483646 h 408"/>
              <a:gd name="T12" fmla="*/ 2147483646 w 1830"/>
              <a:gd name="T13" fmla="*/ 0 h 408"/>
              <a:gd name="T14" fmla="*/ 2147483646 w 1830"/>
              <a:gd name="T15" fmla="*/ 2147483646 h 408"/>
              <a:gd name="T16" fmla="*/ 2147483646 w 1830"/>
              <a:gd name="T17" fmla="*/ 0 h 408"/>
              <a:gd name="T18" fmla="*/ 2147483646 w 1830"/>
              <a:gd name="T19" fmla="*/ 2147483646 h 408"/>
              <a:gd name="T20" fmla="*/ 2147483646 w 1830"/>
              <a:gd name="T21" fmla="*/ 2147483646 h 408"/>
              <a:gd name="T22" fmla="*/ 2147483646 w 1830"/>
              <a:gd name="T23" fmla="*/ 2147483646 h 40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830" h="408">
                <a:moveTo>
                  <a:pt x="0" y="213"/>
                </a:moveTo>
                <a:lnTo>
                  <a:pt x="328" y="213"/>
                </a:lnTo>
                <a:lnTo>
                  <a:pt x="422" y="0"/>
                </a:lnTo>
                <a:lnTo>
                  <a:pt x="509" y="408"/>
                </a:lnTo>
                <a:lnTo>
                  <a:pt x="686" y="0"/>
                </a:lnTo>
                <a:lnTo>
                  <a:pt x="802" y="408"/>
                </a:lnTo>
                <a:lnTo>
                  <a:pt x="978" y="0"/>
                </a:lnTo>
                <a:lnTo>
                  <a:pt x="1095" y="408"/>
                </a:lnTo>
                <a:lnTo>
                  <a:pt x="1271" y="0"/>
                </a:lnTo>
                <a:lnTo>
                  <a:pt x="1417" y="408"/>
                </a:lnTo>
                <a:lnTo>
                  <a:pt x="1504" y="213"/>
                </a:lnTo>
                <a:lnTo>
                  <a:pt x="1830" y="211"/>
                </a:ln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7124" name="Group 21"/>
          <p:cNvGrpSpPr>
            <a:grpSpLocks/>
          </p:cNvGrpSpPr>
          <p:nvPr/>
        </p:nvGrpSpPr>
        <p:grpSpPr bwMode="auto">
          <a:xfrm rot="5400000">
            <a:off x="6887370" y="2782095"/>
            <a:ext cx="1292225" cy="1223963"/>
            <a:chOff x="839" y="2886"/>
            <a:chExt cx="814" cy="771"/>
          </a:xfrm>
        </p:grpSpPr>
        <p:sp>
          <p:nvSpPr>
            <p:cNvPr id="517332" name="Line 16"/>
            <p:cNvSpPr>
              <a:spLocks noChangeShapeType="1"/>
            </p:cNvSpPr>
            <p:nvPr/>
          </p:nvSpPr>
          <p:spPr bwMode="auto">
            <a:xfrm>
              <a:off x="839" y="3294"/>
              <a:ext cx="36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33" name="Line 17"/>
            <p:cNvSpPr>
              <a:spLocks noChangeShapeType="1"/>
            </p:cNvSpPr>
            <p:nvPr/>
          </p:nvSpPr>
          <p:spPr bwMode="auto">
            <a:xfrm>
              <a:off x="1202" y="2886"/>
              <a:ext cx="0" cy="77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34" name="Line 18"/>
            <p:cNvSpPr>
              <a:spLocks noChangeShapeType="1"/>
            </p:cNvSpPr>
            <p:nvPr/>
          </p:nvSpPr>
          <p:spPr bwMode="auto">
            <a:xfrm>
              <a:off x="1321" y="3077"/>
              <a:ext cx="0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35" name="Line 19"/>
            <p:cNvSpPr>
              <a:spLocks noChangeShapeType="1"/>
            </p:cNvSpPr>
            <p:nvPr/>
          </p:nvSpPr>
          <p:spPr bwMode="auto">
            <a:xfrm>
              <a:off x="1336" y="3294"/>
              <a:ext cx="3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25" name="Group 29"/>
          <p:cNvGrpSpPr>
            <a:grpSpLocks/>
          </p:cNvGrpSpPr>
          <p:nvPr/>
        </p:nvGrpSpPr>
        <p:grpSpPr bwMode="auto">
          <a:xfrm>
            <a:off x="3719514" y="3043238"/>
            <a:ext cx="1406525" cy="647700"/>
            <a:chOff x="3398" y="3083"/>
            <a:chExt cx="886" cy="408"/>
          </a:xfrm>
        </p:grpSpPr>
        <p:sp>
          <p:nvSpPr>
            <p:cNvPr id="517328" name="Line 23"/>
            <p:cNvSpPr>
              <a:spLocks noChangeShapeType="1"/>
            </p:cNvSpPr>
            <p:nvPr/>
          </p:nvSpPr>
          <p:spPr bwMode="auto">
            <a:xfrm>
              <a:off x="3398" y="3294"/>
              <a:ext cx="36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29" name="Line 25"/>
            <p:cNvSpPr>
              <a:spLocks noChangeShapeType="1"/>
            </p:cNvSpPr>
            <p:nvPr/>
          </p:nvSpPr>
          <p:spPr bwMode="auto">
            <a:xfrm>
              <a:off x="3952" y="3083"/>
              <a:ext cx="0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30" name="Line 26"/>
            <p:cNvSpPr>
              <a:spLocks noChangeShapeType="1"/>
            </p:cNvSpPr>
            <p:nvPr/>
          </p:nvSpPr>
          <p:spPr bwMode="auto">
            <a:xfrm>
              <a:off x="3967" y="3294"/>
              <a:ext cx="3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31" name="Line 27"/>
            <p:cNvSpPr>
              <a:spLocks noChangeShapeType="1"/>
            </p:cNvSpPr>
            <p:nvPr/>
          </p:nvSpPr>
          <p:spPr bwMode="auto">
            <a:xfrm>
              <a:off x="3769" y="3083"/>
              <a:ext cx="0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26" name="Group 47"/>
          <p:cNvGrpSpPr>
            <a:grpSpLocks/>
          </p:cNvGrpSpPr>
          <p:nvPr/>
        </p:nvGrpSpPr>
        <p:grpSpPr bwMode="auto">
          <a:xfrm>
            <a:off x="8832851" y="1725613"/>
            <a:ext cx="1406525" cy="711200"/>
            <a:chOff x="3334" y="1440"/>
            <a:chExt cx="886" cy="448"/>
          </a:xfrm>
        </p:grpSpPr>
        <p:grpSp>
          <p:nvGrpSpPr>
            <p:cNvPr id="517321" name="Group 30"/>
            <p:cNvGrpSpPr>
              <a:grpSpLocks/>
            </p:cNvGrpSpPr>
            <p:nvPr/>
          </p:nvGrpSpPr>
          <p:grpSpPr bwMode="auto">
            <a:xfrm>
              <a:off x="3334" y="1480"/>
              <a:ext cx="886" cy="408"/>
              <a:chOff x="3398" y="3083"/>
              <a:chExt cx="886" cy="408"/>
            </a:xfrm>
          </p:grpSpPr>
          <p:sp>
            <p:nvSpPr>
              <p:cNvPr id="517324" name="Line 31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25" name="Line 32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26" name="Line 33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27" name="Line 34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7322" name="Rectangle 41"/>
            <p:cNvSpPr>
              <a:spLocks noChangeArrowheads="1"/>
            </p:cNvSpPr>
            <p:nvPr/>
          </p:nvSpPr>
          <p:spPr bwMode="auto">
            <a:xfrm>
              <a:off x="3476" y="1458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+</a:t>
              </a:r>
            </a:p>
          </p:txBody>
        </p:sp>
        <p:sp>
          <p:nvSpPr>
            <p:cNvPr id="517323" name="Rectangle 44"/>
            <p:cNvSpPr>
              <a:spLocks noChangeArrowheads="1"/>
            </p:cNvSpPr>
            <p:nvPr/>
          </p:nvSpPr>
          <p:spPr bwMode="auto">
            <a:xfrm>
              <a:off x="3862" y="1440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-</a:t>
              </a:r>
            </a:p>
          </p:txBody>
        </p:sp>
      </p:grpSp>
      <p:grpSp>
        <p:nvGrpSpPr>
          <p:cNvPr id="517127" name="Group 46"/>
          <p:cNvGrpSpPr>
            <a:grpSpLocks/>
          </p:cNvGrpSpPr>
          <p:nvPr/>
        </p:nvGrpSpPr>
        <p:grpSpPr bwMode="auto">
          <a:xfrm>
            <a:off x="1992314" y="2997201"/>
            <a:ext cx="1406525" cy="701675"/>
            <a:chOff x="4059" y="2171"/>
            <a:chExt cx="886" cy="442"/>
          </a:xfrm>
        </p:grpSpPr>
        <p:grpSp>
          <p:nvGrpSpPr>
            <p:cNvPr id="517314" name="Group 35"/>
            <p:cNvGrpSpPr>
              <a:grpSpLocks/>
            </p:cNvGrpSpPr>
            <p:nvPr/>
          </p:nvGrpSpPr>
          <p:grpSpPr bwMode="auto">
            <a:xfrm>
              <a:off x="4059" y="2205"/>
              <a:ext cx="886" cy="408"/>
              <a:chOff x="3398" y="3083"/>
              <a:chExt cx="886" cy="408"/>
            </a:xfrm>
          </p:grpSpPr>
          <p:sp>
            <p:nvSpPr>
              <p:cNvPr id="517317" name="Line 36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18" name="Line 37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19" name="Line 38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20" name="Line 39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7315" name="Rectangle 42"/>
            <p:cNvSpPr>
              <a:spLocks noChangeArrowheads="1"/>
            </p:cNvSpPr>
            <p:nvPr/>
          </p:nvSpPr>
          <p:spPr bwMode="auto">
            <a:xfrm>
              <a:off x="4574" y="2195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+</a:t>
              </a:r>
            </a:p>
          </p:txBody>
        </p:sp>
        <p:sp>
          <p:nvSpPr>
            <p:cNvPr id="517316" name="Rectangle 45"/>
            <p:cNvSpPr>
              <a:spLocks noChangeArrowheads="1"/>
            </p:cNvSpPr>
            <p:nvPr/>
          </p:nvSpPr>
          <p:spPr bwMode="auto">
            <a:xfrm>
              <a:off x="4251" y="2171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-</a:t>
              </a:r>
            </a:p>
          </p:txBody>
        </p:sp>
      </p:grpSp>
      <p:grpSp>
        <p:nvGrpSpPr>
          <p:cNvPr id="517128" name="Group 56"/>
          <p:cNvGrpSpPr>
            <a:grpSpLocks/>
          </p:cNvGrpSpPr>
          <p:nvPr/>
        </p:nvGrpSpPr>
        <p:grpSpPr bwMode="auto">
          <a:xfrm>
            <a:off x="6888164" y="4437064"/>
            <a:ext cx="1628775" cy="1233487"/>
            <a:chOff x="1429" y="935"/>
            <a:chExt cx="1026" cy="777"/>
          </a:xfrm>
        </p:grpSpPr>
        <p:sp>
          <p:nvSpPr>
            <p:cNvPr id="517308" name="Line 49"/>
            <p:cNvSpPr>
              <a:spLocks noChangeShapeType="1"/>
            </p:cNvSpPr>
            <p:nvPr/>
          </p:nvSpPr>
          <p:spPr bwMode="auto">
            <a:xfrm>
              <a:off x="1429" y="1343"/>
              <a:ext cx="36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09" name="Line 50"/>
            <p:cNvSpPr>
              <a:spLocks noChangeShapeType="1"/>
            </p:cNvSpPr>
            <p:nvPr/>
          </p:nvSpPr>
          <p:spPr bwMode="auto">
            <a:xfrm>
              <a:off x="1792" y="935"/>
              <a:ext cx="0" cy="77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10" name="Line 51"/>
            <p:cNvSpPr>
              <a:spLocks noChangeShapeType="1"/>
            </p:cNvSpPr>
            <p:nvPr/>
          </p:nvSpPr>
          <p:spPr bwMode="auto">
            <a:xfrm>
              <a:off x="1911" y="1126"/>
              <a:ext cx="0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11" name="Line 52"/>
            <p:cNvSpPr>
              <a:spLocks noChangeShapeType="1"/>
            </p:cNvSpPr>
            <p:nvPr/>
          </p:nvSpPr>
          <p:spPr bwMode="auto">
            <a:xfrm>
              <a:off x="2138" y="1344"/>
              <a:ext cx="3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12" name="Line 53"/>
            <p:cNvSpPr>
              <a:spLocks noChangeShapeType="1"/>
            </p:cNvSpPr>
            <p:nvPr/>
          </p:nvSpPr>
          <p:spPr bwMode="auto">
            <a:xfrm>
              <a:off x="2018" y="941"/>
              <a:ext cx="0" cy="77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13" name="Line 54"/>
            <p:cNvSpPr>
              <a:spLocks noChangeShapeType="1"/>
            </p:cNvSpPr>
            <p:nvPr/>
          </p:nvSpPr>
          <p:spPr bwMode="auto">
            <a:xfrm>
              <a:off x="2138" y="1122"/>
              <a:ext cx="0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29" name="Group 57"/>
          <p:cNvGrpSpPr>
            <a:grpSpLocks/>
          </p:cNvGrpSpPr>
          <p:nvPr/>
        </p:nvGrpSpPr>
        <p:grpSpPr bwMode="auto">
          <a:xfrm rot="5400000">
            <a:off x="1971676" y="4672013"/>
            <a:ext cx="1406525" cy="647700"/>
            <a:chOff x="3398" y="3083"/>
            <a:chExt cx="886" cy="408"/>
          </a:xfrm>
        </p:grpSpPr>
        <p:sp>
          <p:nvSpPr>
            <p:cNvPr id="517304" name="Line 58"/>
            <p:cNvSpPr>
              <a:spLocks noChangeShapeType="1"/>
            </p:cNvSpPr>
            <p:nvPr/>
          </p:nvSpPr>
          <p:spPr bwMode="auto">
            <a:xfrm>
              <a:off x="3398" y="3294"/>
              <a:ext cx="36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05" name="Line 59"/>
            <p:cNvSpPr>
              <a:spLocks noChangeShapeType="1"/>
            </p:cNvSpPr>
            <p:nvPr/>
          </p:nvSpPr>
          <p:spPr bwMode="auto">
            <a:xfrm>
              <a:off x="3952" y="3083"/>
              <a:ext cx="0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06" name="Line 60"/>
            <p:cNvSpPr>
              <a:spLocks noChangeShapeType="1"/>
            </p:cNvSpPr>
            <p:nvPr/>
          </p:nvSpPr>
          <p:spPr bwMode="auto">
            <a:xfrm>
              <a:off x="3967" y="3294"/>
              <a:ext cx="3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307" name="Line 61"/>
            <p:cNvSpPr>
              <a:spLocks noChangeShapeType="1"/>
            </p:cNvSpPr>
            <p:nvPr/>
          </p:nvSpPr>
          <p:spPr bwMode="auto">
            <a:xfrm>
              <a:off x="3769" y="3083"/>
              <a:ext cx="0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30" name="Group 62"/>
          <p:cNvGrpSpPr>
            <a:grpSpLocks/>
          </p:cNvGrpSpPr>
          <p:nvPr/>
        </p:nvGrpSpPr>
        <p:grpSpPr bwMode="auto">
          <a:xfrm rot="5400000">
            <a:off x="3798889" y="4645026"/>
            <a:ext cx="1406525" cy="701675"/>
            <a:chOff x="4059" y="2171"/>
            <a:chExt cx="886" cy="442"/>
          </a:xfrm>
        </p:grpSpPr>
        <p:grpSp>
          <p:nvGrpSpPr>
            <p:cNvPr id="517297" name="Group 63"/>
            <p:cNvGrpSpPr>
              <a:grpSpLocks/>
            </p:cNvGrpSpPr>
            <p:nvPr/>
          </p:nvGrpSpPr>
          <p:grpSpPr bwMode="auto">
            <a:xfrm>
              <a:off x="4059" y="2205"/>
              <a:ext cx="886" cy="408"/>
              <a:chOff x="3398" y="3083"/>
              <a:chExt cx="886" cy="408"/>
            </a:xfrm>
          </p:grpSpPr>
          <p:sp>
            <p:nvSpPr>
              <p:cNvPr id="517300" name="Line 64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01" name="Line 65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02" name="Line 66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03" name="Line 67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7298" name="Rectangle 68"/>
            <p:cNvSpPr>
              <a:spLocks noChangeArrowheads="1"/>
            </p:cNvSpPr>
            <p:nvPr/>
          </p:nvSpPr>
          <p:spPr bwMode="auto">
            <a:xfrm>
              <a:off x="4574" y="2195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+</a:t>
              </a:r>
            </a:p>
          </p:txBody>
        </p:sp>
        <p:sp>
          <p:nvSpPr>
            <p:cNvPr id="517299" name="Rectangle 69"/>
            <p:cNvSpPr>
              <a:spLocks noChangeArrowheads="1"/>
            </p:cNvSpPr>
            <p:nvPr/>
          </p:nvSpPr>
          <p:spPr bwMode="auto">
            <a:xfrm>
              <a:off x="4251" y="2171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-</a:t>
              </a:r>
            </a:p>
          </p:txBody>
        </p:sp>
      </p:grpSp>
      <p:grpSp>
        <p:nvGrpSpPr>
          <p:cNvPr id="517131" name="Group 70"/>
          <p:cNvGrpSpPr>
            <a:grpSpLocks/>
          </p:cNvGrpSpPr>
          <p:nvPr/>
        </p:nvGrpSpPr>
        <p:grpSpPr bwMode="auto">
          <a:xfrm rot="5400000">
            <a:off x="2940051" y="4640263"/>
            <a:ext cx="1406525" cy="711200"/>
            <a:chOff x="3334" y="1440"/>
            <a:chExt cx="886" cy="448"/>
          </a:xfrm>
        </p:grpSpPr>
        <p:grpSp>
          <p:nvGrpSpPr>
            <p:cNvPr id="517290" name="Group 71"/>
            <p:cNvGrpSpPr>
              <a:grpSpLocks/>
            </p:cNvGrpSpPr>
            <p:nvPr/>
          </p:nvGrpSpPr>
          <p:grpSpPr bwMode="auto">
            <a:xfrm>
              <a:off x="3334" y="1480"/>
              <a:ext cx="886" cy="408"/>
              <a:chOff x="3398" y="3083"/>
              <a:chExt cx="886" cy="408"/>
            </a:xfrm>
          </p:grpSpPr>
          <p:sp>
            <p:nvSpPr>
              <p:cNvPr id="517293" name="Line 72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94" name="Line 73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95" name="Line 74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96" name="Line 75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7291" name="Rectangle 76"/>
            <p:cNvSpPr>
              <a:spLocks noChangeArrowheads="1"/>
            </p:cNvSpPr>
            <p:nvPr/>
          </p:nvSpPr>
          <p:spPr bwMode="auto">
            <a:xfrm>
              <a:off x="3476" y="1458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+</a:t>
              </a:r>
            </a:p>
          </p:txBody>
        </p:sp>
        <p:sp>
          <p:nvSpPr>
            <p:cNvPr id="517292" name="Rectangle 77"/>
            <p:cNvSpPr>
              <a:spLocks noChangeArrowheads="1"/>
            </p:cNvSpPr>
            <p:nvPr/>
          </p:nvSpPr>
          <p:spPr bwMode="auto">
            <a:xfrm>
              <a:off x="3862" y="1440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-</a:t>
              </a:r>
            </a:p>
          </p:txBody>
        </p:sp>
      </p:grpSp>
      <p:sp>
        <p:nvSpPr>
          <p:cNvPr id="517132" name="Freeform 78"/>
          <p:cNvSpPr>
            <a:spLocks/>
          </p:cNvSpPr>
          <p:nvPr/>
        </p:nvSpPr>
        <p:spPr bwMode="auto">
          <a:xfrm>
            <a:off x="5472113" y="1628775"/>
            <a:ext cx="2419350" cy="647700"/>
          </a:xfrm>
          <a:custGeom>
            <a:avLst/>
            <a:gdLst>
              <a:gd name="T0" fmla="*/ 0 w 1524"/>
              <a:gd name="T1" fmla="*/ 2147483646 h 408"/>
              <a:gd name="T2" fmla="*/ 2147483646 w 1524"/>
              <a:gd name="T3" fmla="*/ 2147483646 h 408"/>
              <a:gd name="T4" fmla="*/ 2147483646 w 1524"/>
              <a:gd name="T5" fmla="*/ 0 h 408"/>
              <a:gd name="T6" fmla="*/ 2147483646 w 1524"/>
              <a:gd name="T7" fmla="*/ 2147483646 h 408"/>
              <a:gd name="T8" fmla="*/ 2147483646 w 1524"/>
              <a:gd name="T9" fmla="*/ 0 h 408"/>
              <a:gd name="T10" fmla="*/ 2147483646 w 1524"/>
              <a:gd name="T11" fmla="*/ 2147483646 h 408"/>
              <a:gd name="T12" fmla="*/ 2147483646 w 1524"/>
              <a:gd name="T13" fmla="*/ 0 h 408"/>
              <a:gd name="T14" fmla="*/ 2147483646 w 1524"/>
              <a:gd name="T15" fmla="*/ 2147483646 h 408"/>
              <a:gd name="T16" fmla="*/ 2147483646 w 1524"/>
              <a:gd name="T17" fmla="*/ 2147483646 h 408"/>
              <a:gd name="T18" fmla="*/ 2147483646 w 1524"/>
              <a:gd name="T19" fmla="*/ 2147483646 h 4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524" h="408">
                <a:moveTo>
                  <a:pt x="0" y="222"/>
                </a:moveTo>
                <a:lnTo>
                  <a:pt x="336" y="222"/>
                </a:lnTo>
                <a:lnTo>
                  <a:pt x="436" y="0"/>
                </a:lnTo>
                <a:lnTo>
                  <a:pt x="523" y="408"/>
                </a:lnTo>
                <a:lnTo>
                  <a:pt x="700" y="0"/>
                </a:lnTo>
                <a:lnTo>
                  <a:pt x="816" y="408"/>
                </a:lnTo>
                <a:lnTo>
                  <a:pt x="992" y="0"/>
                </a:lnTo>
                <a:lnTo>
                  <a:pt x="1109" y="408"/>
                </a:lnTo>
                <a:lnTo>
                  <a:pt x="1200" y="222"/>
                </a:lnTo>
                <a:lnTo>
                  <a:pt x="1524" y="221"/>
                </a:lnTo>
              </a:path>
            </a:pathLst>
          </a:custGeom>
          <a:noFill/>
          <a:ln w="28575" cap="sq" cmpd="sng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7133" name="Group 84"/>
          <p:cNvGrpSpPr>
            <a:grpSpLocks/>
          </p:cNvGrpSpPr>
          <p:nvPr/>
        </p:nvGrpSpPr>
        <p:grpSpPr bwMode="auto">
          <a:xfrm>
            <a:off x="5232401" y="4437063"/>
            <a:ext cx="1292225" cy="1223962"/>
            <a:chOff x="839" y="2886"/>
            <a:chExt cx="814" cy="771"/>
          </a:xfrm>
        </p:grpSpPr>
        <p:sp>
          <p:nvSpPr>
            <p:cNvPr id="517286" name="Line 85"/>
            <p:cNvSpPr>
              <a:spLocks noChangeShapeType="1"/>
            </p:cNvSpPr>
            <p:nvPr/>
          </p:nvSpPr>
          <p:spPr bwMode="auto">
            <a:xfrm>
              <a:off x="839" y="3294"/>
              <a:ext cx="36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87" name="Line 86"/>
            <p:cNvSpPr>
              <a:spLocks noChangeShapeType="1"/>
            </p:cNvSpPr>
            <p:nvPr/>
          </p:nvSpPr>
          <p:spPr bwMode="auto">
            <a:xfrm>
              <a:off x="1202" y="2886"/>
              <a:ext cx="0" cy="77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88" name="Line 87"/>
            <p:cNvSpPr>
              <a:spLocks noChangeShapeType="1"/>
            </p:cNvSpPr>
            <p:nvPr/>
          </p:nvSpPr>
          <p:spPr bwMode="auto">
            <a:xfrm>
              <a:off x="1321" y="3077"/>
              <a:ext cx="0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89" name="Line 88"/>
            <p:cNvSpPr>
              <a:spLocks noChangeShapeType="1"/>
            </p:cNvSpPr>
            <p:nvPr/>
          </p:nvSpPr>
          <p:spPr bwMode="auto">
            <a:xfrm>
              <a:off x="1336" y="3294"/>
              <a:ext cx="3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34" name="Group 89"/>
          <p:cNvGrpSpPr>
            <a:grpSpLocks/>
          </p:cNvGrpSpPr>
          <p:nvPr/>
        </p:nvGrpSpPr>
        <p:grpSpPr bwMode="auto">
          <a:xfrm>
            <a:off x="5448300" y="2708276"/>
            <a:ext cx="914400" cy="1406525"/>
            <a:chOff x="2253" y="3113"/>
            <a:chExt cx="576" cy="886"/>
          </a:xfrm>
        </p:grpSpPr>
        <p:grpSp>
          <p:nvGrpSpPr>
            <p:cNvPr id="517276" name="Group 90"/>
            <p:cNvGrpSpPr>
              <a:grpSpLocks/>
            </p:cNvGrpSpPr>
            <p:nvPr/>
          </p:nvGrpSpPr>
          <p:grpSpPr bwMode="auto">
            <a:xfrm rot="5400000">
              <a:off x="2145" y="3352"/>
              <a:ext cx="886" cy="408"/>
              <a:chOff x="3398" y="3083"/>
              <a:chExt cx="886" cy="408"/>
            </a:xfrm>
          </p:grpSpPr>
          <p:sp>
            <p:nvSpPr>
              <p:cNvPr id="517282" name="Line 91"/>
              <p:cNvSpPr>
                <a:spLocks noChangeShapeType="1"/>
              </p:cNvSpPr>
              <p:nvPr/>
            </p:nvSpPr>
            <p:spPr bwMode="auto">
              <a:xfrm>
                <a:off x="3398" y="3294"/>
                <a:ext cx="36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83" name="Line 92"/>
              <p:cNvSpPr>
                <a:spLocks noChangeShapeType="1"/>
              </p:cNvSpPr>
              <p:nvPr/>
            </p:nvSpPr>
            <p:spPr bwMode="auto">
              <a:xfrm>
                <a:off x="3952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84" name="Line 93"/>
              <p:cNvSpPr>
                <a:spLocks noChangeShapeType="1"/>
              </p:cNvSpPr>
              <p:nvPr/>
            </p:nvSpPr>
            <p:spPr bwMode="auto">
              <a:xfrm>
                <a:off x="3967" y="3294"/>
                <a:ext cx="317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85" name="Line 94"/>
              <p:cNvSpPr>
                <a:spLocks noChangeShapeType="1"/>
              </p:cNvSpPr>
              <p:nvPr/>
            </p:nvSpPr>
            <p:spPr bwMode="auto">
              <a:xfrm>
                <a:off x="3769" y="3083"/>
                <a:ext cx="0" cy="40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7277" name="Rectangle 95"/>
            <p:cNvSpPr>
              <a:spLocks noChangeArrowheads="1"/>
            </p:cNvSpPr>
            <p:nvPr/>
          </p:nvSpPr>
          <p:spPr bwMode="auto">
            <a:xfrm rot="5400000">
              <a:off x="2517" y="3186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+</a:t>
              </a:r>
            </a:p>
          </p:txBody>
        </p:sp>
        <p:sp>
          <p:nvSpPr>
            <p:cNvPr id="517278" name="Rectangle 96"/>
            <p:cNvSpPr>
              <a:spLocks noChangeArrowheads="1"/>
            </p:cNvSpPr>
            <p:nvPr/>
          </p:nvSpPr>
          <p:spPr bwMode="auto">
            <a:xfrm rot="10800000">
              <a:off x="2596" y="3567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-</a:t>
              </a:r>
            </a:p>
          </p:txBody>
        </p:sp>
        <p:sp>
          <p:nvSpPr>
            <p:cNvPr id="517279" name="Rectangle 97"/>
            <p:cNvSpPr>
              <a:spLocks noChangeArrowheads="1"/>
            </p:cNvSpPr>
            <p:nvPr/>
          </p:nvSpPr>
          <p:spPr bwMode="auto">
            <a:xfrm rot="10800000">
              <a:off x="2370" y="3566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-</a:t>
              </a:r>
            </a:p>
          </p:txBody>
        </p:sp>
        <p:sp>
          <p:nvSpPr>
            <p:cNvPr id="517280" name="Rectangle 98"/>
            <p:cNvSpPr>
              <a:spLocks noChangeArrowheads="1"/>
            </p:cNvSpPr>
            <p:nvPr/>
          </p:nvSpPr>
          <p:spPr bwMode="auto">
            <a:xfrm rot="5400000">
              <a:off x="2306" y="3180"/>
              <a:ext cx="26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chemeClr val="tx2"/>
                  </a:solidFill>
                </a:rPr>
                <a:t>+</a:t>
              </a:r>
            </a:p>
          </p:txBody>
        </p:sp>
        <p:sp>
          <p:nvSpPr>
            <p:cNvPr id="517281" name="Rectangle 99" descr="قطری رو به بالای کمرنگ"/>
            <p:cNvSpPr>
              <a:spLocks noChangeArrowheads="1"/>
            </p:cNvSpPr>
            <p:nvPr/>
          </p:nvSpPr>
          <p:spPr bwMode="auto">
            <a:xfrm>
              <a:off x="2397" y="3521"/>
              <a:ext cx="385" cy="113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19050" cap="sq">
              <a:solidFill>
                <a:schemeClr val="tx1"/>
              </a:solidFill>
              <a:miter lim="800000"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</p:grpSp>
      <p:grpSp>
        <p:nvGrpSpPr>
          <p:cNvPr id="517135" name="Group 101"/>
          <p:cNvGrpSpPr>
            <a:grpSpLocks/>
          </p:cNvGrpSpPr>
          <p:nvPr/>
        </p:nvGrpSpPr>
        <p:grpSpPr bwMode="auto">
          <a:xfrm>
            <a:off x="8472488" y="3213100"/>
            <a:ext cx="215900" cy="215900"/>
            <a:chOff x="1154" y="3385"/>
            <a:chExt cx="136" cy="136"/>
          </a:xfrm>
        </p:grpSpPr>
        <p:sp>
          <p:nvSpPr>
            <p:cNvPr id="517273" name="Oval 102"/>
            <p:cNvSpPr>
              <a:spLocks noChangeArrowheads="1"/>
            </p:cNvSpPr>
            <p:nvPr/>
          </p:nvSpPr>
          <p:spPr bwMode="auto">
            <a:xfrm>
              <a:off x="1154" y="3385"/>
              <a:ext cx="136" cy="13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274" name="Line 103"/>
            <p:cNvSpPr>
              <a:spLocks noChangeShapeType="1"/>
            </p:cNvSpPr>
            <p:nvPr/>
          </p:nvSpPr>
          <p:spPr bwMode="auto">
            <a:xfrm rot="2700000">
              <a:off x="1176" y="3454"/>
              <a:ext cx="9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75" name="Line 104"/>
            <p:cNvSpPr>
              <a:spLocks noChangeShapeType="1"/>
            </p:cNvSpPr>
            <p:nvPr/>
          </p:nvSpPr>
          <p:spPr bwMode="auto">
            <a:xfrm rot="-2700000">
              <a:off x="1176" y="3452"/>
              <a:ext cx="9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36" name="Group 105"/>
          <p:cNvGrpSpPr>
            <a:grpSpLocks/>
          </p:cNvGrpSpPr>
          <p:nvPr/>
        </p:nvGrpSpPr>
        <p:grpSpPr bwMode="auto">
          <a:xfrm>
            <a:off x="8472488" y="2781300"/>
            <a:ext cx="215900" cy="215900"/>
            <a:chOff x="1156" y="3339"/>
            <a:chExt cx="136" cy="136"/>
          </a:xfrm>
        </p:grpSpPr>
        <p:sp>
          <p:nvSpPr>
            <p:cNvPr id="517271" name="Oval 106"/>
            <p:cNvSpPr>
              <a:spLocks noChangeArrowheads="1"/>
            </p:cNvSpPr>
            <p:nvPr/>
          </p:nvSpPr>
          <p:spPr bwMode="auto">
            <a:xfrm>
              <a:off x="1156" y="3339"/>
              <a:ext cx="136" cy="13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272" name="Oval 107"/>
            <p:cNvSpPr>
              <a:spLocks noChangeArrowheads="1"/>
            </p:cNvSpPr>
            <p:nvPr/>
          </p:nvSpPr>
          <p:spPr bwMode="auto">
            <a:xfrm>
              <a:off x="1210" y="3397"/>
              <a:ext cx="23" cy="23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</p:grpSp>
      <p:grpSp>
        <p:nvGrpSpPr>
          <p:cNvPr id="517137" name="Group 108"/>
          <p:cNvGrpSpPr>
            <a:grpSpLocks/>
          </p:cNvGrpSpPr>
          <p:nvPr/>
        </p:nvGrpSpPr>
        <p:grpSpPr bwMode="auto">
          <a:xfrm>
            <a:off x="9337675" y="5157788"/>
            <a:ext cx="387350" cy="457200"/>
            <a:chOff x="2976" y="1180"/>
            <a:chExt cx="244" cy="288"/>
          </a:xfrm>
        </p:grpSpPr>
        <p:sp>
          <p:nvSpPr>
            <p:cNvPr id="517269" name="Rectangle 109"/>
            <p:cNvSpPr>
              <a:spLocks noChangeArrowheads="1"/>
            </p:cNvSpPr>
            <p:nvPr/>
          </p:nvSpPr>
          <p:spPr bwMode="auto">
            <a:xfrm>
              <a:off x="2976" y="118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517270" name="Line 110"/>
            <p:cNvSpPr>
              <a:spLocks noChangeShapeType="1"/>
            </p:cNvSpPr>
            <p:nvPr/>
          </p:nvSpPr>
          <p:spPr bwMode="auto">
            <a:xfrm>
              <a:off x="3037" y="1225"/>
              <a:ext cx="105" cy="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 type="none" w="lg" len="lg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38" name="Group 111"/>
          <p:cNvGrpSpPr>
            <a:grpSpLocks/>
          </p:cNvGrpSpPr>
          <p:nvPr/>
        </p:nvGrpSpPr>
        <p:grpSpPr bwMode="auto">
          <a:xfrm>
            <a:off x="9840913" y="4437063"/>
            <a:ext cx="349250" cy="366712"/>
            <a:chOff x="2050" y="798"/>
            <a:chExt cx="220" cy="231"/>
          </a:xfrm>
        </p:grpSpPr>
        <p:sp>
          <p:nvSpPr>
            <p:cNvPr id="517267" name="Rectangle 112"/>
            <p:cNvSpPr>
              <a:spLocks noChangeArrowheads="1"/>
            </p:cNvSpPr>
            <p:nvPr/>
          </p:nvSpPr>
          <p:spPr bwMode="auto">
            <a:xfrm>
              <a:off x="2050" y="798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V</a:t>
              </a:r>
            </a:p>
          </p:txBody>
        </p:sp>
        <p:sp>
          <p:nvSpPr>
            <p:cNvPr id="517268" name="Line 113"/>
            <p:cNvSpPr>
              <a:spLocks noChangeShapeType="1"/>
            </p:cNvSpPr>
            <p:nvPr/>
          </p:nvSpPr>
          <p:spPr bwMode="auto">
            <a:xfrm>
              <a:off x="2111" y="843"/>
              <a:ext cx="104" cy="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 type="none" w="lg" len="lg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39" name="Group 117"/>
          <p:cNvGrpSpPr>
            <a:grpSpLocks/>
          </p:cNvGrpSpPr>
          <p:nvPr/>
        </p:nvGrpSpPr>
        <p:grpSpPr bwMode="auto">
          <a:xfrm>
            <a:off x="9264650" y="3573464"/>
            <a:ext cx="325438" cy="396875"/>
            <a:chOff x="3288" y="2568"/>
            <a:chExt cx="205" cy="250"/>
          </a:xfrm>
        </p:grpSpPr>
        <p:sp>
          <p:nvSpPr>
            <p:cNvPr id="517265" name="Rectangle 118"/>
            <p:cNvSpPr>
              <a:spLocks noChangeArrowheads="1"/>
            </p:cNvSpPr>
            <p:nvPr/>
          </p:nvSpPr>
          <p:spPr bwMode="auto">
            <a:xfrm>
              <a:off x="3288" y="256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517266" name="Line 119"/>
            <p:cNvSpPr>
              <a:spLocks noChangeShapeType="1"/>
            </p:cNvSpPr>
            <p:nvPr/>
          </p:nvSpPr>
          <p:spPr bwMode="auto">
            <a:xfrm>
              <a:off x="3349" y="2614"/>
              <a:ext cx="91" cy="0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 type="none" w="lg" len="lg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0" name="Group 134"/>
          <p:cNvGrpSpPr>
            <a:grpSpLocks/>
          </p:cNvGrpSpPr>
          <p:nvPr/>
        </p:nvGrpSpPr>
        <p:grpSpPr bwMode="auto">
          <a:xfrm>
            <a:off x="8688389" y="4221163"/>
            <a:ext cx="263525" cy="1365250"/>
            <a:chOff x="3149" y="2041"/>
            <a:chExt cx="166" cy="860"/>
          </a:xfrm>
        </p:grpSpPr>
        <p:sp>
          <p:nvSpPr>
            <p:cNvPr id="517252" name="Arc 135"/>
            <p:cNvSpPr>
              <a:spLocks/>
            </p:cNvSpPr>
            <p:nvPr/>
          </p:nvSpPr>
          <p:spPr bwMode="auto">
            <a:xfrm flipH="1">
              <a:off x="3149" y="2115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53" name="Arc 136"/>
            <p:cNvSpPr>
              <a:spLocks/>
            </p:cNvSpPr>
            <p:nvPr/>
          </p:nvSpPr>
          <p:spPr bwMode="auto">
            <a:xfrm flipH="1">
              <a:off x="3150" y="2188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54" name="Arc 137"/>
            <p:cNvSpPr>
              <a:spLocks/>
            </p:cNvSpPr>
            <p:nvPr/>
          </p:nvSpPr>
          <p:spPr bwMode="auto">
            <a:xfrm flipH="1">
              <a:off x="3150" y="2261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55" name="Arc 138"/>
            <p:cNvSpPr>
              <a:spLocks/>
            </p:cNvSpPr>
            <p:nvPr/>
          </p:nvSpPr>
          <p:spPr bwMode="auto">
            <a:xfrm flipH="1">
              <a:off x="3150" y="2335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56" name="Arc 139"/>
            <p:cNvSpPr>
              <a:spLocks/>
            </p:cNvSpPr>
            <p:nvPr/>
          </p:nvSpPr>
          <p:spPr bwMode="auto">
            <a:xfrm flipH="1">
              <a:off x="3149" y="2409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57" name="Arc 140"/>
            <p:cNvSpPr>
              <a:spLocks/>
            </p:cNvSpPr>
            <p:nvPr/>
          </p:nvSpPr>
          <p:spPr bwMode="auto">
            <a:xfrm flipH="1">
              <a:off x="3150" y="2482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58" name="Arc 141"/>
            <p:cNvSpPr>
              <a:spLocks/>
            </p:cNvSpPr>
            <p:nvPr/>
          </p:nvSpPr>
          <p:spPr bwMode="auto">
            <a:xfrm flipH="1">
              <a:off x="3150" y="2555"/>
              <a:ext cx="163" cy="123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59" name="Arc 142"/>
            <p:cNvSpPr>
              <a:spLocks/>
            </p:cNvSpPr>
            <p:nvPr/>
          </p:nvSpPr>
          <p:spPr bwMode="auto">
            <a:xfrm flipH="1">
              <a:off x="3150" y="2629"/>
              <a:ext cx="163" cy="123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60" name="Arc 143"/>
            <p:cNvSpPr>
              <a:spLocks/>
            </p:cNvSpPr>
            <p:nvPr/>
          </p:nvSpPr>
          <p:spPr bwMode="auto">
            <a:xfrm flipH="1">
              <a:off x="3150" y="2703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61" name="Arc 144"/>
            <p:cNvSpPr>
              <a:spLocks/>
            </p:cNvSpPr>
            <p:nvPr/>
          </p:nvSpPr>
          <p:spPr bwMode="auto">
            <a:xfrm flipH="1">
              <a:off x="3221" y="2140"/>
              <a:ext cx="93" cy="31"/>
            </a:xfrm>
            <a:custGeom>
              <a:avLst/>
              <a:gdLst>
                <a:gd name="T0" fmla="*/ 0 w 43146"/>
                <a:gd name="T1" fmla="*/ 0 h 21600"/>
                <a:gd name="T2" fmla="*/ 0 w 43146"/>
                <a:gd name="T3" fmla="*/ 0 h 21600"/>
                <a:gd name="T4" fmla="*/ 0 w 431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46" h="21600" fill="none" extrusionOk="0">
                  <a:moveTo>
                    <a:pt x="43145" y="565"/>
                  </a:moveTo>
                  <a:cubicBezTo>
                    <a:pt x="42838" y="12270"/>
                    <a:pt x="33261" y="21599"/>
                    <a:pt x="21553" y="21599"/>
                  </a:cubicBezTo>
                  <a:cubicBezTo>
                    <a:pt x="10176" y="21599"/>
                    <a:pt x="750" y="12776"/>
                    <a:pt x="0" y="1424"/>
                  </a:cubicBezTo>
                </a:path>
                <a:path w="43146" h="21600" stroke="0" extrusionOk="0">
                  <a:moveTo>
                    <a:pt x="43145" y="565"/>
                  </a:moveTo>
                  <a:cubicBezTo>
                    <a:pt x="42838" y="12270"/>
                    <a:pt x="33261" y="21599"/>
                    <a:pt x="21553" y="21599"/>
                  </a:cubicBezTo>
                  <a:cubicBezTo>
                    <a:pt x="10176" y="21599"/>
                    <a:pt x="750" y="12776"/>
                    <a:pt x="0" y="1424"/>
                  </a:cubicBezTo>
                  <a:lnTo>
                    <a:pt x="21553" y="0"/>
                  </a:lnTo>
                  <a:lnTo>
                    <a:pt x="43145" y="56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62" name="Line 145"/>
            <p:cNvSpPr>
              <a:spLocks noChangeShapeType="1"/>
            </p:cNvSpPr>
            <p:nvPr/>
          </p:nvSpPr>
          <p:spPr bwMode="auto">
            <a:xfrm flipV="1">
              <a:off x="3221" y="2041"/>
              <a:ext cx="0" cy="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63" name="Arc 146"/>
            <p:cNvSpPr>
              <a:spLocks/>
            </p:cNvSpPr>
            <p:nvPr/>
          </p:nvSpPr>
          <p:spPr bwMode="auto">
            <a:xfrm flipH="1">
              <a:off x="3222" y="2769"/>
              <a:ext cx="93" cy="33"/>
            </a:xfrm>
            <a:custGeom>
              <a:avLst/>
              <a:gdLst>
                <a:gd name="T0" fmla="*/ 0 w 43200"/>
                <a:gd name="T1" fmla="*/ 0 h 23699"/>
                <a:gd name="T2" fmla="*/ 0 w 43200"/>
                <a:gd name="T3" fmla="*/ 0 h 23699"/>
                <a:gd name="T4" fmla="*/ 0 w 43200"/>
                <a:gd name="T5" fmla="*/ 0 h 236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3699" fill="none" extrusionOk="0">
                  <a:moveTo>
                    <a:pt x="0" y="21599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300"/>
                    <a:pt x="43165" y="23001"/>
                    <a:pt x="43097" y="23698"/>
                  </a:cubicBezTo>
                </a:path>
                <a:path w="43200" h="23699" stroke="0" extrusionOk="0">
                  <a:moveTo>
                    <a:pt x="0" y="21599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300"/>
                    <a:pt x="43165" y="23001"/>
                    <a:pt x="43097" y="23698"/>
                  </a:cubicBezTo>
                  <a:lnTo>
                    <a:pt x="21600" y="21600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64" name="Line 147"/>
            <p:cNvSpPr>
              <a:spLocks noChangeShapeType="1"/>
            </p:cNvSpPr>
            <p:nvPr/>
          </p:nvSpPr>
          <p:spPr bwMode="auto">
            <a:xfrm flipV="1">
              <a:off x="3222" y="2809"/>
              <a:ext cx="0" cy="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1" name="Group 148"/>
          <p:cNvGrpSpPr>
            <a:grpSpLocks/>
          </p:cNvGrpSpPr>
          <p:nvPr/>
        </p:nvGrpSpPr>
        <p:grpSpPr bwMode="auto">
          <a:xfrm>
            <a:off x="7464425" y="6021389"/>
            <a:ext cx="287338" cy="287337"/>
            <a:chOff x="2971" y="3022"/>
            <a:chExt cx="249" cy="249"/>
          </a:xfrm>
        </p:grpSpPr>
        <p:sp>
          <p:nvSpPr>
            <p:cNvPr id="517248" name="Oval 149"/>
            <p:cNvSpPr>
              <a:spLocks noChangeArrowheads="1"/>
            </p:cNvSpPr>
            <p:nvPr/>
          </p:nvSpPr>
          <p:spPr bwMode="auto">
            <a:xfrm>
              <a:off x="2971" y="3022"/>
              <a:ext cx="249" cy="249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pSp>
          <p:nvGrpSpPr>
            <p:cNvPr id="517249" name="Group 150"/>
            <p:cNvGrpSpPr>
              <a:grpSpLocks/>
            </p:cNvGrpSpPr>
            <p:nvPr/>
          </p:nvGrpSpPr>
          <p:grpSpPr bwMode="auto">
            <a:xfrm>
              <a:off x="3024" y="3071"/>
              <a:ext cx="148" cy="149"/>
              <a:chOff x="3014" y="3057"/>
              <a:chExt cx="148" cy="149"/>
            </a:xfrm>
          </p:grpSpPr>
          <p:sp>
            <p:nvSpPr>
              <p:cNvPr id="517250" name="Line 151"/>
              <p:cNvSpPr>
                <a:spLocks noChangeShapeType="1"/>
              </p:cNvSpPr>
              <p:nvPr/>
            </p:nvSpPr>
            <p:spPr bwMode="auto">
              <a:xfrm flipV="1">
                <a:off x="3094" y="3057"/>
                <a:ext cx="68" cy="6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51" name="Line 152"/>
              <p:cNvSpPr>
                <a:spLocks noChangeShapeType="1"/>
              </p:cNvSpPr>
              <p:nvPr/>
            </p:nvSpPr>
            <p:spPr bwMode="auto">
              <a:xfrm flipV="1">
                <a:off x="3014" y="3138"/>
                <a:ext cx="68" cy="68"/>
              </a:xfrm>
              <a:prstGeom prst="line">
                <a:avLst/>
              </a:prstGeom>
              <a:noFill/>
              <a:ln w="28575" cap="sq">
                <a:solidFill>
                  <a:srgbClr val="F63C57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17142" name="Group 153"/>
          <p:cNvGrpSpPr>
            <a:grpSpLocks/>
          </p:cNvGrpSpPr>
          <p:nvPr/>
        </p:nvGrpSpPr>
        <p:grpSpPr bwMode="auto">
          <a:xfrm>
            <a:off x="5016501" y="2493963"/>
            <a:ext cx="493713" cy="457200"/>
            <a:chOff x="2976" y="1180"/>
            <a:chExt cx="265" cy="246"/>
          </a:xfrm>
        </p:grpSpPr>
        <p:sp>
          <p:nvSpPr>
            <p:cNvPr id="517246" name="Rectangle 154"/>
            <p:cNvSpPr>
              <a:spLocks noChangeArrowheads="1"/>
            </p:cNvSpPr>
            <p:nvPr/>
          </p:nvSpPr>
          <p:spPr bwMode="auto">
            <a:xfrm>
              <a:off x="2976" y="1180"/>
              <a:ext cx="26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17247" name="Line 155"/>
            <p:cNvSpPr>
              <a:spLocks noChangeShapeType="1"/>
            </p:cNvSpPr>
            <p:nvPr/>
          </p:nvSpPr>
          <p:spPr bwMode="auto">
            <a:xfrm>
              <a:off x="3037" y="1225"/>
              <a:ext cx="105" cy="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 type="none" w="lg" len="lg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3" name="Group 156"/>
          <p:cNvGrpSpPr>
            <a:grpSpLocks/>
          </p:cNvGrpSpPr>
          <p:nvPr/>
        </p:nvGrpSpPr>
        <p:grpSpPr bwMode="auto">
          <a:xfrm>
            <a:off x="4943476" y="1341438"/>
            <a:ext cx="493713" cy="457200"/>
            <a:chOff x="2976" y="1180"/>
            <a:chExt cx="265" cy="246"/>
          </a:xfrm>
        </p:grpSpPr>
        <p:sp>
          <p:nvSpPr>
            <p:cNvPr id="517244" name="Rectangle 157"/>
            <p:cNvSpPr>
              <a:spLocks noChangeArrowheads="1"/>
            </p:cNvSpPr>
            <p:nvPr/>
          </p:nvSpPr>
          <p:spPr bwMode="auto">
            <a:xfrm>
              <a:off x="2976" y="1180"/>
              <a:ext cx="26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517245" name="Line 158"/>
            <p:cNvSpPr>
              <a:spLocks noChangeShapeType="1"/>
            </p:cNvSpPr>
            <p:nvPr/>
          </p:nvSpPr>
          <p:spPr bwMode="auto">
            <a:xfrm>
              <a:off x="3037" y="1225"/>
              <a:ext cx="105" cy="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 type="none" w="lg" len="lg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4" name="Group 161"/>
          <p:cNvGrpSpPr>
            <a:grpSpLocks/>
          </p:cNvGrpSpPr>
          <p:nvPr/>
        </p:nvGrpSpPr>
        <p:grpSpPr bwMode="auto">
          <a:xfrm>
            <a:off x="6167439" y="5805488"/>
            <a:ext cx="420687" cy="457200"/>
            <a:chOff x="1383" y="2387"/>
            <a:chExt cx="265" cy="288"/>
          </a:xfrm>
        </p:grpSpPr>
        <p:sp>
          <p:nvSpPr>
            <p:cNvPr id="517242" name="Rectangle 159"/>
            <p:cNvSpPr>
              <a:spLocks noChangeArrowheads="1"/>
            </p:cNvSpPr>
            <p:nvPr/>
          </p:nvSpPr>
          <p:spPr bwMode="auto">
            <a:xfrm>
              <a:off x="1383" y="2387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dl</a:t>
              </a:r>
            </a:p>
          </p:txBody>
        </p:sp>
        <p:sp>
          <p:nvSpPr>
            <p:cNvPr id="517243" name="Line 160"/>
            <p:cNvSpPr>
              <a:spLocks noChangeShapeType="1"/>
            </p:cNvSpPr>
            <p:nvPr/>
          </p:nvSpPr>
          <p:spPr bwMode="auto">
            <a:xfrm>
              <a:off x="1498" y="2432"/>
              <a:ext cx="91" cy="0"/>
            </a:xfrm>
            <a:prstGeom prst="line">
              <a:avLst/>
            </a:prstGeom>
            <a:noFill/>
            <a:ln w="9525" cap="sq">
              <a:solidFill>
                <a:srgbClr val="000000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5" name="Group 162"/>
          <p:cNvGrpSpPr>
            <a:grpSpLocks/>
          </p:cNvGrpSpPr>
          <p:nvPr/>
        </p:nvGrpSpPr>
        <p:grpSpPr bwMode="auto">
          <a:xfrm>
            <a:off x="8616951" y="6092826"/>
            <a:ext cx="481013" cy="396875"/>
            <a:chOff x="3016" y="3007"/>
            <a:chExt cx="303" cy="250"/>
          </a:xfrm>
        </p:grpSpPr>
        <p:sp>
          <p:nvSpPr>
            <p:cNvPr id="517240" name="Rectangle 163"/>
            <p:cNvSpPr>
              <a:spLocks noChangeArrowheads="1"/>
            </p:cNvSpPr>
            <p:nvPr/>
          </p:nvSpPr>
          <p:spPr bwMode="auto">
            <a:xfrm>
              <a:off x="3016" y="3007"/>
              <a:ext cx="3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dB</a:t>
              </a:r>
            </a:p>
          </p:txBody>
        </p:sp>
        <p:sp>
          <p:nvSpPr>
            <p:cNvPr id="517241" name="Line 164"/>
            <p:cNvSpPr>
              <a:spLocks noChangeShapeType="1"/>
            </p:cNvSpPr>
            <p:nvPr/>
          </p:nvSpPr>
          <p:spPr bwMode="auto">
            <a:xfrm>
              <a:off x="3160" y="3054"/>
              <a:ext cx="91" cy="1"/>
            </a:xfrm>
            <a:prstGeom prst="line">
              <a:avLst/>
            </a:prstGeom>
            <a:noFill/>
            <a:ln w="19050" cap="sq">
              <a:solidFill>
                <a:srgbClr val="000000"/>
              </a:solidFill>
              <a:round/>
              <a:headEnd type="none" w="lg" len="lg"/>
              <a:tailEnd type="triangl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6" name="Group 165"/>
          <p:cNvGrpSpPr>
            <a:grpSpLocks/>
          </p:cNvGrpSpPr>
          <p:nvPr/>
        </p:nvGrpSpPr>
        <p:grpSpPr bwMode="auto">
          <a:xfrm>
            <a:off x="9840914" y="2708275"/>
            <a:ext cx="219075" cy="1377950"/>
            <a:chOff x="3149" y="2041"/>
            <a:chExt cx="166" cy="860"/>
          </a:xfrm>
        </p:grpSpPr>
        <p:sp>
          <p:nvSpPr>
            <p:cNvPr id="517227" name="Arc 166"/>
            <p:cNvSpPr>
              <a:spLocks/>
            </p:cNvSpPr>
            <p:nvPr/>
          </p:nvSpPr>
          <p:spPr bwMode="auto">
            <a:xfrm flipH="1">
              <a:off x="3149" y="2115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28" name="Arc 167"/>
            <p:cNvSpPr>
              <a:spLocks/>
            </p:cNvSpPr>
            <p:nvPr/>
          </p:nvSpPr>
          <p:spPr bwMode="auto">
            <a:xfrm flipH="1">
              <a:off x="3150" y="2188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29" name="Arc 168"/>
            <p:cNvSpPr>
              <a:spLocks/>
            </p:cNvSpPr>
            <p:nvPr/>
          </p:nvSpPr>
          <p:spPr bwMode="auto">
            <a:xfrm flipH="1">
              <a:off x="3150" y="2261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0" name="Arc 169"/>
            <p:cNvSpPr>
              <a:spLocks/>
            </p:cNvSpPr>
            <p:nvPr/>
          </p:nvSpPr>
          <p:spPr bwMode="auto">
            <a:xfrm flipH="1">
              <a:off x="3150" y="2335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1" name="Arc 170"/>
            <p:cNvSpPr>
              <a:spLocks/>
            </p:cNvSpPr>
            <p:nvPr/>
          </p:nvSpPr>
          <p:spPr bwMode="auto">
            <a:xfrm flipH="1">
              <a:off x="3149" y="2409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2" name="Arc 171"/>
            <p:cNvSpPr>
              <a:spLocks/>
            </p:cNvSpPr>
            <p:nvPr/>
          </p:nvSpPr>
          <p:spPr bwMode="auto">
            <a:xfrm flipH="1">
              <a:off x="3150" y="2482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3" name="Arc 172"/>
            <p:cNvSpPr>
              <a:spLocks/>
            </p:cNvSpPr>
            <p:nvPr/>
          </p:nvSpPr>
          <p:spPr bwMode="auto">
            <a:xfrm flipH="1">
              <a:off x="3150" y="2555"/>
              <a:ext cx="163" cy="123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4" name="Arc 173"/>
            <p:cNvSpPr>
              <a:spLocks/>
            </p:cNvSpPr>
            <p:nvPr/>
          </p:nvSpPr>
          <p:spPr bwMode="auto">
            <a:xfrm flipH="1">
              <a:off x="3150" y="2629"/>
              <a:ext cx="163" cy="123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5" name="Arc 174"/>
            <p:cNvSpPr>
              <a:spLocks/>
            </p:cNvSpPr>
            <p:nvPr/>
          </p:nvSpPr>
          <p:spPr bwMode="auto">
            <a:xfrm flipH="1">
              <a:off x="3150" y="2703"/>
              <a:ext cx="163" cy="1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6" name="Arc 175"/>
            <p:cNvSpPr>
              <a:spLocks/>
            </p:cNvSpPr>
            <p:nvPr/>
          </p:nvSpPr>
          <p:spPr bwMode="auto">
            <a:xfrm flipH="1">
              <a:off x="3221" y="2140"/>
              <a:ext cx="93" cy="31"/>
            </a:xfrm>
            <a:custGeom>
              <a:avLst/>
              <a:gdLst>
                <a:gd name="T0" fmla="*/ 0 w 43146"/>
                <a:gd name="T1" fmla="*/ 0 h 21600"/>
                <a:gd name="T2" fmla="*/ 0 w 43146"/>
                <a:gd name="T3" fmla="*/ 0 h 21600"/>
                <a:gd name="T4" fmla="*/ 0 w 431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46" h="21600" fill="none" extrusionOk="0">
                  <a:moveTo>
                    <a:pt x="43145" y="565"/>
                  </a:moveTo>
                  <a:cubicBezTo>
                    <a:pt x="42838" y="12270"/>
                    <a:pt x="33261" y="21599"/>
                    <a:pt x="21553" y="21599"/>
                  </a:cubicBezTo>
                  <a:cubicBezTo>
                    <a:pt x="10176" y="21599"/>
                    <a:pt x="750" y="12776"/>
                    <a:pt x="0" y="1424"/>
                  </a:cubicBezTo>
                </a:path>
                <a:path w="43146" h="21600" stroke="0" extrusionOk="0">
                  <a:moveTo>
                    <a:pt x="43145" y="565"/>
                  </a:moveTo>
                  <a:cubicBezTo>
                    <a:pt x="42838" y="12270"/>
                    <a:pt x="33261" y="21599"/>
                    <a:pt x="21553" y="21599"/>
                  </a:cubicBezTo>
                  <a:cubicBezTo>
                    <a:pt x="10176" y="21599"/>
                    <a:pt x="750" y="12776"/>
                    <a:pt x="0" y="1424"/>
                  </a:cubicBezTo>
                  <a:lnTo>
                    <a:pt x="21553" y="0"/>
                  </a:lnTo>
                  <a:lnTo>
                    <a:pt x="43145" y="56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7" name="Line 176"/>
            <p:cNvSpPr>
              <a:spLocks noChangeShapeType="1"/>
            </p:cNvSpPr>
            <p:nvPr/>
          </p:nvSpPr>
          <p:spPr bwMode="auto">
            <a:xfrm flipV="1">
              <a:off x="3221" y="2041"/>
              <a:ext cx="0" cy="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8" name="Arc 177"/>
            <p:cNvSpPr>
              <a:spLocks/>
            </p:cNvSpPr>
            <p:nvPr/>
          </p:nvSpPr>
          <p:spPr bwMode="auto">
            <a:xfrm flipH="1">
              <a:off x="3222" y="2769"/>
              <a:ext cx="93" cy="33"/>
            </a:xfrm>
            <a:custGeom>
              <a:avLst/>
              <a:gdLst>
                <a:gd name="T0" fmla="*/ 0 w 43200"/>
                <a:gd name="T1" fmla="*/ 0 h 23699"/>
                <a:gd name="T2" fmla="*/ 0 w 43200"/>
                <a:gd name="T3" fmla="*/ 0 h 23699"/>
                <a:gd name="T4" fmla="*/ 0 w 43200"/>
                <a:gd name="T5" fmla="*/ 0 h 236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3699" fill="none" extrusionOk="0">
                  <a:moveTo>
                    <a:pt x="0" y="21599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300"/>
                    <a:pt x="43165" y="23001"/>
                    <a:pt x="43097" y="23698"/>
                  </a:cubicBezTo>
                </a:path>
                <a:path w="43200" h="23699" stroke="0" extrusionOk="0">
                  <a:moveTo>
                    <a:pt x="0" y="21599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300"/>
                    <a:pt x="43165" y="23001"/>
                    <a:pt x="43097" y="23698"/>
                  </a:cubicBezTo>
                  <a:lnTo>
                    <a:pt x="21600" y="21600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39" name="Line 178"/>
            <p:cNvSpPr>
              <a:spLocks noChangeShapeType="1"/>
            </p:cNvSpPr>
            <p:nvPr/>
          </p:nvSpPr>
          <p:spPr bwMode="auto">
            <a:xfrm flipV="1">
              <a:off x="3222" y="2809"/>
              <a:ext cx="0" cy="9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7" name="Group 183"/>
          <p:cNvGrpSpPr>
            <a:grpSpLocks/>
          </p:cNvGrpSpPr>
          <p:nvPr/>
        </p:nvGrpSpPr>
        <p:grpSpPr bwMode="auto">
          <a:xfrm>
            <a:off x="4727575" y="5661026"/>
            <a:ext cx="623888" cy="835025"/>
            <a:chOff x="1632" y="2842"/>
            <a:chExt cx="660" cy="844"/>
          </a:xfrm>
        </p:grpSpPr>
        <p:sp>
          <p:nvSpPr>
            <p:cNvPr id="517224" name="Arc 184"/>
            <p:cNvSpPr>
              <a:spLocks/>
            </p:cNvSpPr>
            <p:nvPr/>
          </p:nvSpPr>
          <p:spPr bwMode="auto">
            <a:xfrm flipV="1">
              <a:off x="2022" y="2842"/>
              <a:ext cx="270" cy="136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25" name="Line 185"/>
            <p:cNvSpPr>
              <a:spLocks noChangeShapeType="1"/>
            </p:cNvSpPr>
            <p:nvPr/>
          </p:nvSpPr>
          <p:spPr bwMode="auto">
            <a:xfrm rot="21240000" flipH="1">
              <a:off x="1871" y="2966"/>
              <a:ext cx="182" cy="59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26" name="Arc 186"/>
            <p:cNvSpPr>
              <a:spLocks/>
            </p:cNvSpPr>
            <p:nvPr/>
          </p:nvSpPr>
          <p:spPr bwMode="auto">
            <a:xfrm rot="10800000" flipV="1">
              <a:off x="1632" y="3550"/>
              <a:ext cx="270" cy="136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8" name="Group 187"/>
          <p:cNvGrpSpPr>
            <a:grpSpLocks/>
          </p:cNvGrpSpPr>
          <p:nvPr/>
        </p:nvGrpSpPr>
        <p:grpSpPr bwMode="auto">
          <a:xfrm>
            <a:off x="6311901" y="620713"/>
            <a:ext cx="684213" cy="684212"/>
            <a:chOff x="1547" y="3441"/>
            <a:chExt cx="431" cy="431"/>
          </a:xfrm>
        </p:grpSpPr>
        <p:grpSp>
          <p:nvGrpSpPr>
            <p:cNvPr id="517209" name="Group 188"/>
            <p:cNvGrpSpPr>
              <a:grpSpLocks/>
            </p:cNvGrpSpPr>
            <p:nvPr/>
          </p:nvGrpSpPr>
          <p:grpSpPr bwMode="auto">
            <a:xfrm>
              <a:off x="1547" y="3441"/>
              <a:ext cx="431" cy="431"/>
              <a:chOff x="1575" y="3395"/>
              <a:chExt cx="431" cy="431"/>
            </a:xfrm>
          </p:grpSpPr>
          <p:grpSp>
            <p:nvGrpSpPr>
              <p:cNvPr id="517218" name="Group 189"/>
              <p:cNvGrpSpPr>
                <a:grpSpLocks/>
              </p:cNvGrpSpPr>
              <p:nvPr/>
            </p:nvGrpSpPr>
            <p:grpSpPr bwMode="auto">
              <a:xfrm>
                <a:off x="1723" y="3544"/>
                <a:ext cx="136" cy="136"/>
                <a:chOff x="1154" y="3385"/>
                <a:chExt cx="136" cy="136"/>
              </a:xfrm>
            </p:grpSpPr>
            <p:sp>
              <p:nvSpPr>
                <p:cNvPr id="517221" name="Oval 190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517222" name="Line 191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223" name="Line 192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7219" name="Oval 193"/>
              <p:cNvSpPr>
                <a:spLocks noChangeArrowheads="1"/>
              </p:cNvSpPr>
              <p:nvPr/>
            </p:nvSpPr>
            <p:spPr bwMode="auto">
              <a:xfrm>
                <a:off x="1631" y="3453"/>
                <a:ext cx="317" cy="31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517220" name="Oval 194"/>
              <p:cNvSpPr>
                <a:spLocks noChangeArrowheads="1"/>
              </p:cNvSpPr>
              <p:nvPr/>
            </p:nvSpPr>
            <p:spPr bwMode="auto">
              <a:xfrm>
                <a:off x="1575" y="3395"/>
                <a:ext cx="431" cy="43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517210" name="Line 195"/>
            <p:cNvSpPr>
              <a:spLocks noChangeShapeType="1"/>
            </p:cNvSpPr>
            <p:nvPr/>
          </p:nvSpPr>
          <p:spPr bwMode="auto">
            <a:xfrm>
              <a:off x="1977" y="3665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11" name="Line 196"/>
            <p:cNvSpPr>
              <a:spLocks noChangeShapeType="1"/>
            </p:cNvSpPr>
            <p:nvPr/>
          </p:nvSpPr>
          <p:spPr bwMode="auto">
            <a:xfrm rot="10800000">
              <a:off x="1547" y="3558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12" name="Line 197"/>
            <p:cNvSpPr>
              <a:spLocks noChangeShapeType="1"/>
            </p:cNvSpPr>
            <p:nvPr/>
          </p:nvSpPr>
          <p:spPr bwMode="auto">
            <a:xfrm rot="-5400000">
              <a:off x="1821" y="3395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13" name="Line 198"/>
            <p:cNvSpPr>
              <a:spLocks noChangeShapeType="1"/>
            </p:cNvSpPr>
            <p:nvPr/>
          </p:nvSpPr>
          <p:spPr bwMode="auto">
            <a:xfrm>
              <a:off x="1919" y="3667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14" name="Line 199"/>
            <p:cNvSpPr>
              <a:spLocks noChangeShapeType="1"/>
            </p:cNvSpPr>
            <p:nvPr/>
          </p:nvSpPr>
          <p:spPr bwMode="auto">
            <a:xfrm rot="5400000">
              <a:off x="1711" y="3770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15" name="Line 200"/>
            <p:cNvSpPr>
              <a:spLocks noChangeShapeType="1"/>
            </p:cNvSpPr>
            <p:nvPr/>
          </p:nvSpPr>
          <p:spPr bwMode="auto">
            <a:xfrm rot="5400000">
              <a:off x="1711" y="3826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16" name="Line 201"/>
            <p:cNvSpPr>
              <a:spLocks noChangeShapeType="1"/>
            </p:cNvSpPr>
            <p:nvPr/>
          </p:nvSpPr>
          <p:spPr bwMode="auto">
            <a:xfrm rot="10800000">
              <a:off x="1604" y="3556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17" name="Line 202"/>
            <p:cNvSpPr>
              <a:spLocks noChangeShapeType="1"/>
            </p:cNvSpPr>
            <p:nvPr/>
          </p:nvSpPr>
          <p:spPr bwMode="auto">
            <a:xfrm rot="-5400000">
              <a:off x="1820" y="3453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49" name="Group 203"/>
          <p:cNvGrpSpPr>
            <a:grpSpLocks/>
          </p:cNvGrpSpPr>
          <p:nvPr/>
        </p:nvGrpSpPr>
        <p:grpSpPr bwMode="auto">
          <a:xfrm>
            <a:off x="7824788" y="549276"/>
            <a:ext cx="685800" cy="684213"/>
            <a:chOff x="3542" y="2848"/>
            <a:chExt cx="432" cy="431"/>
          </a:xfrm>
        </p:grpSpPr>
        <p:sp>
          <p:nvSpPr>
            <p:cNvPr id="517197" name="Oval 204"/>
            <p:cNvSpPr>
              <a:spLocks noChangeArrowheads="1"/>
            </p:cNvSpPr>
            <p:nvPr/>
          </p:nvSpPr>
          <p:spPr bwMode="auto">
            <a:xfrm>
              <a:off x="3692" y="2997"/>
              <a:ext cx="136" cy="13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198" name="Oval 205"/>
            <p:cNvSpPr>
              <a:spLocks noChangeArrowheads="1"/>
            </p:cNvSpPr>
            <p:nvPr/>
          </p:nvSpPr>
          <p:spPr bwMode="auto">
            <a:xfrm>
              <a:off x="3748" y="3057"/>
              <a:ext cx="23" cy="23"/>
            </a:xfrm>
            <a:prstGeom prst="ellipse">
              <a:avLst/>
            </a:prstGeom>
            <a:solidFill>
              <a:schemeClr val="tx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199" name="Oval 206"/>
            <p:cNvSpPr>
              <a:spLocks noChangeArrowheads="1"/>
            </p:cNvSpPr>
            <p:nvPr/>
          </p:nvSpPr>
          <p:spPr bwMode="auto">
            <a:xfrm>
              <a:off x="3600" y="2906"/>
              <a:ext cx="317" cy="31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200" name="Oval 207"/>
            <p:cNvSpPr>
              <a:spLocks noChangeArrowheads="1"/>
            </p:cNvSpPr>
            <p:nvPr/>
          </p:nvSpPr>
          <p:spPr bwMode="auto">
            <a:xfrm>
              <a:off x="3542" y="2848"/>
              <a:ext cx="431" cy="43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201" name="Line 208"/>
            <p:cNvSpPr>
              <a:spLocks noChangeShapeType="1"/>
            </p:cNvSpPr>
            <p:nvPr/>
          </p:nvSpPr>
          <p:spPr bwMode="auto">
            <a:xfrm rot="10800000">
              <a:off x="3974" y="2966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02" name="Line 209"/>
            <p:cNvSpPr>
              <a:spLocks noChangeShapeType="1"/>
            </p:cNvSpPr>
            <p:nvPr/>
          </p:nvSpPr>
          <p:spPr bwMode="auto">
            <a:xfrm>
              <a:off x="3542" y="3076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03" name="Line 210"/>
            <p:cNvSpPr>
              <a:spLocks noChangeShapeType="1"/>
            </p:cNvSpPr>
            <p:nvPr/>
          </p:nvSpPr>
          <p:spPr bwMode="auto">
            <a:xfrm rot="5400000">
              <a:off x="3705" y="2802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04" name="Line 211"/>
            <p:cNvSpPr>
              <a:spLocks noChangeShapeType="1"/>
            </p:cNvSpPr>
            <p:nvPr/>
          </p:nvSpPr>
          <p:spPr bwMode="auto">
            <a:xfrm rot="10800000">
              <a:off x="3917" y="2966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05" name="Line 212"/>
            <p:cNvSpPr>
              <a:spLocks noChangeShapeType="1"/>
            </p:cNvSpPr>
            <p:nvPr/>
          </p:nvSpPr>
          <p:spPr bwMode="auto">
            <a:xfrm rot="-5400000">
              <a:off x="3815" y="3177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06" name="Line 213"/>
            <p:cNvSpPr>
              <a:spLocks noChangeShapeType="1"/>
            </p:cNvSpPr>
            <p:nvPr/>
          </p:nvSpPr>
          <p:spPr bwMode="auto">
            <a:xfrm rot="-5400000">
              <a:off x="3815" y="3233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07" name="Line 214"/>
            <p:cNvSpPr>
              <a:spLocks noChangeShapeType="1"/>
            </p:cNvSpPr>
            <p:nvPr/>
          </p:nvSpPr>
          <p:spPr bwMode="auto">
            <a:xfrm>
              <a:off x="3600" y="3077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208" name="Line 215"/>
            <p:cNvSpPr>
              <a:spLocks noChangeShapeType="1"/>
            </p:cNvSpPr>
            <p:nvPr/>
          </p:nvSpPr>
          <p:spPr bwMode="auto">
            <a:xfrm rot="5400000">
              <a:off x="3705" y="2860"/>
              <a:ext cx="0" cy="91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50" name="Group 216"/>
          <p:cNvGrpSpPr>
            <a:grpSpLocks/>
          </p:cNvGrpSpPr>
          <p:nvPr/>
        </p:nvGrpSpPr>
        <p:grpSpPr bwMode="auto">
          <a:xfrm>
            <a:off x="9120188" y="620713"/>
            <a:ext cx="684212" cy="684212"/>
            <a:chOff x="3071" y="3306"/>
            <a:chExt cx="431" cy="431"/>
          </a:xfrm>
        </p:grpSpPr>
        <p:grpSp>
          <p:nvGrpSpPr>
            <p:cNvPr id="517192" name="Group 217"/>
            <p:cNvGrpSpPr>
              <a:grpSpLocks/>
            </p:cNvGrpSpPr>
            <p:nvPr/>
          </p:nvGrpSpPr>
          <p:grpSpPr bwMode="auto">
            <a:xfrm>
              <a:off x="3221" y="3454"/>
              <a:ext cx="136" cy="136"/>
              <a:chOff x="1156" y="3339"/>
              <a:chExt cx="136" cy="136"/>
            </a:xfrm>
          </p:grpSpPr>
          <p:sp>
            <p:nvSpPr>
              <p:cNvPr id="517195" name="Oval 218"/>
              <p:cNvSpPr>
                <a:spLocks noChangeArrowheads="1"/>
              </p:cNvSpPr>
              <p:nvPr/>
            </p:nvSpPr>
            <p:spPr bwMode="auto">
              <a:xfrm>
                <a:off x="1156" y="3339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517196" name="Oval 219"/>
              <p:cNvSpPr>
                <a:spLocks noChangeArrowheads="1"/>
              </p:cNvSpPr>
              <p:nvPr/>
            </p:nvSpPr>
            <p:spPr bwMode="auto">
              <a:xfrm>
                <a:off x="1210" y="3397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517193" name="Oval 220"/>
            <p:cNvSpPr>
              <a:spLocks noChangeArrowheads="1"/>
            </p:cNvSpPr>
            <p:nvPr/>
          </p:nvSpPr>
          <p:spPr bwMode="auto">
            <a:xfrm>
              <a:off x="3127" y="3364"/>
              <a:ext cx="317" cy="31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194" name="Oval 221"/>
            <p:cNvSpPr>
              <a:spLocks noChangeArrowheads="1"/>
            </p:cNvSpPr>
            <p:nvPr/>
          </p:nvSpPr>
          <p:spPr bwMode="auto">
            <a:xfrm>
              <a:off x="3071" y="3306"/>
              <a:ext cx="431" cy="43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</p:grpSp>
      <p:grpSp>
        <p:nvGrpSpPr>
          <p:cNvPr id="517151" name="Group 222"/>
          <p:cNvGrpSpPr>
            <a:grpSpLocks/>
          </p:cNvGrpSpPr>
          <p:nvPr/>
        </p:nvGrpSpPr>
        <p:grpSpPr bwMode="auto">
          <a:xfrm>
            <a:off x="2424113" y="765176"/>
            <a:ext cx="1693862" cy="625475"/>
            <a:chOff x="2714" y="1387"/>
            <a:chExt cx="1067" cy="394"/>
          </a:xfrm>
        </p:grpSpPr>
        <p:sp>
          <p:nvSpPr>
            <p:cNvPr id="517172" name="Arc 223"/>
            <p:cNvSpPr>
              <a:spLocks/>
            </p:cNvSpPr>
            <p:nvPr/>
          </p:nvSpPr>
          <p:spPr bwMode="auto">
            <a:xfrm flipV="1">
              <a:off x="3546" y="1387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73" name="Line 224"/>
            <p:cNvSpPr>
              <a:spLocks noChangeShapeType="1"/>
            </p:cNvSpPr>
            <p:nvPr/>
          </p:nvSpPr>
          <p:spPr bwMode="auto">
            <a:xfrm rot="21240000" flipH="1">
              <a:off x="3509" y="1446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74" name="Arc 225"/>
            <p:cNvSpPr>
              <a:spLocks/>
            </p:cNvSpPr>
            <p:nvPr/>
          </p:nvSpPr>
          <p:spPr bwMode="auto">
            <a:xfrm rot="10800000" flipV="1">
              <a:off x="3446" y="1718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75" name="Arc 226"/>
            <p:cNvSpPr>
              <a:spLocks/>
            </p:cNvSpPr>
            <p:nvPr/>
          </p:nvSpPr>
          <p:spPr bwMode="auto">
            <a:xfrm flipV="1">
              <a:off x="3233" y="1387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76" name="Line 227"/>
            <p:cNvSpPr>
              <a:spLocks noChangeShapeType="1"/>
            </p:cNvSpPr>
            <p:nvPr/>
          </p:nvSpPr>
          <p:spPr bwMode="auto">
            <a:xfrm rot="21240000" flipH="1">
              <a:off x="3194" y="1446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77" name="Arc 228"/>
            <p:cNvSpPr>
              <a:spLocks/>
            </p:cNvSpPr>
            <p:nvPr/>
          </p:nvSpPr>
          <p:spPr bwMode="auto">
            <a:xfrm rot="10800000" flipV="1">
              <a:off x="3131" y="1718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78" name="Arc 229"/>
            <p:cNvSpPr>
              <a:spLocks/>
            </p:cNvSpPr>
            <p:nvPr/>
          </p:nvSpPr>
          <p:spPr bwMode="auto">
            <a:xfrm flipV="1">
              <a:off x="2920" y="1387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79" name="Line 230"/>
            <p:cNvSpPr>
              <a:spLocks noChangeShapeType="1"/>
            </p:cNvSpPr>
            <p:nvPr/>
          </p:nvSpPr>
          <p:spPr bwMode="auto">
            <a:xfrm rot="21240000" flipH="1">
              <a:off x="2883" y="1446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0" name="Arc 231"/>
            <p:cNvSpPr>
              <a:spLocks/>
            </p:cNvSpPr>
            <p:nvPr/>
          </p:nvSpPr>
          <p:spPr bwMode="auto">
            <a:xfrm rot="10800000" flipV="1">
              <a:off x="2820" y="1718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1" name="Arc 232"/>
            <p:cNvSpPr>
              <a:spLocks/>
            </p:cNvSpPr>
            <p:nvPr/>
          </p:nvSpPr>
          <p:spPr bwMode="auto">
            <a:xfrm flipV="1">
              <a:off x="3388" y="1387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2" name="Line 233"/>
            <p:cNvSpPr>
              <a:spLocks noChangeShapeType="1"/>
            </p:cNvSpPr>
            <p:nvPr/>
          </p:nvSpPr>
          <p:spPr bwMode="auto">
            <a:xfrm rot="21240000" flipH="1">
              <a:off x="3351" y="1446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3" name="Arc 234"/>
            <p:cNvSpPr>
              <a:spLocks/>
            </p:cNvSpPr>
            <p:nvPr/>
          </p:nvSpPr>
          <p:spPr bwMode="auto">
            <a:xfrm rot="10800000" flipV="1">
              <a:off x="3288" y="1718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4" name="Arc 235"/>
            <p:cNvSpPr>
              <a:spLocks/>
            </p:cNvSpPr>
            <p:nvPr/>
          </p:nvSpPr>
          <p:spPr bwMode="auto">
            <a:xfrm flipV="1">
              <a:off x="3077" y="1387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5" name="Line 236"/>
            <p:cNvSpPr>
              <a:spLocks noChangeShapeType="1"/>
            </p:cNvSpPr>
            <p:nvPr/>
          </p:nvSpPr>
          <p:spPr bwMode="auto">
            <a:xfrm rot="21240000" flipH="1">
              <a:off x="3038" y="1446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6" name="Arc 237"/>
            <p:cNvSpPr>
              <a:spLocks/>
            </p:cNvSpPr>
            <p:nvPr/>
          </p:nvSpPr>
          <p:spPr bwMode="auto">
            <a:xfrm rot="10800000" flipV="1">
              <a:off x="2975" y="1718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7" name="Arc 238"/>
            <p:cNvSpPr>
              <a:spLocks/>
            </p:cNvSpPr>
            <p:nvPr/>
          </p:nvSpPr>
          <p:spPr bwMode="auto">
            <a:xfrm flipV="1">
              <a:off x="3703" y="1387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8" name="Line 239"/>
            <p:cNvSpPr>
              <a:spLocks noChangeShapeType="1"/>
            </p:cNvSpPr>
            <p:nvPr/>
          </p:nvSpPr>
          <p:spPr bwMode="auto">
            <a:xfrm rot="21240000" flipH="1">
              <a:off x="3666" y="1446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89" name="Arc 240"/>
            <p:cNvSpPr>
              <a:spLocks/>
            </p:cNvSpPr>
            <p:nvPr/>
          </p:nvSpPr>
          <p:spPr bwMode="auto">
            <a:xfrm rot="10800000" flipV="1">
              <a:off x="3601" y="1718"/>
              <a:ext cx="78" cy="63"/>
            </a:xfrm>
            <a:custGeom>
              <a:avLst/>
              <a:gdLst>
                <a:gd name="T0" fmla="*/ 0 w 42915"/>
                <a:gd name="T1" fmla="*/ 0 h 21600"/>
                <a:gd name="T2" fmla="*/ 0 w 42915"/>
                <a:gd name="T3" fmla="*/ 0 h 21600"/>
                <a:gd name="T4" fmla="*/ 0 w 42915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15" h="21600" fill="none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</a:path>
                <a:path w="42915" h="21600" stroke="0" extrusionOk="0">
                  <a:moveTo>
                    <a:pt x="42914" y="2657"/>
                  </a:moveTo>
                  <a:cubicBezTo>
                    <a:pt x="41573" y="13476"/>
                    <a:pt x="32380" y="21599"/>
                    <a:pt x="21479" y="21599"/>
                  </a:cubicBezTo>
                  <a:cubicBezTo>
                    <a:pt x="10434" y="21599"/>
                    <a:pt x="1168" y="13267"/>
                    <a:pt x="0" y="2284"/>
                  </a:cubicBezTo>
                  <a:lnTo>
                    <a:pt x="21479" y="0"/>
                  </a:lnTo>
                  <a:lnTo>
                    <a:pt x="42914" y="265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90" name="Arc 241"/>
            <p:cNvSpPr>
              <a:spLocks/>
            </p:cNvSpPr>
            <p:nvPr/>
          </p:nvSpPr>
          <p:spPr bwMode="auto">
            <a:xfrm flipV="1">
              <a:off x="2751" y="1387"/>
              <a:ext cx="78" cy="63"/>
            </a:xfrm>
            <a:custGeom>
              <a:avLst/>
              <a:gdLst>
                <a:gd name="T0" fmla="*/ 0 w 42863"/>
                <a:gd name="T1" fmla="*/ 0 h 21600"/>
                <a:gd name="T2" fmla="*/ 0 w 42863"/>
                <a:gd name="T3" fmla="*/ 0 h 21600"/>
                <a:gd name="T4" fmla="*/ 0 w 4286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863" h="21600" fill="none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</a:path>
                <a:path w="42863" h="21600" stroke="0" extrusionOk="0">
                  <a:moveTo>
                    <a:pt x="42863" y="2605"/>
                  </a:moveTo>
                  <a:cubicBezTo>
                    <a:pt x="41546" y="13447"/>
                    <a:pt x="32342" y="21599"/>
                    <a:pt x="21421" y="21599"/>
                  </a:cubicBezTo>
                  <a:cubicBezTo>
                    <a:pt x="10563" y="21599"/>
                    <a:pt x="1393" y="13540"/>
                    <a:pt x="-1" y="2773"/>
                  </a:cubicBezTo>
                  <a:lnTo>
                    <a:pt x="21421" y="0"/>
                  </a:lnTo>
                  <a:lnTo>
                    <a:pt x="42863" y="260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91" name="Line 242"/>
            <p:cNvSpPr>
              <a:spLocks noChangeShapeType="1"/>
            </p:cNvSpPr>
            <p:nvPr/>
          </p:nvSpPr>
          <p:spPr bwMode="auto">
            <a:xfrm rot="21240000" flipH="1">
              <a:off x="2714" y="1446"/>
              <a:ext cx="52" cy="2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52" name="Group 243"/>
          <p:cNvGrpSpPr>
            <a:grpSpLocks/>
          </p:cNvGrpSpPr>
          <p:nvPr/>
        </p:nvGrpSpPr>
        <p:grpSpPr bwMode="auto">
          <a:xfrm>
            <a:off x="2424113" y="5949951"/>
            <a:ext cx="609600" cy="569913"/>
            <a:chOff x="793" y="1216"/>
            <a:chExt cx="384" cy="359"/>
          </a:xfrm>
        </p:grpSpPr>
        <p:sp>
          <p:nvSpPr>
            <p:cNvPr id="517165" name="Oval 244"/>
            <p:cNvSpPr>
              <a:spLocks noChangeArrowheads="1"/>
            </p:cNvSpPr>
            <p:nvPr/>
          </p:nvSpPr>
          <p:spPr bwMode="auto">
            <a:xfrm>
              <a:off x="1110" y="1222"/>
              <a:ext cx="46" cy="4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166" name="Oval 245"/>
            <p:cNvSpPr>
              <a:spLocks noChangeArrowheads="1"/>
            </p:cNvSpPr>
            <p:nvPr/>
          </p:nvSpPr>
          <p:spPr bwMode="auto">
            <a:xfrm>
              <a:off x="1131" y="1423"/>
              <a:ext cx="46" cy="4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167" name="Oval 246"/>
            <p:cNvSpPr>
              <a:spLocks noChangeArrowheads="1"/>
            </p:cNvSpPr>
            <p:nvPr/>
          </p:nvSpPr>
          <p:spPr bwMode="auto">
            <a:xfrm>
              <a:off x="932" y="1216"/>
              <a:ext cx="46" cy="4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168" name="Arc 247"/>
            <p:cNvSpPr>
              <a:spLocks/>
            </p:cNvSpPr>
            <p:nvPr/>
          </p:nvSpPr>
          <p:spPr bwMode="auto">
            <a:xfrm flipH="1" flipV="1">
              <a:off x="924" y="1253"/>
              <a:ext cx="224" cy="224"/>
            </a:xfrm>
            <a:custGeom>
              <a:avLst/>
              <a:gdLst>
                <a:gd name="T0" fmla="*/ 0 w 21590"/>
                <a:gd name="T1" fmla="*/ 0 h 21549"/>
                <a:gd name="T2" fmla="*/ 0 w 21590"/>
                <a:gd name="T3" fmla="*/ 0 h 21549"/>
                <a:gd name="T4" fmla="*/ 0 w 21590"/>
                <a:gd name="T5" fmla="*/ 0 h 215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0" h="21549" fill="none" extrusionOk="0">
                  <a:moveTo>
                    <a:pt x="1479" y="-1"/>
                  </a:moveTo>
                  <a:cubicBezTo>
                    <a:pt x="12555" y="759"/>
                    <a:pt x="21251" y="9792"/>
                    <a:pt x="21589" y="20890"/>
                  </a:cubicBezTo>
                </a:path>
                <a:path w="21590" h="21549" stroke="0" extrusionOk="0">
                  <a:moveTo>
                    <a:pt x="1479" y="-1"/>
                  </a:moveTo>
                  <a:cubicBezTo>
                    <a:pt x="12555" y="759"/>
                    <a:pt x="21251" y="9792"/>
                    <a:pt x="21589" y="20890"/>
                  </a:cubicBezTo>
                  <a:lnTo>
                    <a:pt x="0" y="21549"/>
                  </a:lnTo>
                  <a:lnTo>
                    <a:pt x="1479" y="-1"/>
                  </a:lnTo>
                  <a:close/>
                </a:path>
              </a:pathLst>
            </a:custGeom>
            <a:noFill/>
            <a:ln w="12700" cap="rnd">
              <a:solidFill>
                <a:srgbClr val="FF9C85"/>
              </a:solidFill>
              <a:prstDash val="sysDot"/>
              <a:round/>
              <a:headEnd type="triangl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69" name="Line 248"/>
            <p:cNvSpPr>
              <a:spLocks noChangeShapeType="1"/>
            </p:cNvSpPr>
            <p:nvPr/>
          </p:nvSpPr>
          <p:spPr bwMode="auto">
            <a:xfrm flipH="1">
              <a:off x="1007" y="1262"/>
              <a:ext cx="109" cy="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70" name="Oval 249"/>
            <p:cNvSpPr>
              <a:spLocks noChangeArrowheads="1"/>
            </p:cNvSpPr>
            <p:nvPr/>
          </p:nvSpPr>
          <p:spPr bwMode="auto">
            <a:xfrm>
              <a:off x="962" y="1341"/>
              <a:ext cx="46" cy="4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171" name="Rectangle 250"/>
            <p:cNvSpPr>
              <a:spLocks noChangeArrowheads="1"/>
            </p:cNvSpPr>
            <p:nvPr/>
          </p:nvSpPr>
          <p:spPr bwMode="auto">
            <a:xfrm>
              <a:off x="793" y="1344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</a:p>
          </p:txBody>
        </p:sp>
      </p:grpSp>
      <p:grpSp>
        <p:nvGrpSpPr>
          <p:cNvPr id="517153" name="Group 251"/>
          <p:cNvGrpSpPr>
            <a:grpSpLocks/>
          </p:cNvGrpSpPr>
          <p:nvPr/>
        </p:nvGrpSpPr>
        <p:grpSpPr bwMode="auto">
          <a:xfrm>
            <a:off x="4295776" y="404814"/>
            <a:ext cx="1008063" cy="915987"/>
            <a:chOff x="2381" y="2024"/>
            <a:chExt cx="1905" cy="1732"/>
          </a:xfrm>
        </p:grpSpPr>
        <p:sp>
          <p:nvSpPr>
            <p:cNvPr id="517154" name="Line 252"/>
            <p:cNvSpPr>
              <a:spLocks noChangeShapeType="1"/>
            </p:cNvSpPr>
            <p:nvPr/>
          </p:nvSpPr>
          <p:spPr bwMode="auto">
            <a:xfrm>
              <a:off x="2381" y="2598"/>
              <a:ext cx="1905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55" name="Line 253"/>
            <p:cNvSpPr>
              <a:spLocks noChangeShapeType="1"/>
            </p:cNvSpPr>
            <p:nvPr/>
          </p:nvSpPr>
          <p:spPr bwMode="auto">
            <a:xfrm>
              <a:off x="2381" y="2301"/>
              <a:ext cx="1905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56" name="Line 254"/>
            <p:cNvSpPr>
              <a:spLocks noChangeShapeType="1"/>
            </p:cNvSpPr>
            <p:nvPr/>
          </p:nvSpPr>
          <p:spPr bwMode="auto">
            <a:xfrm>
              <a:off x="3016" y="2024"/>
              <a:ext cx="0" cy="1724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57" name="Line 255"/>
            <p:cNvSpPr>
              <a:spLocks noChangeShapeType="1"/>
            </p:cNvSpPr>
            <p:nvPr/>
          </p:nvSpPr>
          <p:spPr bwMode="auto">
            <a:xfrm>
              <a:off x="3339" y="2024"/>
              <a:ext cx="0" cy="1724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58" name="Line 256"/>
            <p:cNvSpPr>
              <a:spLocks noChangeShapeType="1"/>
            </p:cNvSpPr>
            <p:nvPr/>
          </p:nvSpPr>
          <p:spPr bwMode="auto">
            <a:xfrm>
              <a:off x="3651" y="2024"/>
              <a:ext cx="0" cy="1724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59" name="Line 257"/>
            <p:cNvSpPr>
              <a:spLocks noChangeShapeType="1"/>
            </p:cNvSpPr>
            <p:nvPr/>
          </p:nvSpPr>
          <p:spPr bwMode="auto">
            <a:xfrm>
              <a:off x="3977" y="2024"/>
              <a:ext cx="0" cy="1724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60" name="Line 258"/>
            <p:cNvSpPr>
              <a:spLocks noChangeShapeType="1"/>
            </p:cNvSpPr>
            <p:nvPr/>
          </p:nvSpPr>
          <p:spPr bwMode="auto">
            <a:xfrm>
              <a:off x="2381" y="3174"/>
              <a:ext cx="1905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61" name="Line 259"/>
            <p:cNvSpPr>
              <a:spLocks noChangeShapeType="1"/>
            </p:cNvSpPr>
            <p:nvPr/>
          </p:nvSpPr>
          <p:spPr bwMode="auto">
            <a:xfrm>
              <a:off x="2381" y="3470"/>
              <a:ext cx="1905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62" name="Rectangle 260"/>
            <p:cNvSpPr>
              <a:spLocks noChangeArrowheads="1"/>
            </p:cNvSpPr>
            <p:nvPr/>
          </p:nvSpPr>
          <p:spPr bwMode="auto">
            <a:xfrm>
              <a:off x="2381" y="2032"/>
              <a:ext cx="1905" cy="1724"/>
            </a:xfrm>
            <a:prstGeom prst="rect">
              <a:avLst/>
            </a:prstGeom>
            <a:noFill/>
            <a:ln w="12700">
              <a:solidFill>
                <a:srgbClr val="A50021"/>
              </a:solidFill>
              <a:prstDash val="dash"/>
              <a:miter lim="800000"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517163" name="Line 261"/>
            <p:cNvSpPr>
              <a:spLocks noChangeShapeType="1"/>
            </p:cNvSpPr>
            <p:nvPr/>
          </p:nvSpPr>
          <p:spPr bwMode="auto">
            <a:xfrm>
              <a:off x="2699" y="2024"/>
              <a:ext cx="0" cy="1724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164" name="Line 262"/>
            <p:cNvSpPr>
              <a:spLocks noChangeShapeType="1"/>
            </p:cNvSpPr>
            <p:nvPr/>
          </p:nvSpPr>
          <p:spPr bwMode="auto">
            <a:xfrm>
              <a:off x="2381" y="2886"/>
              <a:ext cx="1905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8290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77628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مقاومت در مدار جريان متناوب </a:t>
            </a:r>
            <a:endParaRPr lang="en-US" altLang="en-US" smtClean="0"/>
          </a:p>
        </p:txBody>
      </p:sp>
      <p:sp>
        <p:nvSpPr>
          <p:cNvPr id="1205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0825" y="4595814"/>
            <a:ext cx="3625850" cy="1582737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با مقايسه با معادلۀ جريان نتيجه  مي‌شود كه جريان با اختلاف پتانسيل همفاز است : </a:t>
            </a:r>
            <a:endParaRPr lang="en-US" altLang="en-US" smtClean="0"/>
          </a:p>
        </p:txBody>
      </p:sp>
      <p:graphicFrame>
        <p:nvGraphicFramePr>
          <p:cNvPr id="1205342" name="Object 94"/>
          <p:cNvGraphicFramePr>
            <a:graphicFrameLocks noChangeAspect="1"/>
          </p:cNvGraphicFramePr>
          <p:nvPr>
            <p:ph sz="quarter" idx="2"/>
          </p:nvPr>
        </p:nvGraphicFramePr>
        <p:xfrm>
          <a:off x="7780338" y="2925763"/>
          <a:ext cx="2419350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926698" imgH="215806" progId="Equation.3">
                  <p:embed/>
                </p:oleObj>
              </mc:Choice>
              <mc:Fallback>
                <p:oleObj name="Equation" r:id="rId3" imgW="92669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338" y="2925763"/>
                        <a:ext cx="2419350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05296" name="Group 48"/>
          <p:cNvGrpSpPr>
            <a:grpSpLocks/>
          </p:cNvGrpSpPr>
          <p:nvPr/>
        </p:nvGrpSpPr>
        <p:grpSpPr bwMode="auto">
          <a:xfrm>
            <a:off x="2078039" y="369888"/>
            <a:ext cx="2808287" cy="2036762"/>
            <a:chOff x="1565" y="1960"/>
            <a:chExt cx="1769" cy="1283"/>
          </a:xfrm>
        </p:grpSpPr>
        <p:grpSp>
          <p:nvGrpSpPr>
            <p:cNvPr id="493592" name="Group 45"/>
            <p:cNvGrpSpPr>
              <a:grpSpLocks/>
            </p:cNvGrpSpPr>
            <p:nvPr/>
          </p:nvGrpSpPr>
          <p:grpSpPr bwMode="auto">
            <a:xfrm>
              <a:off x="1565" y="2251"/>
              <a:ext cx="1769" cy="893"/>
              <a:chOff x="1565" y="2341"/>
              <a:chExt cx="1769" cy="803"/>
            </a:xfrm>
          </p:grpSpPr>
          <p:sp>
            <p:nvSpPr>
              <p:cNvPr id="493595" name="Freeform 37"/>
              <p:cNvSpPr>
                <a:spLocks/>
              </p:cNvSpPr>
              <p:nvPr/>
            </p:nvSpPr>
            <p:spPr bwMode="auto">
              <a:xfrm>
                <a:off x="1565" y="2341"/>
                <a:ext cx="1769" cy="272"/>
              </a:xfrm>
              <a:custGeom>
                <a:avLst/>
                <a:gdLst>
                  <a:gd name="T0" fmla="*/ 0 w 3500"/>
                  <a:gd name="T1" fmla="*/ 62 h 408"/>
                  <a:gd name="T2" fmla="*/ 159 w 3500"/>
                  <a:gd name="T3" fmla="*/ 63 h 408"/>
                  <a:gd name="T4" fmla="*/ 171 w 3500"/>
                  <a:gd name="T5" fmla="*/ 0 h 408"/>
                  <a:gd name="T6" fmla="*/ 182 w 3500"/>
                  <a:gd name="T7" fmla="*/ 121 h 408"/>
                  <a:gd name="T8" fmla="*/ 205 w 3500"/>
                  <a:gd name="T9" fmla="*/ 0 h 408"/>
                  <a:gd name="T10" fmla="*/ 220 w 3500"/>
                  <a:gd name="T11" fmla="*/ 121 h 408"/>
                  <a:gd name="T12" fmla="*/ 243 w 3500"/>
                  <a:gd name="T13" fmla="*/ 0 h 408"/>
                  <a:gd name="T14" fmla="*/ 258 w 3500"/>
                  <a:gd name="T15" fmla="*/ 121 h 408"/>
                  <a:gd name="T16" fmla="*/ 281 w 3500"/>
                  <a:gd name="T17" fmla="*/ 0 h 408"/>
                  <a:gd name="T18" fmla="*/ 299 w 3500"/>
                  <a:gd name="T19" fmla="*/ 121 h 408"/>
                  <a:gd name="T20" fmla="*/ 311 w 3500"/>
                  <a:gd name="T21" fmla="*/ 63 h 408"/>
                  <a:gd name="T22" fmla="*/ 452 w 3500"/>
                  <a:gd name="T23" fmla="*/ 63 h 4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00" h="408">
                    <a:moveTo>
                      <a:pt x="0" y="208"/>
                    </a:moveTo>
                    <a:lnTo>
                      <a:pt x="1229" y="213"/>
                    </a:lnTo>
                    <a:lnTo>
                      <a:pt x="1323" y="0"/>
                    </a:lnTo>
                    <a:lnTo>
                      <a:pt x="1410" y="408"/>
                    </a:lnTo>
                    <a:lnTo>
                      <a:pt x="1587" y="0"/>
                    </a:lnTo>
                    <a:lnTo>
                      <a:pt x="1703" y="408"/>
                    </a:lnTo>
                    <a:lnTo>
                      <a:pt x="1879" y="0"/>
                    </a:lnTo>
                    <a:lnTo>
                      <a:pt x="1996" y="408"/>
                    </a:lnTo>
                    <a:lnTo>
                      <a:pt x="2172" y="0"/>
                    </a:lnTo>
                    <a:lnTo>
                      <a:pt x="2318" y="408"/>
                    </a:lnTo>
                    <a:lnTo>
                      <a:pt x="2405" y="213"/>
                    </a:lnTo>
                    <a:lnTo>
                      <a:pt x="3500" y="212"/>
                    </a:ln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96" name="Line 39"/>
              <p:cNvSpPr>
                <a:spLocks noChangeShapeType="1"/>
              </p:cNvSpPr>
              <p:nvPr/>
            </p:nvSpPr>
            <p:spPr bwMode="auto">
              <a:xfrm>
                <a:off x="1565" y="2480"/>
                <a:ext cx="0" cy="63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97" name="Line 40"/>
              <p:cNvSpPr>
                <a:spLocks noChangeShapeType="1"/>
              </p:cNvSpPr>
              <p:nvPr/>
            </p:nvSpPr>
            <p:spPr bwMode="auto">
              <a:xfrm>
                <a:off x="3334" y="2482"/>
                <a:ext cx="0" cy="635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98" name="Line 41"/>
              <p:cNvSpPr>
                <a:spLocks noChangeShapeType="1"/>
              </p:cNvSpPr>
              <p:nvPr/>
            </p:nvSpPr>
            <p:spPr bwMode="auto">
              <a:xfrm>
                <a:off x="1565" y="3115"/>
                <a:ext cx="72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99" name="Line 42"/>
              <p:cNvSpPr>
                <a:spLocks noChangeShapeType="1"/>
              </p:cNvSpPr>
              <p:nvPr/>
            </p:nvSpPr>
            <p:spPr bwMode="auto">
              <a:xfrm>
                <a:off x="2608" y="3117"/>
                <a:ext cx="726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600" name="Oval 43"/>
              <p:cNvSpPr>
                <a:spLocks noChangeArrowheads="1"/>
              </p:cNvSpPr>
              <p:nvPr/>
            </p:nvSpPr>
            <p:spPr bwMode="auto">
              <a:xfrm>
                <a:off x="2295" y="3087"/>
                <a:ext cx="57" cy="57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93601" name="Oval 44"/>
              <p:cNvSpPr>
                <a:spLocks noChangeArrowheads="1"/>
              </p:cNvSpPr>
              <p:nvPr/>
            </p:nvSpPr>
            <p:spPr bwMode="auto">
              <a:xfrm>
                <a:off x="2545" y="3087"/>
                <a:ext cx="57" cy="57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493593" name="Rectangle 46"/>
            <p:cNvSpPr>
              <a:spLocks noChangeArrowheads="1"/>
            </p:cNvSpPr>
            <p:nvPr/>
          </p:nvSpPr>
          <p:spPr bwMode="auto">
            <a:xfrm>
              <a:off x="2336" y="1960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B0B73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493594" name="Rectangle 47"/>
            <p:cNvSpPr>
              <a:spLocks noChangeArrowheads="1"/>
            </p:cNvSpPr>
            <p:nvPr/>
          </p:nvSpPr>
          <p:spPr bwMode="auto">
            <a:xfrm>
              <a:off x="2336" y="2916"/>
              <a:ext cx="2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0B0B73"/>
                  </a:solidFill>
                  <a:cs typeface="Times New Roman" panose="02020603050405020304" pitchFamily="18" charset="0"/>
                </a:rPr>
                <a:t>~</a:t>
              </a:r>
            </a:p>
          </p:txBody>
        </p:sp>
      </p:grpSp>
      <p:grpSp>
        <p:nvGrpSpPr>
          <p:cNvPr id="1205341" name="Group 93"/>
          <p:cNvGrpSpPr>
            <a:grpSpLocks/>
          </p:cNvGrpSpPr>
          <p:nvPr/>
        </p:nvGrpSpPr>
        <p:grpSpPr bwMode="auto">
          <a:xfrm>
            <a:off x="2073276" y="2608264"/>
            <a:ext cx="4397375" cy="3629025"/>
            <a:chOff x="2290" y="1616"/>
            <a:chExt cx="2770" cy="2286"/>
          </a:xfrm>
        </p:grpSpPr>
        <p:grpSp>
          <p:nvGrpSpPr>
            <p:cNvPr id="493579" name="Group 91"/>
            <p:cNvGrpSpPr>
              <a:grpSpLocks/>
            </p:cNvGrpSpPr>
            <p:nvPr/>
          </p:nvGrpSpPr>
          <p:grpSpPr bwMode="auto">
            <a:xfrm>
              <a:off x="2290" y="1816"/>
              <a:ext cx="2630" cy="2086"/>
              <a:chOff x="2517" y="1770"/>
              <a:chExt cx="2630" cy="2086"/>
            </a:xfrm>
          </p:grpSpPr>
          <p:sp>
            <p:nvSpPr>
              <p:cNvPr id="493586" name="Line 49"/>
              <p:cNvSpPr>
                <a:spLocks noChangeShapeType="1"/>
              </p:cNvSpPr>
              <p:nvPr/>
            </p:nvSpPr>
            <p:spPr bwMode="auto">
              <a:xfrm flipV="1">
                <a:off x="3152" y="1770"/>
                <a:ext cx="0" cy="208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87" name="Line 50"/>
              <p:cNvSpPr>
                <a:spLocks noChangeShapeType="1"/>
              </p:cNvSpPr>
              <p:nvPr/>
            </p:nvSpPr>
            <p:spPr bwMode="auto">
              <a:xfrm>
                <a:off x="2517" y="3019"/>
                <a:ext cx="263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88" name="Freeform 59"/>
              <p:cNvSpPr>
                <a:spLocks/>
              </p:cNvSpPr>
              <p:nvPr/>
            </p:nvSpPr>
            <p:spPr bwMode="auto">
              <a:xfrm>
                <a:off x="3152" y="2730"/>
                <a:ext cx="1270" cy="586"/>
              </a:xfrm>
              <a:custGeom>
                <a:avLst/>
                <a:gdLst>
                  <a:gd name="T0" fmla="*/ 0 w 1270"/>
                  <a:gd name="T1" fmla="*/ 289 h 586"/>
                  <a:gd name="T2" fmla="*/ 328 w 1270"/>
                  <a:gd name="T3" fmla="*/ 0 h 586"/>
                  <a:gd name="T4" fmla="*/ 664 w 1270"/>
                  <a:gd name="T5" fmla="*/ 291 h 586"/>
                  <a:gd name="T6" fmla="*/ 984 w 1270"/>
                  <a:gd name="T7" fmla="*/ 586 h 586"/>
                  <a:gd name="T8" fmla="*/ 1270 w 1270"/>
                  <a:gd name="T9" fmla="*/ 289 h 5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70" h="586">
                    <a:moveTo>
                      <a:pt x="0" y="289"/>
                    </a:moveTo>
                    <a:cubicBezTo>
                      <a:pt x="42" y="231"/>
                      <a:pt x="217" y="0"/>
                      <a:pt x="328" y="0"/>
                    </a:cubicBezTo>
                    <a:cubicBezTo>
                      <a:pt x="439" y="0"/>
                      <a:pt x="574" y="180"/>
                      <a:pt x="664" y="291"/>
                    </a:cubicBezTo>
                    <a:cubicBezTo>
                      <a:pt x="753" y="397"/>
                      <a:pt x="883" y="586"/>
                      <a:pt x="984" y="586"/>
                    </a:cubicBezTo>
                    <a:cubicBezTo>
                      <a:pt x="1085" y="586"/>
                      <a:pt x="1225" y="363"/>
                      <a:pt x="1270" y="289"/>
                    </a:cubicBezTo>
                  </a:path>
                </a:pathLst>
              </a:custGeom>
              <a:noFill/>
              <a:ln w="28575" cap="sq" cmpd="sng">
                <a:solidFill>
                  <a:schemeClr val="accent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89" name="Freeform 61"/>
              <p:cNvSpPr>
                <a:spLocks/>
              </p:cNvSpPr>
              <p:nvPr/>
            </p:nvSpPr>
            <p:spPr bwMode="auto">
              <a:xfrm>
                <a:off x="3152" y="2426"/>
                <a:ext cx="1270" cy="1186"/>
              </a:xfrm>
              <a:custGeom>
                <a:avLst/>
                <a:gdLst>
                  <a:gd name="T0" fmla="*/ 0 w 1270"/>
                  <a:gd name="T1" fmla="*/ 593 h 1186"/>
                  <a:gd name="T2" fmla="*/ 328 w 1270"/>
                  <a:gd name="T3" fmla="*/ 0 h 1186"/>
                  <a:gd name="T4" fmla="*/ 663 w 1270"/>
                  <a:gd name="T5" fmla="*/ 592 h 1186"/>
                  <a:gd name="T6" fmla="*/ 987 w 1270"/>
                  <a:gd name="T7" fmla="*/ 1186 h 1186"/>
                  <a:gd name="T8" fmla="*/ 1270 w 1270"/>
                  <a:gd name="T9" fmla="*/ 593 h 11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70" h="1186">
                    <a:moveTo>
                      <a:pt x="0" y="593"/>
                    </a:moveTo>
                    <a:cubicBezTo>
                      <a:pt x="42" y="484"/>
                      <a:pt x="222" y="0"/>
                      <a:pt x="328" y="0"/>
                    </a:cubicBezTo>
                    <a:cubicBezTo>
                      <a:pt x="438" y="0"/>
                      <a:pt x="585" y="388"/>
                      <a:pt x="663" y="592"/>
                    </a:cubicBezTo>
                    <a:cubicBezTo>
                      <a:pt x="743" y="793"/>
                      <a:pt x="886" y="1186"/>
                      <a:pt x="987" y="1186"/>
                    </a:cubicBezTo>
                    <a:cubicBezTo>
                      <a:pt x="1088" y="1186"/>
                      <a:pt x="1231" y="721"/>
                      <a:pt x="1270" y="593"/>
                    </a:cubicBezTo>
                  </a:path>
                </a:pathLst>
              </a:custGeom>
              <a:noFill/>
              <a:ln w="28575" cap="sq" cmpd="sng">
                <a:solidFill>
                  <a:srgbClr val="FF0000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90" name="Line 66"/>
              <p:cNvSpPr>
                <a:spLocks noChangeShapeType="1"/>
              </p:cNvSpPr>
              <p:nvPr/>
            </p:nvSpPr>
            <p:spPr bwMode="auto">
              <a:xfrm>
                <a:off x="3160" y="2417"/>
                <a:ext cx="317" cy="0"/>
              </a:xfrm>
              <a:prstGeom prst="line">
                <a:avLst/>
              </a:prstGeom>
              <a:noFill/>
              <a:ln w="12700">
                <a:solidFill>
                  <a:srgbClr val="A50021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3591" name="Line 68"/>
              <p:cNvSpPr>
                <a:spLocks noChangeShapeType="1"/>
              </p:cNvSpPr>
              <p:nvPr/>
            </p:nvSpPr>
            <p:spPr bwMode="auto">
              <a:xfrm>
                <a:off x="3160" y="2735"/>
                <a:ext cx="317" cy="0"/>
              </a:xfrm>
              <a:prstGeom prst="line">
                <a:avLst/>
              </a:prstGeom>
              <a:noFill/>
              <a:ln w="12700">
                <a:solidFill>
                  <a:srgbClr val="A50021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3580" name="Rectangle 72"/>
            <p:cNvSpPr>
              <a:spLocks noChangeArrowheads="1"/>
            </p:cNvSpPr>
            <p:nvPr/>
          </p:nvSpPr>
          <p:spPr bwMode="auto">
            <a:xfrm>
              <a:off x="2583" y="2325"/>
              <a:ext cx="36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fa-IR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0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493581" name="Rectangle 73"/>
            <p:cNvSpPr>
              <a:spLocks noChangeArrowheads="1"/>
            </p:cNvSpPr>
            <p:nvPr/>
          </p:nvSpPr>
          <p:spPr bwMode="auto">
            <a:xfrm>
              <a:off x="2723" y="2653"/>
              <a:ext cx="22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0</a:t>
              </a:r>
              <a:endParaRPr lang="en-US" altLang="en-US" sz="2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93582" name="Rectangle 74"/>
            <p:cNvSpPr>
              <a:spLocks noChangeArrowheads="1"/>
            </p:cNvSpPr>
            <p:nvPr/>
          </p:nvSpPr>
          <p:spPr bwMode="auto">
            <a:xfrm>
              <a:off x="4891" y="2876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93583" name="Rectangle 75"/>
            <p:cNvSpPr>
              <a:spLocks noChangeArrowheads="1"/>
            </p:cNvSpPr>
            <p:nvPr/>
          </p:nvSpPr>
          <p:spPr bwMode="auto">
            <a:xfrm>
              <a:off x="2562" y="1616"/>
              <a:ext cx="34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V,I</a:t>
              </a:r>
            </a:p>
          </p:txBody>
        </p:sp>
        <p:sp>
          <p:nvSpPr>
            <p:cNvPr id="493584" name="Rectangle 76"/>
            <p:cNvSpPr>
              <a:spLocks noChangeArrowheads="1"/>
            </p:cNvSpPr>
            <p:nvPr/>
          </p:nvSpPr>
          <p:spPr bwMode="auto">
            <a:xfrm>
              <a:off x="3300" y="2370"/>
              <a:ext cx="2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1800" baseline="-25000">
                  <a:solidFill>
                    <a:srgbClr val="FF0000"/>
                  </a:solidFill>
                  <a:cs typeface="Times New Roman" panose="02020603050405020304" pitchFamily="18" charset="0"/>
                </a:rPr>
                <a:t>R</a:t>
              </a:r>
              <a:endParaRPr lang="en-US" altLang="en-US" sz="180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93585" name="Rectangle 77"/>
            <p:cNvSpPr>
              <a:spLocks noChangeArrowheads="1"/>
            </p:cNvSpPr>
            <p:nvPr/>
          </p:nvSpPr>
          <p:spPr bwMode="auto">
            <a:xfrm>
              <a:off x="3248" y="2593"/>
              <a:ext cx="1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</p:grpSp>
      <p:graphicFrame>
        <p:nvGraphicFramePr>
          <p:cNvPr id="1205344" name="Object 96"/>
          <p:cNvGraphicFramePr>
            <a:graphicFrameLocks noChangeAspect="1"/>
          </p:cNvGraphicFramePr>
          <p:nvPr>
            <p:ph sz="quarter" idx="3"/>
          </p:nvPr>
        </p:nvGraphicFramePr>
        <p:xfrm>
          <a:off x="5289551" y="2451101"/>
          <a:ext cx="143986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545626" imgH="215713" progId="Equation.3">
                  <p:embed/>
                </p:oleObj>
              </mc:Choice>
              <mc:Fallback>
                <p:oleObj name="Equation" r:id="rId5" imgW="545626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9551" y="2451101"/>
                        <a:ext cx="1439863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5346" name="Object 98"/>
          <p:cNvGraphicFramePr>
            <a:graphicFrameLocks noChangeAspect="1"/>
          </p:cNvGraphicFramePr>
          <p:nvPr/>
        </p:nvGraphicFramePr>
        <p:xfrm>
          <a:off x="4756151" y="3371850"/>
          <a:ext cx="187166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723586" imgH="215806" progId="Equation.3">
                  <p:embed/>
                </p:oleObj>
              </mc:Choice>
              <mc:Fallback>
                <p:oleObj name="Equation" r:id="rId7" imgW="72358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6151" y="3371850"/>
                        <a:ext cx="187166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5347" name="AutoShape 99"/>
          <p:cNvSpPr>
            <a:spLocks/>
          </p:cNvSpPr>
          <p:nvPr/>
        </p:nvSpPr>
        <p:spPr bwMode="auto">
          <a:xfrm>
            <a:off x="6743700" y="2493963"/>
            <a:ext cx="215900" cy="1439862"/>
          </a:xfrm>
          <a:prstGeom prst="rightBrace">
            <a:avLst>
              <a:gd name="adj1" fmla="val 5557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205348" name="Line 100"/>
          <p:cNvSpPr>
            <a:spLocks noChangeShapeType="1"/>
          </p:cNvSpPr>
          <p:nvPr/>
        </p:nvSpPr>
        <p:spPr bwMode="auto">
          <a:xfrm>
            <a:off x="7175501" y="3214688"/>
            <a:ext cx="360363" cy="0"/>
          </a:xfrm>
          <a:prstGeom prst="line">
            <a:avLst/>
          </a:prstGeom>
          <a:noFill/>
          <a:ln w="57150" cap="sq" cmpd="thickThin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09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5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5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5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5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52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05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05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05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05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05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05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05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05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05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0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05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05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05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05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20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20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20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7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05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05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05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0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5250" grpId="0"/>
      <p:bldP spid="1205251" grpId="0" build="p"/>
      <p:bldP spid="12053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1125539"/>
            <a:ext cx="8221662" cy="93662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a-IR" altLang="en-US" sz="3200">
                <a:solidFill>
                  <a:schemeClr val="tx2"/>
                </a:solidFill>
              </a:rPr>
              <a:t>توان لحظه اي مصرفي وقتي مقاومت در جريان متناوب قرار دارد. </a:t>
            </a:r>
            <a:endParaRPr lang="en-US" altLang="en-US" sz="3200">
              <a:solidFill>
                <a:schemeClr val="tx2"/>
              </a:solidFill>
            </a:endParaRPr>
          </a:p>
        </p:txBody>
      </p:sp>
      <p:graphicFrame>
        <p:nvGraphicFramePr>
          <p:cNvPr id="1206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89539" y="3141664"/>
          <a:ext cx="3354387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104421" imgH="266584" progId="Equation.3">
                  <p:embed/>
                </p:oleObj>
              </mc:Choice>
              <mc:Fallback>
                <p:oleObj name="Equation" r:id="rId3" imgW="110442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9" y="3141664"/>
                        <a:ext cx="3354387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6279" name="Object 7"/>
          <p:cNvGraphicFramePr>
            <a:graphicFrameLocks noChangeAspect="1"/>
          </p:cNvGraphicFramePr>
          <p:nvPr/>
        </p:nvGraphicFramePr>
        <p:xfrm>
          <a:off x="3597276" y="3144839"/>
          <a:ext cx="1577975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520700" imgH="228600" progId="Equation.3">
                  <p:embed/>
                </p:oleObj>
              </mc:Choice>
              <mc:Fallback>
                <p:oleObj name="Equation" r:id="rId5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6" y="3144839"/>
                        <a:ext cx="1577975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7232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0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0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0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2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06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06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062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0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06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06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62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12963" y="646113"/>
            <a:ext cx="80010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توان ميانگين مصرفي وقتي مقاومت در جريان متناوب قرار دارد. </a:t>
            </a:r>
            <a:endParaRPr lang="en-US" altLang="en-US" smtClean="0"/>
          </a:p>
        </p:txBody>
      </p:sp>
      <p:graphicFrame>
        <p:nvGraphicFramePr>
          <p:cNvPr id="12073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135189" y="1773238"/>
          <a:ext cx="1728787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558800" imgH="279400" progId="Equation.3">
                  <p:embed/>
                </p:oleObj>
              </mc:Choice>
              <mc:Fallback>
                <p:oleObj name="Equation" r:id="rId3" imgW="5588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1773238"/>
                        <a:ext cx="1728787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730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135189" y="3732214"/>
          <a:ext cx="42862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65028" imgH="228501" progId="Equation.3">
                  <p:embed/>
                </p:oleObj>
              </mc:Choice>
              <mc:Fallback>
                <p:oleObj name="Equation" r:id="rId5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3732214"/>
                        <a:ext cx="428625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7304" name="Object 8"/>
          <p:cNvGraphicFramePr>
            <a:graphicFrameLocks noChangeAspect="1"/>
          </p:cNvGraphicFramePr>
          <p:nvPr/>
        </p:nvGraphicFramePr>
        <p:xfrm>
          <a:off x="5345114" y="3455988"/>
          <a:ext cx="201612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850531" imgH="444307" progId="Equation.3">
                  <p:embed/>
                </p:oleObj>
              </mc:Choice>
              <mc:Fallback>
                <p:oleObj name="Equation" r:id="rId7" imgW="850531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4" y="3455988"/>
                        <a:ext cx="2016125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7305" name="Object 9"/>
          <p:cNvGraphicFramePr>
            <a:graphicFrameLocks noChangeAspect="1"/>
          </p:cNvGraphicFramePr>
          <p:nvPr/>
        </p:nvGraphicFramePr>
        <p:xfrm>
          <a:off x="5375275" y="4865689"/>
          <a:ext cx="1944688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723586" imgH="215806" progId="Equation.3">
                  <p:embed/>
                </p:oleObj>
              </mc:Choice>
              <mc:Fallback>
                <p:oleObj name="Equation" r:id="rId9" imgW="72358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5" y="4865689"/>
                        <a:ext cx="1944688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7308" name="Object 12"/>
          <p:cNvGraphicFramePr>
            <a:graphicFrameLocks noChangeAspect="1"/>
          </p:cNvGraphicFramePr>
          <p:nvPr/>
        </p:nvGraphicFramePr>
        <p:xfrm>
          <a:off x="7751764" y="3760789"/>
          <a:ext cx="2376487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825500" imgH="431800" progId="Equation.3">
                  <p:embed/>
                </p:oleObj>
              </mc:Choice>
              <mc:Fallback>
                <p:oleObj name="Equation" r:id="rId11" imgW="825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1764" y="3760789"/>
                        <a:ext cx="2376487" cy="115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7309" name="Rectangle 13"/>
          <p:cNvSpPr>
            <a:spLocks noChangeArrowheads="1"/>
          </p:cNvSpPr>
          <p:nvPr/>
        </p:nvSpPr>
        <p:spPr bwMode="auto">
          <a:xfrm>
            <a:off x="9409114" y="2420938"/>
            <a:ext cx="6111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كه :</a:t>
            </a:r>
            <a:endParaRPr lang="en-US" altLang="en-US"/>
          </a:p>
        </p:txBody>
      </p:sp>
      <p:sp>
        <p:nvSpPr>
          <p:cNvPr id="1207312" name="Rectangle 16"/>
          <p:cNvSpPr>
            <a:spLocks noChangeArrowheads="1"/>
          </p:cNvSpPr>
          <p:nvPr/>
        </p:nvSpPr>
        <p:spPr bwMode="auto">
          <a:xfrm>
            <a:off x="2466976" y="3789363"/>
            <a:ext cx="434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يا 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07313" name="AutoShape 17"/>
          <p:cNvSpPr>
            <a:spLocks/>
          </p:cNvSpPr>
          <p:nvPr/>
        </p:nvSpPr>
        <p:spPr bwMode="auto">
          <a:xfrm>
            <a:off x="7419975" y="3400426"/>
            <a:ext cx="287338" cy="2016125"/>
          </a:xfrm>
          <a:prstGeom prst="rightBrace">
            <a:avLst>
              <a:gd name="adj1" fmla="val 5847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1207315" name="Object 19"/>
          <p:cNvGraphicFramePr>
            <a:graphicFrameLocks noChangeAspect="1"/>
          </p:cNvGraphicFramePr>
          <p:nvPr/>
        </p:nvGraphicFramePr>
        <p:xfrm>
          <a:off x="2927350" y="3587751"/>
          <a:ext cx="240665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1015559" imgH="317362" progId="Equation.3">
                  <p:embed/>
                </p:oleObj>
              </mc:Choice>
              <mc:Fallback>
                <p:oleObj name="Equation" r:id="rId13" imgW="1015559" imgH="3173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3587751"/>
                        <a:ext cx="2406650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30099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7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7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7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7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7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7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07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7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7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07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07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07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07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7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07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07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07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073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0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07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07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07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07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07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07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07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07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07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07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073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0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1207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7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7298" grpId="0"/>
      <p:bldP spid="1207309" grpId="0"/>
      <p:bldP spid="12073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4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616951" y="2781300"/>
            <a:ext cx="1368425" cy="693738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همچنين :</a:t>
            </a:r>
            <a:endParaRPr lang="en-US" altLang="en-US" smtClean="0"/>
          </a:p>
        </p:txBody>
      </p:sp>
      <p:graphicFrame>
        <p:nvGraphicFramePr>
          <p:cNvPr id="1980421" name="Object 5"/>
          <p:cNvGraphicFramePr>
            <a:graphicFrameLocks noChangeAspect="1"/>
          </p:cNvGraphicFramePr>
          <p:nvPr/>
        </p:nvGraphicFramePr>
        <p:xfrm>
          <a:off x="4210050" y="3876675"/>
          <a:ext cx="5032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77646" imgH="228402" progId="Equation.3">
                  <p:embed/>
                </p:oleObj>
              </mc:Choice>
              <mc:Fallback>
                <p:oleObj name="Equation" r:id="rId3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050" y="3876675"/>
                        <a:ext cx="5032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0422" name="Object 6"/>
          <p:cNvGraphicFramePr>
            <a:graphicFrameLocks noChangeAspect="1"/>
          </p:cNvGraphicFramePr>
          <p:nvPr/>
        </p:nvGraphicFramePr>
        <p:xfrm>
          <a:off x="5651500" y="3502026"/>
          <a:ext cx="2376488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799753" imgH="431613" progId="Equation.3">
                  <p:embed/>
                </p:oleObj>
              </mc:Choice>
              <mc:Fallback>
                <p:oleObj name="Equation" r:id="rId5" imgW="79975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502026"/>
                        <a:ext cx="2376488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0423" name="Rectangle 7"/>
          <p:cNvSpPr>
            <a:spLocks noChangeArrowheads="1"/>
          </p:cNvSpPr>
          <p:nvPr/>
        </p:nvSpPr>
        <p:spPr bwMode="auto">
          <a:xfrm>
            <a:off x="4856164" y="3933826"/>
            <a:ext cx="434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يا </a:t>
            </a:r>
          </a:p>
        </p:txBody>
      </p:sp>
      <p:sp>
        <p:nvSpPr>
          <p:cNvPr id="1980424" name="Rectangle 8"/>
          <p:cNvSpPr>
            <a:spLocks noChangeArrowheads="1"/>
          </p:cNvSpPr>
          <p:nvPr/>
        </p:nvSpPr>
        <p:spPr bwMode="auto">
          <a:xfrm>
            <a:off x="2157413" y="1403350"/>
            <a:ext cx="78851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I</a:t>
            </a:r>
            <a:r>
              <a:rPr lang="en-US" altLang="en-US" baseline="-25000">
                <a:solidFill>
                  <a:srgbClr val="000000"/>
                </a:solidFill>
              </a:rPr>
              <a:t>e</a:t>
            </a:r>
            <a:r>
              <a:rPr lang="fa-IR" altLang="en-US"/>
              <a:t> يا </a:t>
            </a:r>
            <a:r>
              <a:rPr lang="en-US" altLang="en-US">
                <a:solidFill>
                  <a:srgbClr val="000000"/>
                </a:solidFill>
              </a:rPr>
              <a:t>I</a:t>
            </a:r>
            <a:r>
              <a:rPr lang="en-US" altLang="en-US" baseline="-25000">
                <a:solidFill>
                  <a:srgbClr val="000000"/>
                </a:solidFill>
              </a:rPr>
              <a:t>rms</a:t>
            </a:r>
            <a:r>
              <a:rPr lang="fa-IR" altLang="en-US">
                <a:solidFill>
                  <a:srgbClr val="000000"/>
                </a:solidFill>
              </a:rPr>
              <a:t> </a:t>
            </a:r>
            <a:r>
              <a:rPr lang="fa-IR" altLang="en-US"/>
              <a:t>( شدت جريان مؤثر ) معادل جريان مستقيمي است كه توان مصرفي آن با مقدار ميانگين توان مصرفي در جريان متناوب برابر است . </a:t>
            </a:r>
          </a:p>
        </p:txBody>
      </p:sp>
    </p:spTree>
    <p:extLst>
      <p:ext uri="{BB962C8B-B14F-4D97-AF65-F5344CB8AC3E}">
        <p14:creationId xmlns:p14="http://schemas.microsoft.com/office/powerpoint/2010/main" val="127987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80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80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80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198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98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98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8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8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8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80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8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8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80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8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8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80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80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0420" grpId="0" build="p"/>
      <p:bldP spid="1980423" grpId="0"/>
      <p:bldP spid="19804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28863" y="5461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سلف در مدار جريان متناوب </a:t>
            </a:r>
            <a:endParaRPr lang="en-US" altLang="en-US" smtClean="0"/>
          </a:p>
        </p:txBody>
      </p:sp>
      <p:graphicFrame>
        <p:nvGraphicFramePr>
          <p:cNvPr id="1208392" name="Object 72"/>
          <p:cNvGraphicFramePr>
            <a:graphicFrameLocks noChangeAspect="1"/>
          </p:cNvGraphicFramePr>
          <p:nvPr>
            <p:ph sz="quarter" idx="2"/>
          </p:nvPr>
        </p:nvGraphicFramePr>
        <p:xfrm>
          <a:off x="2206625" y="3184526"/>
          <a:ext cx="1512888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647419" imgH="393529" progId="Equation.3">
                  <p:embed/>
                </p:oleObj>
              </mc:Choice>
              <mc:Fallback>
                <p:oleObj name="Equation" r:id="rId3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5" y="3184526"/>
                        <a:ext cx="1512888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394" name="Object 74"/>
          <p:cNvGraphicFramePr>
            <a:graphicFrameLocks noChangeAspect="1"/>
          </p:cNvGraphicFramePr>
          <p:nvPr>
            <p:ph sz="quarter" idx="3"/>
          </p:nvPr>
        </p:nvGraphicFramePr>
        <p:xfrm>
          <a:off x="2135188" y="4313238"/>
          <a:ext cx="165735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723586" imgH="215806" progId="Equation.3">
                  <p:embed/>
                </p:oleObj>
              </mc:Choice>
              <mc:Fallback>
                <p:oleObj name="Equation" r:id="rId5" imgW="72358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4313238"/>
                        <a:ext cx="1657350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396" name="Object 76"/>
          <p:cNvGraphicFramePr>
            <a:graphicFrameLocks noChangeAspect="1"/>
          </p:cNvGraphicFramePr>
          <p:nvPr/>
        </p:nvGraphicFramePr>
        <p:xfrm>
          <a:off x="4151314" y="3862388"/>
          <a:ext cx="2822575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231366" imgH="215806" progId="Equation.3">
                  <p:embed/>
                </p:oleObj>
              </mc:Choice>
              <mc:Fallback>
                <p:oleObj name="Equation" r:id="rId7" imgW="123136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4" y="3862388"/>
                        <a:ext cx="2822575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398" name="Object 78"/>
          <p:cNvGraphicFramePr>
            <a:graphicFrameLocks noChangeAspect="1"/>
          </p:cNvGraphicFramePr>
          <p:nvPr/>
        </p:nvGraphicFramePr>
        <p:xfrm>
          <a:off x="5375276" y="4724400"/>
          <a:ext cx="16430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685502" imgH="215806" progId="Equation.3">
                  <p:embed/>
                </p:oleObj>
              </mc:Choice>
              <mc:Fallback>
                <p:oleObj name="Equation" r:id="rId9" imgW="68550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6" y="4724400"/>
                        <a:ext cx="16430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399" name="Object 79"/>
          <p:cNvGraphicFramePr>
            <a:graphicFrameLocks noChangeAspect="1"/>
          </p:cNvGraphicFramePr>
          <p:nvPr/>
        </p:nvGraphicFramePr>
        <p:xfrm>
          <a:off x="4367214" y="5561013"/>
          <a:ext cx="1512887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622030" imgH="215806" progId="Equation.3">
                  <p:embed/>
                </p:oleObj>
              </mc:Choice>
              <mc:Fallback>
                <p:oleObj name="Equation" r:id="rId11" imgW="62203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4" y="5561013"/>
                        <a:ext cx="1512887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01" name="Object 81"/>
          <p:cNvGraphicFramePr>
            <a:graphicFrameLocks noChangeAspect="1"/>
          </p:cNvGraphicFramePr>
          <p:nvPr/>
        </p:nvGraphicFramePr>
        <p:xfrm>
          <a:off x="7450138" y="4749800"/>
          <a:ext cx="2735262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3" imgW="1129810" imgH="215806" progId="Equation.3">
                  <p:embed/>
                </p:oleObj>
              </mc:Choice>
              <mc:Fallback>
                <p:oleObj name="Equation" r:id="rId13" imgW="112981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0138" y="4749800"/>
                        <a:ext cx="2735262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402" name="AutoShape 82"/>
          <p:cNvSpPr>
            <a:spLocks/>
          </p:cNvSpPr>
          <p:nvPr/>
        </p:nvSpPr>
        <p:spPr bwMode="auto">
          <a:xfrm>
            <a:off x="3862388" y="3429000"/>
            <a:ext cx="215900" cy="1346200"/>
          </a:xfrm>
          <a:prstGeom prst="rightBrace">
            <a:avLst>
              <a:gd name="adj1" fmla="val 5196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208403" name="AutoShape 83"/>
          <p:cNvSpPr>
            <a:spLocks/>
          </p:cNvSpPr>
          <p:nvPr/>
        </p:nvSpPr>
        <p:spPr bwMode="auto">
          <a:xfrm>
            <a:off x="7089776" y="3903663"/>
            <a:ext cx="301625" cy="2189162"/>
          </a:xfrm>
          <a:prstGeom prst="rightBrace">
            <a:avLst>
              <a:gd name="adj1" fmla="val 60482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497675" name="Rectangle 84"/>
          <p:cNvSpPr>
            <a:spLocks noChangeArrowheads="1"/>
          </p:cNvSpPr>
          <p:nvPr/>
        </p:nvSpPr>
        <p:spPr bwMode="auto">
          <a:xfrm>
            <a:off x="4367213" y="6092826"/>
            <a:ext cx="292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rtl="0">
              <a:spcBef>
                <a:spcPct val="0"/>
              </a:spcBef>
              <a:buClrTx/>
              <a:buFontTx/>
              <a:buNone/>
            </a:pPr>
            <a:r>
              <a:rPr lang="fa-IR" altLang="en-US" sz="1800" b="1"/>
              <a:t>راكتانس سلفي (اهم)</a:t>
            </a:r>
            <a:endParaRPr lang="en-US" altLang="en-US" sz="1800" b="1"/>
          </a:p>
        </p:txBody>
      </p:sp>
      <p:pic>
        <p:nvPicPr>
          <p:cNvPr id="497676" name="Picture 100" descr="Drawing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9" y="1052513"/>
            <a:ext cx="43211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7677" name="Rectangle 101"/>
          <p:cNvSpPr>
            <a:spLocks noChangeArrowheads="1"/>
          </p:cNvSpPr>
          <p:nvPr/>
        </p:nvSpPr>
        <p:spPr bwMode="auto">
          <a:xfrm>
            <a:off x="5735638" y="2924176"/>
            <a:ext cx="368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2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0B0B73"/>
                </a:solidFill>
              </a:rPr>
              <a:t>~</a:t>
            </a:r>
          </a:p>
        </p:txBody>
      </p:sp>
      <p:sp>
        <p:nvSpPr>
          <p:cNvPr id="497678" name="Rectangle 102"/>
          <p:cNvSpPr>
            <a:spLocks noChangeArrowheads="1"/>
          </p:cNvSpPr>
          <p:nvPr/>
        </p:nvSpPr>
        <p:spPr bwMode="auto">
          <a:xfrm>
            <a:off x="5808664" y="836613"/>
            <a:ext cx="401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2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solidFill>
                  <a:srgbClr val="0B0B73"/>
                </a:solidFill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5099663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8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8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8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8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08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0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08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0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0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08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08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08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08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08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08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08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0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08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08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08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08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08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08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08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144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151064" y="836613"/>
            <a:ext cx="7920037" cy="1079500"/>
          </a:xfrm>
          <a:noFill/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با مقايسه با معادلۀ جريان نتيجه مي‌شود كه اختلاف پتانسيل سلفي به اندازۀ </a:t>
            </a:r>
            <a:r>
              <a:rPr lang="el-GR" altLang="en-US" sz="3600" baseline="30000">
                <a:solidFill>
                  <a:srgbClr val="000000"/>
                </a:solidFill>
                <a:cs typeface="Times New Roman" panose="02020603050405020304" pitchFamily="18" charset="0"/>
              </a:rPr>
              <a:t>π</a:t>
            </a:r>
            <a:r>
              <a:rPr lang="el-GR" altLang="en-US" sz="3600">
                <a:solidFill>
                  <a:srgbClr val="000000"/>
                </a:solidFill>
                <a:cs typeface="Times New Roman" panose="02020603050405020304" pitchFamily="18" charset="0"/>
              </a:rPr>
              <a:t>⁄</a:t>
            </a:r>
            <a:r>
              <a:rPr lang="en-US" altLang="en-US" sz="3600" baseline="-2500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 smtClean="0"/>
              <a:t> نسبت به جريان تقدم فاز دارد . </a:t>
            </a:r>
            <a:endParaRPr lang="en-US" altLang="en-US" smtClean="0"/>
          </a:p>
        </p:txBody>
      </p:sp>
      <p:grpSp>
        <p:nvGrpSpPr>
          <p:cNvPr id="1981445" name="Group 5"/>
          <p:cNvGrpSpPr>
            <a:grpSpLocks/>
          </p:cNvGrpSpPr>
          <p:nvPr/>
        </p:nvGrpSpPr>
        <p:grpSpPr bwMode="auto">
          <a:xfrm>
            <a:off x="4210051" y="2271714"/>
            <a:ext cx="3743325" cy="3303587"/>
            <a:chOff x="2880" y="1730"/>
            <a:chExt cx="2358" cy="2081"/>
          </a:xfrm>
        </p:grpSpPr>
        <p:sp>
          <p:nvSpPr>
            <p:cNvPr id="498692" name="Line 6"/>
            <p:cNvSpPr>
              <a:spLocks noChangeShapeType="1"/>
            </p:cNvSpPr>
            <p:nvPr/>
          </p:nvSpPr>
          <p:spPr bwMode="auto">
            <a:xfrm flipV="1">
              <a:off x="3337" y="1906"/>
              <a:ext cx="0" cy="190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8693" name="Line 7"/>
            <p:cNvSpPr>
              <a:spLocks noChangeShapeType="1"/>
            </p:cNvSpPr>
            <p:nvPr/>
          </p:nvSpPr>
          <p:spPr bwMode="auto">
            <a:xfrm>
              <a:off x="2880" y="3104"/>
              <a:ext cx="216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8694" name="Freeform 8"/>
            <p:cNvSpPr>
              <a:spLocks/>
            </p:cNvSpPr>
            <p:nvPr/>
          </p:nvSpPr>
          <p:spPr bwMode="auto">
            <a:xfrm>
              <a:off x="3338" y="2861"/>
              <a:ext cx="1400" cy="486"/>
            </a:xfrm>
            <a:custGeom>
              <a:avLst/>
              <a:gdLst>
                <a:gd name="T0" fmla="*/ 0 w 1400"/>
                <a:gd name="T1" fmla="*/ 235 h 486"/>
                <a:gd name="T2" fmla="*/ 346 w 1400"/>
                <a:gd name="T3" fmla="*/ 1 h 486"/>
                <a:gd name="T4" fmla="*/ 702 w 1400"/>
                <a:gd name="T5" fmla="*/ 239 h 486"/>
                <a:gd name="T6" fmla="*/ 1048 w 1400"/>
                <a:gd name="T7" fmla="*/ 485 h 486"/>
                <a:gd name="T8" fmla="*/ 1400 w 1400"/>
                <a:gd name="T9" fmla="*/ 245 h 4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00" h="486">
                  <a:moveTo>
                    <a:pt x="0" y="235"/>
                  </a:moveTo>
                  <a:cubicBezTo>
                    <a:pt x="40" y="191"/>
                    <a:pt x="229" y="0"/>
                    <a:pt x="346" y="1"/>
                  </a:cubicBezTo>
                  <a:cubicBezTo>
                    <a:pt x="463" y="2"/>
                    <a:pt x="596" y="144"/>
                    <a:pt x="702" y="239"/>
                  </a:cubicBezTo>
                  <a:cubicBezTo>
                    <a:pt x="814" y="335"/>
                    <a:pt x="932" y="484"/>
                    <a:pt x="1048" y="485"/>
                  </a:cubicBezTo>
                  <a:cubicBezTo>
                    <a:pt x="1164" y="486"/>
                    <a:pt x="1332" y="313"/>
                    <a:pt x="1400" y="245"/>
                  </a:cubicBezTo>
                </a:path>
              </a:pathLst>
            </a:custGeom>
            <a:noFill/>
            <a:ln w="28575" cap="sq" cmpd="sng">
              <a:solidFill>
                <a:schemeClr val="accent1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8695" name="Freeform 9"/>
            <p:cNvSpPr>
              <a:spLocks/>
            </p:cNvSpPr>
            <p:nvPr/>
          </p:nvSpPr>
          <p:spPr bwMode="auto">
            <a:xfrm>
              <a:off x="3336" y="2598"/>
              <a:ext cx="1395" cy="984"/>
            </a:xfrm>
            <a:custGeom>
              <a:avLst/>
              <a:gdLst>
                <a:gd name="T0" fmla="*/ 0 w 1395"/>
                <a:gd name="T1" fmla="*/ 5 h 984"/>
                <a:gd name="T2" fmla="*/ 360 w 1395"/>
                <a:gd name="T3" fmla="*/ 509 h 984"/>
                <a:gd name="T4" fmla="*/ 716 w 1395"/>
                <a:gd name="T5" fmla="*/ 984 h 984"/>
                <a:gd name="T6" fmla="*/ 1050 w 1395"/>
                <a:gd name="T7" fmla="*/ 506 h 984"/>
                <a:gd name="T8" fmla="*/ 1395 w 1395"/>
                <a:gd name="T9" fmla="*/ 5 h 9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95" h="984">
                  <a:moveTo>
                    <a:pt x="0" y="5"/>
                  </a:moveTo>
                  <a:cubicBezTo>
                    <a:pt x="128" y="4"/>
                    <a:pt x="280" y="325"/>
                    <a:pt x="360" y="509"/>
                  </a:cubicBezTo>
                  <a:cubicBezTo>
                    <a:pt x="444" y="684"/>
                    <a:pt x="596" y="980"/>
                    <a:pt x="716" y="984"/>
                  </a:cubicBezTo>
                  <a:cubicBezTo>
                    <a:pt x="856" y="979"/>
                    <a:pt x="964" y="688"/>
                    <a:pt x="1050" y="506"/>
                  </a:cubicBezTo>
                  <a:cubicBezTo>
                    <a:pt x="1140" y="336"/>
                    <a:pt x="1272" y="0"/>
                    <a:pt x="1395" y="5"/>
                  </a:cubicBezTo>
                </a:path>
              </a:pathLst>
            </a:custGeom>
            <a:noFill/>
            <a:ln w="28575" cap="sq" cmpd="sng">
              <a:solidFill>
                <a:srgbClr val="FF0000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8696" name="Line 10"/>
            <p:cNvSpPr>
              <a:spLocks noChangeShapeType="1"/>
            </p:cNvSpPr>
            <p:nvPr/>
          </p:nvSpPr>
          <p:spPr bwMode="auto">
            <a:xfrm>
              <a:off x="3313" y="2856"/>
              <a:ext cx="363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8697" name="Rectangle 11"/>
            <p:cNvSpPr>
              <a:spLocks noChangeArrowheads="1"/>
            </p:cNvSpPr>
            <p:nvPr/>
          </p:nvSpPr>
          <p:spPr bwMode="auto">
            <a:xfrm>
              <a:off x="2999" y="2406"/>
              <a:ext cx="3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0B0B73"/>
                  </a:solidFill>
                  <a:latin typeface="B Nazanin" pitchFamily="2" charset="-78"/>
                </a:rPr>
                <a:t>0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498698" name="Rectangle 12"/>
            <p:cNvSpPr>
              <a:spLocks noChangeArrowheads="1"/>
            </p:cNvSpPr>
            <p:nvPr/>
          </p:nvSpPr>
          <p:spPr bwMode="auto">
            <a:xfrm>
              <a:off x="2979" y="1730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V,I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98699" name="Rectangle 13"/>
            <p:cNvSpPr>
              <a:spLocks noChangeArrowheads="1"/>
            </p:cNvSpPr>
            <p:nvPr/>
          </p:nvSpPr>
          <p:spPr bwMode="auto">
            <a:xfrm>
              <a:off x="3448" y="2547"/>
              <a:ext cx="3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000" baseline="-25000">
                  <a:solidFill>
                    <a:srgbClr val="FF0000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498700" name="Rectangle 14"/>
            <p:cNvSpPr>
              <a:spLocks noChangeArrowheads="1"/>
            </p:cNvSpPr>
            <p:nvPr/>
          </p:nvSpPr>
          <p:spPr bwMode="auto">
            <a:xfrm>
              <a:off x="5012" y="2912"/>
              <a:ext cx="2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98701" name="Rectangle 15"/>
            <p:cNvSpPr>
              <a:spLocks noChangeArrowheads="1"/>
            </p:cNvSpPr>
            <p:nvPr/>
          </p:nvSpPr>
          <p:spPr bwMode="auto">
            <a:xfrm>
              <a:off x="3110" y="2723"/>
              <a:ext cx="2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  <a:r>
                <a:rPr lang="en-US" altLang="en-US" sz="2000" baseline="-25000">
                  <a:solidFill>
                    <a:srgbClr val="0B0B73"/>
                  </a:solidFill>
                  <a:latin typeface="B Nazanin" pitchFamily="2" charset="-78"/>
                </a:rPr>
                <a:t>0</a:t>
              </a:r>
            </a:p>
          </p:txBody>
        </p:sp>
        <p:sp>
          <p:nvSpPr>
            <p:cNvPr id="498702" name="Rectangle 16"/>
            <p:cNvSpPr>
              <a:spLocks noChangeArrowheads="1"/>
            </p:cNvSpPr>
            <p:nvPr/>
          </p:nvSpPr>
          <p:spPr bwMode="auto">
            <a:xfrm>
              <a:off x="3923" y="2768"/>
              <a:ext cx="1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accent1"/>
                  </a:solidFill>
                  <a:cs typeface="Times New Roman" panose="02020603050405020304" pitchFamily="18" charset="0"/>
                </a:rPr>
                <a:t>I</a:t>
              </a:r>
              <a:endParaRPr lang="en-US" altLang="en-US" sz="2000" baseline="-250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5531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8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8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8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44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81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81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81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8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144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620713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توان وقتي در مدار جريان متناوب سلف داريم </a:t>
            </a:r>
            <a:endParaRPr lang="en-US" altLang="en-US" smtClean="0"/>
          </a:p>
        </p:txBody>
      </p:sp>
      <p:sp>
        <p:nvSpPr>
          <p:cNvPr id="1209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9475" y="5689601"/>
            <a:ext cx="7989888" cy="574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در يك دورۀ تناوب ميانگين توان تحويل شده به القاگر صفر است . </a:t>
            </a:r>
            <a:endParaRPr lang="en-US" altLang="en-US" smtClean="0"/>
          </a:p>
        </p:txBody>
      </p:sp>
      <p:grpSp>
        <p:nvGrpSpPr>
          <p:cNvPr id="1209438" name="Group 94"/>
          <p:cNvGrpSpPr>
            <a:grpSpLocks/>
          </p:cNvGrpSpPr>
          <p:nvPr/>
        </p:nvGrpSpPr>
        <p:grpSpPr bwMode="auto">
          <a:xfrm>
            <a:off x="2208214" y="1844676"/>
            <a:ext cx="4397375" cy="3629025"/>
            <a:chOff x="1247" y="1616"/>
            <a:chExt cx="2770" cy="2286"/>
          </a:xfrm>
        </p:grpSpPr>
        <p:sp>
          <p:nvSpPr>
            <p:cNvPr id="499719" name="Line 32"/>
            <p:cNvSpPr>
              <a:spLocks noChangeShapeType="1"/>
            </p:cNvSpPr>
            <p:nvPr/>
          </p:nvSpPr>
          <p:spPr bwMode="auto">
            <a:xfrm flipV="1">
              <a:off x="1882" y="1816"/>
              <a:ext cx="0" cy="208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720" name="Line 33"/>
            <p:cNvSpPr>
              <a:spLocks noChangeShapeType="1"/>
            </p:cNvSpPr>
            <p:nvPr/>
          </p:nvSpPr>
          <p:spPr bwMode="auto">
            <a:xfrm>
              <a:off x="1247" y="3065"/>
              <a:ext cx="263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721" name="Freeform 34"/>
            <p:cNvSpPr>
              <a:spLocks/>
            </p:cNvSpPr>
            <p:nvPr/>
          </p:nvSpPr>
          <p:spPr bwMode="auto">
            <a:xfrm>
              <a:off x="1882" y="2776"/>
              <a:ext cx="1314" cy="586"/>
            </a:xfrm>
            <a:custGeom>
              <a:avLst/>
              <a:gdLst>
                <a:gd name="T0" fmla="*/ 0 w 1314"/>
                <a:gd name="T1" fmla="*/ 289 h 586"/>
                <a:gd name="T2" fmla="*/ 328 w 1314"/>
                <a:gd name="T3" fmla="*/ 0 h 586"/>
                <a:gd name="T4" fmla="*/ 664 w 1314"/>
                <a:gd name="T5" fmla="*/ 291 h 586"/>
                <a:gd name="T6" fmla="*/ 990 w 1314"/>
                <a:gd name="T7" fmla="*/ 586 h 586"/>
                <a:gd name="T8" fmla="*/ 1314 w 1314"/>
                <a:gd name="T9" fmla="*/ 292 h 5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14" h="586">
                  <a:moveTo>
                    <a:pt x="0" y="289"/>
                  </a:moveTo>
                  <a:cubicBezTo>
                    <a:pt x="46" y="234"/>
                    <a:pt x="217" y="0"/>
                    <a:pt x="328" y="0"/>
                  </a:cubicBezTo>
                  <a:cubicBezTo>
                    <a:pt x="439" y="0"/>
                    <a:pt x="578" y="188"/>
                    <a:pt x="664" y="291"/>
                  </a:cubicBezTo>
                  <a:cubicBezTo>
                    <a:pt x="746" y="402"/>
                    <a:pt x="882" y="586"/>
                    <a:pt x="990" y="586"/>
                  </a:cubicBezTo>
                  <a:cubicBezTo>
                    <a:pt x="1098" y="586"/>
                    <a:pt x="1262" y="362"/>
                    <a:pt x="1314" y="292"/>
                  </a:cubicBezTo>
                </a:path>
              </a:pathLst>
            </a:custGeom>
            <a:noFill/>
            <a:ln w="28575" cap="sq" cmpd="sng">
              <a:solidFill>
                <a:schemeClr val="accent1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722" name="Freeform 35"/>
            <p:cNvSpPr>
              <a:spLocks/>
            </p:cNvSpPr>
            <p:nvPr/>
          </p:nvSpPr>
          <p:spPr bwMode="auto">
            <a:xfrm>
              <a:off x="1880" y="2472"/>
              <a:ext cx="660" cy="1186"/>
            </a:xfrm>
            <a:custGeom>
              <a:avLst/>
              <a:gdLst>
                <a:gd name="T0" fmla="*/ 0 w 660"/>
                <a:gd name="T1" fmla="*/ 593 h 1186"/>
                <a:gd name="T2" fmla="*/ 164 w 660"/>
                <a:gd name="T3" fmla="*/ 0 h 1186"/>
                <a:gd name="T4" fmla="*/ 332 w 660"/>
                <a:gd name="T5" fmla="*/ 592 h 1186"/>
                <a:gd name="T6" fmla="*/ 494 w 660"/>
                <a:gd name="T7" fmla="*/ 1186 h 1186"/>
                <a:gd name="T8" fmla="*/ 660 w 660"/>
                <a:gd name="T9" fmla="*/ 588 h 1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0" h="1186">
                  <a:moveTo>
                    <a:pt x="0" y="593"/>
                  </a:moveTo>
                  <a:cubicBezTo>
                    <a:pt x="21" y="484"/>
                    <a:pt x="111" y="0"/>
                    <a:pt x="164" y="0"/>
                  </a:cubicBezTo>
                  <a:cubicBezTo>
                    <a:pt x="219" y="0"/>
                    <a:pt x="293" y="388"/>
                    <a:pt x="332" y="592"/>
                  </a:cubicBezTo>
                  <a:cubicBezTo>
                    <a:pt x="372" y="793"/>
                    <a:pt x="443" y="1186"/>
                    <a:pt x="494" y="1186"/>
                  </a:cubicBezTo>
                  <a:cubicBezTo>
                    <a:pt x="549" y="1185"/>
                    <a:pt x="641" y="716"/>
                    <a:pt x="660" y="588"/>
                  </a:cubicBezTo>
                </a:path>
              </a:pathLst>
            </a:custGeom>
            <a:noFill/>
            <a:ln w="28575" cap="sq" cmpd="sng">
              <a:solidFill>
                <a:srgbClr val="FF0000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723" name="Line 36"/>
            <p:cNvSpPr>
              <a:spLocks noChangeShapeType="1"/>
            </p:cNvSpPr>
            <p:nvPr/>
          </p:nvSpPr>
          <p:spPr bwMode="auto">
            <a:xfrm>
              <a:off x="1890" y="2463"/>
              <a:ext cx="317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724" name="Line 37"/>
            <p:cNvSpPr>
              <a:spLocks noChangeShapeType="1"/>
            </p:cNvSpPr>
            <p:nvPr/>
          </p:nvSpPr>
          <p:spPr bwMode="auto">
            <a:xfrm>
              <a:off x="1890" y="2781"/>
              <a:ext cx="317" cy="0"/>
            </a:xfrm>
            <a:prstGeom prst="line">
              <a:avLst/>
            </a:prstGeom>
            <a:noFill/>
            <a:ln w="12700">
              <a:solidFill>
                <a:srgbClr val="A5002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725" name="Rectangle 38"/>
            <p:cNvSpPr>
              <a:spLocks noChangeArrowheads="1"/>
            </p:cNvSpPr>
            <p:nvPr/>
          </p:nvSpPr>
          <p:spPr bwMode="auto">
            <a:xfrm>
              <a:off x="1540" y="2325"/>
              <a:ext cx="32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P</a:t>
              </a:r>
              <a:r>
                <a:rPr lang="fa-IR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0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499726" name="Rectangle 39"/>
            <p:cNvSpPr>
              <a:spLocks noChangeArrowheads="1"/>
            </p:cNvSpPr>
            <p:nvPr/>
          </p:nvSpPr>
          <p:spPr bwMode="auto">
            <a:xfrm>
              <a:off x="1680" y="2653"/>
              <a:ext cx="22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0</a:t>
              </a:r>
              <a:endParaRPr lang="en-US" altLang="en-US" sz="2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99727" name="Rectangle 40"/>
            <p:cNvSpPr>
              <a:spLocks noChangeArrowheads="1"/>
            </p:cNvSpPr>
            <p:nvPr/>
          </p:nvSpPr>
          <p:spPr bwMode="auto">
            <a:xfrm>
              <a:off x="3848" y="2876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99728" name="Rectangle 41"/>
            <p:cNvSpPr>
              <a:spLocks noChangeArrowheads="1"/>
            </p:cNvSpPr>
            <p:nvPr/>
          </p:nvSpPr>
          <p:spPr bwMode="auto">
            <a:xfrm>
              <a:off x="1519" y="1616"/>
              <a:ext cx="3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P,I</a:t>
              </a:r>
            </a:p>
          </p:txBody>
        </p:sp>
        <p:sp>
          <p:nvSpPr>
            <p:cNvPr id="499729" name="Rectangle 42"/>
            <p:cNvSpPr>
              <a:spLocks noChangeArrowheads="1"/>
            </p:cNvSpPr>
            <p:nvPr/>
          </p:nvSpPr>
          <p:spPr bwMode="auto">
            <a:xfrm>
              <a:off x="2257" y="2370"/>
              <a:ext cx="2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cs typeface="Times New Roman" panose="02020603050405020304" pitchFamily="18" charset="0"/>
                </a:rPr>
                <a:t>P</a:t>
              </a:r>
              <a:r>
                <a:rPr lang="en-US" altLang="en-US" sz="1800" baseline="-25000">
                  <a:solidFill>
                    <a:srgbClr val="FF0000"/>
                  </a:solidFill>
                  <a:cs typeface="Times New Roman" panose="02020603050405020304" pitchFamily="18" charset="0"/>
                </a:rPr>
                <a:t>L</a:t>
              </a:r>
              <a:endParaRPr lang="en-US" altLang="en-US" sz="180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99730" name="Rectangle 43"/>
            <p:cNvSpPr>
              <a:spLocks noChangeArrowheads="1"/>
            </p:cNvSpPr>
            <p:nvPr/>
          </p:nvSpPr>
          <p:spPr bwMode="auto">
            <a:xfrm>
              <a:off x="2205" y="2593"/>
              <a:ext cx="1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chemeClr val="accent1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99731" name="Freeform 68"/>
            <p:cNvSpPr>
              <a:spLocks/>
            </p:cNvSpPr>
            <p:nvPr/>
          </p:nvSpPr>
          <p:spPr bwMode="auto">
            <a:xfrm>
              <a:off x="2540" y="2471"/>
              <a:ext cx="660" cy="1186"/>
            </a:xfrm>
            <a:custGeom>
              <a:avLst/>
              <a:gdLst>
                <a:gd name="T0" fmla="*/ 0 w 660"/>
                <a:gd name="T1" fmla="*/ 593 h 1186"/>
                <a:gd name="T2" fmla="*/ 164 w 660"/>
                <a:gd name="T3" fmla="*/ 0 h 1186"/>
                <a:gd name="T4" fmla="*/ 332 w 660"/>
                <a:gd name="T5" fmla="*/ 592 h 1186"/>
                <a:gd name="T6" fmla="*/ 494 w 660"/>
                <a:gd name="T7" fmla="*/ 1186 h 1186"/>
                <a:gd name="T8" fmla="*/ 660 w 660"/>
                <a:gd name="T9" fmla="*/ 588 h 11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0" h="1186">
                  <a:moveTo>
                    <a:pt x="0" y="593"/>
                  </a:moveTo>
                  <a:cubicBezTo>
                    <a:pt x="21" y="484"/>
                    <a:pt x="111" y="0"/>
                    <a:pt x="164" y="0"/>
                  </a:cubicBezTo>
                  <a:cubicBezTo>
                    <a:pt x="219" y="0"/>
                    <a:pt x="293" y="388"/>
                    <a:pt x="332" y="592"/>
                  </a:cubicBezTo>
                  <a:cubicBezTo>
                    <a:pt x="372" y="793"/>
                    <a:pt x="443" y="1186"/>
                    <a:pt x="494" y="1186"/>
                  </a:cubicBezTo>
                  <a:cubicBezTo>
                    <a:pt x="549" y="1185"/>
                    <a:pt x="641" y="716"/>
                    <a:pt x="660" y="588"/>
                  </a:cubicBezTo>
                </a:path>
              </a:pathLst>
            </a:custGeom>
            <a:noFill/>
            <a:ln w="28575" cap="sq" cmpd="sng">
              <a:solidFill>
                <a:srgbClr val="FF0000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209435" name="Object 91"/>
          <p:cNvGraphicFramePr>
            <a:graphicFrameLocks noChangeAspect="1"/>
          </p:cNvGraphicFramePr>
          <p:nvPr>
            <p:ph sz="half" idx="2"/>
          </p:nvPr>
        </p:nvGraphicFramePr>
        <p:xfrm>
          <a:off x="6456363" y="1858963"/>
          <a:ext cx="3465512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180588" imgH="215806" progId="Equation.3">
                  <p:embed/>
                </p:oleObj>
              </mc:Choice>
              <mc:Fallback>
                <p:oleObj name="Equation" r:id="rId3" imgW="118058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1858963"/>
                        <a:ext cx="3465512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9439" name="Object 95"/>
          <p:cNvGraphicFramePr>
            <a:graphicFrameLocks noChangeAspect="1"/>
          </p:cNvGraphicFramePr>
          <p:nvPr/>
        </p:nvGraphicFramePr>
        <p:xfrm>
          <a:off x="5016501" y="1858963"/>
          <a:ext cx="1528763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520474" imgH="215806" progId="Equation.3">
                  <p:embed/>
                </p:oleObj>
              </mc:Choice>
              <mc:Fallback>
                <p:oleObj name="Equation" r:id="rId5" imgW="520474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1" y="1858963"/>
                        <a:ext cx="1528763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765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9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9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9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9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09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9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9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09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09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9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9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09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0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2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2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20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9346" grpId="0"/>
      <p:bldP spid="1209347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651</Words>
  <Application>Microsoft Office PowerPoint</Application>
  <PresentationFormat>Widescreen</PresentationFormat>
  <Paragraphs>142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B Nazanin</vt:lpstr>
      <vt:lpstr>Tahoma</vt:lpstr>
      <vt:lpstr>Times New Roman</vt:lpstr>
      <vt:lpstr>Trebuchet MS</vt:lpstr>
      <vt:lpstr>Wingdings 3</vt:lpstr>
      <vt:lpstr>Facet</vt:lpstr>
      <vt:lpstr>Microsoft Equation 3.0</vt:lpstr>
      <vt:lpstr>PowerPoint Presentation</vt:lpstr>
      <vt:lpstr>PowerPoint Presentation</vt:lpstr>
      <vt:lpstr> مقاومت در مدار جريان متناوب </vt:lpstr>
      <vt:lpstr>PowerPoint Presentation</vt:lpstr>
      <vt:lpstr>توان ميانگين مصرفي وقتي مقاومت در جريان متناوب قرار دارد. </vt:lpstr>
      <vt:lpstr>PowerPoint Presentation</vt:lpstr>
      <vt:lpstr> سلف در مدار جريان متناوب </vt:lpstr>
      <vt:lpstr>PowerPoint Presentation</vt:lpstr>
      <vt:lpstr>توان وقتي در مدار جريان متناوب سلف داريم </vt:lpstr>
      <vt:lpstr>خازن در مدار جريان متناوب </vt:lpstr>
      <vt:lpstr>PowerPoint Presentation</vt:lpstr>
      <vt:lpstr> توان ميانگين تحويل شده در يك دورۀ تناوب به خازن صفر است . </vt:lpstr>
      <vt:lpstr>PowerPoint Presentation</vt:lpstr>
      <vt:lpstr>در يك مدار اهمي ولتاژ با جريان همفاز است </vt:lpstr>
      <vt:lpstr>در يك مدار سلفي ولتاژ نسبت به جريان 90 درجه تقدم فاز دارد . </vt:lpstr>
      <vt:lpstr>در يك مدار خازني ولتاژ نسبت به جريان 90 درجه تأخير فاز دارد . </vt:lpstr>
      <vt:lpstr>PowerPoint Presentation</vt:lpstr>
      <vt:lpstr> امپرانس يا پاگيري مدار RCL سري  </vt:lpstr>
      <vt:lpstr>تشديد در مدارهاي RLC سري </vt:lpstr>
      <vt:lpstr>PowerPoint Presentation</vt:lpstr>
      <vt:lpstr>PowerPoint Presentation</vt:lpstr>
      <vt:lpstr>ضريب توان 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2022-02-05T10:44:57Z</dcterms:created>
  <dcterms:modified xsi:type="dcterms:W3CDTF">2022-02-05T10:45:14Z</dcterms:modified>
</cp:coreProperties>
</file>