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77" r:id="rId3"/>
    <p:sldId id="276" r:id="rId4"/>
    <p:sldId id="272" r:id="rId5"/>
    <p:sldId id="258" r:id="rId6"/>
    <p:sldId id="259" r:id="rId7"/>
    <p:sldId id="260" r:id="rId8"/>
    <p:sldId id="262" r:id="rId9"/>
    <p:sldId id="275" r:id="rId10"/>
    <p:sldId id="263" r:id="rId11"/>
    <p:sldId id="264" r:id="rId12"/>
    <p:sldId id="279" r:id="rId13"/>
    <p:sldId id="280" r:id="rId14"/>
    <p:sldId id="281" r:id="rId15"/>
    <p:sldId id="267" r:id="rId16"/>
    <p:sldId id="266" r:id="rId17"/>
    <p:sldId id="270"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3" d="100"/>
          <a:sy n="63" d="100"/>
        </p:scale>
        <p:origin x="7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DBEFEB8-AB11-45E3-AC13-9C9975153B44}" type="datetimeFigureOut">
              <a:rPr lang="fa-IR" smtClean="0"/>
              <a:pPr/>
              <a:t>07/02/1443</a:t>
            </a:fld>
            <a:endParaRPr lang="fa-I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a-I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CC039D3-8A8B-4654-A361-E0D9F443120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EFEB8-AB11-45E3-AC13-9C9975153B44}" type="datetimeFigureOut">
              <a:rPr lang="fa-IR" smtClean="0"/>
              <a:pPr/>
              <a:t>07/02/1443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C039D3-8A8B-4654-A361-E0D9F443120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DBEFEB8-AB11-45E3-AC13-9C9975153B44}" type="datetimeFigureOut">
              <a:rPr lang="fa-IR" smtClean="0"/>
              <a:pPr/>
              <a:t>07/02/1443</a:t>
            </a:fld>
            <a:endParaRPr lang="fa-IR"/>
          </a:p>
        </p:txBody>
      </p:sp>
      <p:sp>
        <p:nvSpPr>
          <p:cNvPr id="5" name="Footer Placeholder 4"/>
          <p:cNvSpPr>
            <a:spLocks noGrp="1"/>
          </p:cNvSpPr>
          <p:nvPr>
            <p:ph type="ftr" sz="quarter" idx="11"/>
          </p:nvPr>
        </p:nvSpPr>
        <p:spPr>
          <a:xfrm>
            <a:off x="457201" y="6248207"/>
            <a:ext cx="5573483" cy="365125"/>
          </a:xfrm>
        </p:spPr>
        <p:txBody>
          <a:bodyPr/>
          <a:lstStyle/>
          <a:p>
            <a:endParaRPr lang="fa-I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CC039D3-8A8B-4654-A361-E0D9F4431206}"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BEFEB8-AB11-45E3-AC13-9C9975153B44}" type="datetimeFigureOut">
              <a:rPr lang="fa-IR" smtClean="0"/>
              <a:pPr/>
              <a:t>07/02/1443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CC039D3-8A8B-4654-A361-E0D9F4431206}" type="slidenum">
              <a:rPr lang="fa-IR" smtClean="0"/>
              <a:pPr/>
              <a:t>‹#›</a:t>
            </a:fld>
            <a:endParaRPr lang="fa-I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DBEFEB8-AB11-45E3-AC13-9C9975153B44}" type="datetimeFigureOut">
              <a:rPr lang="fa-IR" smtClean="0"/>
              <a:pPr/>
              <a:t>07/02/1443</a:t>
            </a:fld>
            <a:endParaRPr lang="fa-I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CC039D3-8A8B-4654-A361-E0D9F4431206}" type="slidenum">
              <a:rPr lang="fa-IR" smtClean="0"/>
              <a:pPr/>
              <a:t>‹#›</a:t>
            </a:fld>
            <a:endParaRPr lang="fa-IR"/>
          </a:p>
        </p:txBody>
      </p:sp>
      <p:sp>
        <p:nvSpPr>
          <p:cNvPr id="14" name="Footer Placeholder 13"/>
          <p:cNvSpPr>
            <a:spLocks noGrp="1"/>
          </p:cNvSpPr>
          <p:nvPr>
            <p:ph type="ftr" sz="quarter" idx="12"/>
          </p:nvPr>
        </p:nvSpPr>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DBEFEB8-AB11-45E3-AC13-9C9975153B44}" type="datetimeFigureOut">
              <a:rPr lang="fa-IR" smtClean="0"/>
              <a:pPr/>
              <a:t>07/02/1443</a:t>
            </a:fld>
            <a:endParaRPr lang="fa-IR"/>
          </a:p>
        </p:txBody>
      </p:sp>
      <p:sp>
        <p:nvSpPr>
          <p:cNvPr id="10" name="Slide Number Placeholder 9"/>
          <p:cNvSpPr>
            <a:spLocks noGrp="1"/>
          </p:cNvSpPr>
          <p:nvPr>
            <p:ph type="sldNum" sz="quarter" idx="16"/>
          </p:nvPr>
        </p:nvSpPr>
        <p:spPr/>
        <p:txBody>
          <a:bodyPr rtlCol="0"/>
          <a:lstStyle/>
          <a:p>
            <a:fld id="{4CC039D3-8A8B-4654-A361-E0D9F4431206}" type="slidenum">
              <a:rPr lang="fa-IR" smtClean="0"/>
              <a:pPr/>
              <a:t>‹#›</a:t>
            </a:fld>
            <a:endParaRPr lang="fa-IR"/>
          </a:p>
        </p:txBody>
      </p:sp>
      <p:sp>
        <p:nvSpPr>
          <p:cNvPr id="12" name="Footer Placeholder 11"/>
          <p:cNvSpPr>
            <a:spLocks noGrp="1"/>
          </p:cNvSpPr>
          <p:nvPr>
            <p:ph type="ftr" sz="quarter" idx="17"/>
          </p:nvPr>
        </p:nvSpPr>
        <p:spPr/>
        <p:txBody>
          <a:bodyPr rtlCol="0"/>
          <a:lstStyle/>
          <a:p>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DBEFEB8-AB11-45E3-AC13-9C9975153B44}" type="datetimeFigureOut">
              <a:rPr lang="fa-IR" smtClean="0"/>
              <a:pPr/>
              <a:t>07/02/1443</a:t>
            </a:fld>
            <a:endParaRPr lang="fa-IR"/>
          </a:p>
        </p:txBody>
      </p:sp>
      <p:sp>
        <p:nvSpPr>
          <p:cNvPr id="12" name="Slide Number Placeholder 11"/>
          <p:cNvSpPr>
            <a:spLocks noGrp="1"/>
          </p:cNvSpPr>
          <p:nvPr>
            <p:ph type="sldNum" sz="quarter" idx="16"/>
          </p:nvPr>
        </p:nvSpPr>
        <p:spPr/>
        <p:txBody>
          <a:bodyPr rtlCol="0"/>
          <a:lstStyle/>
          <a:p>
            <a:fld id="{4CC039D3-8A8B-4654-A361-E0D9F4431206}" type="slidenum">
              <a:rPr lang="fa-IR" smtClean="0"/>
              <a:pPr/>
              <a:t>‹#›</a:t>
            </a:fld>
            <a:endParaRPr lang="fa-IR"/>
          </a:p>
        </p:txBody>
      </p:sp>
      <p:sp>
        <p:nvSpPr>
          <p:cNvPr id="14" name="Footer Placeholder 13"/>
          <p:cNvSpPr>
            <a:spLocks noGrp="1"/>
          </p:cNvSpPr>
          <p:nvPr>
            <p:ph type="ftr" sz="quarter" idx="17"/>
          </p:nvPr>
        </p:nvSpPr>
        <p:spPr/>
        <p:txBody>
          <a:bodyPr rtlCol="0"/>
          <a:lstStyle/>
          <a:p>
            <a:endParaRPr lang="fa-I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BEFEB8-AB11-45E3-AC13-9C9975153B44}" type="datetimeFigureOut">
              <a:rPr lang="fa-IR" smtClean="0"/>
              <a:pPr/>
              <a:t>07/02/1443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CC039D3-8A8B-4654-A361-E0D9F443120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EFEB8-AB11-45E3-AC13-9C9975153B44}" type="datetimeFigureOut">
              <a:rPr lang="fa-IR" smtClean="0"/>
              <a:pPr/>
              <a:t>07/02/1443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CC039D3-8A8B-4654-A361-E0D9F443120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BEFEB8-AB11-45E3-AC13-9C9975153B44}" type="datetimeFigureOut">
              <a:rPr lang="fa-IR" smtClean="0"/>
              <a:pPr/>
              <a:t>07/02/1443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CC039D3-8A8B-4654-A361-E0D9F4431206}" type="slidenum">
              <a:rPr lang="fa-IR" smtClean="0"/>
              <a:pPr/>
              <a:t>‹#›</a:t>
            </a:fld>
            <a:endParaRPr lang="fa-I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DBEFEB8-AB11-45E3-AC13-9C9975153B44}" type="datetimeFigureOut">
              <a:rPr lang="fa-IR" smtClean="0"/>
              <a:pPr/>
              <a:t>07/02/1443</a:t>
            </a:fld>
            <a:endParaRPr lang="fa-I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CC039D3-8A8B-4654-A361-E0D9F4431206}" type="slidenum">
              <a:rPr lang="fa-IR" smtClean="0"/>
              <a:pPr/>
              <a:t>‹#›</a:t>
            </a:fld>
            <a:endParaRPr lang="fa-IR"/>
          </a:p>
        </p:txBody>
      </p:sp>
      <p:sp>
        <p:nvSpPr>
          <p:cNvPr id="14" name="Footer Placeholder 13"/>
          <p:cNvSpPr>
            <a:spLocks noGrp="1"/>
          </p:cNvSpPr>
          <p:nvPr>
            <p:ph type="ftr" sz="quarter" idx="12"/>
          </p:nvPr>
        </p:nvSpPr>
        <p:spPr>
          <a:xfrm>
            <a:off x="1600200" y="6248206"/>
            <a:ext cx="4572000" cy="365125"/>
          </a:xfrm>
        </p:spPr>
        <p:txBody>
          <a:bodyPr rtlCol="0"/>
          <a:lstStyle/>
          <a:p>
            <a:endParaRPr lang="fa-I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DBEFEB8-AB11-45E3-AC13-9C9975153B44}" type="datetimeFigureOut">
              <a:rPr lang="fa-IR" smtClean="0"/>
              <a:pPr/>
              <a:t>07/02/1443</a:t>
            </a:fld>
            <a:endParaRPr lang="fa-I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a-I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CC039D3-8A8B-4654-A361-E0D9F443120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0694" y="428604"/>
            <a:ext cx="3000396" cy="928694"/>
          </a:xfrm>
        </p:spPr>
        <p:txBody>
          <a:bodyPr>
            <a:normAutofit fontScale="90000"/>
          </a:bodyPr>
          <a:lstStyle/>
          <a:p>
            <a:r>
              <a:rPr lang="fa-IR" dirty="0" smtClean="0">
                <a:solidFill>
                  <a:schemeClr val="tx1"/>
                </a:solidFill>
              </a:rPr>
              <a:t>درس دوازدهم </a:t>
            </a:r>
            <a:r>
              <a:rPr lang="fa-IR" dirty="0" smtClean="0"/>
              <a:t>:     </a:t>
            </a:r>
            <a:br>
              <a:rPr lang="fa-IR" dirty="0" smtClean="0"/>
            </a:br>
            <a:endParaRPr lang="fa-IR" dirty="0"/>
          </a:p>
        </p:txBody>
      </p:sp>
      <p:sp>
        <p:nvSpPr>
          <p:cNvPr id="3" name="Subtitle 2"/>
          <p:cNvSpPr>
            <a:spLocks noGrp="1"/>
          </p:cNvSpPr>
          <p:nvPr>
            <p:ph type="subTitle" idx="1"/>
          </p:nvPr>
        </p:nvSpPr>
        <p:spPr/>
        <p:txBody>
          <a:bodyPr>
            <a:normAutofit fontScale="77500" lnSpcReduction="20000"/>
          </a:bodyPr>
          <a:lstStyle/>
          <a:p>
            <a:r>
              <a:rPr lang="fa-IR" sz="6000" dirty="0" smtClean="0"/>
              <a:t>علوم پایه ششم     12</a:t>
            </a:r>
            <a:endParaRPr lang="fa-IR" sz="6000" dirty="0"/>
          </a:p>
        </p:txBody>
      </p:sp>
      <p:sp>
        <p:nvSpPr>
          <p:cNvPr id="6" name="Oval 5"/>
          <p:cNvSpPr/>
          <p:nvPr/>
        </p:nvSpPr>
        <p:spPr>
          <a:xfrm>
            <a:off x="1000100" y="5143512"/>
            <a:ext cx="6929486"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dirty="0">
              <a:solidFill>
                <a:srgbClr val="002060"/>
              </a:solidFill>
            </a:endParaRPr>
          </a:p>
        </p:txBody>
      </p:sp>
      <p:sp>
        <p:nvSpPr>
          <p:cNvPr id="7" name="Rectangle 6"/>
          <p:cNvSpPr/>
          <p:nvPr/>
        </p:nvSpPr>
        <p:spPr>
          <a:xfrm>
            <a:off x="0" y="214290"/>
            <a:ext cx="5143536" cy="1015663"/>
          </a:xfrm>
          <a:prstGeom prst="rect">
            <a:avLst/>
          </a:prstGeom>
        </p:spPr>
        <p:txBody>
          <a:bodyPr wrap="square">
            <a:spAutoFit/>
          </a:bodyPr>
          <a:lstStyle/>
          <a:p>
            <a:r>
              <a:rPr lang="fa-IR" sz="6000" b="1" dirty="0" smtClean="0">
                <a:cs typeface="2  Baran" pitchFamily="2" charset="-78"/>
              </a:rPr>
              <a:t>جنگل براي كيست؟</a:t>
            </a:r>
            <a:endParaRPr lang="fa-IR" sz="6000" dirty="0">
              <a:solidFill>
                <a:srgbClr val="FFFF00"/>
              </a:solidFill>
              <a:cs typeface="2  Baran" pitchFamily="2" charset="-78"/>
            </a:endParaRPr>
          </a:p>
        </p:txBody>
      </p:sp>
      <p:pic>
        <p:nvPicPr>
          <p:cNvPr id="16" name="Picture 15" descr="15032008087.jpg"/>
          <p:cNvPicPr>
            <a:picLocks noChangeAspect="1"/>
          </p:cNvPicPr>
          <p:nvPr/>
        </p:nvPicPr>
        <p:blipFill>
          <a:blip r:embed="rId2" cstate="print"/>
          <a:stretch>
            <a:fillRect/>
          </a:stretch>
        </p:blipFill>
        <p:spPr>
          <a:xfrm>
            <a:off x="1984327" y="1589576"/>
            <a:ext cx="5103907" cy="31899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500958" cy="71435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cs typeface="2  Lotus" pitchFamily="2" charset="-78"/>
              </a:rPr>
              <a:t>نكات آموزشي و فعاليت‌هاي پيشنهادي</a:t>
            </a:r>
            <a:endParaRPr lang="fa-IR" b="1" dirty="0">
              <a:cs typeface="2  Lotus" pitchFamily="2" charset="-78"/>
            </a:endParaRPr>
          </a:p>
        </p:txBody>
      </p:sp>
      <p:sp>
        <p:nvSpPr>
          <p:cNvPr id="4" name="Rounded Rectangle 3"/>
          <p:cNvSpPr/>
          <p:nvPr/>
        </p:nvSpPr>
        <p:spPr>
          <a:xfrm>
            <a:off x="0" y="714356"/>
            <a:ext cx="9144000" cy="5357850"/>
          </a:xfrm>
          <a:prstGeom prst="roundRect">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fa-IR" b="1" dirty="0">
              <a:cs typeface="2  Lotus" pitchFamily="2" charset="-78"/>
            </a:endParaRPr>
          </a:p>
        </p:txBody>
      </p:sp>
      <p:sp>
        <p:nvSpPr>
          <p:cNvPr id="19457" name="Rectangle 1"/>
          <p:cNvSpPr>
            <a:spLocks noChangeArrowheads="1"/>
          </p:cNvSpPr>
          <p:nvPr/>
        </p:nvSpPr>
        <p:spPr bwMode="auto">
          <a:xfrm>
            <a:off x="0" y="928670"/>
            <a:ext cx="892965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3200" dirty="0" smtClean="0">
                <a:cs typeface="2  Koodak" pitchFamily="2" charset="-78"/>
              </a:rPr>
              <a:t>در اين درس بنا نيست جنگل و ويژگي هاي آن معرفي شود،بلكه جنگل فقط به عنوان نمونه اي از يك محيط طبيعي و براساس اين دلائل انتخاب شده است :</a:t>
            </a:r>
            <a:endParaRPr lang="en-US" sz="3200" dirty="0" smtClean="0">
              <a:cs typeface="2  Koodak" pitchFamily="2" charset="-78"/>
            </a:endParaRPr>
          </a:p>
          <a:p>
            <a:pPr lvl="0"/>
            <a:r>
              <a:rPr lang="fa-IR" sz="3200" dirty="0" smtClean="0">
                <a:cs typeface="2  Koodak" pitchFamily="2" charset="-78"/>
              </a:rPr>
              <a:t>جنگل هاي ايران از بقاياي جنگل هاي كهن روي زمين هستندو تنوع قابل توجهي دارند،</a:t>
            </a:r>
            <a:endParaRPr lang="en-US" sz="3200" dirty="0" smtClean="0">
              <a:cs typeface="2  Koodak" pitchFamily="2" charset="-78"/>
            </a:endParaRPr>
          </a:p>
          <a:p>
            <a:pPr lvl="0"/>
            <a:r>
              <a:rPr lang="fa-IR" sz="3200" dirty="0" smtClean="0">
                <a:cs typeface="2  Koodak" pitchFamily="2" charset="-78"/>
              </a:rPr>
              <a:t>وسعت جنگل هاي ايران رو به كاهش است ،هم چنين مساحت جنگل ها درآسيا كمتر از قاره افريقا و بسيار كمتر از قاره هاي امريكا و اروپاست،</a:t>
            </a:r>
            <a:endParaRPr lang="en-US" sz="3200" dirty="0" smtClean="0">
              <a:cs typeface="2  Koodak" pitchFamily="2" charset="-78"/>
            </a:endParaRPr>
          </a:p>
          <a:p>
            <a:pPr lvl="0"/>
            <a:r>
              <a:rPr lang="fa-IR" sz="3200" dirty="0" smtClean="0">
                <a:cs typeface="2  Koodak" pitchFamily="2" charset="-78"/>
              </a:rPr>
              <a:t>هر سه نوع جاندار توليد كننده ، مصرف كننده و تجزيه كننده به وضوح درآن مشاهده مي شود.</a:t>
            </a:r>
            <a:endParaRPr lang="en-US" sz="3200" dirty="0">
              <a:cs typeface="2  Koodak"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500958" cy="65245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t>نكات آموزشي و فعاليت‌هاي پيشنهادي</a:t>
            </a:r>
            <a:endParaRPr lang="fa-IR" dirty="0"/>
          </a:p>
        </p:txBody>
      </p:sp>
      <p:sp>
        <p:nvSpPr>
          <p:cNvPr id="3" name="Subtitle 2"/>
          <p:cNvSpPr>
            <a:spLocks noGrp="1"/>
          </p:cNvSpPr>
          <p:nvPr>
            <p:ph type="subTitle" idx="1"/>
          </p:nvPr>
        </p:nvSpPr>
        <p:spPr/>
        <p:txBody>
          <a:bodyPr>
            <a:normAutofit fontScale="77500" lnSpcReduction="20000"/>
          </a:bodyPr>
          <a:lstStyle/>
          <a:p>
            <a:pPr algn="ctr"/>
            <a:endParaRPr lang="fa-IR" dirty="0" smtClean="0">
              <a:solidFill>
                <a:srgbClr val="002060"/>
              </a:solidFill>
            </a:endParaRPr>
          </a:p>
          <a:p>
            <a:pPr algn="ctr"/>
            <a:r>
              <a:rPr lang="fa-IR" dirty="0" smtClean="0">
                <a:solidFill>
                  <a:srgbClr val="002060"/>
                </a:solidFill>
              </a:rPr>
              <a:t>درس دوازدهم علوم پایه ششم </a:t>
            </a:r>
          </a:p>
          <a:p>
            <a:pPr algn="ctr"/>
            <a:endParaRPr lang="fa-IR" dirty="0"/>
          </a:p>
        </p:txBody>
      </p:sp>
      <p:sp>
        <p:nvSpPr>
          <p:cNvPr id="4" name="Rounded Rectangle 3"/>
          <p:cNvSpPr/>
          <p:nvPr/>
        </p:nvSpPr>
        <p:spPr>
          <a:xfrm>
            <a:off x="214282" y="1000108"/>
            <a:ext cx="8715436" cy="492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1505" name="Rectangle 1"/>
          <p:cNvSpPr>
            <a:spLocks noChangeArrowheads="1"/>
          </p:cNvSpPr>
          <p:nvPr/>
        </p:nvSpPr>
        <p:spPr bwMode="auto">
          <a:xfrm>
            <a:off x="571472" y="1000108"/>
            <a:ext cx="8143932"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800" dirty="0" smtClean="0">
                <a:cs typeface="2  Koodak" pitchFamily="2" charset="-78"/>
              </a:rPr>
              <a:t>دانش‌آموزان با يادگيري اين درس پي مي برند كه محيط طبيعي زيستگاه جانداران زيادي و بنابراين متعلق به آنهاست و استفاده ما انسان ها از اين محيط ها نبايد به اين جانداران آسيب برساند. در آغاز درس توجه دانش‌آموزان را به عنوان درس ،تصوير عنواني جلب كنيدو چنين سوال هايي از آنها بپرسيد: تصوير چه جايي را نشان مي دهد؟ آيا به جنگل رفته ايد؟ چه استفاده هايي از جنگل مي بريم ؟چه موجودات زنده ديگري ممكن است در اين جنگل باشند كه در تصوير ديده نمي شوند؟به نظر شما اين موجودات زنده چه ارتباطي با هم دارند؟ به آنها فرصت دهيد تا هرچه به ذهنشان مي رسد بيان كنند.دانش‌آموزان احتمالا به زنجيره غذايي و شبكه غذايي نيز اشاره مي كنند.درغير اين صورت شما آنها را براي رسيدن به مفهوم ارتباط غذايي هدايت كنيد</a:t>
            </a:r>
            <a:r>
              <a:rPr lang="fa-IR" sz="3600" dirty="0" smtClean="0"/>
              <a:t>.</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500958" cy="65245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t>نكات آموزشي و فعاليت‌هاي پيشنهادي</a:t>
            </a:r>
            <a:endParaRPr lang="fa-IR" dirty="0"/>
          </a:p>
        </p:txBody>
      </p:sp>
      <p:sp>
        <p:nvSpPr>
          <p:cNvPr id="3" name="Subtitle 2"/>
          <p:cNvSpPr>
            <a:spLocks noGrp="1"/>
          </p:cNvSpPr>
          <p:nvPr>
            <p:ph type="subTitle" idx="1"/>
          </p:nvPr>
        </p:nvSpPr>
        <p:spPr/>
        <p:txBody>
          <a:bodyPr>
            <a:normAutofit fontScale="77500" lnSpcReduction="20000"/>
          </a:bodyPr>
          <a:lstStyle/>
          <a:p>
            <a:pPr algn="ctr"/>
            <a:endParaRPr lang="fa-IR" dirty="0" smtClean="0">
              <a:solidFill>
                <a:srgbClr val="002060"/>
              </a:solidFill>
            </a:endParaRPr>
          </a:p>
          <a:p>
            <a:pPr algn="ctr"/>
            <a:r>
              <a:rPr lang="fa-IR" dirty="0" smtClean="0">
                <a:solidFill>
                  <a:srgbClr val="002060"/>
                </a:solidFill>
              </a:rPr>
              <a:t>درس دوازدهم علوم پایه ششم </a:t>
            </a:r>
          </a:p>
          <a:p>
            <a:pPr algn="ctr"/>
            <a:endParaRPr lang="fa-IR" dirty="0"/>
          </a:p>
        </p:txBody>
      </p:sp>
      <p:sp>
        <p:nvSpPr>
          <p:cNvPr id="4" name="Rounded Rectangle 3"/>
          <p:cNvSpPr/>
          <p:nvPr/>
        </p:nvSpPr>
        <p:spPr>
          <a:xfrm>
            <a:off x="214282" y="1000108"/>
            <a:ext cx="8715436" cy="492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1505" name="Rectangle 1"/>
          <p:cNvSpPr>
            <a:spLocks noChangeArrowheads="1"/>
          </p:cNvSpPr>
          <p:nvPr/>
        </p:nvSpPr>
        <p:spPr bwMode="auto">
          <a:xfrm>
            <a:off x="500034" y="1357298"/>
            <a:ext cx="81439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3600" b="1" dirty="0" smtClean="0">
                <a:solidFill>
                  <a:srgbClr val="FF0000"/>
                </a:solidFill>
                <a:cs typeface="2  Koodak" pitchFamily="2" charset="-78"/>
              </a:rPr>
              <a:t>مي خورد و خورده مي شود</a:t>
            </a:r>
            <a:r>
              <a:rPr lang="fa-IR" sz="3600" dirty="0" smtClean="0">
                <a:solidFill>
                  <a:srgbClr val="FF0000"/>
                </a:solidFill>
                <a:cs typeface="2  Koodak" pitchFamily="2" charset="-78"/>
              </a:rPr>
              <a:t> </a:t>
            </a:r>
            <a:r>
              <a:rPr lang="fa-IR" sz="3600" dirty="0" smtClean="0">
                <a:cs typeface="2  Koodak" pitchFamily="2" charset="-78"/>
              </a:rPr>
              <a:t>دو فعاليت در اين صفحه طراحي شده است ودانش‌آموزان به طور گروهي اين دو را انجام مي دهند.هدف از اين فعاليت ها يادآوري و تعميق مفاهيمي است كه سال قبل خوانده اند.در فعاليت اول همه دانش‌آموزان بايد بتوانند زنجيره غذايي را به طور درست ترسيم كنند و نيزوابستگي جانورگوشت خوار به گياه سبز را نشان دهند</a:t>
            </a:r>
            <a:r>
              <a:rPr lang="en-US" sz="3600" b="1" dirty="0" smtClean="0">
                <a:cs typeface="2  Koodak" pitchFamily="2" charset="-78"/>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500958" cy="65245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t>نكات آموزشي و فعاليت‌هاي پيشنهادي</a:t>
            </a:r>
            <a:endParaRPr lang="fa-IR" dirty="0"/>
          </a:p>
        </p:txBody>
      </p:sp>
      <p:sp>
        <p:nvSpPr>
          <p:cNvPr id="3" name="Subtitle 2"/>
          <p:cNvSpPr>
            <a:spLocks noGrp="1"/>
          </p:cNvSpPr>
          <p:nvPr>
            <p:ph type="subTitle" idx="1"/>
          </p:nvPr>
        </p:nvSpPr>
        <p:spPr/>
        <p:txBody>
          <a:bodyPr>
            <a:normAutofit fontScale="77500" lnSpcReduction="20000"/>
          </a:bodyPr>
          <a:lstStyle/>
          <a:p>
            <a:pPr algn="ctr"/>
            <a:endParaRPr lang="fa-IR" dirty="0" smtClean="0">
              <a:solidFill>
                <a:srgbClr val="002060"/>
              </a:solidFill>
            </a:endParaRPr>
          </a:p>
          <a:p>
            <a:pPr algn="ctr"/>
            <a:r>
              <a:rPr lang="fa-IR" dirty="0" smtClean="0">
                <a:solidFill>
                  <a:srgbClr val="002060"/>
                </a:solidFill>
              </a:rPr>
              <a:t>درس دوازدهم علوم پایه ششم </a:t>
            </a:r>
          </a:p>
          <a:p>
            <a:pPr algn="ctr"/>
            <a:endParaRPr lang="fa-IR" dirty="0"/>
          </a:p>
        </p:txBody>
      </p:sp>
      <p:sp>
        <p:nvSpPr>
          <p:cNvPr id="4" name="Rounded Rectangle 3"/>
          <p:cNvSpPr/>
          <p:nvPr/>
        </p:nvSpPr>
        <p:spPr>
          <a:xfrm>
            <a:off x="214282" y="1000108"/>
            <a:ext cx="8715436" cy="492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1505" name="Rectangle 1"/>
          <p:cNvSpPr>
            <a:spLocks noChangeArrowheads="1"/>
          </p:cNvSpPr>
          <p:nvPr/>
        </p:nvSpPr>
        <p:spPr bwMode="auto">
          <a:xfrm>
            <a:off x="500034" y="1357298"/>
            <a:ext cx="814393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800" b="1" dirty="0" smtClean="0">
                <a:solidFill>
                  <a:srgbClr val="FF0000"/>
                </a:solidFill>
                <a:cs typeface="2  Koodak" pitchFamily="2" charset="-78"/>
              </a:rPr>
              <a:t>پاسخ دهيد</a:t>
            </a:r>
            <a:r>
              <a:rPr lang="fa-IR" sz="2800" dirty="0" smtClean="0">
                <a:solidFill>
                  <a:srgbClr val="FF0000"/>
                </a:solidFill>
                <a:cs typeface="2  Koodak" pitchFamily="2" charset="-78"/>
              </a:rPr>
              <a:t> </a:t>
            </a:r>
            <a:r>
              <a:rPr lang="fa-IR" sz="2800" dirty="0" smtClean="0">
                <a:cs typeface="2  Koodak" pitchFamily="2" charset="-78"/>
              </a:rPr>
              <a:t>دانش‌آموزان رابا پرسش و پاسخ به اين مفهوم برسانيد كه قارچ ها سبب مي شوند كه موادپيچيده  بدن جانداران به مواد ساده تبديل شود (تجزيه)و به خاك برگرد،هم چنين به اين مفهوم برسند كه در دنياي موجودات زنده هر چيزي كه براي  جانداري ماده زائد محسوب مي شود، مورد استفاده جاندار ديگر قرار مي گيرد.</a:t>
            </a:r>
            <a:endParaRPr lang="en-US" sz="2800" dirty="0" smtClean="0">
              <a:cs typeface="2  Koodak" pitchFamily="2" charset="-78"/>
            </a:endParaRPr>
          </a:p>
          <a:p>
            <a:r>
              <a:rPr lang="fa-IR" sz="2800" dirty="0" smtClean="0">
                <a:cs typeface="2  Koodak" pitchFamily="2" charset="-78"/>
              </a:rPr>
              <a:t>دانش‌آموزان درگزارشي كه براي </a:t>
            </a:r>
            <a:r>
              <a:rPr lang="fa-IR" sz="2800" b="1" u="sng" dirty="0" smtClean="0">
                <a:solidFill>
                  <a:srgbClr val="FF0000"/>
                </a:solidFill>
                <a:cs typeface="2  Koodak" pitchFamily="2" charset="-78"/>
              </a:rPr>
              <a:t>گزارش دهيد</a:t>
            </a:r>
            <a:r>
              <a:rPr lang="fa-IR" sz="2800" dirty="0" smtClean="0">
                <a:solidFill>
                  <a:srgbClr val="FF0000"/>
                </a:solidFill>
                <a:cs typeface="2  Koodak" pitchFamily="2" charset="-78"/>
              </a:rPr>
              <a:t> </a:t>
            </a:r>
            <a:r>
              <a:rPr lang="fa-IR" sz="2800" dirty="0" smtClean="0">
                <a:cs typeface="2  Koodak" pitchFamily="2" charset="-78"/>
              </a:rPr>
              <a:t>به طور گروهي تهيه مي كنند ، متوجه مي شوند كه بعضي افراد بقاياي گياهي را مي سوزانند،بعضي آنها را مانند زباله دور مي ريزند، اما بعضي ديگر آنها را زير خاك دفن مي كنند تا با كمك فعاليت تجزيه كنندگان كود شوند.</a:t>
            </a:r>
            <a:endParaRPr lang="en-US" sz="2800" b="1" dirty="0" smtClean="0">
              <a:cs typeface="2  Koodak"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500958" cy="65245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t>نكات آموزشي و فعاليت‌هاي پيشنهادي</a:t>
            </a:r>
            <a:endParaRPr lang="fa-IR" dirty="0"/>
          </a:p>
        </p:txBody>
      </p:sp>
      <p:sp>
        <p:nvSpPr>
          <p:cNvPr id="3" name="Subtitle 2"/>
          <p:cNvSpPr>
            <a:spLocks noGrp="1"/>
          </p:cNvSpPr>
          <p:nvPr>
            <p:ph type="subTitle" idx="1"/>
          </p:nvPr>
        </p:nvSpPr>
        <p:spPr/>
        <p:txBody>
          <a:bodyPr>
            <a:normAutofit fontScale="77500" lnSpcReduction="20000"/>
          </a:bodyPr>
          <a:lstStyle/>
          <a:p>
            <a:pPr algn="ctr"/>
            <a:endParaRPr lang="fa-IR" dirty="0" smtClean="0">
              <a:solidFill>
                <a:srgbClr val="002060"/>
              </a:solidFill>
            </a:endParaRPr>
          </a:p>
          <a:p>
            <a:pPr algn="ctr"/>
            <a:r>
              <a:rPr lang="fa-IR" dirty="0" smtClean="0">
                <a:solidFill>
                  <a:srgbClr val="002060"/>
                </a:solidFill>
              </a:rPr>
              <a:t>درس دوازدهم علوم پایه ششم </a:t>
            </a:r>
          </a:p>
          <a:p>
            <a:pPr algn="ctr"/>
            <a:endParaRPr lang="fa-IR" dirty="0"/>
          </a:p>
        </p:txBody>
      </p:sp>
      <p:sp>
        <p:nvSpPr>
          <p:cNvPr id="4" name="Rounded Rectangle 3"/>
          <p:cNvSpPr/>
          <p:nvPr/>
        </p:nvSpPr>
        <p:spPr>
          <a:xfrm>
            <a:off x="214282" y="1000108"/>
            <a:ext cx="8715436" cy="492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1505" name="Rectangle 1"/>
          <p:cNvSpPr>
            <a:spLocks noChangeArrowheads="1"/>
          </p:cNvSpPr>
          <p:nvPr/>
        </p:nvSpPr>
        <p:spPr bwMode="auto">
          <a:xfrm>
            <a:off x="500034" y="1357298"/>
            <a:ext cx="814393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3200" b="1" u="sng" dirty="0" smtClean="0">
                <a:solidFill>
                  <a:srgbClr val="FF0000"/>
                </a:solidFill>
                <a:cs typeface="2  Koodak" pitchFamily="2" charset="-78"/>
              </a:rPr>
              <a:t>درختي كه مي‌كاريم</a:t>
            </a:r>
            <a:r>
              <a:rPr lang="fa-IR" sz="3200" dirty="0" smtClean="0">
                <a:solidFill>
                  <a:srgbClr val="FF0000"/>
                </a:solidFill>
                <a:cs typeface="2  Koodak" pitchFamily="2" charset="-78"/>
              </a:rPr>
              <a:t> </a:t>
            </a:r>
            <a:r>
              <a:rPr lang="fa-IR" sz="3200" dirty="0" smtClean="0">
                <a:cs typeface="2  Koodak" pitchFamily="2" charset="-78"/>
              </a:rPr>
              <a:t>در اين قسمت توجه دانش‌آموزان به يك سنت و رسم پسنديده كه ريشه در تمدن و فرهنگ ايراني و اسلامي دارد جلب مي شود،وبا كاربرد مفهوم بومي براي جانداران و گياهان آشنا مي شوند. دانش‌آموزان متوجه جانوران و گياهان بومي منطقه خود و كاشت درختي كه مناسب منطقه است ،حساس مي شوند.همچنين حس مشاركت دانش‌آموزان در حفظ گياهان و جانوران بومي تقويت مي شود.</a:t>
            </a:r>
            <a:endParaRPr lang="en-US" sz="3200" b="1" dirty="0" smtClean="0">
              <a:cs typeface="2  Koodak"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785794"/>
            <a:ext cx="8553480" cy="3357586"/>
          </a:xfrm>
        </p:spPr>
        <p:txBody>
          <a:bodyPr>
            <a:normAutofit/>
          </a:bodyPr>
          <a:lstStyle/>
          <a:p>
            <a:pPr algn="ctr"/>
            <a:r>
              <a:rPr lang="fa-IR" dirty="0" smtClean="0"/>
              <a:t>با توجه به ملاک های ارزشیابی 5سوال برای این درس طراحی کنید طراحی کنید</a:t>
            </a:r>
            <a:br>
              <a:rPr lang="fa-IR" dirty="0" smtClean="0"/>
            </a:br>
            <a:endParaRPr lang="fa-IR" dirty="0"/>
          </a:p>
        </p:txBody>
      </p:sp>
      <p:sp>
        <p:nvSpPr>
          <p:cNvPr id="3" name="Subtitle 2"/>
          <p:cNvSpPr>
            <a:spLocks noGrp="1"/>
          </p:cNvSpPr>
          <p:nvPr>
            <p:ph type="subTitle" idx="1"/>
          </p:nvPr>
        </p:nvSpPr>
        <p:spPr/>
        <p:txBody>
          <a:bodyPr/>
          <a:lstStyle/>
          <a:p>
            <a:r>
              <a:rPr lang="fa-IR" dirty="0" smtClean="0"/>
              <a:t>کار گروهی </a:t>
            </a:r>
            <a:endParaRPr lang="fa-I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7" y="273050"/>
            <a:ext cx="8077200" cy="869950"/>
          </a:xfrm>
        </p:spPr>
        <p:txBody>
          <a:bodyPr>
            <a:normAutofit/>
          </a:bodyPr>
          <a:lstStyle/>
          <a:p>
            <a:r>
              <a:rPr lang="fa-IR" b="1" dirty="0" smtClean="0">
                <a:cs typeface="2  Lotus" pitchFamily="2" charset="-78"/>
              </a:rPr>
              <a:t>جدول ارزشيابي ملاک ها و سطوح عملکرد</a:t>
            </a:r>
            <a:endParaRPr lang="fa-IR" dirty="0">
              <a:cs typeface="2  Lotus" pitchFamily="2" charset="-78"/>
            </a:endParaRPr>
          </a:p>
        </p:txBody>
      </p:sp>
      <p:graphicFrame>
        <p:nvGraphicFramePr>
          <p:cNvPr id="4" name="Table 3"/>
          <p:cNvGraphicFramePr>
            <a:graphicFrameLocks noGrp="1"/>
          </p:cNvGraphicFramePr>
          <p:nvPr/>
        </p:nvGraphicFramePr>
        <p:xfrm>
          <a:off x="357158" y="1142985"/>
          <a:ext cx="8294000" cy="5214972"/>
        </p:xfrm>
        <a:graphic>
          <a:graphicData uri="http://schemas.openxmlformats.org/drawingml/2006/table">
            <a:tbl>
              <a:tblPr rtl="1"/>
              <a:tblGrid>
                <a:gridCol w="2073500"/>
                <a:gridCol w="2073500"/>
                <a:gridCol w="2073500"/>
                <a:gridCol w="2073500"/>
              </a:tblGrid>
              <a:tr h="288215">
                <a:tc>
                  <a:txBody>
                    <a:bodyPr/>
                    <a:lstStyle/>
                    <a:p>
                      <a:pPr algn="ctr" rtl="1">
                        <a:lnSpc>
                          <a:spcPts val="1800"/>
                        </a:lnSpc>
                        <a:spcAft>
                          <a:spcPts val="0"/>
                        </a:spcAft>
                      </a:pPr>
                      <a:r>
                        <a:rPr lang="fa-IR" sz="1000" b="1">
                          <a:latin typeface="Calibri"/>
                          <a:ea typeface="Calibri"/>
                          <a:cs typeface="Zar"/>
                        </a:rPr>
                        <a:t>ملاك‌ها</a:t>
                      </a:r>
                      <a:endParaRPr lang="en-US" sz="800">
                        <a:latin typeface="Calibri"/>
                        <a:ea typeface="Calibri"/>
                        <a:cs typeface="Arial"/>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800"/>
                        </a:lnSpc>
                        <a:spcAft>
                          <a:spcPts val="0"/>
                        </a:spcAft>
                      </a:pPr>
                      <a:r>
                        <a:rPr lang="fa-IR" sz="1000" b="1">
                          <a:latin typeface="Calibri"/>
                          <a:ea typeface="Calibri"/>
                          <a:cs typeface="Zar"/>
                        </a:rPr>
                        <a:t>سطح 1</a:t>
                      </a:r>
                      <a:endParaRPr lang="en-US" sz="800">
                        <a:latin typeface="Calibri"/>
                        <a:ea typeface="Calibri"/>
                        <a:cs typeface="Arial"/>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800"/>
                        </a:lnSpc>
                        <a:spcAft>
                          <a:spcPts val="0"/>
                        </a:spcAft>
                      </a:pPr>
                      <a:r>
                        <a:rPr lang="fa-IR" sz="1000" b="1">
                          <a:latin typeface="Calibri"/>
                          <a:ea typeface="Calibri"/>
                          <a:cs typeface="Zar"/>
                        </a:rPr>
                        <a:t>سطح 2</a:t>
                      </a:r>
                      <a:endParaRPr lang="en-US" sz="800">
                        <a:latin typeface="Calibri"/>
                        <a:ea typeface="Calibri"/>
                        <a:cs typeface="Arial"/>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800"/>
                        </a:lnSpc>
                        <a:spcAft>
                          <a:spcPts val="0"/>
                        </a:spcAft>
                      </a:pPr>
                      <a:r>
                        <a:rPr lang="fa-IR" sz="1000" b="1">
                          <a:latin typeface="Calibri"/>
                          <a:ea typeface="Calibri"/>
                          <a:cs typeface="Zar"/>
                        </a:rPr>
                        <a:t>سطح 3</a:t>
                      </a:r>
                      <a:endParaRPr lang="en-US" sz="800">
                        <a:latin typeface="Calibri"/>
                        <a:ea typeface="Calibri"/>
                        <a:cs typeface="Arial"/>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352">
                <a:tc>
                  <a:txBody>
                    <a:bodyPr/>
                    <a:lstStyle/>
                    <a:p>
                      <a:pPr algn="ctr" rtl="1">
                        <a:lnSpc>
                          <a:spcPts val="1800"/>
                        </a:lnSpc>
                        <a:spcAft>
                          <a:spcPts val="0"/>
                        </a:spcAft>
                      </a:pPr>
                      <a:r>
                        <a:rPr lang="fa-IR" sz="1400" dirty="0">
                          <a:latin typeface="Calibri"/>
                          <a:ea typeface="Calibri"/>
                          <a:cs typeface="2  Koodak" pitchFamily="2" charset="-78"/>
                        </a:rPr>
                        <a:t>زنجيره غذايي</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ts val="1800"/>
                        </a:lnSpc>
                        <a:spcAft>
                          <a:spcPts val="0"/>
                        </a:spcAft>
                      </a:pPr>
                      <a:r>
                        <a:rPr lang="fa-IR" sz="1400" dirty="0">
                          <a:latin typeface="Calibri"/>
                          <a:ea typeface="Calibri"/>
                          <a:cs typeface="2  Koodak" pitchFamily="2" charset="-78"/>
                        </a:rPr>
                        <a:t>يك زنجيره غذايي ساده را ترسيم مي‌كند.</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اشتراك بين زنجيره‌ هاي غذايي را تشخيص مي‌دهد و مي‌تواند اين ارتباط را ترسيم كند.</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مفهوم شبكه غذايي را با ترسيم زنجيره‌هاي غذايي متنوع و ارتباط بين شبكه‌هاي غذايي را نشان مي‌دهد. </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9492">
                <a:tc>
                  <a:txBody>
                    <a:bodyPr/>
                    <a:lstStyle/>
                    <a:p>
                      <a:pPr algn="ctr" rtl="1">
                        <a:lnSpc>
                          <a:spcPts val="1800"/>
                        </a:lnSpc>
                        <a:spcAft>
                          <a:spcPts val="0"/>
                        </a:spcAft>
                      </a:pPr>
                      <a:r>
                        <a:rPr lang="fa-IR" sz="1400">
                          <a:latin typeface="Calibri"/>
                          <a:ea typeface="Calibri"/>
                          <a:cs typeface="2  Koodak" pitchFamily="2" charset="-78"/>
                        </a:rPr>
                        <a:t>تجزيه كنندگي</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قارچ‌ها را به‌عنوان موجودات تجزيه‌كننده معرفي مي‌كند.</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مفهوم تجزيه و ارتباط تجزيه‌كنندگان را با جانداران ديگر با مثال بيان مي‌كند. </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نقش تجزيه‌كنندگان در برگشت مواد به خاك را با ذكر مثال بيان مي‌كند و روشي ساده و ابتدايي براي استفاده از اين فرايند در توليد كود گياهي ارائه مي‌دهد.  </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2421">
                <a:tc>
                  <a:txBody>
                    <a:bodyPr/>
                    <a:lstStyle/>
                    <a:p>
                      <a:pPr algn="ctr" rtl="1">
                        <a:lnSpc>
                          <a:spcPts val="1800"/>
                        </a:lnSpc>
                        <a:spcAft>
                          <a:spcPts val="0"/>
                        </a:spcAft>
                      </a:pPr>
                      <a:r>
                        <a:rPr lang="fa-IR" sz="1400">
                          <a:latin typeface="Calibri"/>
                          <a:ea typeface="Calibri"/>
                          <a:cs typeface="2  Koodak" pitchFamily="2" charset="-78"/>
                        </a:rPr>
                        <a:t>با هم زندگي كردن (همزيستي)</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مثال‌هايي از انواع همزيستي بيان مي‌كند.</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انواعي از همزيستي را در جانداران پيرامون خود نشان مي‌دهد.</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ضمن نشان دادن مثال‌هايي از همزيستي در محيط پيرامون خود اهميت اين ارتباط‌ها را در طبيعت گزارش مي‌كند.</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9492">
                <a:tc>
                  <a:txBody>
                    <a:bodyPr/>
                    <a:lstStyle/>
                    <a:p>
                      <a:pPr algn="ctr" rtl="1">
                        <a:lnSpc>
                          <a:spcPts val="1800"/>
                        </a:lnSpc>
                        <a:spcAft>
                          <a:spcPts val="0"/>
                        </a:spcAft>
                      </a:pPr>
                      <a:r>
                        <a:rPr lang="fa-IR" sz="1400">
                          <a:latin typeface="Calibri"/>
                          <a:ea typeface="Calibri"/>
                          <a:cs typeface="2  Koodak" pitchFamily="2" charset="-78"/>
                        </a:rPr>
                        <a:t>انسان وطبيعت</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مثال‌هايي از محيط‌هاي طبيعي و مصنوعي پيرامون خود گزارش مي‌كند. </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ضمن گزارش مثال‌ هايي از  محيط‌هاي طبيعي و مصنوعي پيرامون خود، محيط‌هاي طبيعي در خطر را گزارش مي‌كند.</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راه‌هايي براي حفظ محيط‌هاي طبيعي در خطر گزارش مي‌كند و نمونه‌هايي از درخت‌هاي بومي‌ براي كاشت در روز درخت كاري پيشنهاد مي‌كند.</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7" y="273050"/>
            <a:ext cx="8077200" cy="869950"/>
          </a:xfrm>
        </p:spPr>
        <p:txBody>
          <a:bodyPr>
            <a:normAutofit/>
          </a:bodyPr>
          <a:lstStyle/>
          <a:p>
            <a:pPr algn="ctr"/>
            <a:r>
              <a:rPr lang="fa-IR" b="1" dirty="0" smtClean="0"/>
              <a:t>اهمییت چک لیست برای ارزشیابی</a:t>
            </a:r>
            <a:endParaRPr lang="fa-IR" dirty="0"/>
          </a:p>
        </p:txBody>
      </p:sp>
      <p:sp>
        <p:nvSpPr>
          <p:cNvPr id="3" name="Text Placeholder 2"/>
          <p:cNvSpPr>
            <a:spLocks noGrp="1"/>
          </p:cNvSpPr>
          <p:nvPr>
            <p:ph type="body" idx="2"/>
          </p:nvPr>
        </p:nvSpPr>
        <p:spPr>
          <a:xfrm>
            <a:off x="500034" y="1752600"/>
            <a:ext cx="8215369" cy="4343400"/>
          </a:xfrm>
        </p:spPr>
        <p:txBody>
          <a:bodyPr>
            <a:normAutofit/>
          </a:bodyPr>
          <a:lstStyle/>
          <a:p>
            <a:pPr lvl="0"/>
            <a:r>
              <a:rPr lang="fa-IR" sz="2800" b="1" dirty="0" smtClean="0">
                <a:cs typeface="2  Lotus" pitchFamily="2" charset="-78"/>
              </a:rPr>
              <a:t>تهيه سياهه رفتار(چک ليست)</a:t>
            </a:r>
            <a:endParaRPr lang="en-US" sz="2800" b="1" dirty="0" smtClean="0">
              <a:cs typeface="2  Lotus" pitchFamily="2" charset="-78"/>
            </a:endParaRPr>
          </a:p>
          <a:p>
            <a:r>
              <a:rPr lang="fa-IR" sz="2800" b="1" dirty="0" smtClean="0">
                <a:cs typeface="2  Lotus" pitchFamily="2" charset="-78"/>
              </a:rPr>
              <a:t>- مشاهده به عنوان مهارت پايه که در آن دانش﻿آموزان به بيان جزئيات، تفاوت‌ها، شباهت﻿ها يادداشت﻿ها طبقه بندي، اندازه گيري مي﻿پردازند به عنوان مثال دقت و يادداشت دما از روي دماسنج</a:t>
            </a:r>
            <a:endParaRPr lang="en-US" sz="2800" b="1" dirty="0" smtClean="0">
              <a:cs typeface="2  Lotus" pitchFamily="2" charset="-78"/>
            </a:endParaRPr>
          </a:p>
          <a:p>
            <a:r>
              <a:rPr lang="fa-IR" sz="2800" b="1" dirty="0" smtClean="0">
                <a:cs typeface="2  Lotus" pitchFamily="2" charset="-78"/>
              </a:rPr>
              <a:t>- مسئوليت پذيري؛ انجام فعاليت﻿ها با علاقه و آوردن وسايل آموزشي از خانه و غيره.</a:t>
            </a:r>
            <a:endParaRPr lang="en-US" sz="2800" b="1" dirty="0" smtClean="0">
              <a:cs typeface="2  Lotus" pitchFamily="2" charset="-78"/>
            </a:endParaRPr>
          </a:p>
          <a:p>
            <a:r>
              <a:rPr lang="fa-IR" sz="2800" b="1" dirty="0" smtClean="0">
                <a:cs typeface="2  Lotus" pitchFamily="2" charset="-78"/>
              </a:rPr>
              <a:t>- برقراري ارتباط؛ جهت تعامل و بحث گروهي با اعضا گروه و معلم و بقيه مهارت﻿ها و . . .</a:t>
            </a:r>
            <a:endParaRPr lang="en-US" sz="2800" b="1" dirty="0" smtClean="0">
              <a:cs typeface="2  Lotus" pitchFamily="2" charset="-78"/>
            </a:endParaRPr>
          </a:p>
          <a:p>
            <a:endParaRPr lang="fa-IR" b="1" dirty="0">
              <a:cs typeface="2  Lotus"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6546" y="0"/>
            <a:ext cx="2357454" cy="1357298"/>
          </a:xfrm>
        </p:spPr>
        <p:txBody>
          <a:bodyPr>
            <a:normAutofit fontScale="90000"/>
          </a:bodyPr>
          <a:lstStyle/>
          <a:p>
            <a:r>
              <a:rPr lang="fa-IR" dirty="0" smtClean="0">
                <a:solidFill>
                  <a:schemeClr val="tx1"/>
                </a:solidFill>
              </a:rPr>
              <a:t>فعالیت</a:t>
            </a:r>
            <a:r>
              <a:rPr lang="fa-IR" dirty="0" smtClean="0"/>
              <a:t>:     </a:t>
            </a:r>
            <a:br>
              <a:rPr lang="fa-IR" dirty="0" smtClean="0"/>
            </a:br>
            <a:endParaRPr lang="fa-IR" dirty="0"/>
          </a:p>
        </p:txBody>
      </p:sp>
      <p:sp>
        <p:nvSpPr>
          <p:cNvPr id="3" name="Subtitle 2"/>
          <p:cNvSpPr>
            <a:spLocks noGrp="1"/>
          </p:cNvSpPr>
          <p:nvPr>
            <p:ph type="subTitle" idx="1"/>
          </p:nvPr>
        </p:nvSpPr>
        <p:spPr/>
        <p:txBody>
          <a:bodyPr>
            <a:normAutofit fontScale="77500" lnSpcReduction="20000"/>
          </a:bodyPr>
          <a:lstStyle/>
          <a:p>
            <a:r>
              <a:rPr lang="fa-IR" sz="6000" dirty="0" smtClean="0"/>
              <a:t>علوم پایه ششم     11</a:t>
            </a:r>
            <a:endParaRPr lang="fa-IR" sz="6000" dirty="0"/>
          </a:p>
        </p:txBody>
      </p:sp>
      <p:sp>
        <p:nvSpPr>
          <p:cNvPr id="4" name="Rectangle 3"/>
          <p:cNvSpPr/>
          <p:nvPr/>
        </p:nvSpPr>
        <p:spPr>
          <a:xfrm>
            <a:off x="2143108" y="1428736"/>
            <a:ext cx="4714908"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4" descr="15032008087.jpg"/>
          <p:cNvPicPr>
            <a:picLocks noChangeAspect="1"/>
          </p:cNvPicPr>
          <p:nvPr/>
        </p:nvPicPr>
        <p:blipFill>
          <a:blip r:embed="rId2"/>
          <a:stretch>
            <a:fillRect/>
          </a:stretch>
        </p:blipFill>
        <p:spPr>
          <a:xfrm>
            <a:off x="1984327" y="1142984"/>
            <a:ext cx="5103907" cy="4083126"/>
          </a:xfrm>
          <a:prstGeom prst="rect">
            <a:avLst/>
          </a:prstGeom>
        </p:spPr>
      </p:pic>
      <p:sp>
        <p:nvSpPr>
          <p:cNvPr id="6" name="Oval 5"/>
          <p:cNvSpPr/>
          <p:nvPr/>
        </p:nvSpPr>
        <p:spPr>
          <a:xfrm>
            <a:off x="1000100" y="5143512"/>
            <a:ext cx="6929486"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rPr>
              <a:t>چه موجوداتی رامی شناسیدکه به این کار کمک می کنند ؟ </a:t>
            </a:r>
            <a:endParaRPr lang="fa-IR" sz="2000" dirty="0">
              <a:solidFill>
                <a:srgbClr val="002060"/>
              </a:solidFill>
            </a:endParaRPr>
          </a:p>
        </p:txBody>
      </p:sp>
      <p:sp>
        <p:nvSpPr>
          <p:cNvPr id="7" name="Rectangle 6"/>
          <p:cNvSpPr/>
          <p:nvPr/>
        </p:nvSpPr>
        <p:spPr>
          <a:xfrm>
            <a:off x="-500098" y="500042"/>
            <a:ext cx="9286940" cy="584775"/>
          </a:xfrm>
          <a:prstGeom prst="rect">
            <a:avLst/>
          </a:prstGeom>
        </p:spPr>
        <p:txBody>
          <a:bodyPr wrap="square">
            <a:spAutoFit/>
          </a:bodyPr>
          <a:lstStyle/>
          <a:p>
            <a:r>
              <a:rPr lang="fa-IR" sz="3200" b="1" dirty="0" smtClean="0"/>
              <a:t>گیاهان وجانوران وقتی ازبین می روند چه می شوند ؟</a:t>
            </a:r>
            <a:endParaRPr lang="fa-IR" sz="3200" dirty="0">
              <a:solidFill>
                <a:srgbClr val="FFFF00"/>
              </a:solidFill>
              <a:cs typeface="2  Lotus"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algn="ctr"/>
            <a:r>
              <a:rPr lang="fa-IR" b="1" dirty="0" smtClean="0"/>
              <a:t>درس در يك نگاه</a:t>
            </a:r>
            <a:r>
              <a:rPr lang="en-US" dirty="0" smtClean="0"/>
              <a:t/>
            </a:r>
            <a:br>
              <a:rPr lang="en-US" dirty="0" smtClean="0"/>
            </a:br>
            <a:endParaRPr lang="fa-IR" dirty="0"/>
          </a:p>
        </p:txBody>
      </p:sp>
      <p:sp>
        <p:nvSpPr>
          <p:cNvPr id="3" name="Content Placeholder 2"/>
          <p:cNvSpPr>
            <a:spLocks noGrp="1"/>
          </p:cNvSpPr>
          <p:nvPr>
            <p:ph sz="quarter" idx="1"/>
          </p:nvPr>
        </p:nvSpPr>
        <p:spPr>
          <a:solidFill>
            <a:schemeClr val="accent5">
              <a:lumMod val="40000"/>
              <a:lumOff val="60000"/>
            </a:schemeClr>
          </a:solidFill>
        </p:spPr>
        <p:txBody>
          <a:bodyPr>
            <a:normAutofit/>
          </a:bodyPr>
          <a:lstStyle/>
          <a:p>
            <a:r>
              <a:rPr lang="fa-IR" sz="3600" b="1" dirty="0" smtClean="0">
                <a:cs typeface="2  Baran" pitchFamily="2" charset="-78"/>
              </a:rPr>
              <a:t>در اين درس زنجيره غذايي و جايگاه هر موجود زنده در آن مرور وبه منظور تعميق آموخته‌هاي قبلي دانش‌آموزان، بر مفهوم ارتباط غذايي بين جانداران تأكيد مي شود. دانش‌آموزان از طريق آشنايي با رابطه همزيستي به تنوع روابط بين حانداران و اهميت اين روابط در زندگي جانداران پي مي برندو نسبت به مشاهده رفتارهاي جانوران در محيط‌هاي طبيعي حساس مي شوند.</a:t>
            </a:r>
            <a:endParaRPr lang="en-US" sz="3600" b="1" dirty="0">
              <a:cs typeface="2  Bara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algn="ctr"/>
            <a:r>
              <a:rPr lang="fa-IR" b="1" dirty="0" smtClean="0"/>
              <a:t>درس در يك نگاه</a:t>
            </a:r>
            <a:r>
              <a:rPr lang="en-US" dirty="0" smtClean="0"/>
              <a:t/>
            </a:r>
            <a:br>
              <a:rPr lang="en-US" dirty="0" smtClean="0"/>
            </a:br>
            <a:endParaRPr lang="fa-IR" dirty="0"/>
          </a:p>
        </p:txBody>
      </p:sp>
      <p:sp>
        <p:nvSpPr>
          <p:cNvPr id="3" name="Content Placeholder 2"/>
          <p:cNvSpPr>
            <a:spLocks noGrp="1"/>
          </p:cNvSpPr>
          <p:nvPr>
            <p:ph sz="quarter" idx="1"/>
          </p:nvPr>
        </p:nvSpPr>
        <p:spPr>
          <a:solidFill>
            <a:schemeClr val="accent5">
              <a:lumMod val="40000"/>
              <a:lumOff val="60000"/>
            </a:schemeClr>
          </a:solidFill>
        </p:spPr>
        <p:txBody>
          <a:bodyPr>
            <a:normAutofit/>
          </a:bodyPr>
          <a:lstStyle/>
          <a:p>
            <a:r>
              <a:rPr lang="fa-IR" sz="4000" b="1" dirty="0" smtClean="0">
                <a:cs typeface="2  Baran" pitchFamily="2" charset="-78"/>
              </a:rPr>
              <a:t>فعاليت هاي اين درس در جهت توجه هر چه بيشتر دانش‌آموزان به محيط پيرامونشان و ايجاد حساسيت نسبت به حفظ گياهان و جانوران طراحي شده اند.همچنين دانش‌آموزان درمي يابند كه طبيعت از مواهب الهي است وحفظ و استفاده درست از آن يكي ار راه هاي سپاس گزاري از خالق است.</a:t>
            </a:r>
            <a:endParaRPr lang="en-US" sz="3600" b="1" dirty="0">
              <a:cs typeface="2  Bara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28802"/>
            <a:ext cx="9144000" cy="4929198"/>
          </a:xfrm>
        </p:spPr>
        <p:txBody>
          <a:bodyPr>
            <a:noAutofit/>
          </a:bodyPr>
          <a:lstStyle/>
          <a:p>
            <a:pPr algn="r"/>
            <a:r>
              <a:rPr lang="fa-IR" sz="4000" dirty="0" smtClean="0">
                <a:cs typeface="2  Koodak" pitchFamily="2" charset="-78"/>
              </a:rPr>
              <a:t/>
            </a:r>
            <a:br>
              <a:rPr lang="fa-IR" sz="4000" dirty="0" smtClean="0">
                <a:cs typeface="2  Koodak" pitchFamily="2" charset="-78"/>
              </a:rPr>
            </a:br>
            <a:r>
              <a:rPr lang="fa-IR" sz="4000" dirty="0" smtClean="0">
                <a:cs typeface="2  Koodak" pitchFamily="2" charset="-78"/>
              </a:rPr>
              <a:t>در پايان اين درس انتظار مي‌رود دانش‌آموزان بتوانند:</a:t>
            </a:r>
            <a:r>
              <a:rPr lang="en-US" sz="4000" dirty="0" smtClean="0">
                <a:cs typeface="2  Koodak" pitchFamily="2" charset="-78"/>
              </a:rPr>
              <a:t/>
            </a:r>
            <a:br>
              <a:rPr lang="en-US" sz="4000" dirty="0" smtClean="0">
                <a:cs typeface="2  Koodak" pitchFamily="2" charset="-78"/>
              </a:rPr>
            </a:br>
            <a:r>
              <a:rPr lang="fa-IR" sz="3600" dirty="0" smtClean="0">
                <a:cs typeface="2  Koodak" pitchFamily="2" charset="-78"/>
              </a:rPr>
              <a:t> </a:t>
            </a:r>
            <a:r>
              <a:rPr lang="fa-IR" sz="3600" dirty="0" smtClean="0">
                <a:solidFill>
                  <a:srgbClr val="FFFF00"/>
                </a:solidFill>
                <a:cs typeface="2  Koodak" pitchFamily="2" charset="-78"/>
              </a:rPr>
              <a:t>سطح 1- </a:t>
            </a:r>
            <a:r>
              <a:rPr lang="fa-IR" sz="3600" dirty="0" smtClean="0">
                <a:solidFill>
                  <a:schemeClr val="tx1"/>
                </a:solidFill>
                <a:cs typeface="2  Koodak" pitchFamily="2" charset="-78"/>
              </a:rPr>
              <a:t>ارتباط هاي ساده اي بين جانداران پيرامون خود گزارش و اهميت محيط هاي طبيعي رابيان كنند.  </a:t>
            </a:r>
            <a:r>
              <a:rPr lang="en-US" sz="3600" dirty="0" smtClean="0">
                <a:cs typeface="2  Koodak" pitchFamily="2" charset="-78"/>
              </a:rPr>
              <a:t/>
            </a:r>
            <a:br>
              <a:rPr lang="en-US" sz="3600" dirty="0" smtClean="0">
                <a:cs typeface="2  Koodak" pitchFamily="2" charset="-78"/>
              </a:rPr>
            </a:br>
            <a:r>
              <a:rPr lang="fa-IR" sz="3600" dirty="0" smtClean="0">
                <a:solidFill>
                  <a:srgbClr val="FFFF00"/>
                </a:solidFill>
                <a:cs typeface="2  Koodak" pitchFamily="2" charset="-78"/>
              </a:rPr>
              <a:t>سطح 2- </a:t>
            </a:r>
            <a:r>
              <a:rPr lang="fa-IR" sz="3600" dirty="0" smtClean="0">
                <a:solidFill>
                  <a:schemeClr val="tx1"/>
                </a:solidFill>
                <a:cs typeface="2  Koodak" pitchFamily="2" charset="-78"/>
              </a:rPr>
              <a:t>ضمن گزارش ارتباط هاي ساده بين جانداران بتوانند اهميت اين ارتباط را در زندگي هريك از جانداران وتأثير حفظ محيط هاي طبيعي در اين ارتباط ها بيان كنند.</a:t>
            </a:r>
            <a:r>
              <a:rPr lang="en-US" sz="3600" dirty="0" smtClean="0">
                <a:cs typeface="2  Koodak" pitchFamily="2" charset="-78"/>
              </a:rPr>
              <a:t/>
            </a:r>
            <a:br>
              <a:rPr lang="en-US" sz="3600" dirty="0" smtClean="0">
                <a:cs typeface="2  Koodak" pitchFamily="2" charset="-78"/>
              </a:rPr>
            </a:br>
            <a:r>
              <a:rPr lang="fa-IR" sz="3600" dirty="0" smtClean="0">
                <a:solidFill>
                  <a:srgbClr val="FFFF00"/>
                </a:solidFill>
                <a:cs typeface="2  Koodak" pitchFamily="2" charset="-78"/>
              </a:rPr>
              <a:t>سطح 3- </a:t>
            </a:r>
            <a:r>
              <a:rPr lang="fa-IR" sz="3600" dirty="0" smtClean="0">
                <a:solidFill>
                  <a:schemeClr val="tx1"/>
                </a:solidFill>
                <a:cs typeface="2  Koodak" pitchFamily="2" charset="-78"/>
              </a:rPr>
              <a:t>بتوانند تنوع ارتباط بين جانداران را گزارش كنندو وابستگي جانداران به زيستگاهشان را با ارائه گزارش يا مقاله نشان دهند. </a:t>
            </a:r>
            <a:r>
              <a:rPr lang="en-US" sz="3600" dirty="0" smtClean="0">
                <a:cs typeface="2  Koodak" pitchFamily="2" charset="-78"/>
              </a:rPr>
              <a:t/>
            </a:r>
            <a:br>
              <a:rPr lang="en-US" sz="3600" dirty="0" smtClean="0">
                <a:cs typeface="2  Koodak" pitchFamily="2" charset="-78"/>
              </a:rPr>
            </a:br>
            <a:endParaRPr lang="fa-IR" sz="6000" dirty="0">
              <a:solidFill>
                <a:schemeClr val="tx1"/>
              </a:solidFill>
              <a:cs typeface="2  Koodak" pitchFamily="2" charset="-78"/>
            </a:endParaRPr>
          </a:p>
        </p:txBody>
      </p:sp>
      <p:sp>
        <p:nvSpPr>
          <p:cNvPr id="3" name="Subtitle 2"/>
          <p:cNvSpPr>
            <a:spLocks noGrp="1"/>
          </p:cNvSpPr>
          <p:nvPr>
            <p:ph type="subTitle" idx="1"/>
          </p:nvPr>
        </p:nvSpPr>
        <p:spPr/>
        <p:txBody>
          <a:bodyPr/>
          <a:lstStyle/>
          <a:p>
            <a:pPr algn="ctr"/>
            <a:r>
              <a:rPr lang="fa-IR" dirty="0" smtClean="0"/>
              <a:t>درس دوازدهم  علوم پایه ششم  </a:t>
            </a:r>
            <a:endParaRPr lang="fa-IR" dirty="0"/>
          </a:p>
        </p:txBody>
      </p:sp>
      <p:sp>
        <p:nvSpPr>
          <p:cNvPr id="4" name="Rounded Rectangle 3"/>
          <p:cNvSpPr/>
          <p:nvPr/>
        </p:nvSpPr>
        <p:spPr>
          <a:xfrm>
            <a:off x="1571604" y="0"/>
            <a:ext cx="6000792" cy="357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b="1" dirty="0" smtClean="0">
                <a:solidFill>
                  <a:srgbClr val="002060"/>
                </a:solidFill>
              </a:rPr>
              <a:t>اهداف/ پيامدها</a:t>
            </a:r>
            <a:endParaRPr lang="fa-IR" sz="54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0" y="4143380"/>
            <a:ext cx="9144000" cy="2714620"/>
          </a:xfrm>
        </p:spPr>
        <p:txBody>
          <a:bodyPr>
            <a:noAutofit/>
          </a:bodyPr>
          <a:lstStyle/>
          <a:p>
            <a:pPr algn="ctr"/>
            <a:r>
              <a:rPr lang="fa-IR" sz="4400" dirty="0" smtClean="0">
                <a:cs typeface="2  Koodak" pitchFamily="2" charset="-78"/>
              </a:rPr>
              <a:t>همياري ، همسفرگي و انگلي سه نوع رابطه همزيستي است كه بين جانداران وجود دارد.اما در اين درس اين كلمه ها به كار نرفته است</a:t>
            </a:r>
            <a:r>
              <a:rPr lang="en-US" sz="4400" b="1" dirty="0" smtClean="0">
                <a:cs typeface="2  Koodak" pitchFamily="2" charset="-78"/>
              </a:rPr>
              <a:t>.</a:t>
            </a:r>
            <a:endParaRPr lang="en-US" sz="4400" b="1" dirty="0">
              <a:cs typeface="2  Koodak" pitchFamily="2" charset="-78"/>
            </a:endParaRPr>
          </a:p>
        </p:txBody>
      </p:sp>
      <p:sp>
        <p:nvSpPr>
          <p:cNvPr id="3" name="Title 2"/>
          <p:cNvSpPr>
            <a:spLocks noGrp="1"/>
          </p:cNvSpPr>
          <p:nvPr>
            <p:ph type="title"/>
          </p:nvPr>
        </p:nvSpPr>
        <p:spPr>
          <a:xfrm>
            <a:off x="0" y="928670"/>
            <a:ext cx="2428860" cy="1614494"/>
          </a:xfrm>
        </p:spPr>
        <p:txBody>
          <a:bodyPr>
            <a:normAutofit/>
          </a:bodyPr>
          <a:lstStyle/>
          <a:p>
            <a:pPr algn="ctr"/>
            <a:r>
              <a:rPr lang="fa-IR" dirty="0" smtClean="0">
                <a:solidFill>
                  <a:schemeClr val="tx1"/>
                </a:solidFill>
              </a:rPr>
              <a:t>علوم پایه ششم  درس دوازدهم</a:t>
            </a:r>
            <a:endParaRPr lang="fa-IR" dirty="0">
              <a:solidFill>
                <a:schemeClr val="tx1"/>
              </a:solidFill>
            </a:endParaRPr>
          </a:p>
        </p:txBody>
      </p:sp>
      <p:pic>
        <p:nvPicPr>
          <p:cNvPr id="6" name="Picture Placeholder 5" descr="14022009925.jpg"/>
          <p:cNvPicPr>
            <a:picLocks noGrp="1" noChangeAspect="1"/>
          </p:cNvPicPr>
          <p:nvPr>
            <p:ph type="pic" idx="1"/>
          </p:nvPr>
        </p:nvPicPr>
        <p:blipFill>
          <a:blip r:embed="rId2" cstate="print"/>
          <a:stretch>
            <a:fillRect/>
          </a:stretch>
        </p:blipFill>
        <p:spPr>
          <a:xfrm>
            <a:off x="2500298" y="304151"/>
            <a:ext cx="5072097" cy="317006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0034" y="2743200"/>
            <a:ext cx="8358246" cy="3400444"/>
          </a:xfrm>
        </p:spPr>
        <p:txBody>
          <a:bodyPr>
            <a:normAutofit/>
          </a:bodyPr>
          <a:lstStyle/>
          <a:p>
            <a:pPr lvl="0" algn="ctr"/>
            <a:r>
              <a:rPr lang="fa-IR" sz="4400" dirty="0" smtClean="0">
                <a:cs typeface="2  Koodak" pitchFamily="2" charset="-78"/>
              </a:rPr>
              <a:t>فيلم آموزشي،تصاويري كه ارتباط جانوران را نشان مي دهد،محيط هاي طبيعي خارج از كلاس،كتاب كار،نرم افزار</a:t>
            </a:r>
            <a:endParaRPr lang="en-US" sz="4400" b="1" dirty="0">
              <a:cs typeface="2  Koodak" pitchFamily="2" charset="-78"/>
            </a:endParaRPr>
          </a:p>
        </p:txBody>
      </p:sp>
      <p:sp>
        <p:nvSpPr>
          <p:cNvPr id="3" name="Title 2"/>
          <p:cNvSpPr>
            <a:spLocks noGrp="1"/>
          </p:cNvSpPr>
          <p:nvPr>
            <p:ph type="title"/>
          </p:nvPr>
        </p:nvSpPr>
        <p:spPr>
          <a:xfrm>
            <a:off x="1000100" y="1071546"/>
            <a:ext cx="7991500" cy="1928826"/>
          </a:xfrm>
        </p:spPr>
        <p:txBody>
          <a:bodyPr>
            <a:normAutofit/>
          </a:bodyPr>
          <a:lstStyle/>
          <a:p>
            <a:pPr algn="r"/>
            <a:r>
              <a:rPr lang="fa-IR" sz="6600" b="1" dirty="0" smtClean="0">
                <a:solidFill>
                  <a:srgbClr val="C00000"/>
                </a:solidFill>
              </a:rPr>
              <a:t>مواد و وسايل لازم</a:t>
            </a:r>
            <a:endParaRPr lang="fa-IR" sz="6600" dirty="0">
              <a:solidFill>
                <a:srgbClr val="C00000"/>
              </a:solidFill>
            </a:endParaRPr>
          </a:p>
        </p:txBody>
      </p:sp>
      <p:sp>
        <p:nvSpPr>
          <p:cNvPr id="4" name="Oval 3"/>
          <p:cNvSpPr/>
          <p:nvPr/>
        </p:nvSpPr>
        <p:spPr>
          <a:xfrm>
            <a:off x="0" y="214290"/>
            <a:ext cx="9144000"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2  Koodak" pitchFamily="2" charset="-78"/>
              </a:rPr>
              <a:t>علوم پایه ششم </a:t>
            </a:r>
            <a:r>
              <a:rPr lang="fa-IR" sz="3200" dirty="0" smtClean="0">
                <a:cs typeface="2  Koodak" pitchFamily="2" charset="-78"/>
              </a:rPr>
              <a:t>درس دهم </a:t>
            </a:r>
            <a:endParaRPr lang="fa-IR" sz="3600" dirty="0">
              <a:cs typeface="2  Koodak"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5794"/>
            <a:ext cx="8153400" cy="5929354"/>
          </a:xfrm>
        </p:spPr>
        <p:txBody>
          <a:bodyPr>
            <a:noAutofit/>
          </a:bodyPr>
          <a:lstStyle/>
          <a:p>
            <a:pPr algn="r"/>
            <a:r>
              <a:rPr lang="fa-IR" sz="3200" b="1" dirty="0" smtClean="0">
                <a:solidFill>
                  <a:srgbClr val="FF0000"/>
                </a:solidFill>
                <a:cs typeface="2  Lotus" pitchFamily="2" charset="-78"/>
              </a:rPr>
              <a:t>دانستنی های برای معلم</a:t>
            </a:r>
            <a:r>
              <a:rPr lang="fa-IR" sz="3200" b="1" dirty="0" smtClean="0">
                <a:cs typeface="2  Lotus" pitchFamily="2" charset="-78"/>
              </a:rPr>
              <a:t/>
            </a:r>
            <a:br>
              <a:rPr lang="fa-IR" sz="3200" b="1" dirty="0" smtClean="0">
                <a:cs typeface="2  Lotus" pitchFamily="2" charset="-78"/>
              </a:rPr>
            </a:br>
            <a:r>
              <a:rPr lang="fa-IR" sz="3200" dirty="0" smtClean="0"/>
              <a:t> </a:t>
            </a:r>
            <a:r>
              <a:rPr lang="fa-IR" sz="3200" b="1" dirty="0" smtClean="0">
                <a:cs typeface="2  Baran" pitchFamily="2" charset="-78"/>
              </a:rPr>
              <a:t>رابطه غذايي ساده ترين ارتباط بين جانداران است.اولين حلقه هر زنجيره غذايي يك جاندارا توليد كننده است.توليدكنندگان متفاوت اند، اما در اين درس فقط گياهان معرفي مي شوند.دومين حلقه يك جانورمصرف كننده گياه خوار است.به گياه خواران اولين مصرف كننده نيز مي گويند،زيرا مواد و انرژي مورد نياز خودرا از گياهان به دست مي آورند.سومين حلقه يك جانورمصرف كننده</a:t>
            </a:r>
            <a:r>
              <a:rPr lang="fa-IR" sz="3200" b="1" baseline="30000" dirty="0" smtClean="0">
                <a:cs typeface="2  Baran" pitchFamily="2" charset="-78"/>
              </a:rPr>
              <a:t> </a:t>
            </a:r>
            <a:r>
              <a:rPr lang="fa-IR" sz="3200" b="1" dirty="0" smtClean="0">
                <a:cs typeface="2  Baran" pitchFamily="2" charset="-78"/>
              </a:rPr>
              <a:t>گوشت خواراست كه موادو انرژي مورد نياز خود را از گياه خواران به دست مي آورد،به همين علت به جانوران گوشت خوار دومين مصرف كننده نيز مي گويند.</a:t>
            </a:r>
            <a:r>
              <a:rPr lang="en-US" sz="3200" dirty="0" smtClean="0"/>
              <a:t/>
            </a:r>
            <a:br>
              <a:rPr lang="en-US" sz="3200" dirty="0" smtClean="0"/>
            </a:br>
            <a:r>
              <a:rPr lang="fa-IR" sz="3200" dirty="0" smtClean="0"/>
              <a:t>تجزيه كنندگان متفاوت اند، امادراين درس فقط به قارچ ها اشاره شده است.</a:t>
            </a:r>
            <a:endParaRPr lang="fa-IR" sz="3600" b="1" dirty="0">
              <a:solidFill>
                <a:schemeClr val="tx1"/>
              </a:solidFill>
              <a:cs typeface="2  Lot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5794"/>
            <a:ext cx="8153400" cy="5929354"/>
          </a:xfrm>
        </p:spPr>
        <p:txBody>
          <a:bodyPr>
            <a:normAutofit/>
          </a:bodyPr>
          <a:lstStyle/>
          <a:p>
            <a:pPr algn="r"/>
            <a:r>
              <a:rPr lang="fa-IR" sz="4000" b="1" dirty="0" smtClean="0">
                <a:solidFill>
                  <a:srgbClr val="FF0000"/>
                </a:solidFill>
                <a:cs typeface="2  Lotus" pitchFamily="2" charset="-78"/>
              </a:rPr>
              <a:t>دانستنی های برای معلم</a:t>
            </a:r>
            <a:r>
              <a:rPr lang="fa-IR" sz="4000" b="1" dirty="0" smtClean="0">
                <a:cs typeface="2  Lotus" pitchFamily="2" charset="-78"/>
              </a:rPr>
              <a:t/>
            </a:r>
            <a:br>
              <a:rPr lang="fa-IR" sz="4000" b="1" dirty="0" smtClean="0">
                <a:cs typeface="2  Lotus" pitchFamily="2" charset="-78"/>
              </a:rPr>
            </a:br>
            <a:r>
              <a:rPr lang="fa-IR" sz="4000" dirty="0" smtClean="0"/>
              <a:t> </a:t>
            </a:r>
            <a:r>
              <a:rPr lang="fa-IR" sz="2800" dirty="0" smtClean="0"/>
              <a:t>قارچ هاي تجزيه كننده مواد و انرژي مورد نياز خود را از تجزيه لاشه جانوران و بقاياي گياهان و جانوران به دست مي آورند.درنتيجه تركيبات پيچيده بدن جانداران به تركيبات ساده اي مانند آب ، كربن دي اكسيد و تركيبات گازي ديگر تبديل مي شود كه بعضي از آنها بد بو هستند.</a:t>
            </a:r>
            <a:r>
              <a:rPr lang="en-US" sz="2800" dirty="0" smtClean="0"/>
              <a:t/>
            </a:r>
            <a:br>
              <a:rPr lang="en-US" sz="2800" dirty="0" smtClean="0"/>
            </a:br>
            <a:endParaRPr lang="en-US" sz="4000" b="1" dirty="0">
              <a:solidFill>
                <a:schemeClr val="tx1"/>
              </a:solidFill>
              <a:cs typeface="2  Lotus"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پاورپوینت علوم ششم ابتدایی-درس دوازدهم-جنگل(مناسب برای مطالعه آموزگاران)</Template>
  <TotalTime>0</TotalTime>
  <Words>1006</Words>
  <Application>Microsoft Office PowerPoint</Application>
  <PresentationFormat>On-screen Show (4:3)</PresentationFormat>
  <Paragraphs>71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2  Baran</vt:lpstr>
      <vt:lpstr>2  Koodak</vt:lpstr>
      <vt:lpstr>2  Lotus</vt:lpstr>
      <vt:lpstr>Arial</vt:lpstr>
      <vt:lpstr>Calibri</vt:lpstr>
      <vt:lpstr>Tw Cen MT</vt:lpstr>
      <vt:lpstr>Wingdings</vt:lpstr>
      <vt:lpstr>Wingdings 2</vt:lpstr>
      <vt:lpstr>Zar</vt:lpstr>
      <vt:lpstr>Median</vt:lpstr>
      <vt:lpstr>درس دوازدهم :      </vt:lpstr>
      <vt:lpstr>فعالیت:      </vt:lpstr>
      <vt:lpstr>درس در يك نگاه </vt:lpstr>
      <vt:lpstr>درس در يك نگاه </vt:lpstr>
      <vt:lpstr> در پايان اين درس انتظار مي‌رود دانش‌آموزان بتوانند:  سطح 1- ارتباط هاي ساده اي بين جانداران پيرامون خود گزارش و اهميت محيط هاي طبيعي رابيان كنند.   سطح 2- ضمن گزارش ارتباط هاي ساده بين جانداران بتوانند اهميت اين ارتباط را در زندگي هريك از جانداران وتأثير حفظ محيط هاي طبيعي در اين ارتباط ها بيان كنند. سطح 3- بتوانند تنوع ارتباط بين جانداران را گزارش كنندو وابستگي جانداران به زيستگاهشان را با ارائه گزارش يا مقاله نشان دهند.  </vt:lpstr>
      <vt:lpstr>علوم پایه ششم  درس دوازدهم</vt:lpstr>
      <vt:lpstr>مواد و وسايل لازم</vt:lpstr>
      <vt:lpstr>دانستنی های برای معلم  رابطه غذايي ساده ترين ارتباط بين جانداران است.اولين حلقه هر زنجيره غذايي يك جاندارا توليد كننده است.توليدكنندگان متفاوت اند، اما در اين درس فقط گياهان معرفي مي شوند.دومين حلقه يك جانورمصرف كننده گياه خوار است.به گياه خواران اولين مصرف كننده نيز مي گويند،زيرا مواد و انرژي مورد نياز خودرا از گياهان به دست مي آورند.سومين حلقه يك جانورمصرف كننده گوشت خواراست كه موادو انرژي مورد نياز خود را از گياه خواران به دست مي آورد،به همين علت به جانوران گوشت خوار دومين مصرف كننده نيز مي گويند. تجزيه كنندگان متفاوت اند، امادراين درس فقط به قارچ ها اشاره شده است.</vt:lpstr>
      <vt:lpstr>دانستنی های برای معلم  قارچ هاي تجزيه كننده مواد و انرژي مورد نياز خود را از تجزيه لاشه جانوران و بقاياي گياهان و جانوران به دست مي آورند.درنتيجه تركيبات پيچيده بدن جانداران به تركيبات ساده اي مانند آب ، كربن دي اكسيد و تركيبات گازي ديگر تبديل مي شود كه بعضي از آنها بد بو هستند. </vt:lpstr>
      <vt:lpstr>نكات آموزشي و فعاليت‌هاي پيشنهادي</vt:lpstr>
      <vt:lpstr>نكات آموزشي و فعاليت‌هاي پيشنهادي</vt:lpstr>
      <vt:lpstr>نكات آموزشي و فعاليت‌هاي پيشنهادي</vt:lpstr>
      <vt:lpstr>نكات آموزشي و فعاليت‌هاي پيشنهادي</vt:lpstr>
      <vt:lpstr>نكات آموزشي و فعاليت‌هاي پيشنهادي</vt:lpstr>
      <vt:lpstr>با توجه به ملاک های ارزشیابی 5سوال برای این درس طراحی کنید طراحی کنید </vt:lpstr>
      <vt:lpstr>جدول ارزشيابي ملاک ها و سطوح عملکرد</vt:lpstr>
      <vt:lpstr>اهمییت چک لیست برای ارزشیابی</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دوازدهم :      </dc:title>
  <dc:creator>omid arzi</dc:creator>
  <cp:lastModifiedBy>omid arzi</cp:lastModifiedBy>
  <cp:revision>1</cp:revision>
  <dcterms:created xsi:type="dcterms:W3CDTF">2022-02-04T07:28:00Z</dcterms:created>
  <dcterms:modified xsi:type="dcterms:W3CDTF">2022-02-04T07:28:21Z</dcterms:modified>
</cp:coreProperties>
</file>