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3FB90E7-16A8-4405-9DD1-F91A6FA7B85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B3DE6E-6A01-4555-A6FD-BBF3148F43C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191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DE6E-6A01-4555-A6FD-BBF3148F43CA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6204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DE6E-6A01-4555-A6FD-BBF3148F43CA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146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DE6E-6A01-4555-A6FD-BBF3148F43CA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2424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DE6E-6A01-4555-A6FD-BBF3148F43CA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0863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D56B69-4FED-4C4F-A43F-16001DEEE2CD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9BA345-C6CF-4EA5-B464-2E5A26B2248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1714488"/>
            <a:ext cx="5101076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5400" dirty="0" smtClean="0"/>
              <a:t>بسم الله الرحمن الرحیم</a:t>
            </a:r>
            <a:endParaRPr lang="fa-IR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2014867" y="4071942"/>
            <a:ext cx="528221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/>
              <a:t>تقسیم </a:t>
            </a:r>
            <a:r>
              <a:rPr lang="fa-IR" sz="3600" dirty="0" smtClean="0"/>
              <a:t>عدد</a:t>
            </a:r>
            <a:r>
              <a:rPr lang="en-US" sz="3600" smtClean="0"/>
              <a:t> </a:t>
            </a:r>
            <a:r>
              <a:rPr lang="fa-IR" sz="3600" smtClean="0"/>
              <a:t> </a:t>
            </a:r>
            <a:r>
              <a:rPr lang="fa-IR" sz="3600" dirty="0" smtClean="0"/>
              <a:t>اعشاری بر عدد صحیح</a:t>
            </a:r>
            <a:endParaRPr lang="fa-IR" sz="3600" dirty="0"/>
          </a:p>
        </p:txBody>
      </p:sp>
    </p:spTree>
  </p:cSld>
  <p:clrMapOvr>
    <a:masterClrMapping/>
  </p:clrMapOvr>
  <p:transition spd="slow">
    <p:cover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500042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2178827" y="1607331"/>
            <a:ext cx="2357454" cy="1588"/>
          </a:xfrm>
          <a:prstGeom prst="line">
            <a:avLst/>
          </a:prstGeom>
          <a:ln>
            <a:prstDash val="lgDashDot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571472" y="171448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571472" y="135729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571472" y="114298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571472" y="92867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571472" y="71435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71472" y="192880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571472" y="214311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571472" y="235743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1464447" y="153589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Plus 31"/>
          <p:cNvSpPr/>
          <p:nvPr/>
        </p:nvSpPr>
        <p:spPr>
          <a:xfrm>
            <a:off x="142844" y="142852"/>
            <a:ext cx="3000396" cy="2786082"/>
          </a:xfrm>
          <a:prstGeom prst="mathPlus">
            <a:avLst>
              <a:gd name="adj1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1" name="Straight Connector 50"/>
          <p:cNvCxnSpPr/>
          <p:nvPr/>
        </p:nvCxnSpPr>
        <p:spPr>
          <a:xfrm rot="5400000" flipH="1" flipV="1">
            <a:off x="35687" y="153589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321439" y="153589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892943" y="153589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1178695" y="153589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-250065" y="153589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643306" y="571480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9" name="Straight Connector 58"/>
          <p:cNvCxnSpPr/>
          <p:nvPr/>
        </p:nvCxnSpPr>
        <p:spPr>
          <a:xfrm rot="10800000">
            <a:off x="3643306" y="178592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3643306" y="142873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>
            <a:off x="3643306" y="121442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0800000">
            <a:off x="3643306" y="100010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0800000">
            <a:off x="3643306" y="78579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3643306" y="200024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>
            <a:off x="3643306" y="221455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3643306" y="242886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4536281" y="1607331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3107521" y="1607331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3393273" y="1607331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3964777" y="1607331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4250529" y="1607331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 flipH="1" flipV="1">
            <a:off x="2821769" y="1607331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Plus 72"/>
          <p:cNvSpPr/>
          <p:nvPr/>
        </p:nvSpPr>
        <p:spPr>
          <a:xfrm>
            <a:off x="3286116" y="214290"/>
            <a:ext cx="2928958" cy="2786082"/>
          </a:xfrm>
          <a:prstGeom prst="mathPlus">
            <a:avLst>
              <a:gd name="adj1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4" name="Rectangle 73"/>
          <p:cNvSpPr/>
          <p:nvPr/>
        </p:nvSpPr>
        <p:spPr>
          <a:xfrm>
            <a:off x="3857620" y="785794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5" name="Straight Connector 74"/>
          <p:cNvCxnSpPr/>
          <p:nvPr/>
        </p:nvCxnSpPr>
        <p:spPr>
          <a:xfrm rot="10800000">
            <a:off x="3857620" y="200024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>
            <a:off x="3857620" y="164305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0800000">
            <a:off x="3857620" y="142873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3857620" y="121442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0800000">
            <a:off x="3857620" y="100010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0800000">
            <a:off x="3857620" y="221455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0800000">
            <a:off x="3857620" y="242886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>
            <a:off x="3857620" y="264318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4750595" y="1821645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3321835" y="1821645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 flipH="1" flipV="1">
            <a:off x="3607587" y="1821645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4179091" y="1821645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4464843" y="1821645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3036083" y="1821645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Plus 103"/>
          <p:cNvSpPr/>
          <p:nvPr/>
        </p:nvSpPr>
        <p:spPr>
          <a:xfrm>
            <a:off x="3500430" y="428604"/>
            <a:ext cx="2928958" cy="2786082"/>
          </a:xfrm>
          <a:prstGeom prst="mathPlus">
            <a:avLst>
              <a:gd name="adj1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5" name="Rectangle 134"/>
          <p:cNvSpPr/>
          <p:nvPr/>
        </p:nvSpPr>
        <p:spPr>
          <a:xfrm>
            <a:off x="4071934" y="1000108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36" name="Straight Connector 135"/>
          <p:cNvCxnSpPr/>
          <p:nvPr/>
        </p:nvCxnSpPr>
        <p:spPr>
          <a:xfrm rot="10800000">
            <a:off x="4071934" y="221455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10800000">
            <a:off x="4071934" y="185736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10800000">
            <a:off x="4071934" y="164305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>
            <a:off x="4071934" y="142873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10800000">
            <a:off x="4071934" y="121442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rot="10800000">
            <a:off x="4071934" y="242886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10800000">
            <a:off x="4071934" y="264318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10800000">
            <a:off x="4071934" y="285749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 flipH="1" flipV="1">
            <a:off x="4964909" y="2035959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 flipH="1" flipV="1">
            <a:off x="3536149" y="2035959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 flipH="1" flipV="1">
            <a:off x="3821901" y="2035959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 flipH="1" flipV="1">
            <a:off x="4393405" y="2035959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 flipH="1" flipV="1">
            <a:off x="4679157" y="2035959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5400000" flipH="1" flipV="1">
            <a:off x="3250397" y="2035959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1" name="Plus 150"/>
          <p:cNvSpPr/>
          <p:nvPr/>
        </p:nvSpPr>
        <p:spPr>
          <a:xfrm>
            <a:off x="3714744" y="642918"/>
            <a:ext cx="2857520" cy="2786082"/>
          </a:xfrm>
          <a:prstGeom prst="mathPlus">
            <a:avLst>
              <a:gd name="adj1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3" name="Rectangle 152"/>
          <p:cNvSpPr/>
          <p:nvPr/>
        </p:nvSpPr>
        <p:spPr>
          <a:xfrm>
            <a:off x="4286248" y="1214422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54" name="Straight Connector 153"/>
          <p:cNvCxnSpPr/>
          <p:nvPr/>
        </p:nvCxnSpPr>
        <p:spPr>
          <a:xfrm rot="10800000">
            <a:off x="4286248" y="242886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10800000">
            <a:off x="4286248" y="207167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10800000">
            <a:off x="4286248" y="185736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10800000">
            <a:off x="4286248" y="164305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0800000">
            <a:off x="4286248" y="142873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0800000">
            <a:off x="4286248" y="264318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0800000">
            <a:off x="4286248" y="285749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4286248" y="307181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rot="5400000" flipH="1" flipV="1">
            <a:off x="5179223" y="225027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5400000" flipH="1" flipV="1">
            <a:off x="3750463" y="225027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 flipH="1" flipV="1">
            <a:off x="4036215" y="225027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5400000" flipH="1" flipV="1">
            <a:off x="4607719" y="225027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 flipH="1" flipV="1">
            <a:off x="4893471" y="225027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 flipH="1" flipV="1">
            <a:off x="3464711" y="2250273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6715140" y="1285860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4" name="Rectangle 173"/>
          <p:cNvSpPr/>
          <p:nvPr/>
        </p:nvSpPr>
        <p:spPr>
          <a:xfrm>
            <a:off x="8143900" y="314324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77" name="Straight Connector 176"/>
          <p:cNvCxnSpPr/>
          <p:nvPr/>
        </p:nvCxnSpPr>
        <p:spPr>
          <a:xfrm rot="10800000">
            <a:off x="6715140" y="150017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10800000">
            <a:off x="6715140" y="192880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10800000">
            <a:off x="6715140" y="214311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10800000">
            <a:off x="6715140" y="250030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rot="10800000">
            <a:off x="6715140" y="171448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rot="10800000">
            <a:off x="6715140" y="314324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rot="10800000">
            <a:off x="6715140" y="292893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0800000">
            <a:off x="6715140" y="271462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7143768" y="1285860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87" name="Straight Connector 186"/>
          <p:cNvCxnSpPr/>
          <p:nvPr/>
        </p:nvCxnSpPr>
        <p:spPr>
          <a:xfrm rot="10800000">
            <a:off x="7143768" y="150017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10800000">
            <a:off x="7143768" y="192880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10800000">
            <a:off x="7143768" y="214311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10800000">
            <a:off x="7143768" y="250030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0800000">
            <a:off x="7143768" y="171448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0800000">
            <a:off x="7143768" y="314324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10800000">
            <a:off x="7143768" y="292893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10800000">
            <a:off x="7143768" y="271462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>
            <a:stCxn id="153" idx="0"/>
            <a:endCxn id="153" idx="2"/>
          </p:cNvCxnSpPr>
          <p:nvPr/>
        </p:nvCxnSpPr>
        <p:spPr>
          <a:xfrm rot="16200000" flipH="1">
            <a:off x="4321967" y="2250273"/>
            <a:ext cx="207170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53" idx="3"/>
            <a:endCxn id="153" idx="1"/>
          </p:cNvCxnSpPr>
          <p:nvPr/>
        </p:nvCxnSpPr>
        <p:spPr>
          <a:xfrm flipH="1">
            <a:off x="4286248" y="2250273"/>
            <a:ext cx="214314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>
            <a:stCxn id="169" idx="3"/>
            <a:endCxn id="169" idx="1"/>
          </p:cNvCxnSpPr>
          <p:nvPr/>
        </p:nvCxnSpPr>
        <p:spPr>
          <a:xfrm flipH="1">
            <a:off x="6715140" y="2321711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86" idx="3"/>
            <a:endCxn id="186" idx="1"/>
          </p:cNvCxnSpPr>
          <p:nvPr/>
        </p:nvCxnSpPr>
        <p:spPr>
          <a:xfrm flipH="1">
            <a:off x="7143768" y="2321711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9" name="Rectangle 218"/>
          <p:cNvSpPr/>
          <p:nvPr/>
        </p:nvSpPr>
        <p:spPr>
          <a:xfrm>
            <a:off x="7643834" y="1285860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20" name="Straight Connector 219"/>
          <p:cNvCxnSpPr/>
          <p:nvPr/>
        </p:nvCxnSpPr>
        <p:spPr>
          <a:xfrm rot="10800000">
            <a:off x="7643834" y="150017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rot="10800000">
            <a:off x="7643834" y="192880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10800000">
            <a:off x="7643834" y="214311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10800000">
            <a:off x="7643834" y="250030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>
            <a:off x="7643834" y="171448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10800000">
            <a:off x="7643834" y="314324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rot="10800000">
            <a:off x="7643834" y="292893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10800000">
            <a:off x="7643834" y="271462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219" idx="3"/>
            <a:endCxn id="219" idx="1"/>
          </p:cNvCxnSpPr>
          <p:nvPr/>
        </p:nvCxnSpPr>
        <p:spPr>
          <a:xfrm flipH="1">
            <a:off x="7643834" y="2321711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1" name="Rectangle 230"/>
          <p:cNvSpPr/>
          <p:nvPr/>
        </p:nvSpPr>
        <p:spPr>
          <a:xfrm>
            <a:off x="8429652" y="314324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2" name="Rectangle 231"/>
          <p:cNvSpPr/>
          <p:nvPr/>
        </p:nvSpPr>
        <p:spPr>
          <a:xfrm>
            <a:off x="8429652" y="257174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3" name="Rectangle 232"/>
          <p:cNvSpPr/>
          <p:nvPr/>
        </p:nvSpPr>
        <p:spPr>
          <a:xfrm>
            <a:off x="8429652" y="285749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4" name="Rectangle 233"/>
          <p:cNvSpPr/>
          <p:nvPr/>
        </p:nvSpPr>
        <p:spPr>
          <a:xfrm>
            <a:off x="8143900" y="228599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5" name="Rectangle 234"/>
          <p:cNvSpPr/>
          <p:nvPr/>
        </p:nvSpPr>
        <p:spPr>
          <a:xfrm>
            <a:off x="8143900" y="257174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6" name="Rectangle 235"/>
          <p:cNvSpPr/>
          <p:nvPr/>
        </p:nvSpPr>
        <p:spPr>
          <a:xfrm>
            <a:off x="8143900" y="285749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7" name="TextBox 236"/>
          <p:cNvSpPr txBox="1"/>
          <p:nvPr/>
        </p:nvSpPr>
        <p:spPr>
          <a:xfrm>
            <a:off x="357158" y="4429132"/>
            <a:ext cx="797151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با توجه به واحد داده شده ، شکل سمت راست چه عددی را نشان می دهد؟</a:t>
            </a:r>
          </a:p>
          <a:p>
            <a:r>
              <a:rPr lang="fa-IR" sz="2400" dirty="0" smtClean="0"/>
              <a:t>                                                                                              4/37          </a:t>
            </a:r>
          </a:p>
          <a:p>
            <a:r>
              <a:rPr lang="fa-IR" sz="2400" dirty="0" smtClean="0"/>
              <a:t>می خواهیم این عدد را به 3 تقسیم کنیم.</a:t>
            </a:r>
          </a:p>
          <a:p>
            <a:r>
              <a:rPr lang="fa-IR" sz="2400" dirty="0" smtClean="0"/>
              <a:t>به مراحل کار توجه کنید.                                                                                              </a:t>
            </a:r>
            <a:endParaRPr lang="fa-IR" sz="2400" dirty="0"/>
          </a:p>
        </p:txBody>
      </p:sp>
    </p:spTree>
  </p:cSld>
  <p:clrMapOvr>
    <a:masterClrMapping/>
  </p:clrMapOvr>
  <p:transition spd="slow">
    <p:cover dir="d"/>
    <p:sndAc>
      <p:stSnd>
        <p:snd r:embed="rId2" name="click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300" y="500042"/>
            <a:ext cx="4519249" cy="489364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به هر نفر1 (واحد کامل) می رسد.</a:t>
            </a:r>
          </a:p>
          <a:p>
            <a:endParaRPr lang="fa-IR" sz="2400" dirty="0"/>
          </a:p>
          <a:p>
            <a:endParaRPr lang="fa-IR" sz="2400" dirty="0" smtClean="0"/>
          </a:p>
          <a:p>
            <a:endParaRPr lang="fa-IR" sz="2400" dirty="0"/>
          </a:p>
          <a:p>
            <a:endParaRPr lang="fa-IR" sz="2400" dirty="0" smtClean="0"/>
          </a:p>
          <a:p>
            <a:endParaRPr lang="fa-IR" sz="2400" dirty="0"/>
          </a:p>
          <a:p>
            <a:endParaRPr lang="fa-IR" sz="2400" dirty="0" smtClean="0"/>
          </a:p>
          <a:p>
            <a:endParaRPr lang="fa-IR" sz="2400" dirty="0"/>
          </a:p>
          <a:p>
            <a:endParaRPr lang="fa-IR" sz="2400" dirty="0" smtClean="0"/>
          </a:p>
          <a:p>
            <a:endParaRPr lang="fa-IR" sz="2400" dirty="0"/>
          </a:p>
          <a:p>
            <a:r>
              <a:rPr lang="fa-IR" sz="2400" dirty="0" smtClean="0"/>
              <a:t>یک واحد نیز باقی می ماند.</a:t>
            </a:r>
          </a:p>
          <a:p>
            <a:r>
              <a:rPr lang="fa-IR" sz="2400" dirty="0" smtClean="0"/>
              <a:t>واحد باقی مانده به چند تا 0/1تبدیل می شود؟</a:t>
            </a:r>
          </a:p>
          <a:p>
            <a:endParaRPr lang="fa-IR" sz="24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714348" y="714356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714348" y="192880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714348" y="1571612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714348" y="1357298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714348" y="114298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714348" y="92867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714348" y="2143116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714348" y="2357430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714348" y="2571744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1607323" y="1750207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178563" y="1750207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464315" y="1750207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1035819" y="1750207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1321571" y="1750207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-107189" y="1750207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9" idx="0"/>
            <a:endCxn id="19" idx="2"/>
          </p:cNvCxnSpPr>
          <p:nvPr/>
        </p:nvCxnSpPr>
        <p:spPr>
          <a:xfrm rot="16200000" flipH="1">
            <a:off x="750067" y="1750207"/>
            <a:ext cx="207170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9" idx="3"/>
            <a:endCxn id="19" idx="1"/>
          </p:cNvCxnSpPr>
          <p:nvPr/>
        </p:nvCxnSpPr>
        <p:spPr>
          <a:xfrm flipH="1">
            <a:off x="714348" y="1750207"/>
            <a:ext cx="214314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85786" y="3821909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8" name="Straight Connector 37"/>
          <p:cNvCxnSpPr/>
          <p:nvPr/>
        </p:nvCxnSpPr>
        <p:spPr>
          <a:xfrm rot="10800000">
            <a:off x="785786" y="5036355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785786" y="4679165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785786" y="4464851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785786" y="4250537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785786" y="4036223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>
            <a:off x="785786" y="5250669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785786" y="5464983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785786" y="5679297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1678761" y="4857760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250001" y="4857760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535753" y="4857760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1107257" y="4857760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1393009" y="4857760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-35751" y="4857760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7" idx="0"/>
            <a:endCxn id="37" idx="2"/>
          </p:cNvCxnSpPr>
          <p:nvPr/>
        </p:nvCxnSpPr>
        <p:spPr>
          <a:xfrm rot="16200000" flipH="1">
            <a:off x="821505" y="4857760"/>
            <a:ext cx="207170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7" idx="3"/>
            <a:endCxn id="37" idx="1"/>
          </p:cNvCxnSpPr>
          <p:nvPr/>
        </p:nvCxnSpPr>
        <p:spPr>
          <a:xfrm flipH="1">
            <a:off x="785786" y="4857760"/>
            <a:ext cx="214314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  <p:sndAc>
      <p:stSnd>
        <p:snd r:embed="rId3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" name="Straight Connector 2"/>
          <p:cNvCxnSpPr/>
          <p:nvPr/>
        </p:nvCxnSpPr>
        <p:spPr>
          <a:xfrm rot="10800000">
            <a:off x="42859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10800000">
            <a:off x="42859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42859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42859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42859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42859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2859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42859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" idx="3"/>
            <a:endCxn id="2" idx="1"/>
          </p:cNvCxnSpPr>
          <p:nvPr/>
        </p:nvCxnSpPr>
        <p:spPr>
          <a:xfrm flipH="1">
            <a:off x="42859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85735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3" name="Straight Connector 12"/>
          <p:cNvCxnSpPr/>
          <p:nvPr/>
        </p:nvCxnSpPr>
        <p:spPr>
          <a:xfrm rot="10800000">
            <a:off x="185735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185735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185735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185735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185735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185735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185735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185735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3"/>
            <a:endCxn id="12" idx="1"/>
          </p:cNvCxnSpPr>
          <p:nvPr/>
        </p:nvCxnSpPr>
        <p:spPr>
          <a:xfrm flipH="1">
            <a:off x="185735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0016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3" name="Straight Connector 22"/>
          <p:cNvCxnSpPr/>
          <p:nvPr/>
        </p:nvCxnSpPr>
        <p:spPr>
          <a:xfrm rot="10800000">
            <a:off x="150016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150016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150016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150016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150016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50016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50016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150016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2" idx="3"/>
            <a:endCxn id="22" idx="1"/>
          </p:cNvCxnSpPr>
          <p:nvPr/>
        </p:nvCxnSpPr>
        <p:spPr>
          <a:xfrm flipH="1">
            <a:off x="150016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14297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3" name="Straight Connector 32"/>
          <p:cNvCxnSpPr/>
          <p:nvPr/>
        </p:nvCxnSpPr>
        <p:spPr>
          <a:xfrm rot="10800000">
            <a:off x="114297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114297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114297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114297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114297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114297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114297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114297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3"/>
            <a:endCxn id="32" idx="1"/>
          </p:cNvCxnSpPr>
          <p:nvPr/>
        </p:nvCxnSpPr>
        <p:spPr>
          <a:xfrm flipH="1">
            <a:off x="114297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8578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3" name="Straight Connector 42"/>
          <p:cNvCxnSpPr/>
          <p:nvPr/>
        </p:nvCxnSpPr>
        <p:spPr>
          <a:xfrm rot="10800000">
            <a:off x="78578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78578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78578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>
            <a:off x="78578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>
            <a:off x="78578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0800000">
            <a:off x="78578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78578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>
            <a:off x="78578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2" idx="3"/>
            <a:endCxn id="42" idx="1"/>
          </p:cNvCxnSpPr>
          <p:nvPr/>
        </p:nvCxnSpPr>
        <p:spPr>
          <a:xfrm flipH="1">
            <a:off x="78578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328611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3" name="Straight Connector 52"/>
          <p:cNvCxnSpPr/>
          <p:nvPr/>
        </p:nvCxnSpPr>
        <p:spPr>
          <a:xfrm rot="10800000">
            <a:off x="328611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328611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328611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328611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>
            <a:off x="328611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0800000">
            <a:off x="328611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0800000">
            <a:off x="328611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328611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2" idx="3"/>
            <a:endCxn id="52" idx="1"/>
          </p:cNvCxnSpPr>
          <p:nvPr/>
        </p:nvCxnSpPr>
        <p:spPr>
          <a:xfrm flipH="1">
            <a:off x="328611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57173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63" name="Straight Connector 62"/>
          <p:cNvCxnSpPr/>
          <p:nvPr/>
        </p:nvCxnSpPr>
        <p:spPr>
          <a:xfrm rot="10800000">
            <a:off x="257173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257173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>
            <a:off x="257173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257173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0800000">
            <a:off x="257173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257173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0800000">
            <a:off x="257173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0800000">
            <a:off x="257173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2" idx="3"/>
            <a:endCxn id="62" idx="1"/>
          </p:cNvCxnSpPr>
          <p:nvPr/>
        </p:nvCxnSpPr>
        <p:spPr>
          <a:xfrm flipH="1">
            <a:off x="257173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21454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3" name="Straight Connector 72"/>
          <p:cNvCxnSpPr/>
          <p:nvPr/>
        </p:nvCxnSpPr>
        <p:spPr>
          <a:xfrm rot="10800000">
            <a:off x="221454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>
            <a:off x="221454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>
            <a:off x="221454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>
            <a:off x="221454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0800000">
            <a:off x="221454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221454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0800000">
            <a:off x="221454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0800000">
            <a:off x="221454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3"/>
            <a:endCxn id="72" idx="1"/>
          </p:cNvCxnSpPr>
          <p:nvPr/>
        </p:nvCxnSpPr>
        <p:spPr>
          <a:xfrm flipH="1">
            <a:off x="221454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364330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3" name="Straight Connector 82"/>
          <p:cNvCxnSpPr/>
          <p:nvPr/>
        </p:nvCxnSpPr>
        <p:spPr>
          <a:xfrm rot="10800000">
            <a:off x="364330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>
            <a:off x="364330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0800000">
            <a:off x="364330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0800000">
            <a:off x="364330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0800000">
            <a:off x="364330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0800000">
            <a:off x="364330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364330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0800000">
            <a:off x="364330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2" idx="3"/>
            <a:endCxn id="82" idx="1"/>
          </p:cNvCxnSpPr>
          <p:nvPr/>
        </p:nvCxnSpPr>
        <p:spPr>
          <a:xfrm flipH="1">
            <a:off x="364330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5500694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93" name="Straight Connector 92"/>
          <p:cNvCxnSpPr/>
          <p:nvPr/>
        </p:nvCxnSpPr>
        <p:spPr>
          <a:xfrm rot="10800000">
            <a:off x="5500694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0800000">
            <a:off x="5500694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0800000">
            <a:off x="5500694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10800000">
            <a:off x="5500694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5500694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0800000">
            <a:off x="5500694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>
            <a:off x="5500694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0800000">
            <a:off x="5500694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92" idx="3"/>
            <a:endCxn id="92" idx="1"/>
          </p:cNvCxnSpPr>
          <p:nvPr/>
        </p:nvCxnSpPr>
        <p:spPr>
          <a:xfrm flipH="1">
            <a:off x="5500694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6000760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03" name="Straight Connector 102"/>
          <p:cNvCxnSpPr/>
          <p:nvPr/>
        </p:nvCxnSpPr>
        <p:spPr>
          <a:xfrm rot="10800000">
            <a:off x="6000760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>
            <a:off x="6000760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0800000">
            <a:off x="6000760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0800000">
            <a:off x="6000760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10800000">
            <a:off x="6000760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10800000">
            <a:off x="6000760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0800000">
            <a:off x="6000760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10800000">
            <a:off x="6000760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2" idx="3"/>
            <a:endCxn id="102" idx="1"/>
          </p:cNvCxnSpPr>
          <p:nvPr/>
        </p:nvCxnSpPr>
        <p:spPr>
          <a:xfrm flipH="1">
            <a:off x="6000760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2928926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3" name="Straight Connector 112"/>
          <p:cNvCxnSpPr/>
          <p:nvPr/>
        </p:nvCxnSpPr>
        <p:spPr>
          <a:xfrm rot="10800000">
            <a:off x="2928926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0800000">
            <a:off x="2928926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0800000">
            <a:off x="2928926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0800000">
            <a:off x="2928926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10800000">
            <a:off x="2928926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0800000">
            <a:off x="2928926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0800000">
            <a:off x="2928926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10800000">
            <a:off x="2928926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12" idx="3"/>
            <a:endCxn id="112" idx="1"/>
          </p:cNvCxnSpPr>
          <p:nvPr/>
        </p:nvCxnSpPr>
        <p:spPr>
          <a:xfrm flipH="1">
            <a:off x="2928926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785786" y="4036223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23" name="Straight Connector 122"/>
          <p:cNvCxnSpPr/>
          <p:nvPr/>
        </p:nvCxnSpPr>
        <p:spPr>
          <a:xfrm rot="10800000">
            <a:off x="785786" y="425053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0800000">
            <a:off x="785786" y="467916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10800000">
            <a:off x="785786" y="489347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10800000">
            <a:off x="785786" y="525066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0800000">
            <a:off x="785786" y="446485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10800000">
            <a:off x="785786" y="589361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10800000">
            <a:off x="785786" y="567929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0800000">
            <a:off x="785786" y="546498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22" idx="3"/>
            <a:endCxn id="122" idx="1"/>
          </p:cNvCxnSpPr>
          <p:nvPr/>
        </p:nvCxnSpPr>
        <p:spPr>
          <a:xfrm flipH="1">
            <a:off x="785786" y="5072074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1142976" y="4036223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33" name="Straight Connector 132"/>
          <p:cNvCxnSpPr/>
          <p:nvPr/>
        </p:nvCxnSpPr>
        <p:spPr>
          <a:xfrm rot="10800000">
            <a:off x="1142976" y="425053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10800000">
            <a:off x="1142976" y="467916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10800000">
            <a:off x="1142976" y="489347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0800000">
            <a:off x="1142976" y="525066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10800000">
            <a:off x="1142976" y="446485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10800000">
            <a:off x="1142976" y="589361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>
            <a:off x="1142976" y="567929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10800000">
            <a:off x="1142976" y="546498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32" idx="3"/>
            <a:endCxn id="132" idx="1"/>
          </p:cNvCxnSpPr>
          <p:nvPr/>
        </p:nvCxnSpPr>
        <p:spPr>
          <a:xfrm flipH="1">
            <a:off x="1142976" y="5072074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1500166" y="4036223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43" name="Straight Connector 142"/>
          <p:cNvCxnSpPr/>
          <p:nvPr/>
        </p:nvCxnSpPr>
        <p:spPr>
          <a:xfrm rot="10800000">
            <a:off x="1500166" y="425053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10800000">
            <a:off x="1500166" y="467916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10800000">
            <a:off x="1500166" y="489347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10800000">
            <a:off x="1500166" y="525066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>
            <a:off x="1500166" y="446485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>
            <a:off x="1500166" y="589361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10800000">
            <a:off x="1500166" y="567929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0800000">
            <a:off x="1500166" y="546498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2" idx="3"/>
            <a:endCxn id="142" idx="1"/>
          </p:cNvCxnSpPr>
          <p:nvPr/>
        </p:nvCxnSpPr>
        <p:spPr>
          <a:xfrm flipH="1">
            <a:off x="1500166" y="5072074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428596" y="4036223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63" name="Straight Connector 162"/>
          <p:cNvCxnSpPr/>
          <p:nvPr/>
        </p:nvCxnSpPr>
        <p:spPr>
          <a:xfrm rot="10800000">
            <a:off x="428596" y="425053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10800000">
            <a:off x="428596" y="467916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10800000">
            <a:off x="428596" y="489347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10800000">
            <a:off x="428596" y="525066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10800000">
            <a:off x="428596" y="446485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10800000">
            <a:off x="428596" y="589361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10800000">
            <a:off x="428596" y="567929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10800000">
            <a:off x="428596" y="546498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2" idx="3"/>
            <a:endCxn id="162" idx="1"/>
          </p:cNvCxnSpPr>
          <p:nvPr/>
        </p:nvCxnSpPr>
        <p:spPr>
          <a:xfrm flipH="1">
            <a:off x="428596" y="5072074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>
          <a:xfrm>
            <a:off x="5000628" y="392885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23" name="Straight Connector 222"/>
          <p:cNvCxnSpPr/>
          <p:nvPr/>
        </p:nvCxnSpPr>
        <p:spPr>
          <a:xfrm rot="10800000">
            <a:off x="5000628" y="60719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>
            <a:off x="5000628" y="103582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10800000">
            <a:off x="5000628" y="125014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rot="10800000">
            <a:off x="5000628" y="160733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10800000">
            <a:off x="5000628" y="82151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10800000">
            <a:off x="5000628" y="225027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0800000">
            <a:off x="5000628" y="203595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10800000">
            <a:off x="5000628" y="182164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222" idx="3"/>
            <a:endCxn id="222" idx="1"/>
          </p:cNvCxnSpPr>
          <p:nvPr/>
        </p:nvCxnSpPr>
        <p:spPr>
          <a:xfrm flipH="1">
            <a:off x="5000628" y="1428736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3214678" y="4429132"/>
            <a:ext cx="5335178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به هر نفر 4 تا 0/1می رسد و 0/1 نیز باقی می ماند.</a:t>
            </a:r>
          </a:p>
          <a:p>
            <a:endParaRPr lang="fa-IR" sz="2400" dirty="0"/>
          </a:p>
          <a:p>
            <a:r>
              <a:rPr lang="fa-IR" sz="2400" dirty="0" smtClean="0"/>
              <a:t>0/1 باقی مانده چند تا 0/01 است؟</a:t>
            </a:r>
            <a:endParaRPr lang="fa-IR" sz="2400" dirty="0"/>
          </a:p>
        </p:txBody>
      </p:sp>
    </p:spTree>
  </p:cSld>
  <p:clrMapOvr>
    <a:masterClrMapping/>
  </p:clrMapOvr>
  <p:transition spd="slow">
    <p:push/>
    <p:sndAc>
      <p:stSnd>
        <p:snd r:embed="rId2" name="explod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321447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" name="Straight Connector 2"/>
          <p:cNvCxnSpPr/>
          <p:nvPr/>
        </p:nvCxnSpPr>
        <p:spPr>
          <a:xfrm rot="10800000">
            <a:off x="428596" y="53576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10800000">
            <a:off x="428596" y="96438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428596" y="117870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428596" y="153589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428596" y="75007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428596" y="217883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28596" y="196452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428596" y="175020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" idx="3"/>
            <a:endCxn id="2" idx="1"/>
          </p:cNvCxnSpPr>
          <p:nvPr/>
        </p:nvCxnSpPr>
        <p:spPr>
          <a:xfrm flipH="1">
            <a:off x="428596" y="1357298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ight Arrow 19"/>
          <p:cNvSpPr/>
          <p:nvPr/>
        </p:nvSpPr>
        <p:spPr>
          <a:xfrm>
            <a:off x="857224" y="1357298"/>
            <a:ext cx="978408" cy="4846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Rectangle 21"/>
          <p:cNvSpPr/>
          <p:nvPr/>
        </p:nvSpPr>
        <p:spPr>
          <a:xfrm>
            <a:off x="2214546" y="171448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Rectangle 22"/>
          <p:cNvSpPr/>
          <p:nvPr/>
        </p:nvSpPr>
        <p:spPr>
          <a:xfrm>
            <a:off x="2214546" y="85723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Rectangle 23"/>
          <p:cNvSpPr/>
          <p:nvPr/>
        </p:nvSpPr>
        <p:spPr>
          <a:xfrm>
            <a:off x="2214546" y="114298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Rectangle 24"/>
          <p:cNvSpPr/>
          <p:nvPr/>
        </p:nvSpPr>
        <p:spPr>
          <a:xfrm>
            <a:off x="2214546" y="142873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Rectangle 25"/>
          <p:cNvSpPr/>
          <p:nvPr/>
        </p:nvSpPr>
        <p:spPr>
          <a:xfrm>
            <a:off x="2643174" y="171448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Rectangle 26"/>
          <p:cNvSpPr/>
          <p:nvPr/>
        </p:nvSpPr>
        <p:spPr>
          <a:xfrm>
            <a:off x="2643174" y="85723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Rectangle 27"/>
          <p:cNvSpPr/>
          <p:nvPr/>
        </p:nvSpPr>
        <p:spPr>
          <a:xfrm>
            <a:off x="2643174" y="114298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Rectangle 28"/>
          <p:cNvSpPr/>
          <p:nvPr/>
        </p:nvSpPr>
        <p:spPr>
          <a:xfrm>
            <a:off x="2643174" y="142873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Rectangle 29"/>
          <p:cNvSpPr/>
          <p:nvPr/>
        </p:nvSpPr>
        <p:spPr>
          <a:xfrm>
            <a:off x="2214546" y="200024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Rectangle 30"/>
          <p:cNvSpPr/>
          <p:nvPr/>
        </p:nvSpPr>
        <p:spPr>
          <a:xfrm>
            <a:off x="2643174" y="200024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Plus 31"/>
          <p:cNvSpPr/>
          <p:nvPr/>
        </p:nvSpPr>
        <p:spPr>
          <a:xfrm>
            <a:off x="3143240" y="1357298"/>
            <a:ext cx="642942" cy="714380"/>
          </a:xfrm>
          <a:prstGeom prst="mathPlus">
            <a:avLst>
              <a:gd name="adj1" fmla="val 13996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Rectangle 32"/>
          <p:cNvSpPr/>
          <p:nvPr/>
        </p:nvSpPr>
        <p:spPr>
          <a:xfrm>
            <a:off x="4000496" y="200024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Rectangle 33"/>
          <p:cNvSpPr/>
          <p:nvPr/>
        </p:nvSpPr>
        <p:spPr>
          <a:xfrm>
            <a:off x="4286248" y="200024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Rectangle 34"/>
          <p:cNvSpPr/>
          <p:nvPr/>
        </p:nvSpPr>
        <p:spPr>
          <a:xfrm>
            <a:off x="4286248" y="142873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Rectangle 35"/>
          <p:cNvSpPr/>
          <p:nvPr/>
        </p:nvSpPr>
        <p:spPr>
          <a:xfrm>
            <a:off x="4286248" y="171448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Rectangle 36"/>
          <p:cNvSpPr/>
          <p:nvPr/>
        </p:nvSpPr>
        <p:spPr>
          <a:xfrm>
            <a:off x="4000496" y="114298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Rectangle 37"/>
          <p:cNvSpPr/>
          <p:nvPr/>
        </p:nvSpPr>
        <p:spPr>
          <a:xfrm>
            <a:off x="4000496" y="142873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Rectangle 38"/>
          <p:cNvSpPr/>
          <p:nvPr/>
        </p:nvSpPr>
        <p:spPr>
          <a:xfrm>
            <a:off x="4000496" y="171448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Equal 39"/>
          <p:cNvSpPr/>
          <p:nvPr/>
        </p:nvSpPr>
        <p:spPr>
          <a:xfrm>
            <a:off x="4714876" y="1500174"/>
            <a:ext cx="500066" cy="571504"/>
          </a:xfrm>
          <a:prstGeom prst="mathEqual">
            <a:avLst>
              <a:gd name="adj1" fmla="val 23520"/>
              <a:gd name="adj2" fmla="val 13545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57818" y="178592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Rectangle 41"/>
          <p:cNvSpPr/>
          <p:nvPr/>
        </p:nvSpPr>
        <p:spPr>
          <a:xfrm>
            <a:off x="5357818" y="92867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Rectangle 42"/>
          <p:cNvSpPr/>
          <p:nvPr/>
        </p:nvSpPr>
        <p:spPr>
          <a:xfrm>
            <a:off x="5357818" y="121442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Rectangle 43"/>
          <p:cNvSpPr/>
          <p:nvPr/>
        </p:nvSpPr>
        <p:spPr>
          <a:xfrm>
            <a:off x="5357818" y="150017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Rectangle 44"/>
          <p:cNvSpPr/>
          <p:nvPr/>
        </p:nvSpPr>
        <p:spPr>
          <a:xfrm>
            <a:off x="5786446" y="178592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Rectangle 45"/>
          <p:cNvSpPr/>
          <p:nvPr/>
        </p:nvSpPr>
        <p:spPr>
          <a:xfrm>
            <a:off x="5786446" y="92867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Rectangle 46"/>
          <p:cNvSpPr/>
          <p:nvPr/>
        </p:nvSpPr>
        <p:spPr>
          <a:xfrm>
            <a:off x="5786446" y="121442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Rectangle 47"/>
          <p:cNvSpPr/>
          <p:nvPr/>
        </p:nvSpPr>
        <p:spPr>
          <a:xfrm>
            <a:off x="5786446" y="150017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Rectangle 48"/>
          <p:cNvSpPr/>
          <p:nvPr/>
        </p:nvSpPr>
        <p:spPr>
          <a:xfrm>
            <a:off x="5357818" y="207167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5786446" y="207167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1" name="Rectangle 50"/>
          <p:cNvSpPr/>
          <p:nvPr/>
        </p:nvSpPr>
        <p:spPr>
          <a:xfrm>
            <a:off x="6215074" y="207167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2" name="Rectangle 51"/>
          <p:cNvSpPr/>
          <p:nvPr/>
        </p:nvSpPr>
        <p:spPr>
          <a:xfrm>
            <a:off x="6500826" y="207167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3" name="Rectangle 52"/>
          <p:cNvSpPr/>
          <p:nvPr/>
        </p:nvSpPr>
        <p:spPr>
          <a:xfrm>
            <a:off x="6500826" y="150017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4" name="Rectangle 53"/>
          <p:cNvSpPr/>
          <p:nvPr/>
        </p:nvSpPr>
        <p:spPr>
          <a:xfrm>
            <a:off x="6500826" y="178592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5" name="Rectangle 54"/>
          <p:cNvSpPr/>
          <p:nvPr/>
        </p:nvSpPr>
        <p:spPr>
          <a:xfrm>
            <a:off x="6215074" y="121442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6" name="Rectangle 55"/>
          <p:cNvSpPr/>
          <p:nvPr/>
        </p:nvSpPr>
        <p:spPr>
          <a:xfrm>
            <a:off x="6215074" y="150017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7" name="Rectangle 56"/>
          <p:cNvSpPr/>
          <p:nvPr/>
        </p:nvSpPr>
        <p:spPr>
          <a:xfrm>
            <a:off x="6215074" y="178592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TextBox 57"/>
          <p:cNvSpPr txBox="1"/>
          <p:nvPr/>
        </p:nvSpPr>
        <p:spPr>
          <a:xfrm>
            <a:off x="1395976" y="3643314"/>
            <a:ext cx="6861237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0/1به 10تا 0/01تبد یل می شود و با 0/07روی هم می شود 0/17.</a:t>
            </a:r>
          </a:p>
          <a:p>
            <a:r>
              <a:rPr lang="fa-IR" sz="2400" dirty="0" smtClean="0"/>
              <a:t>به هر نفر چند تا 0/01 می رسد؟       5تا</a:t>
            </a:r>
          </a:p>
          <a:p>
            <a:endParaRPr lang="fa-IR" sz="2400" dirty="0"/>
          </a:p>
          <a:p>
            <a:endParaRPr lang="fa-IR" sz="2400" dirty="0" smtClean="0"/>
          </a:p>
          <a:p>
            <a:endParaRPr lang="fa-IR" sz="2400" dirty="0"/>
          </a:p>
          <a:p>
            <a:r>
              <a:rPr lang="fa-IR" sz="2400" dirty="0" smtClean="0"/>
              <a:t>چند تا 0/01 باقی می ماند؟ 2تا</a:t>
            </a:r>
            <a:endParaRPr lang="fa-IR" sz="2400" dirty="0"/>
          </a:p>
        </p:txBody>
      </p:sp>
      <p:sp>
        <p:nvSpPr>
          <p:cNvPr id="59" name="Rectangle 58"/>
          <p:cNvSpPr/>
          <p:nvPr/>
        </p:nvSpPr>
        <p:spPr>
          <a:xfrm>
            <a:off x="1285852" y="521495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0" name="Rectangle 59"/>
          <p:cNvSpPr/>
          <p:nvPr/>
        </p:nvSpPr>
        <p:spPr>
          <a:xfrm>
            <a:off x="1285852" y="435769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1" name="Rectangle 60"/>
          <p:cNvSpPr/>
          <p:nvPr/>
        </p:nvSpPr>
        <p:spPr>
          <a:xfrm>
            <a:off x="1285852" y="464344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Rectangle 61"/>
          <p:cNvSpPr/>
          <p:nvPr/>
        </p:nvSpPr>
        <p:spPr>
          <a:xfrm>
            <a:off x="1285852" y="492919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3" name="Rectangle 62"/>
          <p:cNvSpPr/>
          <p:nvPr/>
        </p:nvSpPr>
        <p:spPr>
          <a:xfrm>
            <a:off x="1285852" y="550070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4" name="Rectangle 63"/>
          <p:cNvSpPr/>
          <p:nvPr/>
        </p:nvSpPr>
        <p:spPr>
          <a:xfrm>
            <a:off x="4429124" y="607220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5" name="Rectangle 64"/>
          <p:cNvSpPr/>
          <p:nvPr/>
        </p:nvSpPr>
        <p:spPr>
          <a:xfrm>
            <a:off x="4143372" y="607220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slow">
    <p:cover dir="r"/>
    <p:sndAc>
      <p:stSnd>
        <p:snd r:embed="rId3" name="typ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12135" y="571480"/>
            <a:ext cx="3602269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سهم هر نفر برابر است با :</a:t>
            </a:r>
          </a:p>
          <a:p>
            <a:r>
              <a:rPr lang="fa-IR" sz="2400" dirty="0"/>
              <a:t> </a:t>
            </a:r>
            <a:r>
              <a:rPr lang="fa-IR" sz="2400" dirty="0" smtClean="0"/>
              <a:t>                      </a:t>
            </a:r>
          </a:p>
          <a:p>
            <a:r>
              <a:rPr lang="fa-IR" sz="2400" dirty="0"/>
              <a:t> </a:t>
            </a:r>
            <a:r>
              <a:rPr lang="fa-IR" sz="2400" dirty="0" smtClean="0"/>
              <a:t>                                    1/45</a:t>
            </a:r>
            <a:endParaRPr lang="fa-IR" sz="2400" dirty="0"/>
          </a:p>
        </p:txBody>
      </p:sp>
      <p:sp>
        <p:nvSpPr>
          <p:cNvPr id="3" name="Rectangle 2"/>
          <p:cNvSpPr/>
          <p:nvPr/>
        </p:nvSpPr>
        <p:spPr>
          <a:xfrm>
            <a:off x="357158" y="892951"/>
            <a:ext cx="2143140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" name="Straight Connector 3"/>
          <p:cNvCxnSpPr/>
          <p:nvPr/>
        </p:nvCxnSpPr>
        <p:spPr>
          <a:xfrm rot="10800000">
            <a:off x="357158" y="2107397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357158" y="1750207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357158" y="1535893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357158" y="1321579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57158" y="1107265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357158" y="2321711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357158" y="2536025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357158" y="2750339"/>
            <a:ext cx="214314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250133" y="1928802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-178627" y="1928802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107125" y="1928802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678629" y="1928802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964381" y="1928802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-464379" y="1928802"/>
            <a:ext cx="20724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" idx="0"/>
            <a:endCxn id="3" idx="2"/>
          </p:cNvCxnSpPr>
          <p:nvPr/>
        </p:nvCxnSpPr>
        <p:spPr>
          <a:xfrm rot="16200000" flipH="1">
            <a:off x="392877" y="1928802"/>
            <a:ext cx="207170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3" idx="3"/>
            <a:endCxn id="3" idx="1"/>
          </p:cNvCxnSpPr>
          <p:nvPr/>
        </p:nvCxnSpPr>
        <p:spPr>
          <a:xfrm flipH="1">
            <a:off x="357158" y="1928802"/>
            <a:ext cx="214314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000364" y="928670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1" name="Straight Connector 20"/>
          <p:cNvCxnSpPr/>
          <p:nvPr/>
        </p:nvCxnSpPr>
        <p:spPr>
          <a:xfrm rot="10800000">
            <a:off x="3000364" y="114298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3000364" y="157161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3000364" y="178592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3000364" y="214311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3000364" y="135729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3000364" y="278605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3000364" y="257174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3000364" y="235743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3"/>
            <a:endCxn id="20" idx="1"/>
          </p:cNvCxnSpPr>
          <p:nvPr/>
        </p:nvCxnSpPr>
        <p:spPr>
          <a:xfrm flipH="1">
            <a:off x="3000364" y="1964521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357554" y="928670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1" name="Straight Connector 30"/>
          <p:cNvCxnSpPr/>
          <p:nvPr/>
        </p:nvCxnSpPr>
        <p:spPr>
          <a:xfrm rot="10800000">
            <a:off x="3357554" y="114298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3357554" y="157161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3357554" y="178592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3357554" y="214311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3357554" y="135729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3357554" y="278605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3357554" y="257174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3357554" y="235743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0" idx="3"/>
            <a:endCxn id="30" idx="1"/>
          </p:cNvCxnSpPr>
          <p:nvPr/>
        </p:nvCxnSpPr>
        <p:spPr>
          <a:xfrm flipH="1">
            <a:off x="3357554" y="1964521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714744" y="928670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1" name="Straight Connector 40"/>
          <p:cNvCxnSpPr/>
          <p:nvPr/>
        </p:nvCxnSpPr>
        <p:spPr>
          <a:xfrm rot="10800000">
            <a:off x="3714744" y="114298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3714744" y="157161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>
            <a:off x="3714744" y="178592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3714744" y="214311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3714744" y="135729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>
            <a:off x="3714744" y="278605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>
            <a:off x="3714744" y="257174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0800000">
            <a:off x="3714744" y="235743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3"/>
            <a:endCxn id="40" idx="1"/>
          </p:cNvCxnSpPr>
          <p:nvPr/>
        </p:nvCxnSpPr>
        <p:spPr>
          <a:xfrm flipH="1">
            <a:off x="3714744" y="1964521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71934" y="928670"/>
            <a:ext cx="214314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1" name="Straight Connector 50"/>
          <p:cNvCxnSpPr/>
          <p:nvPr/>
        </p:nvCxnSpPr>
        <p:spPr>
          <a:xfrm rot="10800000">
            <a:off x="4071934" y="114298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>
            <a:off x="4071934" y="157161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071934" y="178592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4071934" y="2143116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4071934" y="135729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4071934" y="278605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>
            <a:off x="4071934" y="2571744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0800000">
            <a:off x="4071934" y="235743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0" idx="3"/>
            <a:endCxn id="50" idx="1"/>
          </p:cNvCxnSpPr>
          <p:nvPr/>
        </p:nvCxnSpPr>
        <p:spPr>
          <a:xfrm flipH="1">
            <a:off x="4071934" y="1964521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714876" y="2500306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1" name="Rectangle 60"/>
          <p:cNvSpPr/>
          <p:nvPr/>
        </p:nvSpPr>
        <p:spPr>
          <a:xfrm>
            <a:off x="4714876" y="1643050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Rectangle 61"/>
          <p:cNvSpPr/>
          <p:nvPr/>
        </p:nvSpPr>
        <p:spPr>
          <a:xfrm>
            <a:off x="4714876" y="1928802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3" name="Rectangle 62"/>
          <p:cNvSpPr/>
          <p:nvPr/>
        </p:nvSpPr>
        <p:spPr>
          <a:xfrm>
            <a:off x="4714876" y="2214554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4" name="Rectangle 63"/>
          <p:cNvSpPr/>
          <p:nvPr/>
        </p:nvSpPr>
        <p:spPr>
          <a:xfrm>
            <a:off x="4714876" y="2786058"/>
            <a:ext cx="21431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5" name="TextBox 64"/>
          <p:cNvSpPr txBox="1"/>
          <p:nvPr/>
        </p:nvSpPr>
        <p:spPr>
          <a:xfrm>
            <a:off x="3786182" y="4643446"/>
            <a:ext cx="445346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به مراحل تقسیم در صفحه ی بعد دقت کنید .</a:t>
            </a:r>
            <a:endParaRPr lang="fa-IR" sz="2400" dirty="0"/>
          </a:p>
        </p:txBody>
      </p:sp>
    </p:spTree>
  </p:cSld>
  <p:clrMapOvr>
    <a:masterClrMapping/>
  </p:clrMapOvr>
  <p:transition spd="slow">
    <p:comb dir="vert"/>
    <p:sndAc>
      <p:stSnd>
        <p:snd r:embed="rId3" name="arrow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alf Frame 2"/>
          <p:cNvSpPr/>
          <p:nvPr/>
        </p:nvSpPr>
        <p:spPr>
          <a:xfrm rot="16200000">
            <a:off x="3357554" y="785794"/>
            <a:ext cx="914400" cy="914400"/>
          </a:xfrm>
          <a:prstGeom prst="halfFrame">
            <a:avLst>
              <a:gd name="adj1" fmla="val 11111"/>
              <a:gd name="adj2" fmla="val 9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8413" y="1000108"/>
            <a:ext cx="113524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4/37</a:t>
            </a:r>
            <a:endParaRPr lang="fa-IR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643306" y="857232"/>
            <a:ext cx="45397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3</a:t>
            </a:r>
            <a:endParaRPr lang="fa-IR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500430" y="1857364"/>
            <a:ext cx="45397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1</a:t>
            </a:r>
            <a:endParaRPr lang="fa-IR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928794" y="1571612"/>
            <a:ext cx="45397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3</a:t>
            </a:r>
            <a:endParaRPr lang="fa-IR" sz="4000" dirty="0"/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1928794" y="2357430"/>
            <a:ext cx="114300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714480" y="1643050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00232" y="2357430"/>
            <a:ext cx="85151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fa-IR" sz="4000" dirty="0" smtClean="0"/>
              <a:t>3 1</a:t>
            </a:r>
            <a:endParaRPr lang="fa-IR" sz="4000" dirty="0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214282" y="3643314"/>
            <a:ext cx="4357718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86184" y="1928802"/>
            <a:ext cx="327333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fa-IR" sz="4000" dirty="0" smtClean="0"/>
              <a:t>/</a:t>
            </a:r>
            <a:endParaRPr lang="fa-IR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4000496" y="1857364"/>
            <a:ext cx="45397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4</a:t>
            </a:r>
            <a:endParaRPr lang="fa-IR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2000232" y="3000372"/>
            <a:ext cx="851515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2 1</a:t>
            </a:r>
            <a:endParaRPr lang="fa-IR" sz="4000" dirty="0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1714480" y="292893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928794" y="3643314"/>
            <a:ext cx="107157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85598" y="3643314"/>
            <a:ext cx="1120820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17 0</a:t>
            </a:r>
            <a:endParaRPr lang="fa-IR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4286248" y="1857364"/>
            <a:ext cx="45397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5</a:t>
            </a:r>
            <a:endParaRPr lang="fa-IR" sz="4000" dirty="0"/>
          </a:p>
        </p:txBody>
      </p:sp>
      <p:sp>
        <p:nvSpPr>
          <p:cNvPr id="24" name="TextBox 23"/>
          <p:cNvSpPr txBox="1"/>
          <p:nvPr/>
        </p:nvSpPr>
        <p:spPr>
          <a:xfrm>
            <a:off x="2428860" y="4214818"/>
            <a:ext cx="723275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15</a:t>
            </a:r>
            <a:endParaRPr lang="fa-IR" sz="4000" dirty="0"/>
          </a:p>
        </p:txBody>
      </p:sp>
      <p:cxnSp>
        <p:nvCxnSpPr>
          <p:cNvPr id="25" name="Straight Connector 24"/>
          <p:cNvCxnSpPr/>
          <p:nvPr/>
        </p:nvCxnSpPr>
        <p:spPr>
          <a:xfrm rot="10800000">
            <a:off x="1785918" y="4286256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928794" y="4786322"/>
            <a:ext cx="114300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85597" y="4857760"/>
            <a:ext cx="112082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/>
              <a:t>02 0</a:t>
            </a:r>
            <a:endParaRPr lang="fa-IR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3286116" y="4786322"/>
            <a:ext cx="5282215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چه رابطه ای بین تعداد رقم های اعشار خارج قسمت</a:t>
            </a:r>
          </a:p>
          <a:p>
            <a:r>
              <a:rPr lang="fa-IR" sz="2400" dirty="0" smtClean="0"/>
              <a:t>وباقی مانده وجود دارد؟ </a:t>
            </a:r>
            <a:endParaRPr lang="fa-IR" sz="2400" dirty="0"/>
          </a:p>
        </p:txBody>
      </p:sp>
      <p:sp>
        <p:nvSpPr>
          <p:cNvPr id="31" name="Rectangle 30"/>
          <p:cNvSpPr/>
          <p:nvPr/>
        </p:nvSpPr>
        <p:spPr>
          <a:xfrm>
            <a:off x="2494793" y="5929330"/>
            <a:ext cx="5529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/>
              <a:t>بله، درست است . تعداد اعشار هردو عدد باهم برابرند.</a:t>
            </a:r>
            <a:endParaRPr lang="fa-IR" sz="2400" dirty="0"/>
          </a:p>
        </p:txBody>
      </p:sp>
    </p:spTree>
  </p:cSld>
  <p:clrMapOvr>
    <a:masterClrMapping/>
  </p:clrMapOvr>
  <p:transition spd="slow">
    <p:comb/>
    <p:sndAc>
      <p:stSnd>
        <p:snd r:embed="rId2" name="breez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67832" y="285728"/>
            <a:ext cx="26161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.</a:t>
            </a:r>
            <a:endParaRPr lang="fa-I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rtlCol="1">
            <a:spAutoFit/>
          </a:bodyPr>
          <a:lstStyle/>
          <a:p>
            <a:endParaRPr lang="fa-IR" sz="9600" dirty="0" smtClean="0"/>
          </a:p>
          <a:p>
            <a:endParaRPr lang="fa-IR" sz="9600" dirty="0"/>
          </a:p>
          <a:p>
            <a:endParaRPr lang="fa-IR" sz="9600" dirty="0" smtClean="0"/>
          </a:p>
          <a:p>
            <a:endParaRPr lang="fa-IR" sz="7200" dirty="0" smtClean="0"/>
          </a:p>
          <a:p>
            <a:endParaRPr lang="fa-IR" sz="800" dirty="0" smtClean="0"/>
          </a:p>
          <a:p>
            <a:endParaRPr lang="fa-IR" sz="800" dirty="0"/>
          </a:p>
          <a:p>
            <a:endParaRPr lang="fa-IR" sz="800" dirty="0" smtClean="0"/>
          </a:p>
          <a:p>
            <a:endParaRPr lang="fa-IR" sz="800" dirty="0"/>
          </a:p>
          <a:p>
            <a:endParaRPr lang="fa-IR" sz="800" dirty="0" smtClean="0"/>
          </a:p>
          <a:p>
            <a:endParaRPr lang="fa-IR" sz="800" dirty="0"/>
          </a:p>
          <a:p>
            <a:endParaRPr lang="fa-IR" sz="800" dirty="0" smtClean="0"/>
          </a:p>
          <a:p>
            <a:endParaRPr lang="fa-IR" sz="800" dirty="0"/>
          </a:p>
          <a:p>
            <a:endParaRPr lang="fa-IR" sz="800" dirty="0" smtClean="0"/>
          </a:p>
          <a:p>
            <a:endParaRPr lang="fa-IR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7264" y="428604"/>
            <a:ext cx="326724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/>
              <a:t>امیدوارم استفاده کرده باشید</a:t>
            </a:r>
            <a:endParaRPr lang="fa-IR" sz="2000" dirty="0"/>
          </a:p>
        </p:txBody>
      </p:sp>
    </p:spTree>
  </p:cSld>
  <p:clrMapOvr>
    <a:masterClrMapping/>
  </p:clrMapOvr>
  <p:transition spd="slow">
    <p:checker dir="vert"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تقسیم اعشاری بر عدد صحیح ریاضی ششم ابتدایی</Template>
  <TotalTime>0</TotalTime>
  <Words>198</Words>
  <Application>Microsoft Office PowerPoint</Application>
  <PresentationFormat>On-screen Show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2022-01-31T19:05:07Z</dcterms:created>
  <dcterms:modified xsi:type="dcterms:W3CDTF">2022-01-31T19:05:42Z</dcterms:modified>
</cp:coreProperties>
</file>