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24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08F2396-0412-4EDB-821B-856D0C5CDDBB}" type="datetimeFigureOut">
              <a:rPr lang="fa-IR" smtClean="0"/>
              <a:t>1432/01/26</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FC2F55-079E-46A8-9F41-252C327E7085}" type="slidenum">
              <a:rPr lang="fa-IR" smtClean="0"/>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8F2396-0412-4EDB-821B-856D0C5CDDBB}"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FC2F55-079E-46A8-9F41-252C327E7085}"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FC2F55-079E-46A8-9F41-252C327E7085}" type="slidenum">
              <a:rPr lang="fa-IR" smtClean="0"/>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8F2396-0412-4EDB-821B-856D0C5CDDBB}"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08F2396-0412-4EDB-821B-856D0C5CDDBB}" type="datetimeFigureOut">
              <a:rPr lang="fa-IR" smtClean="0"/>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D7FC2F55-079E-46A8-9F41-252C327E7085}" type="slidenum">
              <a:rPr lang="fa-IR" smtClean="0"/>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708F2396-0412-4EDB-821B-856D0C5CDDBB}" type="datetimeFigureOut">
              <a:rPr lang="fa-IR" smtClean="0"/>
              <a:t>1432/01/26</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FC2F55-079E-46A8-9F41-252C327E7085}" type="slidenum">
              <a:rPr lang="fa-IR" smtClean="0"/>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08F2396-0412-4EDB-821B-856D0C5CDDBB}" type="datetimeFigureOut">
              <a:rPr lang="fa-IR" smtClean="0"/>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7FC2F55-079E-46A8-9F41-252C327E7085}" type="slidenum">
              <a:rPr lang="fa-IR" smtClean="0"/>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8F2396-0412-4EDB-821B-856D0C5CDDBB}" type="datetimeFigureOut">
              <a:rPr lang="fa-IR" smtClean="0"/>
              <a:t>1432/01/26</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FC2F55-079E-46A8-9F41-252C327E7085}" type="slidenum">
              <a:rPr lang="fa-IR" smtClean="0"/>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8F2396-0412-4EDB-821B-856D0C5CDDBB}" type="datetimeFigureOut">
              <a:rPr lang="fa-IR" smtClean="0"/>
              <a:t>1432/01/26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D7FC2F55-079E-46A8-9F41-252C327E7085}"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08F2396-0412-4EDB-821B-856D0C5CDDBB}" type="datetimeFigureOut">
              <a:rPr lang="fa-IR" smtClean="0"/>
              <a:t>1432/01/26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FC2F55-079E-46A8-9F41-252C327E7085}"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FC2F55-079E-46A8-9F41-252C327E7085}" type="slidenum">
              <a:rPr lang="fa-IR" smtClean="0"/>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08F2396-0412-4EDB-821B-856D0C5CDDBB}" type="datetimeFigureOut">
              <a:rPr lang="fa-IR" smtClean="0"/>
              <a:t>1432/01/26</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FC2F55-079E-46A8-9F41-252C327E7085}" type="slidenum">
              <a:rPr lang="fa-IR" smtClean="0"/>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08F2396-0412-4EDB-821B-856D0C5CDDBB}" type="datetimeFigureOut">
              <a:rPr lang="fa-IR" smtClean="0"/>
              <a:t>1432/01/26</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08F2396-0412-4EDB-821B-856D0C5CDDBB}" type="datetimeFigureOut">
              <a:rPr lang="fa-IR" smtClean="0"/>
              <a:t>1432/01/26</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FC2F55-079E-46A8-9F41-252C327E7085}" type="slidenum">
              <a:rPr lang="fa-IR" smtClean="0"/>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a-IR" dirty="0" smtClean="0"/>
              <a:t>ابوالفضل محمدی</a:t>
            </a:r>
          </a:p>
          <a:p>
            <a:r>
              <a:rPr lang="fa-IR" dirty="0" smtClean="0"/>
              <a:t>روانشناس بالینی</a:t>
            </a:r>
            <a:endParaRPr lang="fa-IR" dirty="0"/>
          </a:p>
        </p:txBody>
      </p:sp>
      <p:sp>
        <p:nvSpPr>
          <p:cNvPr id="2" name="Title 1"/>
          <p:cNvSpPr>
            <a:spLocks noGrp="1"/>
          </p:cNvSpPr>
          <p:nvPr>
            <p:ph type="ctrTitle"/>
          </p:nvPr>
        </p:nvSpPr>
        <p:spPr/>
        <p:txBody>
          <a:bodyPr>
            <a:normAutofit/>
          </a:bodyPr>
          <a:lstStyle/>
          <a:p>
            <a:r>
              <a:rPr lang="fa-IR" sz="6000" dirty="0" smtClean="0">
                <a:cs typeface="B Titr" pitchFamily="2" charset="-78"/>
              </a:rPr>
              <a:t>مهارت حل مساله</a:t>
            </a:r>
            <a:endParaRPr lang="fa-IR" sz="6000" dirty="0">
              <a:cs typeface="B Titr"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a:xfrm>
            <a:off x="827088" y="-76200"/>
            <a:ext cx="7786687" cy="1143000"/>
          </a:xfrm>
        </p:spPr>
        <p:txBody>
          <a:bodyPr/>
          <a:lstStyle/>
          <a:p>
            <a:r>
              <a:rPr lang="fa-IR" sz="36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مقابله‌هاي هيجان‌مدار سازگارانه و ناسازگارانه</a:t>
            </a:r>
            <a:endParaRPr lang="en-US" sz="3600" b="1"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4275" name="Rectangle 3"/>
          <p:cNvSpPr>
            <a:spLocks noGrp="1" noChangeArrowheads="1"/>
          </p:cNvSpPr>
          <p:nvPr>
            <p:ph type="body" idx="1"/>
          </p:nvPr>
        </p:nvSpPr>
        <p:spPr>
          <a:xfrm>
            <a:off x="895350" y="1974850"/>
            <a:ext cx="7710488" cy="3302000"/>
          </a:xfrm>
        </p:spPr>
        <p:txBody>
          <a:bodyPr/>
          <a:lstStyle/>
          <a:p>
            <a:pPr algn="justLow" rtl="1">
              <a:lnSpc>
                <a:spcPct val="90000"/>
              </a:lnSpc>
            </a:pPr>
            <a:r>
              <a:rPr lang="ar-SA">
                <a:cs typeface="B Lotus" pitchFamily="2" charset="-78"/>
              </a:rPr>
              <a:t>مقابله‌هاي هيجان‌مدار ناسازگارانه نه‌تنها منجر به حل مسئله نمي‌شوند بلكه آسيب‌هاي اجتماعي و رواني نيز به‌دنبال مي‌آورند، درحالي‌كه مقابله‌هاي هيجان‌مدار سازگارانه منجر به كاهش موقت استرس و</a:t>
            </a:r>
            <a:r>
              <a:rPr lang="fa-IR">
                <a:cs typeface="B Lotus" pitchFamily="2" charset="-78"/>
              </a:rPr>
              <a:t>  </a:t>
            </a:r>
            <a:r>
              <a:rPr lang="ar-SA">
                <a:cs typeface="B Lotus" pitchFamily="2" charset="-78"/>
              </a:rPr>
              <a:t>ناراحتي ناشي از رويارويي با شرايط بغرنج مي‌شوند ولي در هر حال چون هيجان‌مدار هستند با عث تسكين فرد مي‌شوند اما اقدامي عملي در جهت حل مسئله نيستند و در نيتجه مسئله را حل نمي‌كنند.</a:t>
            </a:r>
            <a:endParaRPr lang="en-US">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10</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a:xfrm>
            <a:off x="827088" y="214290"/>
            <a:ext cx="7674002" cy="1343048"/>
          </a:xfrm>
        </p:spPr>
        <p:txBody>
          <a:bodyPr/>
          <a:lstStyle/>
          <a:p>
            <a:r>
              <a:rPr lang="ar-SA" sz="36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به‌منظور اتخاذ يك مقابله‌ي مسئله‌مدار سازنده (به‌جاي مقابله هيجان‌مدار غير مؤثر) فرد بايد</a:t>
            </a:r>
            <a:endParaRPr lang="en-US" sz="3600" b="1"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5299" name="Rectangle 3"/>
          <p:cNvSpPr>
            <a:spLocks noGrp="1" noChangeArrowheads="1"/>
          </p:cNvSpPr>
          <p:nvPr>
            <p:ph type="body" idx="1"/>
          </p:nvPr>
        </p:nvSpPr>
        <p:spPr>
          <a:xfrm>
            <a:off x="1042988" y="1782763"/>
            <a:ext cx="7427912" cy="4525962"/>
          </a:xfrm>
        </p:spPr>
        <p:txBody>
          <a:bodyPr/>
          <a:lstStyle/>
          <a:p>
            <a:pPr marL="609600" indent="-609600" algn="r" rtl="1">
              <a:lnSpc>
                <a:spcPct val="90000"/>
              </a:lnSpc>
            </a:pPr>
            <a:r>
              <a:rPr lang="ar-SA" sz="2800" dirty="0">
                <a:cs typeface="B Lotus" pitchFamily="2" charset="-78"/>
              </a:rPr>
              <a:t>متوجه شود مسئله‌اي به‌وجود آمده ‌است و وجود مسئله‌ را انكار نكند.</a:t>
            </a:r>
            <a:endParaRPr lang="fa-IR" sz="2800" dirty="0">
              <a:cs typeface="B Lotus" pitchFamily="2" charset="-78"/>
            </a:endParaRPr>
          </a:p>
          <a:p>
            <a:pPr marL="609600" indent="-609600" algn="r" rtl="1">
              <a:lnSpc>
                <a:spcPct val="90000"/>
              </a:lnSpc>
            </a:pPr>
            <a:r>
              <a:rPr lang="ar-SA" sz="2800" dirty="0">
                <a:cs typeface="B Lotus" pitchFamily="2" charset="-78"/>
              </a:rPr>
              <a:t>آنچه را كه اتفاق افتاده است به شكل يك مسئله ببيند و نه به عنوان يك مشكل غامض يا لاينحل.</a:t>
            </a:r>
            <a:endParaRPr lang="fa-IR" sz="2800" dirty="0">
              <a:cs typeface="B Lotus" pitchFamily="2" charset="-78"/>
            </a:endParaRPr>
          </a:p>
          <a:p>
            <a:pPr marL="609600" indent="-609600" algn="r" rtl="1">
              <a:lnSpc>
                <a:spcPct val="90000"/>
              </a:lnSpc>
            </a:pPr>
            <a:r>
              <a:rPr lang="ar-SA" sz="2800" dirty="0">
                <a:cs typeface="B Lotus" pitchFamily="2" charset="-78"/>
              </a:rPr>
              <a:t>توجه داشته باشد كه حل مسئله براي سلامت رواني و رفاه اجتماعي او حايز اهميت است.</a:t>
            </a:r>
            <a:endParaRPr lang="fa-IR" sz="2800" dirty="0">
              <a:cs typeface="B Lotus" pitchFamily="2" charset="-78"/>
            </a:endParaRPr>
          </a:p>
          <a:p>
            <a:pPr marL="609600" indent="-609600" algn="r" rtl="1">
              <a:lnSpc>
                <a:spcPct val="90000"/>
              </a:lnSpc>
            </a:pPr>
            <a:r>
              <a:rPr lang="ar-SA" sz="2800" dirty="0">
                <a:cs typeface="B Lotus" pitchFamily="2" charset="-78"/>
              </a:rPr>
              <a:t>به اين باور رسيده باشد كه خودش قادر به حل مسئله است و مسئله نيز قابل حل شدن است.</a:t>
            </a:r>
            <a:endParaRPr lang="fa-IR" altLang="zh-CN" sz="2800" dirty="0">
              <a:cs typeface="B Lotus" pitchFamily="2" charset="-78"/>
            </a:endParaRPr>
          </a:p>
          <a:p>
            <a:pPr marL="609600" indent="-609600" algn="r" rtl="1">
              <a:lnSpc>
                <a:spcPct val="90000"/>
              </a:lnSpc>
            </a:pPr>
            <a:r>
              <a:rPr lang="ar-SA" altLang="zh-CN" sz="2800" dirty="0">
                <a:cs typeface="B Lotus" pitchFamily="2" charset="-78"/>
              </a:rPr>
              <a:t>بداند كه حل مسئله نياز به زمان و تلاش دارد و مايل باشد وقت </a:t>
            </a:r>
            <a:r>
              <a:rPr lang="ar-SA" altLang="zh-CN" sz="2800" dirty="0" smtClean="0">
                <a:cs typeface="B Lotus" pitchFamily="2" charset="-78"/>
              </a:rPr>
              <a:t>يا</a:t>
            </a:r>
            <a:r>
              <a:rPr lang="fa-IR" altLang="zh-CN" sz="2800" dirty="0" smtClean="0">
                <a:cs typeface="B Lotus" pitchFamily="2" charset="-78"/>
              </a:rPr>
              <a:t> </a:t>
            </a:r>
            <a:r>
              <a:rPr lang="ar-SA" altLang="zh-CN" sz="2800" dirty="0" smtClean="0">
                <a:cs typeface="B Lotus" pitchFamily="2" charset="-78"/>
              </a:rPr>
              <a:t>زمان </a:t>
            </a:r>
            <a:r>
              <a:rPr lang="ar-SA" altLang="zh-CN" sz="2800" dirty="0">
                <a:cs typeface="B Lotus" pitchFamily="2" charset="-78"/>
              </a:rPr>
              <a:t>كافي را به حل مسئله اختصاص بدهد</a:t>
            </a:r>
            <a:r>
              <a:rPr lang="fa-IR" altLang="zh-CN" sz="2800" dirty="0">
                <a:cs typeface="B Lotus" pitchFamily="2" charset="-78"/>
              </a:rPr>
              <a:t>.</a:t>
            </a:r>
            <a:endParaRPr lang="en-US" sz="2800"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11</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a:xfrm>
            <a:off x="1187450" y="333375"/>
            <a:ext cx="6778625" cy="1143000"/>
          </a:xfrm>
        </p:spPr>
        <p:txBody>
          <a:bodyPr>
            <a:normAutofit fontScale="90000"/>
          </a:bodyPr>
          <a:lstStyle/>
          <a:p>
            <a:r>
              <a:rPr lang="ar-SA"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مقابله‌ي مسئله‌مدار مستلزم عبور از چهار مرحله است</a:t>
            </a:r>
            <a:r>
              <a:rPr lang="fa-IR" altLang="zh-CN" sz="4000" dirty="0">
                <a:solidFill>
                  <a:schemeClr val="accent6">
                    <a:lumMod val="20000"/>
                    <a:lumOff val="80000"/>
                  </a:schemeClr>
                </a:solidFill>
                <a:effectLst>
                  <a:outerShdw blurRad="38100" dist="38100" dir="2700000" algn="tl">
                    <a:srgbClr val="000000">
                      <a:alpha val="43137"/>
                    </a:srgbClr>
                  </a:outerShdw>
                </a:effectLst>
                <a:cs typeface="B Titr" pitchFamily="2" charset="-78"/>
              </a:rPr>
              <a:t> </a:t>
            </a:r>
            <a:endParaRPr lang="en-US" sz="4000"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6323" name="Rectangle 3"/>
          <p:cNvSpPr>
            <a:spLocks noGrp="1" noChangeArrowheads="1"/>
          </p:cNvSpPr>
          <p:nvPr>
            <p:ph type="body" idx="1"/>
          </p:nvPr>
        </p:nvSpPr>
        <p:spPr>
          <a:xfrm>
            <a:off x="1052513" y="2319338"/>
            <a:ext cx="7646987" cy="2506662"/>
          </a:xfrm>
        </p:spPr>
        <p:txBody>
          <a:bodyPr/>
          <a:lstStyle/>
          <a:p>
            <a:pPr marL="609600" indent="-609600" algn="r" rtl="1">
              <a:lnSpc>
                <a:spcPct val="90000"/>
              </a:lnSpc>
              <a:buFontTx/>
              <a:buAutoNum type="arabicPeriod"/>
            </a:pPr>
            <a:r>
              <a:rPr lang="ar-SA">
                <a:cs typeface="B Lotus" pitchFamily="2" charset="-78"/>
              </a:rPr>
              <a:t>تعريف و فرمول‌بندي مسئله</a:t>
            </a:r>
            <a:endParaRPr lang="fa-IR">
              <a:cs typeface="B Lotus" pitchFamily="2" charset="-78"/>
            </a:endParaRPr>
          </a:p>
          <a:p>
            <a:pPr marL="609600" indent="-609600" algn="r" rtl="1">
              <a:lnSpc>
                <a:spcPct val="90000"/>
              </a:lnSpc>
              <a:buFontTx/>
              <a:buAutoNum type="arabicPeriod"/>
            </a:pPr>
            <a:r>
              <a:rPr lang="ar-SA">
                <a:cs typeface="B Lotus" pitchFamily="2" charset="-78"/>
              </a:rPr>
              <a:t>توليد وخلق راه‌حل‌هاي متعدد</a:t>
            </a:r>
            <a:endParaRPr lang="fa-IR">
              <a:cs typeface="B Lotus" pitchFamily="2" charset="-78"/>
            </a:endParaRPr>
          </a:p>
          <a:p>
            <a:pPr marL="609600" indent="-609600" algn="r" rtl="1">
              <a:lnSpc>
                <a:spcPct val="90000"/>
              </a:lnSpc>
              <a:buFontTx/>
              <a:buAutoNum type="arabicPeriod"/>
            </a:pPr>
            <a:r>
              <a:rPr lang="ar-SA" altLang="zh-CN">
                <a:cs typeface="B Lotus" pitchFamily="2" charset="-78"/>
              </a:rPr>
              <a:t>ارزيابي سود و زيان يا</a:t>
            </a:r>
            <a:r>
              <a:rPr lang="fa-IR" altLang="zh-CN">
                <a:cs typeface="B Lotus" pitchFamily="2" charset="-78"/>
              </a:rPr>
              <a:t> بررسی</a:t>
            </a:r>
            <a:r>
              <a:rPr lang="ar-SA" altLang="zh-CN">
                <a:cs typeface="B Lotus" pitchFamily="2" charset="-78"/>
              </a:rPr>
              <a:t> معايب و محاسن هر راه حل</a:t>
            </a:r>
            <a:r>
              <a:rPr lang="fa-IR" altLang="zh-CN">
                <a:cs typeface="B Lotus" pitchFamily="2" charset="-78"/>
              </a:rPr>
              <a:t> </a:t>
            </a:r>
            <a:endParaRPr lang="fa-IR">
              <a:cs typeface="B Lotus" pitchFamily="2" charset="-78"/>
            </a:endParaRPr>
          </a:p>
          <a:p>
            <a:pPr marL="609600" indent="-609600" algn="r" rtl="1">
              <a:lnSpc>
                <a:spcPct val="90000"/>
              </a:lnSpc>
              <a:buFontTx/>
              <a:buAutoNum type="arabicPeriod"/>
            </a:pPr>
            <a:r>
              <a:rPr lang="ar-SA">
                <a:cs typeface="B Lotus" pitchFamily="2" charset="-78"/>
              </a:rPr>
              <a:t>به‌كارگير</a:t>
            </a:r>
            <a:r>
              <a:rPr lang="fa-IR">
                <a:cs typeface="B Lotus" pitchFamily="2" charset="-78"/>
              </a:rPr>
              <a:t>ي</a:t>
            </a:r>
            <a:r>
              <a:rPr lang="ar-SA">
                <a:cs typeface="B Lotus" pitchFamily="2" charset="-78"/>
              </a:rPr>
              <a:t> راه‌حل و ارزيابي و بازنگري آن</a:t>
            </a:r>
            <a:endParaRPr lang="en-US">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12</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a:xfrm>
            <a:off x="468313" y="333375"/>
            <a:ext cx="8229600" cy="1143000"/>
          </a:xfrm>
        </p:spPr>
        <p:txBody>
          <a:bodyPr/>
          <a:lstStyle/>
          <a:p>
            <a:r>
              <a:rPr lang="fa-IR" b="1" dirty="0">
                <a:solidFill>
                  <a:schemeClr val="accent6">
                    <a:lumMod val="20000"/>
                    <a:lumOff val="80000"/>
                  </a:schemeClr>
                </a:solidFill>
                <a:effectLst>
                  <a:outerShdw blurRad="38100" dist="38100" dir="2700000" algn="tl">
                    <a:srgbClr val="000000">
                      <a:alpha val="43137"/>
                    </a:srgbClr>
                  </a:outerShdw>
                </a:effectLst>
                <a:cs typeface="B Titr" pitchFamily="2" charset="-78"/>
              </a:rPr>
              <a:t>تعريف واضح </a:t>
            </a:r>
            <a:r>
              <a:rPr lang="fa-IR"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و دقیق مساله</a:t>
            </a:r>
            <a:endParaRPr lang="en-US" b="1"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7347" name="Rectangle 3"/>
          <p:cNvSpPr>
            <a:spLocks noGrp="1" noChangeArrowheads="1"/>
          </p:cNvSpPr>
          <p:nvPr>
            <p:ph type="body" idx="1"/>
          </p:nvPr>
        </p:nvSpPr>
        <p:spPr>
          <a:xfrm>
            <a:off x="831850" y="2497138"/>
            <a:ext cx="7650163" cy="4146572"/>
          </a:xfrm>
        </p:spPr>
        <p:txBody>
          <a:bodyPr/>
          <a:lstStyle/>
          <a:p>
            <a:pPr algn="r" rtl="1"/>
            <a:r>
              <a:rPr lang="fa-IR" dirty="0">
                <a:cs typeface="B Lotus" pitchFamily="2" charset="-78"/>
              </a:rPr>
              <a:t>چطور...................................................</a:t>
            </a:r>
          </a:p>
          <a:p>
            <a:pPr algn="r" rtl="1"/>
            <a:r>
              <a:rPr lang="fa-IR" dirty="0">
                <a:cs typeface="B Lotus" pitchFamily="2" charset="-78"/>
              </a:rPr>
              <a:t>يعني</a:t>
            </a:r>
            <a:r>
              <a:rPr lang="fa-IR" dirty="0" smtClean="0">
                <a:cs typeface="B Lotus" pitchFamily="2" charset="-78"/>
              </a:rPr>
              <a:t>....................................................</a:t>
            </a:r>
          </a:p>
          <a:p>
            <a:pPr algn="r" rtl="1"/>
            <a:endParaRPr lang="fa-IR" dirty="0" smtClean="0">
              <a:cs typeface="B Lotus" pitchFamily="2" charset="-78"/>
            </a:endParaRPr>
          </a:p>
          <a:p>
            <a:pPr algn="r" rtl="1"/>
            <a:r>
              <a:rPr lang="fa-IR" dirty="0" smtClean="0">
                <a:solidFill>
                  <a:srgbClr val="FF0000"/>
                </a:solidFill>
                <a:effectLst>
                  <a:outerShdw blurRad="38100" dist="38100" dir="2700000" algn="tl">
                    <a:srgbClr val="000000">
                      <a:alpha val="43137"/>
                    </a:srgbClr>
                  </a:outerShdw>
                </a:effectLst>
                <a:cs typeface="B Lotus" pitchFamily="2" charset="-78"/>
              </a:rPr>
              <a:t>توجه: </a:t>
            </a:r>
            <a:r>
              <a:rPr lang="fa-IR" dirty="0" smtClean="0">
                <a:cs typeface="B Lotus" pitchFamily="2" charset="-78"/>
              </a:rPr>
              <a:t>مساله را براساس واقعیتها تعریف کنید و نه فرضها</a:t>
            </a: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13</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a:xfrm>
            <a:off x="539750" y="188913"/>
            <a:ext cx="8229600" cy="1143000"/>
          </a:xfrm>
        </p:spPr>
        <p:txBody>
          <a:bodyPr/>
          <a:lstStyle/>
          <a:p>
            <a:r>
              <a:rPr lang="ar-SA" altLang="zh-CN" b="1" dirty="0">
                <a:solidFill>
                  <a:schemeClr val="accent6">
                    <a:lumMod val="20000"/>
                    <a:lumOff val="80000"/>
                  </a:schemeClr>
                </a:solidFill>
                <a:effectLst>
                  <a:outerShdw blurRad="38100" dist="38100" dir="2700000" algn="tl">
                    <a:srgbClr val="000000">
                      <a:alpha val="43137"/>
                    </a:srgbClr>
                  </a:outerShdw>
                </a:effectLst>
                <a:cs typeface="B Titr" pitchFamily="2" charset="-78"/>
              </a:rPr>
              <a:t>توليد وخلق راه‌حل‌هاي متعدد</a:t>
            </a:r>
            <a:r>
              <a:rPr lang="fa-IR" altLang="zh-CN" dirty="0">
                <a:solidFill>
                  <a:schemeClr val="accent6">
                    <a:lumMod val="20000"/>
                    <a:lumOff val="80000"/>
                  </a:schemeClr>
                </a:solidFill>
                <a:effectLst>
                  <a:outerShdw blurRad="38100" dist="38100" dir="2700000" algn="tl">
                    <a:srgbClr val="000000">
                      <a:alpha val="43137"/>
                    </a:srgbClr>
                  </a:outerShdw>
                </a:effectLst>
                <a:cs typeface="B Titr" pitchFamily="2" charset="-78"/>
              </a:rPr>
              <a:t> </a:t>
            </a:r>
            <a:endParaRPr lang="en-US"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8371" name="Rectangle 3"/>
          <p:cNvSpPr>
            <a:spLocks noGrp="1" noChangeArrowheads="1"/>
          </p:cNvSpPr>
          <p:nvPr>
            <p:ph type="body" idx="1"/>
          </p:nvPr>
        </p:nvSpPr>
        <p:spPr>
          <a:xfrm>
            <a:off x="1052513" y="2884488"/>
            <a:ext cx="7427912" cy="1814512"/>
          </a:xfrm>
        </p:spPr>
        <p:txBody>
          <a:bodyPr/>
          <a:lstStyle/>
          <a:p>
            <a:pPr algn="r" rtl="1">
              <a:buFont typeface="Wingdings" pitchFamily="2" charset="2"/>
              <a:buNone/>
            </a:pPr>
            <a:r>
              <a:rPr lang="fa-IR" dirty="0">
                <a:cs typeface="B Lotus" pitchFamily="2" charset="-78"/>
              </a:rPr>
              <a:t>روش بارش ذهني:</a:t>
            </a:r>
          </a:p>
          <a:p>
            <a:pPr algn="r" rtl="1">
              <a:buFont typeface="Wingdings" pitchFamily="2" charset="2"/>
              <a:buNone/>
            </a:pPr>
            <a:r>
              <a:rPr lang="fa-IR" dirty="0">
                <a:cs typeface="B Lotus" pitchFamily="2" charset="-78"/>
              </a:rPr>
              <a:t>چه راه‌حل هايي براي </a:t>
            </a:r>
            <a:r>
              <a:rPr lang="fa-IR" dirty="0" smtClean="0">
                <a:cs typeface="B Lotus" pitchFamily="2" charset="-78"/>
              </a:rPr>
              <a:t>مسئله‌ي </a:t>
            </a:r>
            <a:r>
              <a:rPr lang="fa-IR" dirty="0">
                <a:cs typeface="B Lotus" pitchFamily="2" charset="-78"/>
              </a:rPr>
              <a:t>پيشنهاد مي‌كنيد؟</a:t>
            </a: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14</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A. Mohammadi\My Pic\sbPuzzled.jpg"/>
          <p:cNvPicPr>
            <a:picLocks noChangeAspect="1" noChangeArrowheads="1"/>
          </p:cNvPicPr>
          <p:nvPr/>
        </p:nvPicPr>
        <p:blipFill>
          <a:blip r:embed="rId2"/>
          <a:srcRect/>
          <a:stretch>
            <a:fillRect/>
          </a:stretch>
        </p:blipFill>
        <p:spPr bwMode="auto">
          <a:xfrm>
            <a:off x="285720" y="1714489"/>
            <a:ext cx="2787413" cy="2571768"/>
          </a:xfrm>
          <a:prstGeom prst="rect">
            <a:avLst/>
          </a:prstGeom>
          <a:noFill/>
        </p:spPr>
      </p:pic>
      <p:sp>
        <p:nvSpPr>
          <p:cNvPr id="699394" name="Rectangle 2"/>
          <p:cNvSpPr>
            <a:spLocks noGrp="1" noChangeArrowheads="1"/>
          </p:cNvSpPr>
          <p:nvPr>
            <p:ph type="title"/>
          </p:nvPr>
        </p:nvSpPr>
        <p:spPr>
          <a:xfrm>
            <a:off x="827088" y="260350"/>
            <a:ext cx="7643812" cy="1143000"/>
          </a:xfrm>
        </p:spPr>
        <p:txBody>
          <a:bodyPr>
            <a:normAutofit fontScale="90000"/>
          </a:bodyPr>
          <a:lstStyle/>
          <a:p>
            <a:r>
              <a:rPr lang="ar-SA"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ارزيابي سود و زيان يا معايب و محاسن </a:t>
            </a:r>
            <a:r>
              <a:rPr lang="fa-IR"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
            </a:r>
            <a:br>
              <a:rPr lang="fa-IR"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br>
            <a:r>
              <a:rPr lang="ar-SA"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هر </a:t>
            </a:r>
            <a:r>
              <a:rPr lang="ar-SA"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راه حل</a:t>
            </a:r>
            <a:r>
              <a:rPr lang="fa-IR"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 </a:t>
            </a:r>
            <a:endParaRPr lang="en-US" sz="4000" b="1"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9395" name="Rectangle 3"/>
          <p:cNvSpPr>
            <a:spLocks noGrp="1" noChangeArrowheads="1"/>
          </p:cNvSpPr>
          <p:nvPr>
            <p:ph type="body" idx="1"/>
          </p:nvPr>
        </p:nvSpPr>
        <p:spPr>
          <a:xfrm>
            <a:off x="1643042" y="1643050"/>
            <a:ext cx="6696075" cy="1357322"/>
          </a:xfrm>
        </p:spPr>
        <p:txBody>
          <a:bodyPr/>
          <a:lstStyle/>
          <a:p>
            <a:pPr algn="r" rtl="1"/>
            <a:r>
              <a:rPr lang="fa-IR" sz="2800" dirty="0" smtClean="0">
                <a:cs typeface="B Lotus" pitchFamily="2" charset="-78"/>
              </a:rPr>
              <a:t>معایب و محاسن برای شما و اطرافیان</a:t>
            </a:r>
          </a:p>
          <a:p>
            <a:pPr algn="r" rtl="1"/>
            <a:r>
              <a:rPr lang="fa-IR" sz="2800" dirty="0" smtClean="0">
                <a:cs typeface="B Lotus" pitchFamily="2" charset="-78"/>
              </a:rPr>
              <a:t>سود و زیانهای کوتاه مدت و بلندمدت</a:t>
            </a:r>
            <a:endParaRPr lang="en-US" sz="2800" dirty="0">
              <a:cs typeface="B Lotus" pitchFamily="2" charset="-78"/>
            </a:endParaRPr>
          </a:p>
        </p:txBody>
      </p:sp>
      <p:graphicFrame>
        <p:nvGraphicFramePr>
          <p:cNvPr id="5" name="Table 4"/>
          <p:cNvGraphicFramePr>
            <a:graphicFrameLocks noGrp="1"/>
          </p:cNvGraphicFramePr>
          <p:nvPr/>
        </p:nvGraphicFramePr>
        <p:xfrm>
          <a:off x="3048032" y="3214686"/>
          <a:ext cx="5738810" cy="2643207"/>
        </p:xfrm>
        <a:graphic>
          <a:graphicData uri="http://schemas.openxmlformats.org/drawingml/2006/table">
            <a:tbl>
              <a:tblPr firstRow="1" bandRow="1">
                <a:tableStyleId>{5C22544A-7EE6-4342-B048-85BDC9FD1C3A}</a:tableStyleId>
              </a:tblPr>
              <a:tblGrid>
                <a:gridCol w="672522"/>
                <a:gridCol w="2196883"/>
                <a:gridCol w="694959"/>
                <a:gridCol w="2174446"/>
              </a:tblGrid>
              <a:tr h="539430">
                <a:tc>
                  <a:txBody>
                    <a:bodyPr/>
                    <a:lstStyle/>
                    <a:p>
                      <a:pPr algn="r" rtl="1"/>
                      <a:r>
                        <a:rPr lang="fa-IR" sz="2400" dirty="0" smtClean="0">
                          <a:solidFill>
                            <a:schemeClr val="bg1">
                              <a:lumMod val="75000"/>
                            </a:schemeClr>
                          </a:solidFill>
                          <a:cs typeface="B Titr" pitchFamily="2" charset="-78"/>
                        </a:rPr>
                        <a:t>وزن</a:t>
                      </a:r>
                      <a:endParaRPr lang="en-US" sz="2400" dirty="0">
                        <a:solidFill>
                          <a:schemeClr val="bg1">
                            <a:lumMod val="75000"/>
                          </a:schemeClr>
                        </a:solidFill>
                        <a:cs typeface="B Titr" pitchFamily="2" charset="-78"/>
                      </a:endParaRPr>
                    </a:p>
                  </a:txBody>
                  <a:tcPr/>
                </a:tc>
                <a:tc>
                  <a:txBody>
                    <a:bodyPr/>
                    <a:lstStyle/>
                    <a:p>
                      <a:pPr algn="r" rtl="1"/>
                      <a:r>
                        <a:rPr lang="fa-IR" sz="2400" dirty="0" smtClean="0">
                          <a:solidFill>
                            <a:schemeClr val="bg1">
                              <a:lumMod val="75000"/>
                            </a:schemeClr>
                          </a:solidFill>
                          <a:cs typeface="B Titr" pitchFamily="2" charset="-78"/>
                        </a:rPr>
                        <a:t>زیان</a:t>
                      </a:r>
                      <a:endParaRPr lang="en-US" sz="2400" dirty="0">
                        <a:solidFill>
                          <a:schemeClr val="bg1">
                            <a:lumMod val="75000"/>
                          </a:schemeClr>
                        </a:solidFill>
                        <a:cs typeface="B Titr" pitchFamily="2" charset="-78"/>
                      </a:endParaRPr>
                    </a:p>
                  </a:txBody>
                  <a:tcPr/>
                </a:tc>
                <a:tc>
                  <a:txBody>
                    <a:bodyPr/>
                    <a:lstStyle/>
                    <a:p>
                      <a:pPr algn="r" rtl="1"/>
                      <a:r>
                        <a:rPr lang="fa-IR" sz="2400" dirty="0" smtClean="0">
                          <a:solidFill>
                            <a:schemeClr val="bg1">
                              <a:lumMod val="75000"/>
                            </a:schemeClr>
                          </a:solidFill>
                          <a:cs typeface="B Titr" pitchFamily="2" charset="-78"/>
                        </a:rPr>
                        <a:t>وزن</a:t>
                      </a:r>
                      <a:endParaRPr lang="en-US" sz="2400" dirty="0">
                        <a:solidFill>
                          <a:schemeClr val="bg1">
                            <a:lumMod val="75000"/>
                          </a:schemeClr>
                        </a:solidFill>
                        <a:cs typeface="B Titr" pitchFamily="2" charset="-78"/>
                      </a:endParaRPr>
                    </a:p>
                  </a:txBody>
                  <a:tcPr/>
                </a:tc>
                <a:tc>
                  <a:txBody>
                    <a:bodyPr/>
                    <a:lstStyle/>
                    <a:p>
                      <a:pPr algn="r" rtl="1"/>
                      <a:r>
                        <a:rPr lang="fa-IR" sz="2400" dirty="0" smtClean="0">
                          <a:solidFill>
                            <a:schemeClr val="bg1">
                              <a:lumMod val="75000"/>
                            </a:schemeClr>
                          </a:solidFill>
                          <a:cs typeface="B Titr" pitchFamily="2" charset="-78"/>
                        </a:rPr>
                        <a:t>سود</a:t>
                      </a:r>
                      <a:endParaRPr lang="en-US" sz="2400" dirty="0">
                        <a:solidFill>
                          <a:schemeClr val="bg1">
                            <a:lumMod val="75000"/>
                          </a:schemeClr>
                        </a:solidFill>
                        <a:cs typeface="B Titr" pitchFamily="2" charset="-78"/>
                      </a:endParaRPr>
                    </a:p>
                  </a:txBody>
                  <a:tcPr/>
                </a:tc>
              </a:tr>
              <a:tr h="701259">
                <a:tc>
                  <a:txBody>
                    <a:bodyPr/>
                    <a:lstStyle/>
                    <a:p>
                      <a:pPr algn="r" rtl="1"/>
                      <a:endParaRPr lang="en-US" sz="2400" dirty="0">
                        <a:solidFill>
                          <a:schemeClr val="bg1">
                            <a:lumMod val="75000"/>
                          </a:schemeClr>
                        </a:solidFill>
                        <a:cs typeface="B Titr" pitchFamily="2" charset="-78"/>
                      </a:endParaRPr>
                    </a:p>
                  </a:txBody>
                  <a:tcPr/>
                </a:tc>
                <a:tc>
                  <a:txBody>
                    <a:bodyPr/>
                    <a:lstStyle/>
                    <a:p>
                      <a:pPr algn="r" rtl="1"/>
                      <a:endParaRPr lang="en-US" sz="2400" dirty="0">
                        <a:solidFill>
                          <a:schemeClr val="bg1">
                            <a:lumMod val="75000"/>
                          </a:schemeClr>
                        </a:solidFill>
                        <a:cs typeface="B Titr" pitchFamily="2" charset="-78"/>
                      </a:endParaRPr>
                    </a:p>
                  </a:txBody>
                  <a:tcPr/>
                </a:tc>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dirty="0">
                        <a:solidFill>
                          <a:schemeClr val="bg1">
                            <a:lumMod val="75000"/>
                          </a:schemeClr>
                        </a:solidFill>
                        <a:cs typeface="B Titr" pitchFamily="2" charset="-78"/>
                      </a:endParaRPr>
                    </a:p>
                  </a:txBody>
                  <a:tcPr/>
                </a:tc>
              </a:tr>
              <a:tr h="701259">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a:solidFill>
                          <a:schemeClr val="bg1">
                            <a:lumMod val="75000"/>
                          </a:schemeClr>
                        </a:solidFill>
                        <a:cs typeface="B Titr" pitchFamily="2" charset="-78"/>
                      </a:endParaRPr>
                    </a:p>
                  </a:txBody>
                  <a:tcPr/>
                </a:tc>
              </a:tr>
              <a:tr h="701259">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a:solidFill>
                          <a:schemeClr val="bg1">
                            <a:lumMod val="75000"/>
                          </a:schemeClr>
                        </a:solidFill>
                        <a:cs typeface="B Titr" pitchFamily="2" charset="-78"/>
                      </a:endParaRPr>
                    </a:p>
                  </a:txBody>
                  <a:tcPr/>
                </a:tc>
                <a:tc>
                  <a:txBody>
                    <a:bodyPr/>
                    <a:lstStyle/>
                    <a:p>
                      <a:pPr algn="r" rtl="1"/>
                      <a:endParaRPr lang="en-US" sz="2400" dirty="0">
                        <a:solidFill>
                          <a:schemeClr val="bg1">
                            <a:lumMod val="75000"/>
                          </a:schemeClr>
                        </a:solidFill>
                        <a:cs typeface="B Titr" pitchFamily="2" charset="-78"/>
                      </a:endParaRPr>
                    </a:p>
                  </a:txBody>
                  <a:tcPr/>
                </a:tc>
                <a:tc>
                  <a:txBody>
                    <a:bodyPr/>
                    <a:lstStyle/>
                    <a:p>
                      <a:pPr algn="r" rtl="1"/>
                      <a:endParaRPr lang="en-US" sz="2400" dirty="0">
                        <a:solidFill>
                          <a:schemeClr val="bg1">
                            <a:lumMod val="75000"/>
                          </a:schemeClr>
                        </a:solidFill>
                        <a:cs typeface="B Titr" pitchFamily="2" charset="-78"/>
                      </a:endParaRPr>
                    </a:p>
                  </a:txBody>
                  <a:tcPr/>
                </a:tc>
              </a:tr>
            </a:tbl>
          </a:graphicData>
        </a:graphic>
      </p:graphicFrame>
      <p:graphicFrame>
        <p:nvGraphicFramePr>
          <p:cNvPr id="6" name="Table 5"/>
          <p:cNvGraphicFramePr>
            <a:graphicFrameLocks noGrp="1"/>
          </p:cNvGraphicFramePr>
          <p:nvPr/>
        </p:nvGraphicFramePr>
        <p:xfrm>
          <a:off x="3021496" y="2729948"/>
          <a:ext cx="5765346" cy="518160"/>
        </p:xfrm>
        <a:graphic>
          <a:graphicData uri="http://schemas.openxmlformats.org/drawingml/2006/table">
            <a:tbl>
              <a:tblPr/>
              <a:tblGrid>
                <a:gridCol w="5765346"/>
              </a:tblGrid>
              <a:tr h="397565">
                <a:tc>
                  <a:txBody>
                    <a:bodyPr/>
                    <a:lstStyle/>
                    <a:p>
                      <a:pPr algn="ctr" rtl="1"/>
                      <a:r>
                        <a:rPr lang="fa-IR" sz="2800" dirty="0" smtClean="0">
                          <a:solidFill>
                            <a:srgbClr val="FF0000"/>
                          </a:solidFill>
                          <a:cs typeface="B Titr" pitchFamily="2" charset="-78"/>
                        </a:rPr>
                        <a:t>راه</a:t>
                      </a:r>
                      <a:r>
                        <a:rPr lang="fa-IR" sz="2800" baseline="0" dirty="0" smtClean="0">
                          <a:solidFill>
                            <a:srgbClr val="FF0000"/>
                          </a:solidFill>
                          <a:cs typeface="B Titr" pitchFamily="2" charset="-78"/>
                        </a:rPr>
                        <a:t> حل 1</a:t>
                      </a:r>
                      <a:endParaRPr lang="en-US" sz="2800" dirty="0">
                        <a:solidFill>
                          <a:srgbClr val="FF0000"/>
                        </a:solidFill>
                        <a:cs typeface="B Titr" pitchFamily="2" charset="-78"/>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7" name="Slide Number Placeholder 6"/>
          <p:cNvSpPr>
            <a:spLocks noGrp="1"/>
          </p:cNvSpPr>
          <p:nvPr>
            <p:ph type="sldNum" sz="quarter" idx="12"/>
          </p:nvPr>
        </p:nvSpPr>
        <p:spPr/>
        <p:txBody>
          <a:bodyPr/>
          <a:lstStyle/>
          <a:p>
            <a:fld id="{15CDBB3C-5AE9-4830-B496-56B932F8DF00}" type="slidenum">
              <a:rPr lang="fa-IR" smtClean="0"/>
              <a:pPr/>
              <a:t>15</a:t>
            </a:fld>
            <a:endParaRPr lang="fa-IR"/>
          </a:p>
        </p:txBody>
      </p:sp>
      <p:sp>
        <p:nvSpPr>
          <p:cNvPr id="8" name="Footer Placeholder 7"/>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a:xfrm>
            <a:off x="900113" y="2708275"/>
            <a:ext cx="7510462" cy="1143000"/>
          </a:xfrm>
        </p:spPr>
        <p:txBody>
          <a:bodyPr>
            <a:normAutofit fontScale="90000"/>
          </a:bodyPr>
          <a:lstStyle/>
          <a:p>
            <a:r>
              <a:rPr lang="ar-SA" altLang="zh-CN" sz="4000" b="1" dirty="0">
                <a:solidFill>
                  <a:schemeClr val="tx1"/>
                </a:solidFill>
                <a:effectLst/>
                <a:cs typeface="B Titr" pitchFamily="2" charset="-78"/>
              </a:rPr>
              <a:t>حل مسئله‌ي ماهرانه، مستلزم عبور گام‌به‌گام از اين مراحل است</a:t>
            </a:r>
            <a:r>
              <a:rPr lang="fa-IR" altLang="zh-CN" sz="4000" dirty="0">
                <a:solidFill>
                  <a:schemeClr val="tx1"/>
                </a:solidFill>
                <a:effectLst/>
                <a:cs typeface="B Titr" pitchFamily="2" charset="-78"/>
              </a:rPr>
              <a:t> </a:t>
            </a:r>
            <a:endParaRPr lang="en-US" sz="4000" dirty="0">
              <a:solidFill>
                <a:schemeClr val="tx1"/>
              </a:solidFill>
              <a:effectLst/>
              <a:cs typeface="B Titr" pitchFamily="2" charset="-78"/>
            </a:endParaRPr>
          </a:p>
        </p:txBody>
      </p:sp>
      <p:sp>
        <p:nvSpPr>
          <p:cNvPr id="3" name="Slide Number Placeholder 2"/>
          <p:cNvSpPr>
            <a:spLocks noGrp="1"/>
          </p:cNvSpPr>
          <p:nvPr>
            <p:ph type="sldNum" sz="quarter" idx="12"/>
          </p:nvPr>
        </p:nvSpPr>
        <p:spPr/>
        <p:txBody>
          <a:bodyPr/>
          <a:lstStyle/>
          <a:p>
            <a:fld id="{15CDBB3C-5AE9-4830-B496-56B932F8DF00}" type="slidenum">
              <a:rPr lang="fa-IR" smtClean="0"/>
              <a:pPr/>
              <a:t>16</a:t>
            </a:fld>
            <a:endParaRPr lang="fa-IR"/>
          </a:p>
        </p:txBody>
      </p:sp>
      <p:sp>
        <p:nvSpPr>
          <p:cNvPr id="4" name="Footer Placeholder 3"/>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cs typeface="B Titr" pitchFamily="2" charset="-78"/>
              </a:rPr>
              <a:t>راهبردهایی برای بهبود </a:t>
            </a:r>
            <a:r>
              <a:rPr lang="fa-IR" sz="4000" dirty="0" smtClean="0">
                <a:cs typeface="B Titr" pitchFamily="2" charset="-78"/>
              </a:rPr>
              <a:t>جهت </a:t>
            </a:r>
            <a:r>
              <a:rPr lang="fa-IR" sz="4000" dirty="0" smtClean="0">
                <a:cs typeface="B Titr" pitchFamily="2" charset="-78"/>
              </a:rPr>
              <a:t>گیری مساله مدار</a:t>
            </a:r>
            <a:endParaRPr lang="en-US" sz="4000" dirty="0">
              <a:cs typeface="B Titr" pitchFamily="2" charset="-78"/>
            </a:endParaRPr>
          </a:p>
        </p:txBody>
      </p:sp>
      <p:sp>
        <p:nvSpPr>
          <p:cNvPr id="3" name="Content Placeholder 2"/>
          <p:cNvSpPr>
            <a:spLocks noGrp="1"/>
          </p:cNvSpPr>
          <p:nvPr>
            <p:ph idx="1"/>
          </p:nvPr>
        </p:nvSpPr>
        <p:spPr/>
        <p:txBody>
          <a:bodyPr/>
          <a:lstStyle/>
          <a:p>
            <a:pPr algn="r" rtl="1"/>
            <a:endParaRPr lang="fa-IR" dirty="0" smtClean="0">
              <a:cs typeface="B Lotus" pitchFamily="2" charset="-78"/>
            </a:endParaRPr>
          </a:p>
          <a:p>
            <a:pPr algn="r" rtl="1"/>
            <a:r>
              <a:rPr lang="fa-IR" dirty="0" smtClean="0">
                <a:cs typeface="B Lotus" pitchFamily="2" charset="-78"/>
              </a:rPr>
              <a:t>قبل از این که خیلی دیر شود مساله را شناسایی کنید.</a:t>
            </a:r>
          </a:p>
          <a:p>
            <a:pPr algn="r" rtl="1"/>
            <a:r>
              <a:rPr lang="fa-IR" dirty="0" smtClean="0">
                <a:cs typeface="B Lotus" pitchFamily="2" charset="-78"/>
              </a:rPr>
              <a:t>مشکل و مساله را بخشی از زندگی بدانید.</a:t>
            </a:r>
          </a:p>
          <a:p>
            <a:pPr algn="r" rtl="1"/>
            <a:r>
              <a:rPr lang="fa-IR" dirty="0" smtClean="0">
                <a:cs typeface="B Lotus" pitchFamily="2" charset="-78"/>
              </a:rPr>
              <a:t>مشکلات را بعنوان فرصت در نظر بگیرید نه تهدید.</a:t>
            </a: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17</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وقتی حل مساله جواب نمی دهد؟</a:t>
            </a:r>
            <a:endParaRPr lang="en-US" dirty="0">
              <a:cs typeface="B Titr" pitchFamily="2" charset="-78"/>
            </a:endParaRPr>
          </a:p>
        </p:txBody>
      </p:sp>
      <p:sp>
        <p:nvSpPr>
          <p:cNvPr id="3" name="Content Placeholder 2"/>
          <p:cNvSpPr>
            <a:spLocks noGrp="1"/>
          </p:cNvSpPr>
          <p:nvPr>
            <p:ph idx="1"/>
          </p:nvPr>
        </p:nvSpPr>
        <p:spPr/>
        <p:txBody>
          <a:bodyPr/>
          <a:lstStyle/>
          <a:p>
            <a:pPr algn="r" rtl="1"/>
            <a:endParaRPr lang="fa-IR" dirty="0" smtClean="0">
              <a:cs typeface="B Lotus" pitchFamily="2" charset="-78"/>
            </a:endParaRPr>
          </a:p>
          <a:p>
            <a:pPr algn="r" rtl="1"/>
            <a:r>
              <a:rPr lang="fa-IR" dirty="0" smtClean="0">
                <a:cs typeface="B Lotus" pitchFamily="2" charset="-78"/>
              </a:rPr>
              <a:t>آیا دنبال اطمینان طلبی افراطی هستید؟</a:t>
            </a:r>
          </a:p>
          <a:p>
            <a:pPr algn="r" rtl="1"/>
            <a:r>
              <a:rPr lang="fa-IR" dirty="0" smtClean="0">
                <a:cs typeface="B Lotus" pitchFamily="2" charset="-78"/>
              </a:rPr>
              <a:t>آیا حل مساله با آرمان مطلوب شما فاصله دارد؟</a:t>
            </a:r>
          </a:p>
          <a:p>
            <a:pPr algn="r" rtl="1"/>
            <a:r>
              <a:rPr lang="fa-IR" dirty="0" smtClean="0">
                <a:cs typeface="B Lotus" pitchFamily="2" charset="-78"/>
              </a:rPr>
              <a:t>آیا نمی توانید بلاتکلیفی را تحمل کنید؟</a:t>
            </a:r>
          </a:p>
          <a:p>
            <a:pPr algn="r" rtl="1"/>
            <a:r>
              <a:rPr lang="fa-IR" dirty="0" smtClean="0">
                <a:cs typeface="B Lotus" pitchFamily="2" charset="-78"/>
              </a:rPr>
              <a:t>آیا در حل مساله نیز گرفتار اهمالکاری می شوید؟</a:t>
            </a:r>
          </a:p>
          <a:p>
            <a:pPr algn="r" rtl="1"/>
            <a:r>
              <a:rPr lang="fa-IR" dirty="0" smtClean="0">
                <a:cs typeface="B Lotus" pitchFamily="2" charset="-78"/>
              </a:rPr>
              <a:t>آیا نگرانی شما خارج از کنترل است؟</a:t>
            </a:r>
          </a:p>
          <a:p>
            <a:pPr algn="r" rtl="1"/>
            <a:r>
              <a:rPr lang="fa-IR" dirty="0" smtClean="0">
                <a:cs typeface="B Lotus" pitchFamily="2" charset="-78"/>
              </a:rPr>
              <a:t>آیا دنبال تایید افراطی از سوی دیگران هستید؟</a:t>
            </a: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18</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7586" name="Picture 2" descr="Vinca"/>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571480"/>
            <a:ext cx="5715040" cy="707886"/>
          </a:xfrm>
          <a:prstGeom prst="rect">
            <a:avLst/>
          </a:prstGeom>
        </p:spPr>
        <p:txBody>
          <a:bodyPr wrap="square">
            <a:spAutoFit/>
          </a:bodyPr>
          <a:lstStyle/>
          <a:p>
            <a:pPr>
              <a:buNone/>
            </a:pPr>
            <a:r>
              <a:rPr lang="fa-IR" sz="4000" b="1" dirty="0" smtClean="0">
                <a:solidFill>
                  <a:schemeClr val="accent5">
                    <a:lumMod val="40000"/>
                    <a:lumOff val="60000"/>
                  </a:schemeClr>
                </a:solidFill>
                <a:effectLst>
                  <a:outerShdw blurRad="38100" dist="38100" dir="2700000" algn="tl">
                    <a:srgbClr val="000000">
                      <a:alpha val="43137"/>
                    </a:srgbClr>
                  </a:outerShdw>
                </a:effectLst>
                <a:cs typeface="B Titr" pitchFamily="2" charset="-78"/>
              </a:rPr>
              <a:t>زندگی سراسر حل مساله است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body" idx="1"/>
          </p:nvPr>
        </p:nvSpPr>
        <p:spPr>
          <a:xfrm>
            <a:off x="831850" y="1871663"/>
            <a:ext cx="7785100" cy="3367087"/>
          </a:xfrm>
        </p:spPr>
        <p:txBody>
          <a:bodyPr/>
          <a:lstStyle/>
          <a:p>
            <a:pPr algn="r">
              <a:buFont typeface="Wingdings" pitchFamily="2" charset="2"/>
              <a:buNone/>
            </a:pPr>
            <a:r>
              <a:rPr lang="ar-SA" altLang="zh-CN" dirty="0" smtClean="0">
                <a:cs typeface="B Lotus" pitchFamily="2" charset="-78"/>
              </a:rPr>
              <a:t>‌عبارت </a:t>
            </a:r>
            <a:r>
              <a:rPr lang="ar-SA" altLang="zh-CN" dirty="0">
                <a:cs typeface="B Lotus" pitchFamily="2" charset="-78"/>
              </a:rPr>
              <a:t>است از فرايند شناختي- رفتاري</a:t>
            </a:r>
            <a:r>
              <a:rPr lang="fa-IR" altLang="zh-CN" dirty="0">
                <a:cs typeface="B Lotus" pitchFamily="2" charset="-78"/>
              </a:rPr>
              <a:t> ای</a:t>
            </a:r>
            <a:r>
              <a:rPr lang="ar-SA" altLang="zh-CN" dirty="0">
                <a:cs typeface="B Lotus" pitchFamily="2" charset="-78"/>
              </a:rPr>
              <a:t> كه توسط خود فرد هدايت مي‌شود و فرد سعي مي‌كند با كمك آن راه‌حل‌هاي مؤثر يا سازگارانه‌اي براي مسايل زندگي روزمره خويش پيدا كند. به اين ترتيب حل مسئله يك فرايند </a:t>
            </a:r>
            <a:r>
              <a:rPr lang="ar-SA" altLang="zh-CN" dirty="0">
                <a:solidFill>
                  <a:srgbClr val="FF0000"/>
                </a:solidFill>
                <a:cs typeface="B Lotus" pitchFamily="2" charset="-78"/>
              </a:rPr>
              <a:t>آگاهانه</a:t>
            </a:r>
            <a:r>
              <a:rPr lang="ar-SA" altLang="zh-CN" dirty="0">
                <a:cs typeface="B Lotus" pitchFamily="2" charset="-78"/>
              </a:rPr>
              <a:t>، </a:t>
            </a:r>
            <a:r>
              <a:rPr lang="ar-SA" altLang="zh-CN" dirty="0">
                <a:solidFill>
                  <a:srgbClr val="FF0000"/>
                </a:solidFill>
                <a:cs typeface="B Lotus" pitchFamily="2" charset="-78"/>
              </a:rPr>
              <a:t>منطقي</a:t>
            </a:r>
            <a:r>
              <a:rPr lang="ar-SA" altLang="zh-CN" dirty="0">
                <a:cs typeface="B Lotus" pitchFamily="2" charset="-78"/>
              </a:rPr>
              <a:t>، </a:t>
            </a:r>
            <a:r>
              <a:rPr lang="ar-SA" altLang="zh-CN" dirty="0">
                <a:solidFill>
                  <a:srgbClr val="FF0000"/>
                </a:solidFill>
                <a:cs typeface="B Lotus" pitchFamily="2" charset="-78"/>
              </a:rPr>
              <a:t>تلا‌ش‌</a:t>
            </a:r>
            <a:r>
              <a:rPr lang="fa-IR" altLang="zh-CN" dirty="0">
                <a:cs typeface="B Lotus" pitchFamily="2" charset="-78"/>
              </a:rPr>
              <a:t> </a:t>
            </a:r>
            <a:r>
              <a:rPr lang="ar-SA" altLang="zh-CN" dirty="0" smtClean="0">
                <a:cs typeface="B Lotus" pitchFamily="2" charset="-78"/>
              </a:rPr>
              <a:t>بر</a:t>
            </a:r>
            <a:r>
              <a:rPr lang="fa-IR" altLang="zh-CN" dirty="0" smtClean="0">
                <a:cs typeface="B Lotus" pitchFamily="2" charset="-78"/>
              </a:rPr>
              <a:t> </a:t>
            </a:r>
            <a:r>
              <a:rPr lang="ar-SA" altLang="zh-CN" dirty="0" smtClean="0">
                <a:cs typeface="B Lotus" pitchFamily="2" charset="-78"/>
              </a:rPr>
              <a:t>و</a:t>
            </a:r>
            <a:r>
              <a:rPr lang="fa-IR" altLang="zh-CN" dirty="0" smtClean="0">
                <a:cs typeface="B Lotus" pitchFamily="2" charset="-78"/>
              </a:rPr>
              <a:t> </a:t>
            </a:r>
            <a:r>
              <a:rPr lang="ar-SA" altLang="zh-CN" dirty="0" smtClean="0">
                <a:solidFill>
                  <a:srgbClr val="FF0000"/>
                </a:solidFill>
                <a:cs typeface="B Lotus" pitchFamily="2" charset="-78"/>
              </a:rPr>
              <a:t>هدفمند</a:t>
            </a:r>
            <a:r>
              <a:rPr lang="ar-SA" altLang="zh-CN" dirty="0" smtClean="0">
                <a:cs typeface="B Lotus" pitchFamily="2" charset="-78"/>
              </a:rPr>
              <a:t> </a:t>
            </a:r>
            <a:r>
              <a:rPr lang="ar-SA" altLang="zh-CN" dirty="0">
                <a:cs typeface="B Lotus" pitchFamily="2" charset="-78"/>
              </a:rPr>
              <a:t>است</a:t>
            </a:r>
            <a:r>
              <a:rPr lang="fa-IR" altLang="zh-CN" dirty="0">
                <a:cs typeface="B Lotus" pitchFamily="2" charset="-78"/>
              </a:rPr>
              <a:t>.</a:t>
            </a:r>
            <a:r>
              <a:rPr lang="ar-SA" altLang="zh-CN" dirty="0">
                <a:cs typeface="B Lotus" pitchFamily="2" charset="-78"/>
              </a:rPr>
              <a:t> </a:t>
            </a:r>
            <a:endParaRPr lang="fa-IR" dirty="0">
              <a:cs typeface="B Lotus" pitchFamily="2" charset="-78"/>
            </a:endParaRPr>
          </a:p>
        </p:txBody>
      </p:sp>
      <p:sp>
        <p:nvSpPr>
          <p:cNvPr id="3" name="Rectangle 2"/>
          <p:cNvSpPr>
            <a:spLocks noGrp="1" noChangeArrowheads="1"/>
          </p:cNvSpPr>
          <p:nvPr>
            <p:ph type="title"/>
          </p:nvPr>
        </p:nvSpPr>
        <p:spPr>
          <a:xfrm>
            <a:off x="381000" y="152400"/>
            <a:ext cx="8382000" cy="1189038"/>
          </a:xfrm>
        </p:spPr>
        <p:txBody>
          <a:bodyPr/>
          <a:lstStyle/>
          <a:p>
            <a:r>
              <a:rPr lang="fa-IR" b="1" dirty="0" smtClean="0">
                <a:solidFill>
                  <a:schemeClr val="accent6">
                    <a:lumMod val="20000"/>
                    <a:lumOff val="80000"/>
                  </a:schemeClr>
                </a:solidFill>
                <a:latin typeface="B Lotus" pitchFamily="2" charset="-78"/>
                <a:cs typeface="B Titr" pitchFamily="2" charset="-78"/>
              </a:rPr>
              <a:t>تعریف حل مساله:</a:t>
            </a:r>
            <a:endParaRPr lang="en-US" b="1" dirty="0">
              <a:solidFill>
                <a:schemeClr val="accent6">
                  <a:lumMod val="20000"/>
                  <a:lumOff val="80000"/>
                </a:schemeClr>
              </a:solidFill>
              <a:latin typeface="B Lotus" pitchFamily="2" charset="-78"/>
              <a:cs typeface="B Titr"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2</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body" idx="1"/>
          </p:nvPr>
        </p:nvSpPr>
        <p:spPr>
          <a:xfrm>
            <a:off x="831850" y="1844675"/>
            <a:ext cx="7785100" cy="2981325"/>
          </a:xfrm>
        </p:spPr>
        <p:txBody>
          <a:bodyPr/>
          <a:lstStyle/>
          <a:p>
            <a:pPr algn="justLow" rtl="1"/>
            <a:r>
              <a:rPr lang="ar-SA" altLang="zh-CN">
                <a:cs typeface="B Lotus" pitchFamily="2" charset="-78"/>
              </a:rPr>
              <a:t>راه حل مسئله، يك "پاسخ مقابله‌اي" است. وقتي فردي به حل مسئله مي‌پردازد، نوعي مقابله انجام مي‌دهد. مقابله‌ي فرد مي‌تواند مؤثر يا نامؤثر باشد. زماني مقابله مؤثر است كه مسئله حل شود و البته مسئله به‌گونه‌اي حل شود كه حداكثر نتايج، مثبت به‌دست آمده و حداقل عواقب منفي به</a:t>
            </a:r>
            <a:r>
              <a:rPr lang="fa-IR" altLang="zh-CN">
                <a:cs typeface="B Lotus" pitchFamily="2" charset="-78"/>
              </a:rPr>
              <a:t> </a:t>
            </a:r>
            <a:r>
              <a:rPr lang="ar-SA" altLang="zh-CN">
                <a:cs typeface="B Lotus" pitchFamily="2" charset="-78"/>
              </a:rPr>
              <a:t>‌بار آيد.</a:t>
            </a:r>
            <a:r>
              <a:rPr lang="fa-IR" altLang="zh-CN">
                <a:cs typeface="B Lotus" pitchFamily="2" charset="-78"/>
              </a:rPr>
              <a:t> </a:t>
            </a:r>
            <a:endParaRPr lang="en-US">
              <a:cs typeface="B Lotus" pitchFamily="2" charset="-78"/>
            </a:endParaRPr>
          </a:p>
        </p:txBody>
      </p:sp>
      <p:sp>
        <p:nvSpPr>
          <p:cNvPr id="3" name="Slide Number Placeholder 2"/>
          <p:cNvSpPr>
            <a:spLocks noGrp="1"/>
          </p:cNvSpPr>
          <p:nvPr>
            <p:ph type="sldNum" sz="quarter" idx="12"/>
          </p:nvPr>
        </p:nvSpPr>
        <p:spPr/>
        <p:txBody>
          <a:bodyPr/>
          <a:lstStyle/>
          <a:p>
            <a:fld id="{15CDBB3C-5AE9-4830-B496-56B932F8DF00}" type="slidenum">
              <a:rPr lang="fa-IR" smtClean="0"/>
              <a:pPr/>
              <a:t>3</a:t>
            </a:fld>
            <a:endParaRPr lang="fa-IR"/>
          </a:p>
        </p:txBody>
      </p:sp>
      <p:sp>
        <p:nvSpPr>
          <p:cNvPr id="4" name="Footer Placeholder 3"/>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a:xfrm>
            <a:off x="611188" y="260350"/>
            <a:ext cx="8229600" cy="1143000"/>
          </a:xfrm>
        </p:spPr>
        <p:txBody>
          <a:bodyPr/>
          <a:lstStyle/>
          <a:p>
            <a:r>
              <a:rPr lang="ar-SA" altLang="zh-CN" sz="4000" dirty="0">
                <a:solidFill>
                  <a:schemeClr val="accent6">
                    <a:lumMod val="20000"/>
                    <a:lumOff val="80000"/>
                  </a:schemeClr>
                </a:solidFill>
                <a:effectLst>
                  <a:outerShdw blurRad="38100" dist="38100" dir="2700000" algn="tl">
                    <a:srgbClr val="000000">
                      <a:alpha val="43137"/>
                    </a:srgbClr>
                  </a:outerShdw>
                </a:effectLst>
                <a:cs typeface="B Titr" pitchFamily="2" charset="-78"/>
              </a:rPr>
              <a:t>مقابله‌‌ي مسئله‌مدار و مقابله‌ي هيجان‌مدار</a:t>
            </a:r>
            <a:r>
              <a:rPr lang="fa-IR" altLang="zh-CN" dirty="0">
                <a:solidFill>
                  <a:schemeClr val="accent6">
                    <a:lumMod val="20000"/>
                    <a:lumOff val="80000"/>
                  </a:schemeClr>
                </a:solidFill>
                <a:effectLst>
                  <a:outerShdw blurRad="38100" dist="38100" dir="2700000" algn="tl">
                    <a:srgbClr val="000000">
                      <a:alpha val="43137"/>
                    </a:srgbClr>
                  </a:outerShdw>
                </a:effectLst>
                <a:cs typeface="B Titr" pitchFamily="2" charset="-78"/>
              </a:rPr>
              <a:t> </a:t>
            </a:r>
            <a:endParaRPr lang="en-US"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2227" name="Rectangle 3"/>
          <p:cNvSpPr>
            <a:spLocks noGrp="1" noChangeArrowheads="1"/>
          </p:cNvSpPr>
          <p:nvPr>
            <p:ph type="body" idx="1"/>
          </p:nvPr>
        </p:nvSpPr>
        <p:spPr>
          <a:xfrm>
            <a:off x="684213" y="1773238"/>
            <a:ext cx="7931150" cy="4441844"/>
          </a:xfrm>
        </p:spPr>
        <p:txBody>
          <a:bodyPr/>
          <a:lstStyle/>
          <a:p>
            <a:pPr algn="r" rtl="1"/>
            <a:r>
              <a:rPr lang="ar-SA" altLang="zh-CN" dirty="0">
                <a:cs typeface="B Lotus" pitchFamily="2" charset="-78"/>
              </a:rPr>
              <a:t>هدف مقابله‌ي مسئله‌مدار، تغيير شرايط </a:t>
            </a:r>
            <a:r>
              <a:rPr lang="ar-SA" altLang="zh-CN" dirty="0" smtClean="0">
                <a:cs typeface="B Lotus" pitchFamily="2" charset="-78"/>
              </a:rPr>
              <a:t>استرس‌</a:t>
            </a:r>
            <a:r>
              <a:rPr lang="fa-IR" altLang="zh-CN" dirty="0" smtClean="0">
                <a:cs typeface="B Lotus" pitchFamily="2" charset="-78"/>
              </a:rPr>
              <a:t>زا</a:t>
            </a:r>
            <a:r>
              <a:rPr lang="ar-SA" altLang="zh-CN" dirty="0" smtClean="0">
                <a:cs typeface="B Lotus" pitchFamily="2" charset="-78"/>
              </a:rPr>
              <a:t> </a:t>
            </a:r>
            <a:r>
              <a:rPr lang="ar-SA" altLang="zh-CN" dirty="0">
                <a:cs typeface="B Lotus" pitchFamily="2" charset="-78"/>
              </a:rPr>
              <a:t>در جهت بهبود وضعيت و كاهش فشار و حل مسئله است.</a:t>
            </a:r>
            <a:r>
              <a:rPr lang="fa-IR" altLang="zh-CN" dirty="0">
                <a:cs typeface="B Lotus" pitchFamily="2" charset="-78"/>
              </a:rPr>
              <a:t> </a:t>
            </a:r>
          </a:p>
          <a:p>
            <a:pPr algn="r" rtl="1"/>
            <a:endParaRPr lang="fa-IR" altLang="zh-CN" dirty="0">
              <a:cs typeface="B Lotus" pitchFamily="2" charset="-78"/>
            </a:endParaRPr>
          </a:p>
          <a:p>
            <a:pPr algn="r" rtl="1"/>
            <a:r>
              <a:rPr lang="ar-SA" altLang="zh-CN" dirty="0">
                <a:cs typeface="B Lotus" pitchFamily="2" charset="-78"/>
              </a:rPr>
              <a:t>هدف مقابله‌ي هيجان‌مدار، مديريت هيجان‌هاي ايجاد‌شده در اثر موقعيت </a:t>
            </a:r>
            <a:r>
              <a:rPr lang="ar-SA" altLang="zh-CN" dirty="0" smtClean="0">
                <a:cs typeface="B Lotus" pitchFamily="2" charset="-78"/>
              </a:rPr>
              <a:t>استرس‌</a:t>
            </a:r>
            <a:r>
              <a:rPr lang="fa-IR" altLang="zh-CN" dirty="0" smtClean="0">
                <a:cs typeface="B Lotus" pitchFamily="2" charset="-78"/>
              </a:rPr>
              <a:t>زا</a:t>
            </a:r>
            <a:r>
              <a:rPr lang="ar-SA" altLang="zh-CN" dirty="0" smtClean="0">
                <a:cs typeface="B Lotus" pitchFamily="2" charset="-78"/>
              </a:rPr>
              <a:t> </a:t>
            </a:r>
            <a:r>
              <a:rPr lang="ar-SA" altLang="zh-CN" dirty="0">
                <a:cs typeface="B Lotus" pitchFamily="2" charset="-78"/>
              </a:rPr>
              <a:t>است. </a:t>
            </a:r>
            <a:endParaRPr lang="fa-IR" altLang="zh-CN" dirty="0" smtClean="0">
              <a:cs typeface="B Lotus" pitchFamily="2" charset="-78"/>
            </a:endParaRPr>
          </a:p>
          <a:p>
            <a:pPr rtl="1">
              <a:buNone/>
            </a:pPr>
            <a:endParaRPr lang="fa-IR" b="1" dirty="0" smtClean="0">
              <a:solidFill>
                <a:srgbClr val="FF0000"/>
              </a:solidFill>
              <a:cs typeface="B Lotus" pitchFamily="2" charset="-78"/>
            </a:endParaRPr>
          </a:p>
          <a:p>
            <a:pPr rtl="1">
              <a:buNone/>
            </a:pPr>
            <a:r>
              <a:rPr lang="fa-IR" b="1" dirty="0" smtClean="0">
                <a:solidFill>
                  <a:srgbClr val="FF0000"/>
                </a:solidFill>
                <a:cs typeface="B Lotus" pitchFamily="2" charset="-78"/>
              </a:rPr>
              <a:t>شما از شیوه هایی استفاده می کنید؟</a:t>
            </a:r>
            <a:endParaRPr lang="en-US" b="1" dirty="0">
              <a:solidFill>
                <a:srgbClr val="FF0000"/>
              </a:solidFill>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4</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a:xfrm>
            <a:off x="457200" y="76200"/>
            <a:ext cx="8229600" cy="1143000"/>
          </a:xfrm>
        </p:spPr>
        <p:txBody>
          <a:bodyPr/>
          <a:lstStyle/>
          <a:p>
            <a:r>
              <a:rPr lang="fa-IR"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انواع </a:t>
            </a:r>
            <a:r>
              <a:rPr lang="ar-SA"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مقابله‌هاي </a:t>
            </a:r>
            <a:r>
              <a:rPr lang="ar-SA"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مس</a:t>
            </a:r>
            <a:r>
              <a:rPr lang="fa-IR"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ا</a:t>
            </a:r>
            <a:r>
              <a:rPr lang="ar-SA" altLang="zh-CN" sz="4000" b="1" dirty="0" smtClean="0">
                <a:solidFill>
                  <a:schemeClr val="accent6">
                    <a:lumMod val="20000"/>
                    <a:lumOff val="80000"/>
                  </a:schemeClr>
                </a:solidFill>
                <a:effectLst>
                  <a:outerShdw blurRad="38100" dist="38100" dir="2700000" algn="tl">
                    <a:srgbClr val="000000">
                      <a:alpha val="43137"/>
                    </a:srgbClr>
                  </a:outerShdw>
                </a:effectLst>
                <a:cs typeface="B Titr" pitchFamily="2" charset="-78"/>
              </a:rPr>
              <a:t>له‌مدار </a:t>
            </a:r>
            <a:r>
              <a:rPr lang="ar-SA" altLang="zh-CN" sz="4000" b="1" dirty="0">
                <a:solidFill>
                  <a:schemeClr val="accent6">
                    <a:lumMod val="20000"/>
                    <a:lumOff val="80000"/>
                  </a:schemeClr>
                </a:solidFill>
                <a:effectLst>
                  <a:outerShdw blurRad="38100" dist="38100" dir="2700000" algn="tl">
                    <a:srgbClr val="000000">
                      <a:alpha val="43137"/>
                    </a:srgbClr>
                  </a:outerShdw>
                </a:effectLst>
                <a:cs typeface="B Titr" pitchFamily="2" charset="-78"/>
              </a:rPr>
              <a:t>و هيجان‌مدار</a:t>
            </a:r>
            <a:r>
              <a:rPr lang="ar-SA" altLang="zh-CN" dirty="0">
                <a:solidFill>
                  <a:schemeClr val="accent6">
                    <a:lumMod val="20000"/>
                    <a:lumOff val="80000"/>
                  </a:schemeClr>
                </a:solidFill>
                <a:effectLst>
                  <a:outerShdw blurRad="38100" dist="38100" dir="2700000" algn="tl">
                    <a:srgbClr val="000000">
                      <a:alpha val="43137"/>
                    </a:srgbClr>
                  </a:outerShdw>
                </a:effectLst>
                <a:cs typeface="B Titr" pitchFamily="2" charset="-78"/>
              </a:rPr>
              <a:t> </a:t>
            </a:r>
            <a:endParaRPr lang="en-US" dirty="0">
              <a:solidFill>
                <a:schemeClr val="accent6">
                  <a:lumMod val="20000"/>
                  <a:lumOff val="80000"/>
                </a:schemeClr>
              </a:solidFill>
              <a:effectLst>
                <a:outerShdw blurRad="38100" dist="38100" dir="2700000" algn="tl">
                  <a:srgbClr val="000000">
                    <a:alpha val="43137"/>
                  </a:srgbClr>
                </a:outerShdw>
              </a:effectLst>
              <a:cs typeface="B Titr" pitchFamily="2" charset="-78"/>
            </a:endParaRPr>
          </a:p>
        </p:txBody>
      </p:sp>
      <p:sp>
        <p:nvSpPr>
          <p:cNvPr id="693251" name="Rectangle 3"/>
          <p:cNvSpPr>
            <a:spLocks noGrp="1" noChangeArrowheads="1"/>
          </p:cNvSpPr>
          <p:nvPr>
            <p:ph type="body" idx="1"/>
          </p:nvPr>
        </p:nvSpPr>
        <p:spPr>
          <a:xfrm>
            <a:off x="304800" y="1628775"/>
            <a:ext cx="8686800" cy="5153025"/>
          </a:xfrm>
        </p:spPr>
        <p:txBody>
          <a:bodyPr/>
          <a:lstStyle/>
          <a:p>
            <a:pPr algn="r" rtl="1"/>
            <a:r>
              <a:rPr lang="fa-IR" b="1" dirty="0">
                <a:solidFill>
                  <a:srgbClr val="FF0000"/>
                </a:solidFill>
                <a:latin typeface="F_zar" pitchFamily="2" charset="0"/>
                <a:cs typeface="B Lotus" pitchFamily="2" charset="-78"/>
              </a:rPr>
              <a:t>مقابله‌هاي فعال </a:t>
            </a:r>
            <a:r>
              <a:rPr lang="fa-IR" dirty="0">
                <a:latin typeface="F_zar" pitchFamily="2" charset="0"/>
                <a:cs typeface="B Lotus" pitchFamily="2" charset="-78"/>
              </a:rPr>
              <a:t>(مثل اقدام عملي يا تلاش در جهت برطرف نمودن مسئله)</a:t>
            </a:r>
          </a:p>
          <a:p>
            <a:pPr algn="r" rtl="1"/>
            <a:r>
              <a:rPr lang="fa-IR" dirty="0">
                <a:latin typeface="F_zar" pitchFamily="2" charset="0"/>
                <a:cs typeface="B Lotus" pitchFamily="2" charset="-78"/>
              </a:rPr>
              <a:t> </a:t>
            </a:r>
            <a:r>
              <a:rPr lang="fa-IR" b="1" dirty="0">
                <a:solidFill>
                  <a:srgbClr val="FF0000"/>
                </a:solidFill>
                <a:latin typeface="F_zar" pitchFamily="2" charset="0"/>
                <a:cs typeface="B Lotus" pitchFamily="2" charset="-78"/>
              </a:rPr>
              <a:t>برنامه‌ريزي</a:t>
            </a:r>
            <a:r>
              <a:rPr lang="fa-IR" dirty="0">
                <a:latin typeface="F_zar" pitchFamily="2" charset="0"/>
                <a:cs typeface="B Lotus" pitchFamily="2" charset="-78"/>
              </a:rPr>
              <a:t> (مثل فكر كردن در مورد اين كه چگونه مي‌توان با مسئله يا مشكل روبرو شد يا برنامه ريزي در مورد اقدامات فعالانه‌اي كه بايد براي مقابله صورت گيرند)</a:t>
            </a:r>
          </a:p>
          <a:p>
            <a:pPr algn="r" rtl="1"/>
            <a:r>
              <a:rPr lang="fa-IR" dirty="0">
                <a:latin typeface="F_zar" pitchFamily="2" charset="0"/>
                <a:cs typeface="B Lotus" pitchFamily="2" charset="-78"/>
              </a:rPr>
              <a:t> تلاش در جهت </a:t>
            </a:r>
            <a:r>
              <a:rPr lang="fa-IR" b="1" dirty="0">
                <a:solidFill>
                  <a:srgbClr val="FF0000"/>
                </a:solidFill>
                <a:latin typeface="F_zar" pitchFamily="2" charset="0"/>
                <a:cs typeface="B Lotus" pitchFamily="2" charset="-78"/>
              </a:rPr>
              <a:t>يافتن منابع حمايت </a:t>
            </a:r>
            <a:r>
              <a:rPr lang="fa-IR" dirty="0">
                <a:latin typeface="F_zar" pitchFamily="2" charset="0"/>
                <a:cs typeface="B Lotus" pitchFamily="2" charset="-78"/>
              </a:rPr>
              <a:t>اجتماعي كه مي‌توانند عملاً مؤثر واقع شوند (مثلاً كمك گرفتن، كسب اطلاعات، يا نظر مشورتي گرفتن در مورد آن‌چه كه بايد در جهت حل مسئله صورت گيرد)</a:t>
            </a:r>
          </a:p>
        </p:txBody>
      </p:sp>
      <p:sp>
        <p:nvSpPr>
          <p:cNvPr id="4" name="Slide Number Placeholder 3"/>
          <p:cNvSpPr>
            <a:spLocks noGrp="1"/>
          </p:cNvSpPr>
          <p:nvPr>
            <p:ph type="sldNum" sz="quarter" idx="12"/>
          </p:nvPr>
        </p:nvSpPr>
        <p:spPr/>
        <p:txBody>
          <a:bodyPr/>
          <a:lstStyle/>
          <a:p>
            <a:fld id="{15CDBB3C-5AE9-4830-B496-56B932F8DF00}" type="slidenum">
              <a:rPr lang="fa-IR" smtClean="0"/>
              <a:pPr/>
              <a:t>5</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p:txBody>
          <a:bodyPr/>
          <a:lstStyle/>
          <a:p>
            <a:endParaRPr lang="en-US">
              <a:cs typeface="B Lotus" pitchFamily="2" charset="-78"/>
            </a:endParaRPr>
          </a:p>
        </p:txBody>
      </p:sp>
      <p:sp>
        <p:nvSpPr>
          <p:cNvPr id="706563" name="Rectangle 3"/>
          <p:cNvSpPr>
            <a:spLocks noGrp="1" noChangeArrowheads="1"/>
          </p:cNvSpPr>
          <p:nvPr>
            <p:ph type="body" idx="1"/>
          </p:nvPr>
        </p:nvSpPr>
        <p:spPr>
          <a:xfrm>
            <a:off x="250825" y="1524000"/>
            <a:ext cx="8512175" cy="4568825"/>
          </a:xfrm>
        </p:spPr>
        <p:txBody>
          <a:bodyPr/>
          <a:lstStyle/>
          <a:p>
            <a:pPr algn="r" rtl="1"/>
            <a:r>
              <a:rPr lang="fa-IR" sz="2800" dirty="0">
                <a:latin typeface="F_zar" pitchFamily="2" charset="0"/>
                <a:cs typeface="B Lotus" pitchFamily="2" charset="-78"/>
              </a:rPr>
              <a:t>در پي </a:t>
            </a:r>
            <a:r>
              <a:rPr lang="fa-IR" sz="2800" b="1" dirty="0">
                <a:solidFill>
                  <a:srgbClr val="FF0000"/>
                </a:solidFill>
                <a:latin typeface="F_zar" pitchFamily="2" charset="0"/>
                <a:cs typeface="B Lotus" pitchFamily="2" charset="-78"/>
              </a:rPr>
              <a:t>حمايت اجتماعي عاطفي </a:t>
            </a:r>
            <a:r>
              <a:rPr lang="fa-IR" sz="2800" dirty="0">
                <a:latin typeface="F_zar" pitchFamily="2" charset="0"/>
                <a:cs typeface="B Lotus" pitchFamily="2" charset="-78"/>
              </a:rPr>
              <a:t>برآمدن (حس دلسوزي و حمايت عاطفي كسي را به‌دست آوردن)</a:t>
            </a:r>
          </a:p>
          <a:p>
            <a:pPr algn="r" rtl="1"/>
            <a:r>
              <a:rPr lang="fa-IR" sz="2800" dirty="0">
                <a:latin typeface="F_zar" pitchFamily="2" charset="0"/>
                <a:cs typeface="B Lotus" pitchFamily="2" charset="-78"/>
              </a:rPr>
              <a:t> </a:t>
            </a:r>
            <a:r>
              <a:rPr lang="fa-IR" sz="2800" b="1" dirty="0">
                <a:solidFill>
                  <a:srgbClr val="FF0000"/>
                </a:solidFill>
                <a:latin typeface="F_zar" pitchFamily="2" charset="0"/>
                <a:cs typeface="B Lotus" pitchFamily="2" charset="-78"/>
              </a:rPr>
              <a:t>كنار گذاشتن ساير فعاليت‌ها </a:t>
            </a:r>
            <a:r>
              <a:rPr lang="fa-IR" sz="2800" dirty="0">
                <a:latin typeface="F_zar" pitchFamily="2" charset="0"/>
                <a:cs typeface="B Lotus" pitchFamily="2" charset="-78"/>
              </a:rPr>
              <a:t>(توجه نكردن به ساير فعاليت‌هايي كه فرد انجام مي‌دهد تا به اين ترتيب بتواند با تمام قوا و با تمركز كامل به حل مسئله بپردازد)</a:t>
            </a:r>
          </a:p>
          <a:p>
            <a:pPr algn="r" rtl="1"/>
            <a:r>
              <a:rPr lang="fa-IR" sz="2800" dirty="0">
                <a:latin typeface="F_zar" pitchFamily="2" charset="0"/>
                <a:cs typeface="B Lotus" pitchFamily="2" charset="-78"/>
              </a:rPr>
              <a:t> </a:t>
            </a:r>
            <a:r>
              <a:rPr lang="fa-IR" sz="2800" b="1" dirty="0">
                <a:solidFill>
                  <a:srgbClr val="FF0000"/>
                </a:solidFill>
                <a:latin typeface="F_zar" pitchFamily="2" charset="0"/>
                <a:cs typeface="B Lotus" pitchFamily="2" charset="-78"/>
              </a:rPr>
              <a:t>پناه بردن به مذهب </a:t>
            </a:r>
            <a:r>
              <a:rPr lang="fa-IR" sz="2800" dirty="0">
                <a:latin typeface="F_zar" pitchFamily="2" charset="0"/>
                <a:cs typeface="B Lotus" pitchFamily="2" charset="-78"/>
              </a:rPr>
              <a:t>(افزايش فعاليت و رفتارهاي مذهبي)</a:t>
            </a:r>
          </a:p>
          <a:p>
            <a:pPr algn="r" rtl="1"/>
            <a:r>
              <a:rPr lang="fa-IR" sz="2800" dirty="0">
                <a:latin typeface="F_zar" pitchFamily="2" charset="0"/>
                <a:cs typeface="B Lotus" pitchFamily="2" charset="-78"/>
              </a:rPr>
              <a:t> </a:t>
            </a:r>
            <a:r>
              <a:rPr lang="fa-IR" sz="2800" b="1" dirty="0">
                <a:solidFill>
                  <a:srgbClr val="FF0000"/>
                </a:solidFill>
                <a:latin typeface="F_zar" pitchFamily="2" charset="0"/>
                <a:cs typeface="B Lotus" pitchFamily="2" charset="-78"/>
              </a:rPr>
              <a:t>تفسير مجدد مسئله </a:t>
            </a:r>
            <a:r>
              <a:rPr lang="fa-IR" sz="2800" dirty="0">
                <a:latin typeface="F_zar" pitchFamily="2" charset="0"/>
                <a:cs typeface="B Lotus" pitchFamily="2" charset="-78"/>
              </a:rPr>
              <a:t>به سبكي مثبت و آن را به عنوان فرصتي براي رشد و بلوغ اجتماعي ديدن (از موقعيت نهايت استفاده را براي رشد كردن و مسئله‌ را از جنبه‌هاي مثبت و سازنده‌ي آن ديدن)</a:t>
            </a:r>
          </a:p>
          <a:p>
            <a:endParaRPr lang="en-US" sz="2800"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6</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p:txBody>
          <a:bodyPr/>
          <a:lstStyle/>
          <a:p>
            <a:endParaRPr lang="en-US">
              <a:cs typeface="B Lotus" pitchFamily="2" charset="-78"/>
            </a:endParaRPr>
          </a:p>
        </p:txBody>
      </p:sp>
      <p:sp>
        <p:nvSpPr>
          <p:cNvPr id="704515" name="Rectangle 3"/>
          <p:cNvSpPr>
            <a:spLocks noGrp="1" noChangeArrowheads="1"/>
          </p:cNvSpPr>
          <p:nvPr>
            <p:ph type="body" idx="1"/>
          </p:nvPr>
        </p:nvSpPr>
        <p:spPr>
          <a:xfrm>
            <a:off x="395288" y="1524000"/>
            <a:ext cx="8367712" cy="4713288"/>
          </a:xfrm>
        </p:spPr>
        <p:txBody>
          <a:bodyPr/>
          <a:lstStyle/>
          <a:p>
            <a:pPr algn="r" rtl="1">
              <a:lnSpc>
                <a:spcPct val="90000"/>
              </a:lnSpc>
            </a:pPr>
            <a:r>
              <a:rPr lang="fa-IR" b="1" dirty="0">
                <a:solidFill>
                  <a:srgbClr val="FF0000"/>
                </a:solidFill>
                <a:latin typeface="F_zar" pitchFamily="2" charset="0"/>
                <a:cs typeface="B Lotus" pitchFamily="2" charset="-78"/>
              </a:rPr>
              <a:t>بازداري مقابله </a:t>
            </a:r>
            <a:r>
              <a:rPr lang="fa-IR" dirty="0" smtClean="0">
                <a:latin typeface="F_zar" pitchFamily="2" charset="0"/>
                <a:cs typeface="B Lotus" pitchFamily="2" charset="-78"/>
              </a:rPr>
              <a:t>(مقابله‌ي </a:t>
            </a:r>
            <a:r>
              <a:rPr lang="fa-IR" dirty="0">
                <a:latin typeface="F_zar" pitchFamily="2" charset="0"/>
                <a:cs typeface="B Lotus" pitchFamily="2" charset="-78"/>
              </a:rPr>
              <a:t>منفعلانه به‌صورت عقب‌نشيني و دست از تلاش برداشتن تا زماني كه شرايط به شكلي </a:t>
            </a:r>
            <a:r>
              <a:rPr lang="fa-IR" dirty="0" smtClean="0">
                <a:latin typeface="F_zar" pitchFamily="2" charset="0"/>
                <a:cs typeface="B Lotus" pitchFamily="2" charset="-78"/>
              </a:rPr>
              <a:t>درآيد كه </a:t>
            </a:r>
            <a:r>
              <a:rPr lang="fa-IR" dirty="0">
                <a:latin typeface="F_zar" pitchFamily="2" charset="0"/>
                <a:cs typeface="B Lotus" pitchFamily="2" charset="-78"/>
              </a:rPr>
              <a:t>راهبردهاي مقابله‌اي فرد بتوانند مؤثر واقع شوند)</a:t>
            </a:r>
          </a:p>
          <a:p>
            <a:pPr algn="r" rtl="1">
              <a:lnSpc>
                <a:spcPct val="90000"/>
              </a:lnSpc>
            </a:pPr>
            <a:r>
              <a:rPr lang="fa-IR" b="1" dirty="0">
                <a:solidFill>
                  <a:srgbClr val="FF0000"/>
                </a:solidFill>
                <a:latin typeface="F_zar" pitchFamily="2" charset="0"/>
                <a:cs typeface="B Lotus" pitchFamily="2" charset="-78"/>
              </a:rPr>
              <a:t>تسليم شدن</a:t>
            </a:r>
            <a:r>
              <a:rPr lang="fa-IR" dirty="0">
                <a:latin typeface="F_zar" pitchFamily="2" charset="0"/>
                <a:cs typeface="B Lotus" pitchFamily="2" charset="-78"/>
              </a:rPr>
              <a:t>، دست از تلاش كشيدن و پذيرش شرايط (مثلاً پذيرفتن اين واقعيت كه استرس اتفاق </a:t>
            </a:r>
            <a:r>
              <a:rPr lang="fa-IR" dirty="0" smtClean="0">
                <a:latin typeface="F_zar" pitchFamily="2" charset="0"/>
                <a:cs typeface="B Lotus" pitchFamily="2" charset="-78"/>
              </a:rPr>
              <a:t>افتاده ‌است </a:t>
            </a:r>
            <a:r>
              <a:rPr lang="fa-IR" dirty="0">
                <a:latin typeface="F_zar" pitchFamily="2" charset="0"/>
                <a:cs typeface="B Lotus" pitchFamily="2" charset="-78"/>
              </a:rPr>
              <a:t>و مسئله واقعي است)</a:t>
            </a:r>
          </a:p>
          <a:p>
            <a:pPr algn="r" rtl="1">
              <a:lnSpc>
                <a:spcPct val="90000"/>
              </a:lnSpc>
            </a:pPr>
            <a:r>
              <a:rPr lang="fa-IR" dirty="0">
                <a:latin typeface="F_zar" pitchFamily="2" charset="0"/>
                <a:cs typeface="B Lotus" pitchFamily="2" charset="-78"/>
              </a:rPr>
              <a:t> </a:t>
            </a:r>
            <a:r>
              <a:rPr lang="fa-IR" b="1" dirty="0">
                <a:solidFill>
                  <a:srgbClr val="FF0000"/>
                </a:solidFill>
                <a:latin typeface="F_zar" pitchFamily="2" charset="0"/>
                <a:cs typeface="B Lotus" pitchFamily="2" charset="-78"/>
              </a:rPr>
              <a:t>تمركز بر تخليه احساسات </a:t>
            </a:r>
            <a:r>
              <a:rPr lang="fa-IR" dirty="0">
                <a:latin typeface="F_zar" pitchFamily="2" charset="0"/>
                <a:cs typeface="B Lotus" pitchFamily="2" charset="-78"/>
              </a:rPr>
              <a:t>(توجه زياد به ناراحتي و فشار </a:t>
            </a:r>
            <a:r>
              <a:rPr lang="fa-IR" dirty="0" smtClean="0">
                <a:latin typeface="F_zar" pitchFamily="2" charset="0"/>
                <a:cs typeface="B Lotus" pitchFamily="2" charset="-78"/>
              </a:rPr>
              <a:t>رواني اي </a:t>
            </a:r>
            <a:r>
              <a:rPr lang="fa-IR" dirty="0">
                <a:latin typeface="F_zar" pitchFamily="2" charset="0"/>
                <a:cs typeface="B Lotus" pitchFamily="2" charset="-78"/>
              </a:rPr>
              <a:t>كه فرد تجربه مي‌كند و تمايل به تخليه اين هيجانات)</a:t>
            </a:r>
          </a:p>
          <a:p>
            <a:pPr algn="r" rtl="1">
              <a:lnSpc>
                <a:spcPct val="90000"/>
              </a:lnSpc>
            </a:pPr>
            <a:r>
              <a:rPr lang="fa-IR" b="1" dirty="0">
                <a:solidFill>
                  <a:srgbClr val="FF0000"/>
                </a:solidFill>
                <a:latin typeface="F_zar" pitchFamily="2" charset="0"/>
                <a:cs typeface="B Lotus" pitchFamily="2" charset="-78"/>
              </a:rPr>
              <a:t>انكار</a:t>
            </a:r>
            <a:r>
              <a:rPr lang="fa-IR" dirty="0">
                <a:latin typeface="F_zar" pitchFamily="2" charset="0"/>
                <a:cs typeface="B Lotus" pitchFamily="2" charset="-78"/>
              </a:rPr>
              <a:t> (تلاش براي ناديده گرفتن رويداد مسئله‌آفرين)</a:t>
            </a:r>
            <a:endParaRPr lang="en-US" dirty="0">
              <a:latin typeface="F_zar" pitchFamily="2" charset="0"/>
              <a:cs typeface="B Lotus" pitchFamily="2" charset="-78"/>
            </a:endParaRPr>
          </a:p>
          <a:p>
            <a:pPr>
              <a:lnSpc>
                <a:spcPct val="90000"/>
              </a:lnSpc>
            </a:pP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7</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endParaRPr lang="en-US">
              <a:cs typeface="B Lotus" pitchFamily="2" charset="-78"/>
            </a:endParaRPr>
          </a:p>
        </p:txBody>
      </p:sp>
      <p:sp>
        <p:nvSpPr>
          <p:cNvPr id="705539" name="Rectangle 3"/>
          <p:cNvSpPr>
            <a:spLocks noGrp="1" noChangeArrowheads="1"/>
          </p:cNvSpPr>
          <p:nvPr>
            <p:ph type="body" idx="1"/>
          </p:nvPr>
        </p:nvSpPr>
        <p:spPr>
          <a:xfrm>
            <a:off x="381000" y="1524000"/>
            <a:ext cx="8382000" cy="4713288"/>
          </a:xfrm>
        </p:spPr>
        <p:txBody>
          <a:bodyPr/>
          <a:lstStyle/>
          <a:p>
            <a:pPr algn="r" rtl="1"/>
            <a:r>
              <a:rPr lang="fa-IR" dirty="0">
                <a:latin typeface="F_zar" pitchFamily="2" charset="0"/>
                <a:cs typeface="B Lotus" pitchFamily="2" charset="-78"/>
              </a:rPr>
              <a:t> </a:t>
            </a:r>
            <a:r>
              <a:rPr lang="fa-IR" b="1" dirty="0">
                <a:solidFill>
                  <a:srgbClr val="FF0000"/>
                </a:solidFill>
                <a:latin typeface="F_zar" pitchFamily="2" charset="0"/>
                <a:cs typeface="B Lotus" pitchFamily="2" charset="-78"/>
              </a:rPr>
              <a:t>پرت كردن حواس خويش </a:t>
            </a:r>
            <a:r>
              <a:rPr lang="fa-IR" dirty="0">
                <a:latin typeface="F_zar" pitchFamily="2" charset="0"/>
                <a:cs typeface="B Lotus" pitchFamily="2" charset="-78"/>
              </a:rPr>
              <a:t>(فكر نكردن به هر آنچه كه يادآور مسئله است مثلآ خيال‌پردازي، خوابيدن يا سرگرم كردن خود با موضوعات ديگر)</a:t>
            </a:r>
          </a:p>
          <a:p>
            <a:pPr algn="r" rtl="1"/>
            <a:r>
              <a:rPr lang="fa-IR" dirty="0">
                <a:latin typeface="F_zar" pitchFamily="2" charset="0"/>
                <a:cs typeface="B Lotus" pitchFamily="2" charset="-78"/>
              </a:rPr>
              <a:t> </a:t>
            </a:r>
            <a:r>
              <a:rPr lang="fa-IR" b="1" dirty="0">
                <a:solidFill>
                  <a:srgbClr val="FF0000"/>
                </a:solidFill>
                <a:latin typeface="F_zar" pitchFamily="2" charset="0"/>
                <a:cs typeface="B Lotus" pitchFamily="2" charset="-78"/>
              </a:rPr>
              <a:t>انجام رفتارهايي غير از حل مسئله </a:t>
            </a:r>
            <a:r>
              <a:rPr lang="fa-IR" dirty="0">
                <a:latin typeface="F_zar" pitchFamily="2" charset="0"/>
                <a:cs typeface="B Lotus" pitchFamily="2" charset="-78"/>
              </a:rPr>
              <a:t>(مثلاً دست از تلاش كشيدن، تسليم شدن و به دنبال هدفي كه مسئله آفريده است نرفتن)</a:t>
            </a:r>
          </a:p>
          <a:p>
            <a:pPr algn="r" rtl="1"/>
            <a:r>
              <a:rPr lang="fa-IR" b="1" dirty="0">
                <a:solidFill>
                  <a:srgbClr val="FF0000"/>
                </a:solidFill>
                <a:latin typeface="F_zar" pitchFamily="2" charset="0"/>
                <a:cs typeface="B Lotus" pitchFamily="2" charset="-78"/>
              </a:rPr>
              <a:t>مصرف الكل و مواد مخدر </a:t>
            </a:r>
            <a:r>
              <a:rPr lang="fa-IR" dirty="0">
                <a:latin typeface="F_zar" pitchFamily="2" charset="0"/>
                <a:cs typeface="B Lotus" pitchFamily="2" charset="-78"/>
              </a:rPr>
              <a:t>(استفاده از الكل و مواد مخدر يا دارو به عنوان راهي براي فراموش كردن مسئله) </a:t>
            </a:r>
          </a:p>
          <a:p>
            <a:pPr algn="r" rtl="1"/>
            <a:r>
              <a:rPr lang="fa-IR" b="1" dirty="0">
                <a:solidFill>
                  <a:srgbClr val="FF0000"/>
                </a:solidFill>
                <a:latin typeface="F_zar" pitchFamily="2" charset="0"/>
                <a:cs typeface="B Lotus" pitchFamily="2" charset="-78"/>
              </a:rPr>
              <a:t> شوخي </a:t>
            </a:r>
            <a:r>
              <a:rPr lang="fa-IR" dirty="0">
                <a:latin typeface="F_zar" pitchFamily="2" charset="0"/>
                <a:cs typeface="B Lotus" pitchFamily="2" charset="-78"/>
              </a:rPr>
              <a:t>(مسئله را به شوخي گرفتن يا طنز پردازي در مورد آن)</a:t>
            </a:r>
            <a:endParaRPr lang="en-US" dirty="0">
              <a:latin typeface="F_zar" pitchFamily="2" charset="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8</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راهبردهای مقابله</a:t>
            </a:r>
            <a:endParaRPr lang="en-US" dirty="0">
              <a:cs typeface="B Titr" pitchFamily="2" charset="-78"/>
            </a:endParaRPr>
          </a:p>
        </p:txBody>
      </p:sp>
      <p:sp>
        <p:nvSpPr>
          <p:cNvPr id="3" name="Content Placeholder 2"/>
          <p:cNvSpPr>
            <a:spLocks noGrp="1"/>
          </p:cNvSpPr>
          <p:nvPr>
            <p:ph idx="1"/>
          </p:nvPr>
        </p:nvSpPr>
        <p:spPr/>
        <p:txBody>
          <a:bodyPr/>
          <a:lstStyle/>
          <a:p>
            <a:pPr algn="r" rtl="1"/>
            <a:endParaRPr lang="fa-IR" smtClean="0">
              <a:cs typeface="B Lotus" pitchFamily="2" charset="-78"/>
            </a:endParaRPr>
          </a:p>
          <a:p>
            <a:pPr algn="r" rtl="1"/>
            <a:r>
              <a:rPr lang="fa-IR" smtClean="0">
                <a:cs typeface="B Lotus" pitchFamily="2" charset="-78"/>
              </a:rPr>
              <a:t>مقابله </a:t>
            </a:r>
            <a:r>
              <a:rPr lang="fa-IR" dirty="0" smtClean="0">
                <a:cs typeface="B Lotus" pitchFamily="2" charset="-78"/>
              </a:rPr>
              <a:t>منطقی (مساله مدار)</a:t>
            </a:r>
          </a:p>
          <a:p>
            <a:pPr algn="r" rtl="1"/>
            <a:r>
              <a:rPr lang="fa-IR" dirty="0" smtClean="0">
                <a:cs typeface="B Lotus" pitchFamily="2" charset="-78"/>
              </a:rPr>
              <a:t>مقابله هیجانی (هیجان مدار)</a:t>
            </a:r>
          </a:p>
          <a:p>
            <a:pPr algn="r" rtl="1"/>
            <a:r>
              <a:rPr lang="fa-IR" dirty="0" smtClean="0">
                <a:cs typeface="B Lotus" pitchFamily="2" charset="-78"/>
              </a:rPr>
              <a:t>مقابله اجتنابی (انکار)</a:t>
            </a:r>
          </a:p>
          <a:p>
            <a:pPr algn="r" rtl="1"/>
            <a:r>
              <a:rPr lang="fa-IR" dirty="0" smtClean="0">
                <a:cs typeface="B Lotus" pitchFamily="2" charset="-78"/>
              </a:rPr>
              <a:t>مقابله انفصالی</a:t>
            </a:r>
            <a:endParaRPr lang="en-US" dirty="0">
              <a:cs typeface="B Lotus" pitchFamily="2" charset="-78"/>
            </a:endParaRPr>
          </a:p>
        </p:txBody>
      </p:sp>
      <p:sp>
        <p:nvSpPr>
          <p:cNvPr id="4" name="Slide Number Placeholder 3"/>
          <p:cNvSpPr>
            <a:spLocks noGrp="1"/>
          </p:cNvSpPr>
          <p:nvPr>
            <p:ph type="sldNum" sz="quarter" idx="12"/>
          </p:nvPr>
        </p:nvSpPr>
        <p:spPr/>
        <p:txBody>
          <a:bodyPr/>
          <a:lstStyle/>
          <a:p>
            <a:fld id="{15CDBB3C-5AE9-4830-B496-56B932F8DF00}" type="slidenum">
              <a:rPr lang="fa-IR" smtClean="0"/>
              <a:pPr/>
              <a:t>9</a:t>
            </a:fld>
            <a:endParaRPr lang="fa-IR"/>
          </a:p>
        </p:txBody>
      </p:sp>
      <p:sp>
        <p:nvSpPr>
          <p:cNvPr id="5" name="Footer Placeholder 4"/>
          <p:cNvSpPr>
            <a:spLocks noGrp="1"/>
          </p:cNvSpPr>
          <p:nvPr>
            <p:ph type="ftr" sz="quarter" idx="11"/>
          </p:nvPr>
        </p:nvSpPr>
        <p:spPr/>
        <p:txBody>
          <a:bodyPr/>
          <a:lstStyle/>
          <a:p>
            <a:r>
              <a:rPr lang="fa-IR" smtClean="0"/>
              <a:t>رفتاردرمانی شناختی اختلالهای اضطرابی</a:t>
            </a:r>
            <a:endParaRPr lang="fa-I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TotalTime>
  <Words>1034</Words>
  <Application>Microsoft Office PowerPoint</Application>
  <PresentationFormat>On-screen Show (4:3)</PresentationFormat>
  <Paragraphs>112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مهارت حل مساله</vt:lpstr>
      <vt:lpstr>تعریف حل مساله:</vt:lpstr>
      <vt:lpstr>Slide 3</vt:lpstr>
      <vt:lpstr>مقابله‌‌ي مسئله‌مدار و مقابله‌ي هيجان‌مدار </vt:lpstr>
      <vt:lpstr>انواع مقابله‌هاي مساله‌مدار و هيجان‌مدار </vt:lpstr>
      <vt:lpstr>Slide 6</vt:lpstr>
      <vt:lpstr>Slide 7</vt:lpstr>
      <vt:lpstr>Slide 8</vt:lpstr>
      <vt:lpstr>راهبردهای مقابله</vt:lpstr>
      <vt:lpstr>مقابله‌هاي هيجان‌مدار سازگارانه و ناسازگارانه</vt:lpstr>
      <vt:lpstr>به‌منظور اتخاذ يك مقابله‌ي مسئله‌مدار سازنده (به‌جاي مقابله هيجان‌مدار غير مؤثر) فرد بايد</vt:lpstr>
      <vt:lpstr>مقابله‌ي مسئله‌مدار مستلزم عبور از چهار مرحله است </vt:lpstr>
      <vt:lpstr>تعريف واضح و دقیق مساله</vt:lpstr>
      <vt:lpstr>توليد وخلق راه‌حل‌هاي متعدد </vt:lpstr>
      <vt:lpstr>ارزيابي سود و زيان يا معايب و محاسن  هر راه حل </vt:lpstr>
      <vt:lpstr>حل مسئله‌ي ماهرانه، مستلزم عبور گام‌به‌گام از اين مراحل است </vt:lpstr>
      <vt:lpstr>راهبردهایی برای بهبود جهت گیری مساله مدار</vt:lpstr>
      <vt:lpstr>وقتی حل مساله جواب نمی دهد؟</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مهارت حل مساله</dc:title>
  <dc:creator>A. Mohammadi</dc:creator>
  <cp:lastModifiedBy>A. Mohammadi</cp:lastModifiedBy>
  <cp:revision>1</cp:revision>
  <dcterms:created xsi:type="dcterms:W3CDTF">2011-01-01T07:25:50Z</dcterms:created>
  <dcterms:modified xsi:type="dcterms:W3CDTF">2011-01-01T07:34:11Z</dcterms:modified>
</cp:coreProperties>
</file>