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5"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7" name="Freeform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91E9CB2A-BB31-457A-AB07-88AB0776CE34}" type="datetimeFigureOut">
              <a:rPr lang="en-US"/>
              <a:pPr>
                <a:defRPr/>
              </a:pPr>
              <a:t>2/3/2022</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pPr>
              <a:defRPr/>
            </a:pPr>
            <a:fld id="{3626A7C3-CDB8-4515-8137-7F8874FC3EED}" type="slidenum">
              <a:rPr lang="en-US" altLang="fa-IR"/>
              <a:pPr>
                <a:defRPr/>
              </a:pPr>
              <a:t>‹#›</a:t>
            </a:fld>
            <a:endParaRPr lang="en-US" altLang="fa-IR"/>
          </a:p>
        </p:txBody>
      </p:sp>
    </p:spTree>
    <p:extLst>
      <p:ext uri="{BB962C8B-B14F-4D97-AF65-F5344CB8AC3E}">
        <p14:creationId xmlns:p14="http://schemas.microsoft.com/office/powerpoint/2010/main" val="270195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FD50A12-EFD0-4496-95AC-A7AD67C0F8EF}" type="datetimeFigureOut">
              <a:rPr lang="en-US"/>
              <a:pPr>
                <a:defRPr/>
              </a:pPr>
              <a:t>2/3/2022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B334C21-1D38-420E-B50D-2F09C2890772}" type="slidenum">
              <a:rPr lang="en-US" altLang="fa-IR"/>
              <a:pPr>
                <a:defRPr/>
              </a:pPr>
              <a:t>‹#›</a:t>
            </a:fld>
            <a:endParaRPr lang="en-US" altLang="fa-IR"/>
          </a:p>
        </p:txBody>
      </p:sp>
    </p:spTree>
    <p:extLst>
      <p:ext uri="{BB962C8B-B14F-4D97-AF65-F5344CB8AC3E}">
        <p14:creationId xmlns:p14="http://schemas.microsoft.com/office/powerpoint/2010/main" val="285966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443B767-CC55-4824-B6D8-2564453C1B89}" type="datetimeFigureOut">
              <a:rPr lang="en-US"/>
              <a:pPr>
                <a:defRPr/>
              </a:pPr>
              <a:t>2/3/2022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B917332-C36C-4FD7-B9EC-AEE60BCB1499}" type="slidenum">
              <a:rPr lang="en-US" altLang="fa-IR"/>
              <a:pPr>
                <a:defRPr/>
              </a:pPr>
              <a:t>‹#›</a:t>
            </a:fld>
            <a:endParaRPr lang="en-US" altLang="fa-IR"/>
          </a:p>
        </p:txBody>
      </p:sp>
    </p:spTree>
    <p:extLst>
      <p:ext uri="{BB962C8B-B14F-4D97-AF65-F5344CB8AC3E}">
        <p14:creationId xmlns:p14="http://schemas.microsoft.com/office/powerpoint/2010/main" val="157612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D56D1B4F-D200-4E97-BF9F-73ADD21BAFDF}" type="datetimeFigureOut">
              <a:rPr lang="en-US"/>
              <a:pPr>
                <a:defRPr/>
              </a:pPr>
              <a:t>2/3/2022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3ED1566-DAE6-4FEB-B522-EB58A3DC8983}" type="slidenum">
              <a:rPr lang="en-US" altLang="fa-IR"/>
              <a:pPr>
                <a:defRPr/>
              </a:pPr>
              <a:t>‹#›</a:t>
            </a:fld>
            <a:endParaRPr lang="en-US" altLang="fa-IR"/>
          </a:p>
        </p:txBody>
      </p:sp>
    </p:spTree>
    <p:extLst>
      <p:ext uri="{BB962C8B-B14F-4D97-AF65-F5344CB8AC3E}">
        <p14:creationId xmlns:p14="http://schemas.microsoft.com/office/powerpoint/2010/main" val="1306453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01E5528F-ED4B-432A-9DFD-0DA2B81C8F8D}" type="datetimeFigureOut">
              <a:rPr lang="en-US"/>
              <a:pPr>
                <a:defRPr/>
              </a:pPr>
              <a:t>2/3/2022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E8D27FB5-3653-434A-BA06-435AC0773AA6}" type="slidenum">
              <a:rPr lang="en-US" altLang="fa-IR"/>
              <a:pPr>
                <a:defRPr/>
              </a:pPr>
              <a:t>‹#›</a:t>
            </a:fld>
            <a:endParaRPr lang="en-US" altLang="fa-IR"/>
          </a:p>
        </p:txBody>
      </p:sp>
    </p:spTree>
    <p:extLst>
      <p:ext uri="{BB962C8B-B14F-4D97-AF65-F5344CB8AC3E}">
        <p14:creationId xmlns:p14="http://schemas.microsoft.com/office/powerpoint/2010/main" val="406140941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lstStyle>
          <a:p>
            <a:pPr>
              <a:defRPr/>
            </a:pPr>
            <a:fld id="{E1500E4D-BC65-44D7-A503-4799BC33A543}" type="datetimeFigureOut">
              <a:rPr lang="en-US"/>
              <a:pPr>
                <a:defRPr/>
              </a:pPr>
              <a:t>2/3/2022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6CF315FE-7B40-42EF-B918-26D752971BC0}" type="slidenum">
              <a:rPr lang="en-US" altLang="fa-IR"/>
              <a:pPr>
                <a:defRPr/>
              </a:pPr>
              <a:t>‹#›</a:t>
            </a:fld>
            <a:endParaRPr lang="en-US" altLang="fa-IR"/>
          </a:p>
        </p:txBody>
      </p:sp>
    </p:spTree>
    <p:extLst>
      <p:ext uri="{BB962C8B-B14F-4D97-AF65-F5344CB8AC3E}">
        <p14:creationId xmlns:p14="http://schemas.microsoft.com/office/powerpoint/2010/main" val="380663048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495C6667-AEF9-407B-8443-0F934CA488BD}" type="datetimeFigureOut">
              <a:rPr lang="en-US"/>
              <a:pPr>
                <a:defRPr/>
              </a:pPr>
              <a:t>2/3/2022</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4322E7F5-FF91-42DE-B875-FC6FFCC2E00A}" type="slidenum">
              <a:rPr lang="en-US" altLang="fa-IR"/>
              <a:pPr>
                <a:defRPr/>
              </a:pPr>
              <a:t>‹#›</a:t>
            </a:fld>
            <a:endParaRPr lang="en-US" altLang="fa-IR"/>
          </a:p>
        </p:txBody>
      </p:sp>
    </p:spTree>
    <p:extLst>
      <p:ext uri="{BB962C8B-B14F-4D97-AF65-F5344CB8AC3E}">
        <p14:creationId xmlns:p14="http://schemas.microsoft.com/office/powerpoint/2010/main" val="28851905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40B83575-7D2C-414C-BAA1-C29CBAF51251}" type="datetimeFigureOut">
              <a:rPr lang="en-US"/>
              <a:pPr>
                <a:defRPr/>
              </a:pPr>
              <a:t>2/3/2022</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C7F57A8E-C95C-4084-9221-93FE8C8B6AF2}" type="slidenum">
              <a:rPr lang="en-US" altLang="fa-IR"/>
              <a:pPr>
                <a:defRPr/>
              </a:pPr>
              <a:t>‹#›</a:t>
            </a:fld>
            <a:endParaRPr lang="en-US" altLang="fa-IR"/>
          </a:p>
        </p:txBody>
      </p:sp>
    </p:spTree>
    <p:extLst>
      <p:ext uri="{BB962C8B-B14F-4D97-AF65-F5344CB8AC3E}">
        <p14:creationId xmlns:p14="http://schemas.microsoft.com/office/powerpoint/2010/main" val="2580901678"/>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780712B-45C8-4FE1-AC05-81E0F9BA91AB}" type="datetimeFigureOut">
              <a:rPr lang="en-US"/>
              <a:pPr>
                <a:defRPr/>
              </a:pPr>
              <a:t>2/3/2022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8C86B026-716E-4461-9B12-24CE24C79126}" type="slidenum">
              <a:rPr lang="en-US" altLang="fa-IR"/>
              <a:pPr>
                <a:defRPr/>
              </a:pPr>
              <a:t>‹#›</a:t>
            </a:fld>
            <a:endParaRPr lang="en-US" altLang="fa-IR"/>
          </a:p>
        </p:txBody>
      </p:sp>
    </p:spTree>
    <p:extLst>
      <p:ext uri="{BB962C8B-B14F-4D97-AF65-F5344CB8AC3E}">
        <p14:creationId xmlns:p14="http://schemas.microsoft.com/office/powerpoint/2010/main" val="1836250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4D279568-D129-42BC-A996-8E1A7E55721F}" type="datetimeFigureOut">
              <a:rPr lang="en-US"/>
              <a:pPr>
                <a:defRPr/>
              </a:pPr>
              <a:t>2/3/2022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B9DC302F-7A5F-4B3C-AF61-EB3EA0615688}" type="slidenum">
              <a:rPr lang="en-US" altLang="fa-IR"/>
              <a:pPr>
                <a:defRPr/>
              </a:pPr>
              <a:t>‹#›</a:t>
            </a:fld>
            <a:endParaRPr lang="en-US" altLang="fa-IR"/>
          </a:p>
        </p:txBody>
      </p:sp>
    </p:spTree>
    <p:extLst>
      <p:ext uri="{BB962C8B-B14F-4D97-AF65-F5344CB8AC3E}">
        <p14:creationId xmlns:p14="http://schemas.microsoft.com/office/powerpoint/2010/main" val="68361823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Freeform 15"/>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A36105BF-5F23-46F7-9C8B-84D3ECB3C8D1}" type="datetimeFigureOut">
              <a:rPr lang="en-US"/>
              <a:pPr>
                <a:defRPr/>
              </a:pPr>
              <a:t>2/3/2022</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pPr>
              <a:defRPr/>
            </a:pPr>
            <a:fld id="{81B4B9D1-3ACF-454A-AED6-155C9065CB94}" type="slidenum">
              <a:rPr lang="en-US" altLang="fa-IR"/>
              <a:pPr>
                <a:defRPr/>
              </a:pPr>
              <a:t>‹#›</a:t>
            </a:fld>
            <a:endParaRPr lang="en-US" altLang="fa-IR"/>
          </a:p>
        </p:txBody>
      </p:sp>
    </p:spTree>
    <p:extLst>
      <p:ext uri="{BB962C8B-B14F-4D97-AF65-F5344CB8AC3E}">
        <p14:creationId xmlns:p14="http://schemas.microsoft.com/office/powerpoint/2010/main" val="39849598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7" name="Freeform 11"/>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endParaRPr lang="en-US" altLang="fa-IR" smtClean="0"/>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01967C60-34FF-4FB6-B159-631C014B8E4C}" type="datetimeFigureOut">
              <a:rPr lang="en-US"/>
              <a:pPr>
                <a:defRPr/>
              </a:pPr>
              <a:t>2/3/2022</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atin typeface="Lucida Sans Unicode" panose="020B0602030504020204" pitchFamily="34" charset="0"/>
              </a:defRPr>
            </a:lvl1pPr>
          </a:lstStyle>
          <a:p>
            <a:pPr>
              <a:defRPr/>
            </a:pPr>
            <a:fld id="{3BE38207-B767-4D67-91FE-C042DCE7ADCA}" type="slidenum">
              <a:rPr lang="en-US" altLang="fa-IR"/>
              <a:pPr>
                <a:defRPr/>
              </a:pPr>
              <a:t>‹#›</a:t>
            </a:fld>
            <a:endParaRPr lang="en-US" altLang="fa-IR"/>
          </a:p>
        </p:txBody>
      </p:sp>
    </p:spTree>
  </p:cSld>
  <p:clrMap bg1="lt1" tx1="dk1" bg2="lt2" tx2="dk2" accent1="accent1" accent2="accent2" accent3="accent3" accent4="accent4" accent5="accent5" accent6="accent6" hlink="hlink" folHlink="folHlink"/>
  <p:sldLayoutIdLst>
    <p:sldLayoutId id="2147483731" r:id="rId1"/>
    <p:sldLayoutId id="2147483727" r:id="rId2"/>
    <p:sldLayoutId id="2147483732" r:id="rId3"/>
    <p:sldLayoutId id="2147483733" r:id="rId4"/>
    <p:sldLayoutId id="2147483734" r:id="rId5"/>
    <p:sldLayoutId id="2147483735" r:id="rId6"/>
    <p:sldLayoutId id="2147483728" r:id="rId7"/>
    <p:sldLayoutId id="2147483736" r:id="rId8"/>
    <p:sldLayoutId id="2147483737" r:id="rId9"/>
    <p:sldLayoutId id="2147483729" r:id="rId10"/>
    <p:sldLayoutId id="2147483730"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anose="020B0602030504020204" pitchFamily="34" charset="0"/>
        </a:defRPr>
      </a:lvl2pPr>
      <a:lvl3pPr algn="l" rtl="0" eaLnBrk="1" fontAlgn="base" hangingPunct="1">
        <a:spcBef>
          <a:spcPct val="0"/>
        </a:spcBef>
        <a:spcAft>
          <a:spcPct val="0"/>
        </a:spcAft>
        <a:defRPr sz="4100" b="1">
          <a:solidFill>
            <a:schemeClr val="tx2"/>
          </a:solidFill>
          <a:latin typeface="Lucida Sans Unicode" panose="020B0602030504020204" pitchFamily="34" charset="0"/>
        </a:defRPr>
      </a:lvl3pPr>
      <a:lvl4pPr algn="l" rtl="0" eaLnBrk="1" fontAlgn="base" hangingPunct="1">
        <a:spcBef>
          <a:spcPct val="0"/>
        </a:spcBef>
        <a:spcAft>
          <a:spcPct val="0"/>
        </a:spcAft>
        <a:defRPr sz="4100" b="1">
          <a:solidFill>
            <a:schemeClr val="tx2"/>
          </a:solidFill>
          <a:latin typeface="Lucida Sans Unicode" panose="020B0602030504020204" pitchFamily="34" charset="0"/>
        </a:defRPr>
      </a:lvl4pPr>
      <a:lvl5pPr algn="l" rtl="0" eaLnBrk="1" fontAlgn="base" hangingPunct="1">
        <a:spcBef>
          <a:spcPct val="0"/>
        </a:spcBef>
        <a:spcAft>
          <a:spcPct val="0"/>
        </a:spcAft>
        <a:defRPr sz="4100" b="1">
          <a:solidFill>
            <a:schemeClr val="tx2"/>
          </a:solidFill>
          <a:latin typeface="Lucida Sans Unicode" panose="020B0602030504020204" pitchFamily="34" charset="0"/>
        </a:defRPr>
      </a:lvl5pPr>
      <a:lvl6pPr marL="457200" algn="l" rtl="0" eaLnBrk="1" fontAlgn="base" hangingPunct="1">
        <a:spcBef>
          <a:spcPct val="0"/>
        </a:spcBef>
        <a:spcAft>
          <a:spcPct val="0"/>
        </a:spcAft>
        <a:defRPr sz="4100" b="1">
          <a:solidFill>
            <a:schemeClr val="tx2"/>
          </a:solidFill>
          <a:latin typeface="Lucida Sans Unicode" panose="020B0602030504020204" pitchFamily="34" charset="0"/>
        </a:defRPr>
      </a:lvl6pPr>
      <a:lvl7pPr marL="914400" algn="l" rtl="0" eaLnBrk="1" fontAlgn="base" hangingPunct="1">
        <a:spcBef>
          <a:spcPct val="0"/>
        </a:spcBef>
        <a:spcAft>
          <a:spcPct val="0"/>
        </a:spcAft>
        <a:defRPr sz="4100" b="1">
          <a:solidFill>
            <a:schemeClr val="tx2"/>
          </a:solidFill>
          <a:latin typeface="Lucida Sans Unicode" panose="020B0602030504020204" pitchFamily="34" charset="0"/>
        </a:defRPr>
      </a:lvl7pPr>
      <a:lvl8pPr marL="1371600" algn="l" rtl="0" eaLnBrk="1" fontAlgn="base" hangingPunct="1">
        <a:spcBef>
          <a:spcPct val="0"/>
        </a:spcBef>
        <a:spcAft>
          <a:spcPct val="0"/>
        </a:spcAft>
        <a:defRPr sz="4100" b="1">
          <a:solidFill>
            <a:schemeClr val="tx2"/>
          </a:solidFill>
          <a:latin typeface="Lucida Sans Unicode" panose="020B0602030504020204" pitchFamily="34" charset="0"/>
        </a:defRPr>
      </a:lvl8pPr>
      <a:lvl9pPr marL="1828800" algn="l" rtl="0" eaLnBrk="1" fontAlgn="base" hangingPunct="1">
        <a:spcBef>
          <a:spcPct val="0"/>
        </a:spcBef>
        <a:spcAft>
          <a:spcPct val="0"/>
        </a:spcAft>
        <a:defRPr sz="4100" b="1">
          <a:solidFill>
            <a:schemeClr val="tx2"/>
          </a:solidFill>
          <a:latin typeface="Lucida Sans Unicode" panose="020B0602030504020204"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4149725"/>
            <a:ext cx="4406900" cy="164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extBox 2"/>
          <p:cNvSpPr txBox="1">
            <a:spLocks noChangeArrowheads="1"/>
          </p:cNvSpPr>
          <p:nvPr/>
        </p:nvSpPr>
        <p:spPr bwMode="auto">
          <a:xfrm>
            <a:off x="2124075" y="908050"/>
            <a:ext cx="49688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r>
              <a:rPr lang="fa-IR" sz="4800"/>
              <a:t>بسم الله الرحمن الرحیم</a:t>
            </a:r>
            <a:endParaRPr lang="en-US" sz="4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286000" y="357188"/>
            <a:ext cx="457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3200" b="1">
                <a:latin typeface="Lucida Sans Unicode" panose="020B0602030504020204" pitchFamily="34" charset="0"/>
              </a:rPr>
              <a:t>اهداف:</a:t>
            </a:r>
            <a:endParaRPr lang="en-US" altLang="fa-IR" sz="3200">
              <a:latin typeface="Lucida Sans Unicode" panose="020B0602030504020204" pitchFamily="34" charset="0"/>
            </a:endParaRPr>
          </a:p>
        </p:txBody>
      </p:sp>
      <p:sp>
        <p:nvSpPr>
          <p:cNvPr id="3" name="TextBox 2"/>
          <p:cNvSpPr txBox="1">
            <a:spLocks noChangeArrowheads="1"/>
          </p:cNvSpPr>
          <p:nvPr/>
        </p:nvSpPr>
        <p:spPr bwMode="auto">
          <a:xfrm>
            <a:off x="2071688" y="1000125"/>
            <a:ext cx="5643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*کاهش زمان آموزش در روش محوری جهت پایه ی محور</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2000250" y="1714500"/>
            <a:ext cx="5643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*تعمیق دانسته های آموزشی در جهت حیطه های بالاتر</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1785938" y="2643188"/>
            <a:ext cx="57864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*کاربست دانش و تحلیل محتوای دروس توسط دانش آموز و معلم بصورت هم زمان)</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1714500" y="3857625"/>
            <a:ext cx="5857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*پرورش خلاقیت و تفکر خلاق</a:t>
            </a:r>
            <a:endParaRPr lang="en-US" altLang="fa-IR">
              <a:latin typeface="Lucida Sans Unicode" panose="020B0602030504020204" pitchFamily="34" charset="0"/>
            </a:endParaRPr>
          </a:p>
        </p:txBody>
      </p:sp>
      <p:pic>
        <p:nvPicPr>
          <p:cNvPr id="1843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11563" y="5661025"/>
            <a:ext cx="21351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28625" y="428625"/>
            <a:ext cx="8429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400" b="1">
                <a:latin typeface="Lucida Sans Unicode" panose="020B0602030504020204" pitchFamily="34" charset="0"/>
              </a:rPr>
              <a:t>یک تدریس به روش تلفیقی سطح 1 (یک پایه – یک کتاب – چند درس هم پیام )</a:t>
            </a:r>
            <a:endParaRPr lang="en-US" altLang="fa-IR" sz="2400">
              <a:latin typeface="Lucida Sans Unicode" panose="020B0602030504020204" pitchFamily="34" charset="0"/>
            </a:endParaRPr>
          </a:p>
        </p:txBody>
      </p:sp>
      <p:sp>
        <p:nvSpPr>
          <p:cNvPr id="1026" name="Rectangle 2"/>
          <p:cNvSpPr>
            <a:spLocks noChangeArrowheads="1"/>
          </p:cNvSpPr>
          <p:nvPr/>
        </p:nvSpPr>
        <p:spPr bwMode="auto">
          <a:xfrm>
            <a:off x="1928813" y="1428750"/>
            <a:ext cx="5819775" cy="1076325"/>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spcAft>
                <a:spcPts val="1000"/>
              </a:spcAft>
            </a:pPr>
            <a:r>
              <a:rPr lang="fa-IR" altLang="fa-IR" sz="1400"/>
              <a:t>پایه ششم:    درس علوم تجربی                                                      زمان 25 دقیقه</a:t>
            </a:r>
            <a:endParaRPr lang="en-US" altLang="fa-IR" sz="1400"/>
          </a:p>
          <a:p>
            <a:pPr algn="r" eaLnBrk="1" hangingPunct="1">
              <a:spcAft>
                <a:spcPts val="1000"/>
              </a:spcAft>
            </a:pPr>
            <a:endParaRPr lang="en-US" altLang="fa-IR" sz="1400"/>
          </a:p>
          <a:p>
            <a:pPr algn="r" eaLnBrk="1" hangingPunct="1">
              <a:spcAft>
                <a:spcPts val="1000"/>
              </a:spcAft>
            </a:pPr>
            <a:r>
              <a:rPr lang="fa-IR" altLang="fa-IR" sz="1400"/>
              <a:t>درسهای 6 ،7،8                         با هدف مشترک نیرو</a:t>
            </a:r>
            <a:endParaRPr lang="en-US" altLang="fa-IR"/>
          </a:p>
        </p:txBody>
      </p:sp>
      <p:sp>
        <p:nvSpPr>
          <p:cNvPr id="5" name="TextBox 4"/>
          <p:cNvSpPr txBox="1">
            <a:spLocks noChangeArrowheads="1"/>
          </p:cNvSpPr>
          <p:nvPr/>
        </p:nvSpPr>
        <p:spPr bwMode="auto">
          <a:xfrm>
            <a:off x="1785938" y="2928938"/>
            <a:ext cx="59293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در خانه یا در جلسه ی قبل که خودآموخت دانش آموزان بود.درسهای ششم و هفتم و هشتم علوم تجربی را به دقت بخوانند.</a:t>
            </a:r>
            <a:endParaRPr lang="en-US" altLang="fa-IR" b="1">
              <a:latin typeface="Lucida Sans Unicode" panose="020B0602030504020204" pitchFamily="34" charset="0"/>
            </a:endParaRPr>
          </a:p>
          <a:p>
            <a:pPr algn="r" eaLnBrk="1" hangingPunct="1"/>
            <a:r>
              <a:rPr lang="fa-IR" altLang="fa-IR" b="1">
                <a:latin typeface="Lucida Sans Unicode" panose="020B0602030504020204" pitchFamily="34" charset="0"/>
              </a:rPr>
              <a:t>(با موضوع ورزش و نیرو(1)ورزش و نیرو(2)و طراحی کنیم وبسازیم).</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checkerboard(across)">
                                      <p:cBhvr>
                                        <p:cTn id="12" dur="500"/>
                                        <p:tgtEl>
                                          <p:spTgt spid="10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26"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643063" y="428625"/>
            <a:ext cx="65008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پیام هر درس را در پای تخته یا در یک صفحه کاغذ می نویسیم</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571500" y="1214438"/>
            <a:ext cx="7715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ورزش و نیرو(1)---  نیرو ----  وقتی جسمی را هل دهیم یا بکشیم برا آن جسم نیرو وارد کرده ایم.</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0" y="2071688"/>
            <a:ext cx="82867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 ورزش و نیرو (2) ---نیرو ---- نیروهای زیادی مانند نیروی گرانشی زمین ، اصطکاک ، نیروی   مغناطیسی، نیروی الکتریکی،و مقاومت هوا در طبیعت و گاهی در برابر نیروی ما وجود دارند.  </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571500" y="3071813"/>
            <a:ext cx="7715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طراحی کنیم و بسازیم  ----- نیرو  -----   حرکت،موتور الکتریکی باعث حرکت می گردد.</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1143000" y="3786188"/>
            <a:ext cx="6786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سپس با استفاده از پیام هردرس یک جمله یا پاراگراف می نویسیم که نکته ی اصلی درس را توضیح داده باشیم</a:t>
            </a:r>
            <a:endParaRPr lang="en-US" altLang="fa-IR">
              <a:latin typeface="Lucida Sans Unicode" panose="020B0602030504020204" pitchFamily="34" charset="0"/>
            </a:endParaRPr>
          </a:p>
        </p:txBody>
      </p:sp>
      <p:sp>
        <p:nvSpPr>
          <p:cNvPr id="7" name="TextBox 6"/>
          <p:cNvSpPr txBox="1">
            <a:spLocks noChangeArrowheads="1"/>
          </p:cNvSpPr>
          <p:nvPr/>
        </p:nvSpPr>
        <p:spPr bwMode="auto">
          <a:xfrm>
            <a:off x="1214438" y="4714875"/>
            <a:ext cx="6786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یا می توانیم در مورد نیرو و انواع آن فیلمی را به نمایش بگذاریم</a:t>
            </a:r>
            <a:endParaRPr lang="en-US" altLang="fa-IR">
              <a:latin typeface="Lucida Sans Unicode" panose="020B0602030504020204" pitchFamily="34" charset="0"/>
            </a:endParaRPr>
          </a:p>
        </p:txBody>
      </p:sp>
      <p:sp>
        <p:nvSpPr>
          <p:cNvPr id="8" name="TextBox 7"/>
          <p:cNvSpPr txBox="1">
            <a:spLocks noChangeArrowheads="1"/>
          </p:cNvSpPr>
          <p:nvPr/>
        </p:nvSpPr>
        <p:spPr bwMode="auto">
          <a:xfrm>
            <a:off x="1214438" y="5429250"/>
            <a:ext cx="6715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یا هر یک از مفاهیم را بصورت عملی و یا در طی نمایش به کودکان آموزش دهیم</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amond(in)">
                                      <p:cBhvr>
                                        <p:cTn id="17" dur="20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amond(in)">
                                      <p:cBhvr>
                                        <p:cTn id="27" dur="20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diamond(in)">
                                      <p:cBhvr>
                                        <p:cTn id="32" dur="20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143000" y="714375"/>
            <a:ext cx="6429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وقتی جسمی را می کشیم به آن نیرو وارد کرده ایم اگر نیروی جسم بیشتر از ما باشد به طرف دیگر حرکت می کند و تا زمانی که جسم را هل نداده ایم  یا نکشیده ایم نیروئی بر جسم وارد نکرده ایم .ورزش کردن یعنی نیرو وارد کردن که باعث حرکت و تغییر حالت اولیه جسم مانند توپ ، یا وزنه و ......میگردد.</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928688" y="2500313"/>
            <a:ext cx="6643687"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در اطراف ما نیرو های زیادی وجود دارند . مانند نیروی گرانش زمین که باعث حرکت اجسام به سمت پائین می شوند یا نیروی مغناطیسی که باعث حرکت مواد آهنی یا حرکت وسایل برقی می گردد یا نیروی الکتریکی که در اثر مالش یا حرکت ایجاد می گردد و نیروی اصطکاک و مقاومت هوا که هر دو نوعی نیروی مقاوم هستند که در مقابل برخی دیگر از نیروها مقاومت کرده و بر آن غلبه می کنند</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1071563" y="4429125"/>
            <a:ext cx="657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همه ی اجسام برای حرکت به نیروئی نیاز دارند و در وسایل برقی این نیرو را موتور الکتریکی فراهم می آورد . که می تواند انرژی الکتریکی را به حرکتی تبدیل کند.</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1214438" y="5643563"/>
            <a:ext cx="6286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می توانید آزمایشاتی را انجام دهید تا یادگیری عمیق تر گردد</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143000" y="500063"/>
            <a:ext cx="63579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در مرحله ی بعدمی توانید به ارائه ی تکلیف و ارزیابی از آنچه درس داده اید. بپردازید.</a:t>
            </a:r>
            <a:endParaRPr lang="en-US" altLang="fa-IR">
              <a:latin typeface="Lucida Sans Unicode" panose="020B0602030504020204" pitchFamily="34" charset="0"/>
            </a:endParaRPr>
          </a:p>
        </p:txBody>
      </p:sp>
      <p:graphicFrame>
        <p:nvGraphicFramePr>
          <p:cNvPr id="4" name="Table 3"/>
          <p:cNvGraphicFramePr>
            <a:graphicFrameLocks noGrp="1"/>
          </p:cNvGraphicFramePr>
          <p:nvPr/>
        </p:nvGraphicFramePr>
        <p:xfrm>
          <a:off x="1071563" y="1158875"/>
          <a:ext cx="5837237" cy="2698750"/>
        </p:xfrm>
        <a:graphic>
          <a:graphicData uri="http://schemas.openxmlformats.org/drawingml/2006/table">
            <a:tbl>
              <a:tblPr/>
              <a:tblGrid>
                <a:gridCol w="4213449">
                  <a:extLst>
                    <a:ext uri="{9D8B030D-6E8A-4147-A177-3AD203B41FA5}">
                      <a16:colId xmlns:a16="http://schemas.microsoft.com/office/drawing/2014/main" xmlns="" val="20000"/>
                    </a:ext>
                  </a:extLst>
                </a:gridCol>
                <a:gridCol w="1623788">
                  <a:extLst>
                    <a:ext uri="{9D8B030D-6E8A-4147-A177-3AD203B41FA5}">
                      <a16:colId xmlns:a16="http://schemas.microsoft.com/office/drawing/2014/main" xmlns="" val="20001"/>
                    </a:ext>
                  </a:extLst>
                </a:gridCol>
              </a:tblGrid>
              <a:tr h="245341">
                <a:tc>
                  <a:txBody>
                    <a:bodyPr/>
                    <a:lstStyle/>
                    <a:p>
                      <a:pPr marL="0" marR="0" algn="ctr" rtl="1">
                        <a:lnSpc>
                          <a:spcPct val="115000"/>
                        </a:lnSpc>
                        <a:spcBef>
                          <a:spcPts val="0"/>
                        </a:spcBef>
                        <a:spcAft>
                          <a:spcPts val="0"/>
                        </a:spcAft>
                      </a:pPr>
                      <a:r>
                        <a:rPr lang="fa-IR" sz="1400" b="1" dirty="0">
                          <a:latin typeface="Times New Roman"/>
                          <a:ea typeface="MS Mincho"/>
                          <a:cs typeface="B Lotus"/>
                        </a:rPr>
                        <a:t>ب</a:t>
                      </a:r>
                      <a:endParaRPr lang="en-US" sz="1100" dirty="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fa-IR" sz="1400" b="1">
                          <a:latin typeface="Times New Roman"/>
                          <a:ea typeface="MS Mincho"/>
                          <a:cs typeface="B Lotus"/>
                        </a:rPr>
                        <a:t>الف</a:t>
                      </a: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45341">
                <a:tc>
                  <a:txBody>
                    <a:bodyPr/>
                    <a:lstStyle/>
                    <a:p>
                      <a:pPr marL="0" marR="0" algn="l" rtl="1">
                        <a:lnSpc>
                          <a:spcPct val="115000"/>
                        </a:lnSpc>
                        <a:spcBef>
                          <a:spcPts val="0"/>
                        </a:spcBef>
                        <a:spcAft>
                          <a:spcPts val="0"/>
                        </a:spcAft>
                      </a:pP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a:latin typeface="Times New Roman"/>
                          <a:ea typeface="MS Mincho"/>
                          <a:cs typeface="B Lotus"/>
                        </a:rPr>
                        <a:t>نیرو</a:t>
                      </a: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45341">
                <a:tc>
                  <a:txBody>
                    <a:bodyPr/>
                    <a:lstStyle/>
                    <a:p>
                      <a:pPr marL="0" marR="0" algn="l" rtl="1">
                        <a:lnSpc>
                          <a:spcPct val="115000"/>
                        </a:lnSpc>
                        <a:spcBef>
                          <a:spcPts val="0"/>
                        </a:spcBef>
                        <a:spcAft>
                          <a:spcPts val="0"/>
                        </a:spcAft>
                      </a:pP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dirty="0">
                          <a:latin typeface="Times New Roman"/>
                          <a:ea typeface="MS Mincho"/>
                          <a:cs typeface="B Lotus"/>
                        </a:rPr>
                        <a:t>هل دادن</a:t>
                      </a:r>
                      <a:endParaRPr lang="en-US" sz="1100" dirty="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45341">
                <a:tc>
                  <a:txBody>
                    <a:bodyPr/>
                    <a:lstStyle/>
                    <a:p>
                      <a:pPr marL="0" marR="0" algn="l" rtl="1">
                        <a:lnSpc>
                          <a:spcPct val="115000"/>
                        </a:lnSpc>
                        <a:spcBef>
                          <a:spcPts val="0"/>
                        </a:spcBef>
                        <a:spcAft>
                          <a:spcPts val="0"/>
                        </a:spcAft>
                      </a:pP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a:latin typeface="Times New Roman"/>
                          <a:ea typeface="MS Mincho"/>
                          <a:cs typeface="B Lotus"/>
                        </a:rPr>
                        <a:t>کشیدن</a:t>
                      </a: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45341">
                <a:tc>
                  <a:txBody>
                    <a:bodyPr/>
                    <a:lstStyle/>
                    <a:p>
                      <a:pPr marL="0" marR="0" algn="l" rtl="1">
                        <a:lnSpc>
                          <a:spcPct val="115000"/>
                        </a:lnSpc>
                        <a:spcBef>
                          <a:spcPts val="0"/>
                        </a:spcBef>
                        <a:spcAft>
                          <a:spcPts val="0"/>
                        </a:spcAft>
                      </a:pP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a:latin typeface="Times New Roman"/>
                          <a:ea typeface="MS Mincho"/>
                          <a:cs typeface="B Lotus"/>
                        </a:rPr>
                        <a:t>جهت نیرو</a:t>
                      </a: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45341">
                <a:tc>
                  <a:txBody>
                    <a:bodyPr/>
                    <a:lstStyle/>
                    <a:p>
                      <a:pPr marL="0" marR="0" algn="l" rtl="1">
                        <a:lnSpc>
                          <a:spcPct val="115000"/>
                        </a:lnSpc>
                        <a:spcBef>
                          <a:spcPts val="0"/>
                        </a:spcBef>
                        <a:spcAft>
                          <a:spcPts val="0"/>
                        </a:spcAft>
                      </a:pPr>
                      <a:endParaRPr lang="en-US" sz="1100" dirty="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a:latin typeface="Times New Roman"/>
                          <a:ea typeface="MS Mincho"/>
                          <a:cs typeface="B Lotus"/>
                        </a:rPr>
                        <a:t>نیروی گرانش</a:t>
                      </a: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45341">
                <a:tc>
                  <a:txBody>
                    <a:bodyPr/>
                    <a:lstStyle/>
                    <a:p>
                      <a:pPr marL="0" marR="0" algn="l" rtl="1">
                        <a:lnSpc>
                          <a:spcPct val="115000"/>
                        </a:lnSpc>
                        <a:spcBef>
                          <a:spcPts val="0"/>
                        </a:spcBef>
                        <a:spcAft>
                          <a:spcPts val="0"/>
                        </a:spcAft>
                      </a:pP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a:latin typeface="Times New Roman"/>
                          <a:ea typeface="MS Mincho"/>
                          <a:cs typeface="B Lotus"/>
                        </a:rPr>
                        <a:t>نیروی الکتریکی</a:t>
                      </a: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45341">
                <a:tc>
                  <a:txBody>
                    <a:bodyPr/>
                    <a:lstStyle/>
                    <a:p>
                      <a:pPr marL="0" marR="0" algn="l" rtl="1">
                        <a:lnSpc>
                          <a:spcPct val="115000"/>
                        </a:lnSpc>
                        <a:spcBef>
                          <a:spcPts val="0"/>
                        </a:spcBef>
                        <a:spcAft>
                          <a:spcPts val="0"/>
                        </a:spcAft>
                      </a:pP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a:latin typeface="Times New Roman"/>
                          <a:ea typeface="MS Mincho"/>
                          <a:cs typeface="B Lotus"/>
                        </a:rPr>
                        <a:t>نیروی اصطکاک</a:t>
                      </a: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45341">
                <a:tc>
                  <a:txBody>
                    <a:bodyPr/>
                    <a:lstStyle/>
                    <a:p>
                      <a:pPr marL="0" marR="0" algn="l" rtl="1">
                        <a:lnSpc>
                          <a:spcPct val="115000"/>
                        </a:lnSpc>
                        <a:spcBef>
                          <a:spcPts val="0"/>
                        </a:spcBef>
                        <a:spcAft>
                          <a:spcPts val="0"/>
                        </a:spcAft>
                      </a:pP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a:latin typeface="Times New Roman"/>
                          <a:ea typeface="MS Mincho"/>
                          <a:cs typeface="B Lotus"/>
                        </a:rPr>
                        <a:t>نیروی مقاومت هوا</a:t>
                      </a: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45341">
                <a:tc>
                  <a:txBody>
                    <a:bodyPr/>
                    <a:lstStyle/>
                    <a:p>
                      <a:pPr marL="0" marR="0" algn="l" rtl="1">
                        <a:lnSpc>
                          <a:spcPct val="115000"/>
                        </a:lnSpc>
                        <a:spcBef>
                          <a:spcPts val="0"/>
                        </a:spcBef>
                        <a:spcAft>
                          <a:spcPts val="0"/>
                        </a:spcAft>
                      </a:pP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a:latin typeface="Times New Roman"/>
                          <a:ea typeface="MS Mincho"/>
                          <a:cs typeface="B Lotus"/>
                        </a:rPr>
                        <a:t>موتور الکتریکی</a:t>
                      </a: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45341">
                <a:tc>
                  <a:txBody>
                    <a:bodyPr/>
                    <a:lstStyle/>
                    <a:p>
                      <a:pPr marL="0" marR="0" algn="l" rtl="1">
                        <a:lnSpc>
                          <a:spcPct val="115000"/>
                        </a:lnSpc>
                        <a:spcBef>
                          <a:spcPts val="0"/>
                        </a:spcBef>
                        <a:spcAft>
                          <a:spcPts val="0"/>
                        </a:spcAft>
                      </a:pPr>
                      <a:endParaRPr lang="en-US" sz="110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400" b="1" dirty="0">
                          <a:latin typeface="Times New Roman"/>
                          <a:ea typeface="MS Mincho"/>
                          <a:cs typeface="B Lotus"/>
                        </a:rPr>
                        <a:t>حرکت ماشین</a:t>
                      </a:r>
                      <a:endParaRPr lang="en-US" sz="1100" dirty="0">
                        <a:latin typeface="Calibri"/>
                        <a:ea typeface="Calibri"/>
                        <a:cs typeface="Arial"/>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
        <p:nvSpPr>
          <p:cNvPr id="5" name="TextBox 4"/>
          <p:cNvSpPr txBox="1">
            <a:spLocks noChangeArrowheads="1"/>
          </p:cNvSpPr>
          <p:nvPr/>
        </p:nvSpPr>
        <p:spPr bwMode="auto">
          <a:xfrm>
            <a:off x="3143250" y="4286250"/>
            <a:ext cx="4643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براساس مفاهیم قسمت (الف)تعریفی در قسمت ب بنویسند</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2714625" y="4929188"/>
            <a:ext cx="5000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براساس قسمت الف در قسمت ب یک شکل مرتبط با آن بکشند.</a:t>
            </a:r>
            <a:endParaRPr lang="en-US" altLang="fa-IR">
              <a:latin typeface="Lucida Sans Unicode" panose="020B0602030504020204" pitchFamily="34" charset="0"/>
            </a:endParaRPr>
          </a:p>
        </p:txBody>
      </p:sp>
      <p:sp>
        <p:nvSpPr>
          <p:cNvPr id="7" name="TextBox 6"/>
          <p:cNvSpPr txBox="1">
            <a:spLocks noChangeArrowheads="1"/>
          </p:cNvSpPr>
          <p:nvPr/>
        </p:nvSpPr>
        <p:spPr bwMode="auto">
          <a:xfrm>
            <a:off x="1643063" y="5572125"/>
            <a:ext cx="6072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برا اساس قسمت الف آزمایش را در قسمت ب طراحی کرده و بنویسید.</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amond(in)">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143125" y="571500"/>
            <a:ext cx="5500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برای هر یک از اهدافی که در قسمت الف نوشته شده است یک جمله ی زیبا در قسمت ب بنویسید(حدالامکان از جملات علمی استفاده شود)</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1357313" y="1714500"/>
            <a:ext cx="62150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داستان زیبائی بنویسید که نصف کلماتی که در قسمت الف آمده است در آن نوشته شود</a:t>
            </a:r>
            <a:endParaRPr lang="en-US" altLang="fa-IR">
              <a:latin typeface="Lucida Sans Unicode" panose="020B0602030504020204" pitchFamily="34" charset="0"/>
            </a:endParaRPr>
          </a:p>
        </p:txBody>
      </p:sp>
      <p:sp>
        <p:nvSpPr>
          <p:cNvPr id="23556" name="TextBox 3"/>
          <p:cNvSpPr txBox="1">
            <a:spLocks noChangeArrowheads="1"/>
          </p:cNvSpPr>
          <p:nvPr/>
        </p:nvSpPr>
        <p:spPr bwMode="auto">
          <a:xfrm>
            <a:off x="4857750" y="2857500"/>
            <a:ext cx="2571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ltLang="fa-IR">
              <a:latin typeface="Lucida Sans Unicode" panose="020B0602030504020204" pitchFamily="34" charset="0"/>
            </a:endParaRPr>
          </a:p>
        </p:txBody>
      </p:sp>
      <p:sp>
        <p:nvSpPr>
          <p:cNvPr id="26625" name="Rectangle 1"/>
          <p:cNvSpPr>
            <a:spLocks noChangeArrowheads="1"/>
          </p:cNvSpPr>
          <p:nvPr/>
        </p:nvSpPr>
        <p:spPr bwMode="auto">
          <a:xfrm>
            <a:off x="4714875" y="3000375"/>
            <a:ext cx="2857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1400" b="1">
                <a:latin typeface="Calibri" panose="020F0502020204030204" pitchFamily="34" charset="0"/>
                <a:ea typeface="Calibri" panose="020F0502020204030204" pitchFamily="34" charset="0"/>
                <a:cs typeface="B Lotus" pitchFamily="2" charset="-78"/>
              </a:rPr>
              <a:t>و</a:t>
            </a:r>
            <a:r>
              <a:rPr lang="en-US" altLang="fa-IR" sz="1400" b="1">
                <a:latin typeface="Calibri" panose="020F0502020204030204" pitchFamily="34" charset="0"/>
                <a:ea typeface="Calibri" panose="020F0502020204030204" pitchFamily="34" charset="0"/>
                <a:cs typeface="B Lotus" pitchFamily="2" charset="-78"/>
              </a:rPr>
              <a:t>.......</a:t>
            </a:r>
            <a:endParaRPr lang="en-US" altLang="fa-IR"/>
          </a:p>
        </p:txBody>
      </p:sp>
      <p:sp>
        <p:nvSpPr>
          <p:cNvPr id="6" name="TextBox 5"/>
          <p:cNvSpPr txBox="1">
            <a:spLocks noChangeArrowheads="1"/>
          </p:cNvSpPr>
          <p:nvPr/>
        </p:nvSpPr>
        <p:spPr bwMode="auto">
          <a:xfrm>
            <a:off x="1857375" y="4000500"/>
            <a:ext cx="57864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در ضمن انجام فعالیتها و تکالیف به سایر پایه ها هم سر کشی کرده و فعالیتهای آنها را بررسی کنید.</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25"/>
                                        </p:tgtEl>
                                        <p:attrNameLst>
                                          <p:attrName>style.visibility</p:attrName>
                                        </p:attrNameLst>
                                      </p:cBhvr>
                                      <p:to>
                                        <p:strVal val="visible"/>
                                      </p:to>
                                    </p:set>
                                    <p:anim calcmode="lin" valueType="num">
                                      <p:cBhvr additive="base">
                                        <p:cTn id="19" dur="500" fill="hold"/>
                                        <p:tgtEl>
                                          <p:spTgt spid="26625"/>
                                        </p:tgtEl>
                                        <p:attrNameLst>
                                          <p:attrName>ppt_x</p:attrName>
                                        </p:attrNameLst>
                                      </p:cBhvr>
                                      <p:tavLst>
                                        <p:tav tm="0">
                                          <p:val>
                                            <p:strVal val="#ppt_x"/>
                                          </p:val>
                                        </p:tav>
                                        <p:tav tm="100000">
                                          <p:val>
                                            <p:strVal val="#ppt_x"/>
                                          </p:val>
                                        </p:tav>
                                      </p:tavLst>
                                    </p:anim>
                                    <p:anim calcmode="lin" valueType="num">
                                      <p:cBhvr additive="base">
                                        <p:cTn id="20" dur="500" fill="hold"/>
                                        <p:tgtEl>
                                          <p:spTgt spid="2662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Horizontal)">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662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00188" y="857250"/>
            <a:ext cx="6858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2800" b="1">
                <a:latin typeface="Calibri" panose="020F0502020204030204" pitchFamily="34" charset="0"/>
                <a:ea typeface="Calibri" panose="020F0502020204030204" pitchFamily="34" charset="0"/>
                <a:cs typeface="B Lotus" pitchFamily="2" charset="-78"/>
              </a:rPr>
              <a:t>ب)روش تلفیقی سطح 2 (موازی)</a:t>
            </a:r>
            <a:r>
              <a:rPr lang="en-US" altLang="fa-IR" sz="2800" b="1">
                <a:latin typeface="Calibri" panose="020F0502020204030204" pitchFamily="34" charset="0"/>
                <a:ea typeface="Calibri" panose="020F0502020204030204" pitchFamily="34" charset="0"/>
                <a:cs typeface="B Lotus" pitchFamily="2" charset="-78"/>
              </a:rPr>
              <a:t>)</a:t>
            </a:r>
            <a:endParaRPr lang="en-US" altLang="fa-IR" sz="2800"/>
          </a:p>
        </p:txBody>
      </p:sp>
      <p:sp>
        <p:nvSpPr>
          <p:cNvPr id="4" name="TextBox 3"/>
          <p:cNvSpPr txBox="1">
            <a:spLocks noChangeArrowheads="1"/>
          </p:cNvSpPr>
          <p:nvPr/>
        </p:nvSpPr>
        <p:spPr bwMode="auto">
          <a:xfrm>
            <a:off x="1071563" y="1428750"/>
            <a:ext cx="7858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معلم ابتدا بر اساس دروس ،پایه و برنامه ای که نوشته است اقدام به نوشتن پیام های دروس می کند.</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1714500" y="2286000"/>
            <a:ext cx="7072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در مرحله ی بعد معلم دروس هم پیام را مشخص و طبقه بندی می کند.</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714375" y="3071813"/>
            <a:ext cx="8286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معلم روش اجرائی آموزش و تدریس خود را مشخص می نماید و سعی در فراهم کردن ابزار مناسب می کند.</a:t>
            </a:r>
            <a:endParaRPr lang="en-US" altLang="fa-IR">
              <a:latin typeface="Lucida Sans Unicode" panose="020B0602030504020204" pitchFamily="34" charset="0"/>
            </a:endParaRPr>
          </a:p>
        </p:txBody>
      </p:sp>
      <p:sp>
        <p:nvSpPr>
          <p:cNvPr id="7" name="TextBox 6"/>
          <p:cNvSpPr txBox="1">
            <a:spLocks noChangeArrowheads="1"/>
          </p:cNvSpPr>
          <p:nvPr/>
        </p:nvSpPr>
        <p:spPr bwMode="auto">
          <a:xfrm>
            <a:off x="-214313" y="4143375"/>
            <a:ext cx="9144001"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معلم باید توجه داشته باشد که فعالیت های خود را در جهت تدریس بصورت همزمان دو ماده درسی را برنامه ریزی کند.</a:t>
            </a:r>
            <a:endParaRPr lang="en-US" altLang="fa-IR">
              <a:latin typeface="Lucida Sans Unicode" panose="020B0602030504020204" pitchFamily="34" charset="0"/>
            </a:endParaRPr>
          </a:p>
        </p:txBody>
      </p:sp>
      <p:sp>
        <p:nvSpPr>
          <p:cNvPr id="8" name="TextBox 7"/>
          <p:cNvSpPr txBox="1">
            <a:spLocks noChangeArrowheads="1"/>
          </p:cNvSpPr>
          <p:nvPr/>
        </p:nvSpPr>
        <p:spPr bwMode="auto">
          <a:xfrm>
            <a:off x="2000250" y="4857750"/>
            <a:ext cx="6929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معلم در صورت تمایل می تواند از این روش جهت تدریس دروس دو پایه نیز استفاده نماید</a:t>
            </a:r>
            <a:endParaRPr lang="en-US" altLang="fa-IR">
              <a:latin typeface="Lucida Sans Unicode" panose="020B0602030504020204" pitchFamily="34" charset="0"/>
            </a:endParaRPr>
          </a:p>
        </p:txBody>
      </p:sp>
      <p:sp>
        <p:nvSpPr>
          <p:cNvPr id="9" name="TextBox 8"/>
          <p:cNvSpPr txBox="1">
            <a:spLocks noChangeArrowheads="1"/>
          </p:cNvSpPr>
          <p:nvPr/>
        </p:nvSpPr>
        <p:spPr bwMode="auto">
          <a:xfrm>
            <a:off x="1071563" y="5715000"/>
            <a:ext cx="7715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سایر پایه ها بر اساس برنامه ای که طراحی نموده اید مشغول انجام فعالیت ها و فرصت ها می گردند.</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ox(in)">
                                      <p:cBhvr>
                                        <p:cTn id="7" dur="500"/>
                                        <p:tgtEl>
                                          <p:spTgt spid="10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20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ppt_x"/>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ppt_x"/>
                                          </p:val>
                                        </p:tav>
                                        <p:tav tm="100000">
                                          <p:val>
                                            <p:strVal val="#ppt_x"/>
                                          </p:val>
                                        </p:tav>
                                      </p:tavLst>
                                    </p:anim>
                                    <p:anim calcmode="lin" valueType="num">
                                      <p:cBhvr additive="base">
                                        <p:cTn id="4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4" grpId="0"/>
      <p:bldP spid="5" grpId="0"/>
      <p:bldP spid="6" grpId="0"/>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500188" y="285750"/>
            <a:ext cx="6000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2800" b="1">
                <a:latin typeface="Lucida Sans Unicode" panose="020B0602030504020204" pitchFamily="34" charset="0"/>
              </a:rPr>
              <a:t>اهداف:</a:t>
            </a:r>
            <a:endParaRPr lang="en-US" altLang="fa-IR" sz="2800">
              <a:latin typeface="Lucida Sans Unicode" panose="020B0602030504020204" pitchFamily="34" charset="0"/>
            </a:endParaRPr>
          </a:p>
        </p:txBody>
      </p:sp>
      <p:sp>
        <p:nvSpPr>
          <p:cNvPr id="3" name="TextBox 2"/>
          <p:cNvSpPr txBox="1">
            <a:spLocks noChangeArrowheads="1"/>
          </p:cNvSpPr>
          <p:nvPr/>
        </p:nvSpPr>
        <p:spPr bwMode="auto">
          <a:xfrm>
            <a:off x="1428750" y="1500188"/>
            <a:ext cx="7000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کاهش زمان تدریس در روش محوری جهت پایه محور</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3714750" y="2143125"/>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تعمیق و کاربست دانسته ها</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3357563" y="2857500"/>
            <a:ext cx="5000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تلفیق دروس مختلف بایکدیگر که با هم هم پیام هستند.</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3071813" y="3500438"/>
            <a:ext cx="5214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خود ارزیابی و خود نظم جوئی</a:t>
            </a:r>
            <a:endParaRPr lang="en-US" altLang="fa-IR">
              <a:latin typeface="Lucida Sans Unicode" panose="020B0602030504020204" pitchFamily="34" charset="0"/>
            </a:endParaRPr>
          </a:p>
        </p:txBody>
      </p:sp>
      <p:sp>
        <p:nvSpPr>
          <p:cNvPr id="7" name="TextBox 6"/>
          <p:cNvSpPr txBox="1">
            <a:spLocks noChangeArrowheads="1"/>
          </p:cNvSpPr>
          <p:nvPr/>
        </p:nvSpPr>
        <p:spPr bwMode="auto">
          <a:xfrm>
            <a:off x="2571750" y="4071938"/>
            <a:ext cx="5715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کسب مهارتهای اجتماعی </a:t>
            </a:r>
            <a:endParaRPr lang="en-US" altLang="fa-IR">
              <a:latin typeface="Lucida Sans Unicode" panose="020B0602030504020204" pitchFamily="34" charset="0"/>
            </a:endParaRPr>
          </a:p>
        </p:txBody>
      </p:sp>
      <p:sp>
        <p:nvSpPr>
          <p:cNvPr id="8" name="TextBox 7"/>
          <p:cNvSpPr txBox="1">
            <a:spLocks noChangeArrowheads="1"/>
          </p:cNvSpPr>
          <p:nvPr/>
        </p:nvSpPr>
        <p:spPr bwMode="auto">
          <a:xfrm>
            <a:off x="2428875" y="4714875"/>
            <a:ext cx="5929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تحقق سایر اهداف بر اساس محتوای دروس و الگوهای انتخابی</a:t>
            </a:r>
            <a:endParaRPr lang="en-US" altLang="fa-IR">
              <a:latin typeface="Lucida Sans Unicode" panose="020B0602030504020204" pitchFamily="34" charset="0"/>
            </a:endParaRPr>
          </a:p>
        </p:txBody>
      </p:sp>
      <p:sp>
        <p:nvSpPr>
          <p:cNvPr id="25609" name="TextBox 8"/>
          <p:cNvSpPr txBox="1">
            <a:spLocks noChangeArrowheads="1"/>
          </p:cNvSpPr>
          <p:nvPr/>
        </p:nvSpPr>
        <p:spPr bwMode="auto">
          <a:xfrm>
            <a:off x="2214563" y="5286375"/>
            <a:ext cx="6072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ltLang="fa-IR">
              <a:latin typeface="Lucida Sans Unicode" panose="020B0602030504020204" pitchFamily="34" charset="0"/>
            </a:endParaRPr>
          </a:p>
        </p:txBody>
      </p:sp>
      <p:pic>
        <p:nvPicPr>
          <p:cNvPr id="25610"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5580063"/>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arn(inHorizontal)">
                                      <p:cBhvr>
                                        <p:cTn id="34" dur="500"/>
                                        <p:tgtEl>
                                          <p:spTgt spid="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85875" y="571500"/>
            <a:ext cx="62150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800" b="1">
                <a:latin typeface="Calibri" panose="020F0502020204030204" pitchFamily="34" charset="0"/>
                <a:ea typeface="Calibri" panose="020F0502020204030204" pitchFamily="34" charset="0"/>
                <a:cs typeface="B Lotus" pitchFamily="2" charset="-78"/>
              </a:rPr>
              <a:t>روش تلفیقی سطح 2 به دو حالت زیر امکان دارد</a:t>
            </a:r>
            <a:r>
              <a:rPr lang="en-US" altLang="fa-IR" sz="1400" b="1">
                <a:latin typeface="Calibri" panose="020F0502020204030204" pitchFamily="34" charset="0"/>
                <a:ea typeface="Calibri" panose="020F0502020204030204" pitchFamily="34" charset="0"/>
                <a:cs typeface="B Lotus" pitchFamily="2" charset="-78"/>
              </a:rPr>
              <a:t>.</a:t>
            </a:r>
            <a:endParaRPr lang="en-US" altLang="fa-IR"/>
          </a:p>
        </p:txBody>
      </p:sp>
      <p:sp>
        <p:nvSpPr>
          <p:cNvPr id="4" name="TextBox 3"/>
          <p:cNvSpPr txBox="1">
            <a:spLocks noChangeArrowheads="1"/>
          </p:cNvSpPr>
          <p:nvPr/>
        </p:nvSpPr>
        <p:spPr bwMode="auto">
          <a:xfrm>
            <a:off x="1500188" y="1285875"/>
            <a:ext cx="6000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یک پایه تحصیلی با چند کتاب که دویا چند درس هم پیام دارد.</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1643063" y="2071688"/>
            <a:ext cx="5857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دو پایه تحصیلی با دو کتاب که دو یا چند درس هم پیام دارند.</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diamond(in)">
                                      <p:cBhvr>
                                        <p:cTn id="7" dur="2000"/>
                                        <p:tgtEl>
                                          <p:spTgt spid="10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928813" y="1071563"/>
            <a:ext cx="59293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000" b="1">
                <a:latin typeface="Calibri" panose="020F0502020204030204" pitchFamily="34" charset="0"/>
                <a:ea typeface="Calibri" panose="020F0502020204030204" pitchFamily="34" charset="0"/>
                <a:cs typeface="B Lotus" pitchFamily="2" charset="-78"/>
              </a:rPr>
              <a:t>نمونه تدریس به روش تلفیقی سطح 2 بایک پایه تحصیلی با دو کتاب که دو درس هم پیام دارد</a:t>
            </a:r>
            <a:r>
              <a:rPr lang="en-US" altLang="fa-IR" sz="1400" b="1">
                <a:latin typeface="Calibri" panose="020F0502020204030204" pitchFamily="34" charset="0"/>
                <a:ea typeface="Calibri" panose="020F0502020204030204" pitchFamily="34" charset="0"/>
                <a:cs typeface="B Lotus" pitchFamily="2" charset="-78"/>
              </a:rPr>
              <a:t>.</a:t>
            </a:r>
            <a:endParaRPr lang="en-US" altLang="fa-IR"/>
          </a:p>
        </p:txBody>
      </p:sp>
      <p:sp>
        <p:nvSpPr>
          <p:cNvPr id="30723" name="Rectangle 3"/>
          <p:cNvSpPr>
            <a:spLocks noChangeArrowheads="1"/>
          </p:cNvSpPr>
          <p:nvPr/>
        </p:nvSpPr>
        <p:spPr bwMode="auto">
          <a:xfrm>
            <a:off x="2143125" y="2428875"/>
            <a:ext cx="6219825" cy="2714625"/>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ltLang="fa-IR">
              <a:latin typeface="Lucida Sans Unicode" panose="020B0602030504020204" pitchFamily="34" charset="0"/>
            </a:endParaRPr>
          </a:p>
        </p:txBody>
      </p:sp>
      <p:sp>
        <p:nvSpPr>
          <p:cNvPr id="30724" name="Rectangle 4"/>
          <p:cNvSpPr>
            <a:spLocks noChangeArrowheads="1"/>
          </p:cNvSpPr>
          <p:nvPr/>
        </p:nvSpPr>
        <p:spPr bwMode="auto">
          <a:xfrm>
            <a:off x="2500313" y="2428875"/>
            <a:ext cx="5715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Calibri" panose="020F0502020204030204" pitchFamily="34" charset="0"/>
                <a:ea typeface="Calibri" panose="020F0502020204030204" pitchFamily="34" charset="0"/>
                <a:cs typeface="B Lotus" pitchFamily="2" charset="-78"/>
              </a:rPr>
              <a:t>پایه پنجم ابتدائی                                                              </a:t>
            </a:r>
            <a:endParaRPr lang="en-US" altLang="fa-IR" b="1">
              <a:latin typeface="Calibri" panose="020F0502020204030204" pitchFamily="34" charset="0"/>
              <a:ea typeface="Calibri" panose="020F0502020204030204" pitchFamily="34" charset="0"/>
              <a:cs typeface="B Lotus" pitchFamily="2" charset="-78"/>
            </a:endParaRPr>
          </a:p>
          <a:p>
            <a:pPr eaLnBrk="1" hangingPunct="1"/>
            <a:r>
              <a:rPr lang="en-US" altLang="fa-IR" b="1">
                <a:latin typeface="Calibri" panose="020F0502020204030204" pitchFamily="34" charset="0"/>
                <a:ea typeface="Calibri" panose="020F0502020204030204" pitchFamily="34" charset="0"/>
                <a:cs typeface="B Lotus" pitchFamily="2" charset="-78"/>
              </a:rPr>
              <a:t>                       </a:t>
            </a:r>
            <a:r>
              <a:rPr lang="fa-IR" altLang="fa-IR" b="1">
                <a:latin typeface="Calibri" panose="020F0502020204030204" pitchFamily="34" charset="0"/>
                <a:ea typeface="Calibri" panose="020F0502020204030204" pitchFamily="34" charset="0"/>
                <a:cs typeface="B Lotus" pitchFamily="2" charset="-78"/>
              </a:rPr>
              <a:t>زمان 25 دقیقه</a:t>
            </a:r>
            <a:endParaRPr lang="en-US" altLang="fa-IR" b="1"/>
          </a:p>
          <a:p>
            <a:pPr algn="r"/>
            <a:r>
              <a:rPr lang="en-US" altLang="fa-IR" b="1">
                <a:latin typeface="Calibri" panose="020F0502020204030204" pitchFamily="34" charset="0"/>
                <a:cs typeface="B Lotus" pitchFamily="2" charset="-78"/>
              </a:rPr>
              <a:t>  </a:t>
            </a:r>
            <a:r>
              <a:rPr lang="fa-IR" altLang="fa-IR" b="1">
                <a:latin typeface="Calibri" panose="020F0502020204030204" pitchFamily="34" charset="0"/>
                <a:cs typeface="B Lotus" pitchFamily="2" charset="-78"/>
              </a:rPr>
              <a:t>  </a:t>
            </a:r>
          </a:p>
          <a:p>
            <a:pPr algn="r"/>
            <a:r>
              <a:rPr lang="fa-IR" altLang="fa-IR" b="1">
                <a:latin typeface="Calibri" panose="020F0502020204030204" pitchFamily="34" charset="0"/>
                <a:cs typeface="B Lotus" pitchFamily="2" charset="-78"/>
              </a:rPr>
              <a:t>                   </a:t>
            </a:r>
            <a:r>
              <a:rPr lang="en-US" altLang="fa-IR" b="1">
                <a:latin typeface="Calibri" panose="020F0502020204030204" pitchFamily="34" charset="0"/>
                <a:cs typeface="B Lotus" pitchFamily="2" charset="-78"/>
              </a:rPr>
              <a:t> </a:t>
            </a:r>
            <a:r>
              <a:rPr lang="fa-IR" altLang="fa-IR" b="1">
                <a:latin typeface="Calibri" panose="020F0502020204030204" pitchFamily="34" charset="0"/>
                <a:cs typeface="B Lotus" pitchFamily="2" charset="-78"/>
              </a:rPr>
              <a:t>هدیه های آسمانی                        درس 5</a:t>
            </a:r>
          </a:p>
          <a:p>
            <a:pPr algn="r"/>
            <a:r>
              <a:rPr lang="en-US" altLang="fa-IR" b="1">
                <a:latin typeface="Calibri" panose="020F0502020204030204" pitchFamily="34" charset="0"/>
                <a:cs typeface="B Lotus" pitchFamily="2" charset="-78"/>
              </a:rPr>
              <a:t>    </a:t>
            </a:r>
            <a:r>
              <a:rPr lang="fa-IR" altLang="fa-IR" b="1">
                <a:latin typeface="Calibri" panose="020F0502020204030204" pitchFamily="34" charset="0"/>
                <a:cs typeface="B Lotus" pitchFamily="2" charset="-78"/>
              </a:rPr>
              <a:t>با عنوان :ما بت پرست بودیم</a:t>
            </a:r>
            <a:r>
              <a:rPr lang="en-US" altLang="fa-IR" b="1">
                <a:latin typeface="Calibri" panose="020F0502020204030204" pitchFamily="34" charset="0"/>
                <a:cs typeface="B Lotus" pitchFamily="2" charset="-78"/>
              </a:rPr>
              <a:t>.</a:t>
            </a:r>
          </a:p>
          <a:p>
            <a:r>
              <a:rPr lang="en-US" altLang="fa-IR" b="1">
                <a:latin typeface="Calibri" panose="020F0502020204030204" pitchFamily="34" charset="0"/>
                <a:cs typeface="B Lotus" pitchFamily="2" charset="-78"/>
              </a:rPr>
              <a:t>  </a:t>
            </a:r>
          </a:p>
          <a:p>
            <a:pPr algn="r"/>
            <a:r>
              <a:rPr lang="fa-IR" altLang="fa-IR" b="1">
                <a:latin typeface="Calibri" panose="020F0502020204030204" pitchFamily="34" charset="0"/>
                <a:cs typeface="B Lotus" pitchFamily="2" charset="-78"/>
              </a:rPr>
              <a:t>تاریخ                           درس 2</a:t>
            </a:r>
          </a:p>
          <a:p>
            <a:pPr algn="r"/>
            <a:r>
              <a:rPr lang="fa-IR" altLang="fa-IR" b="1">
                <a:latin typeface="Calibri" panose="020F0502020204030204" pitchFamily="34" charset="0"/>
                <a:cs typeface="B Lotus" pitchFamily="2" charset="-78"/>
              </a:rPr>
              <a:t>با عنوان : گسترش اسلام</a:t>
            </a:r>
            <a:endParaRPr lang="en-US" altLang="fa-IR" b="1"/>
          </a:p>
        </p:txBody>
      </p:sp>
      <p:pic>
        <p:nvPicPr>
          <p:cNvPr id="2765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5580063"/>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21"/>
                                        </p:tgtEl>
                                        <p:attrNameLst>
                                          <p:attrName>style.visibility</p:attrName>
                                        </p:attrNameLst>
                                      </p:cBhvr>
                                      <p:to>
                                        <p:strVal val="visible"/>
                                      </p:to>
                                    </p:set>
                                    <p:animEffect transition="in" filter="diamond(in)">
                                      <p:cBhvr>
                                        <p:cTn id="7" dur="2000"/>
                                        <p:tgtEl>
                                          <p:spTgt spid="307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0723"/>
                                        </p:tgtEl>
                                        <p:attrNameLst>
                                          <p:attrName>style.visibility</p:attrName>
                                        </p:attrNameLst>
                                      </p:cBhvr>
                                      <p:to>
                                        <p:strVal val="visible"/>
                                      </p:to>
                                    </p:set>
                                    <p:animEffect transition="in" filter="diamond(in)">
                                      <p:cBhvr>
                                        <p:cTn id="12" dur="2000"/>
                                        <p:tgtEl>
                                          <p:spTgt spid="307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0724">
                                            <p:txEl>
                                              <p:pRg st="0" end="0"/>
                                            </p:txEl>
                                          </p:spTgt>
                                        </p:tgtEl>
                                        <p:attrNameLst>
                                          <p:attrName>style.visibility</p:attrName>
                                        </p:attrNameLst>
                                      </p:cBhvr>
                                      <p:to>
                                        <p:strVal val="visible"/>
                                      </p:to>
                                    </p:set>
                                    <p:animEffect transition="in" filter="checkerboard(across)">
                                      <p:cBhvr>
                                        <p:cTn id="17" dur="500"/>
                                        <p:tgtEl>
                                          <p:spTgt spid="30724">
                                            <p:txEl>
                                              <p:pRg st="0" end="0"/>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0724">
                                            <p:txEl>
                                              <p:pRg st="1" end="1"/>
                                            </p:txEl>
                                          </p:spTgt>
                                        </p:tgtEl>
                                        <p:attrNameLst>
                                          <p:attrName>style.visibility</p:attrName>
                                        </p:attrNameLst>
                                      </p:cBhvr>
                                      <p:to>
                                        <p:strVal val="visible"/>
                                      </p:to>
                                    </p:set>
                                    <p:animEffect transition="in" filter="checkerboard(across)">
                                      <p:cBhvr>
                                        <p:cTn id="20" dur="500"/>
                                        <p:tgtEl>
                                          <p:spTgt spid="30724">
                                            <p:txEl>
                                              <p:pRg st="1" end="1"/>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30724">
                                            <p:txEl>
                                              <p:pRg st="2" end="2"/>
                                            </p:txEl>
                                          </p:spTgt>
                                        </p:tgtEl>
                                        <p:attrNameLst>
                                          <p:attrName>style.visibility</p:attrName>
                                        </p:attrNameLst>
                                      </p:cBhvr>
                                      <p:to>
                                        <p:strVal val="visible"/>
                                      </p:to>
                                    </p:set>
                                    <p:animEffect transition="in" filter="checkerboard(across)">
                                      <p:cBhvr>
                                        <p:cTn id="23" dur="500"/>
                                        <p:tgtEl>
                                          <p:spTgt spid="30724">
                                            <p:txEl>
                                              <p:pRg st="2" end="2"/>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0724">
                                            <p:txEl>
                                              <p:pRg st="3" end="3"/>
                                            </p:txEl>
                                          </p:spTgt>
                                        </p:tgtEl>
                                        <p:attrNameLst>
                                          <p:attrName>style.visibility</p:attrName>
                                        </p:attrNameLst>
                                      </p:cBhvr>
                                      <p:to>
                                        <p:strVal val="visible"/>
                                      </p:to>
                                    </p:set>
                                    <p:animEffect transition="in" filter="checkerboard(across)">
                                      <p:cBhvr>
                                        <p:cTn id="26" dur="500"/>
                                        <p:tgtEl>
                                          <p:spTgt spid="30724">
                                            <p:txEl>
                                              <p:pRg st="3" end="3"/>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30724">
                                            <p:txEl>
                                              <p:pRg st="4" end="4"/>
                                            </p:txEl>
                                          </p:spTgt>
                                        </p:tgtEl>
                                        <p:attrNameLst>
                                          <p:attrName>style.visibility</p:attrName>
                                        </p:attrNameLst>
                                      </p:cBhvr>
                                      <p:to>
                                        <p:strVal val="visible"/>
                                      </p:to>
                                    </p:set>
                                    <p:animEffect transition="in" filter="checkerboard(across)">
                                      <p:cBhvr>
                                        <p:cTn id="29" dur="500"/>
                                        <p:tgtEl>
                                          <p:spTgt spid="30724">
                                            <p:txEl>
                                              <p:pRg st="4" end="4"/>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30724">
                                            <p:txEl>
                                              <p:pRg st="5" end="5"/>
                                            </p:txEl>
                                          </p:spTgt>
                                        </p:tgtEl>
                                        <p:attrNameLst>
                                          <p:attrName>style.visibility</p:attrName>
                                        </p:attrNameLst>
                                      </p:cBhvr>
                                      <p:to>
                                        <p:strVal val="visible"/>
                                      </p:to>
                                    </p:set>
                                    <p:animEffect transition="in" filter="checkerboard(across)">
                                      <p:cBhvr>
                                        <p:cTn id="32" dur="500"/>
                                        <p:tgtEl>
                                          <p:spTgt spid="30724">
                                            <p:txEl>
                                              <p:pRg st="5" end="5"/>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30724">
                                            <p:txEl>
                                              <p:pRg st="6" end="6"/>
                                            </p:txEl>
                                          </p:spTgt>
                                        </p:tgtEl>
                                        <p:attrNameLst>
                                          <p:attrName>style.visibility</p:attrName>
                                        </p:attrNameLst>
                                      </p:cBhvr>
                                      <p:to>
                                        <p:strVal val="visible"/>
                                      </p:to>
                                    </p:set>
                                    <p:animEffect transition="in" filter="checkerboard(across)">
                                      <p:cBhvr>
                                        <p:cTn id="35" dur="500"/>
                                        <p:tgtEl>
                                          <p:spTgt spid="30724">
                                            <p:txEl>
                                              <p:pRg st="6" end="6"/>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30724">
                                            <p:txEl>
                                              <p:pRg st="7" end="7"/>
                                            </p:txEl>
                                          </p:spTgt>
                                        </p:tgtEl>
                                        <p:attrNameLst>
                                          <p:attrName>style.visibility</p:attrName>
                                        </p:attrNameLst>
                                      </p:cBhvr>
                                      <p:to>
                                        <p:strVal val="visible"/>
                                      </p:to>
                                    </p:set>
                                    <p:animEffect transition="in" filter="checkerboard(across)">
                                      <p:cBhvr>
                                        <p:cTn id="38" dur="500"/>
                                        <p:tgtEl>
                                          <p:spTgt spid="3072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1" grpId="0"/>
      <p:bldP spid="307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000125" y="642938"/>
            <a:ext cx="67865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3200" b="1">
                <a:latin typeface="Calibri" panose="020F0502020204030204" pitchFamily="34" charset="0"/>
                <a:ea typeface="Calibri" panose="020F0502020204030204" pitchFamily="34" charset="0"/>
                <a:cs typeface="B Lotus" pitchFamily="2" charset="-78"/>
              </a:rPr>
              <a:t>روش نوین تدریس با رویکرد «تلفیقی</a:t>
            </a:r>
            <a:r>
              <a:rPr lang="en-US" altLang="fa-IR" sz="1600" b="1">
                <a:latin typeface="Calibri" panose="020F0502020204030204" pitchFamily="34" charset="0"/>
                <a:ea typeface="Calibri" panose="020F0502020204030204" pitchFamily="34" charset="0"/>
                <a:cs typeface="B Lotus" pitchFamily="2" charset="-78"/>
              </a:rPr>
              <a:t>»</a:t>
            </a:r>
            <a:endParaRPr lang="en-US" altLang="fa-IR"/>
          </a:p>
        </p:txBody>
      </p:sp>
      <p:sp>
        <p:nvSpPr>
          <p:cNvPr id="11266" name="Rectangle 2"/>
          <p:cNvSpPr>
            <a:spLocks noChangeArrowheads="1"/>
          </p:cNvSpPr>
          <p:nvPr/>
        </p:nvSpPr>
        <p:spPr bwMode="auto">
          <a:xfrm>
            <a:off x="1500188" y="1443038"/>
            <a:ext cx="56435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228600" algn="l"/>
              </a:tabLst>
              <a:defRPr>
                <a:solidFill>
                  <a:schemeClr val="tx1"/>
                </a:solidFill>
                <a:latin typeface="Arial" panose="020B0604020202020204" pitchFamily="34" charset="0"/>
                <a:cs typeface="Arial" panose="020B0604020202020204" pitchFamily="34" charset="0"/>
              </a:defRPr>
            </a:lvl1pPr>
            <a:lvl2pPr marL="742950" indent="-285750">
              <a:tabLst>
                <a:tab pos="228600" algn="l"/>
              </a:tabLst>
              <a:defRPr>
                <a:solidFill>
                  <a:schemeClr val="tx1"/>
                </a:solidFill>
                <a:latin typeface="Arial" panose="020B0604020202020204" pitchFamily="34" charset="0"/>
                <a:cs typeface="Arial" panose="020B0604020202020204" pitchFamily="34" charset="0"/>
              </a:defRPr>
            </a:lvl2pPr>
            <a:lvl3pPr marL="1143000" indent="-228600">
              <a:tabLst>
                <a:tab pos="228600" algn="l"/>
              </a:tabLst>
              <a:defRPr>
                <a:solidFill>
                  <a:schemeClr val="tx1"/>
                </a:solidFill>
                <a:latin typeface="Arial" panose="020B0604020202020204" pitchFamily="34" charset="0"/>
                <a:cs typeface="Arial" panose="020B0604020202020204" pitchFamily="34" charset="0"/>
              </a:defRPr>
            </a:lvl3pPr>
            <a:lvl4pPr marL="1600200" indent="-228600">
              <a:tabLst>
                <a:tab pos="228600" algn="l"/>
              </a:tabLst>
              <a:defRPr>
                <a:solidFill>
                  <a:schemeClr val="tx1"/>
                </a:solidFill>
                <a:latin typeface="Arial" panose="020B0604020202020204" pitchFamily="34" charset="0"/>
                <a:cs typeface="Arial" panose="020B0604020202020204" pitchFamily="34" charset="0"/>
              </a:defRPr>
            </a:lvl4pPr>
            <a:lvl5pPr marL="2057400" indent="-228600">
              <a:tabLst>
                <a:tab pos="2286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2286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2286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2286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228600" algn="l"/>
              </a:tabLst>
              <a:defRPr>
                <a:solidFill>
                  <a:schemeClr val="tx1"/>
                </a:solidFill>
                <a:latin typeface="Arial" panose="020B0604020202020204" pitchFamily="34" charset="0"/>
                <a:cs typeface="Arial" panose="020B0604020202020204" pitchFamily="34" charset="0"/>
              </a:defRPr>
            </a:lvl9pPr>
          </a:lstStyle>
          <a:p>
            <a:pPr algn="justLow" rtl="1" eaLnBrk="1" hangingPunct="1">
              <a:buFontTx/>
              <a:buChar char="•"/>
            </a:pPr>
            <a:r>
              <a:rPr lang="fa-IR" altLang="fa-IR" sz="2000" b="1">
                <a:latin typeface="Times New Roman" panose="02020603050405020304" pitchFamily="18" charset="0"/>
                <a:ea typeface="MS Mincho" panose="02020609040205080304" pitchFamily="49" charset="-128"/>
                <a:cs typeface="B Lotus" pitchFamily="2" charset="-78"/>
              </a:rPr>
              <a:t>در هم آمیختن موضوعات درسی یا همان حوزه های محتوایی مواددرسی مختلف در یک یا چندپایه است. (مثلا آمیختن محتوایی درس علوم تجربی با درس هدیه های آسمان و... دریک جلسه ی آموزشی) </a:t>
            </a:r>
            <a:endParaRPr lang="fa-IR" altLang="fa-IR" sz="2000" b="1">
              <a:ea typeface="MS Mincho" panose="02020609040205080304" pitchFamily="49" charset="-128"/>
              <a:cs typeface="B Lotus" pitchFamily="2" charset="-78"/>
            </a:endParaRPr>
          </a:p>
        </p:txBody>
      </p:sp>
      <p:sp>
        <p:nvSpPr>
          <p:cNvPr id="8" name="TextBox 7"/>
          <p:cNvSpPr txBox="1"/>
          <p:nvPr/>
        </p:nvSpPr>
        <p:spPr>
          <a:xfrm>
            <a:off x="1500188" y="2928938"/>
            <a:ext cx="5572125" cy="369887"/>
          </a:xfrm>
          <a:prstGeom prst="rect">
            <a:avLst/>
          </a:prstGeom>
          <a:noFill/>
        </p:spPr>
        <p:txBody>
          <a:bodyPr>
            <a:spAutoFit/>
          </a:bodyPr>
          <a:lstStyle/>
          <a:p>
            <a:pPr algn="r" eaLnBrk="1" fontAlgn="auto" hangingPunct="1">
              <a:spcBef>
                <a:spcPts val="0"/>
              </a:spcBef>
              <a:spcAft>
                <a:spcPts val="0"/>
              </a:spcAft>
              <a:defRPr/>
            </a:pPr>
            <a:r>
              <a:rPr lang="fa-IR" b="1" u="dotDotDash" dirty="0">
                <a:latin typeface="+mn-lt"/>
                <a:cs typeface="+mn-cs"/>
              </a:rPr>
              <a:t>شیوه ی تلفیقی به تدریس ویادگیری فراگیران، کل نگرانه می اندیشد. </a:t>
            </a:r>
            <a:endParaRPr lang="en-US" dirty="0">
              <a:latin typeface="+mn-lt"/>
              <a:cs typeface="+mn-cs"/>
            </a:endParaRPr>
          </a:p>
        </p:txBody>
      </p:sp>
      <p:sp>
        <p:nvSpPr>
          <p:cNvPr id="11267" name="Rectangle 3"/>
          <p:cNvSpPr>
            <a:spLocks noChangeArrowheads="1"/>
          </p:cNvSpPr>
          <p:nvPr/>
        </p:nvSpPr>
        <p:spPr bwMode="auto">
          <a:xfrm>
            <a:off x="1643063" y="3786188"/>
            <a:ext cx="55721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800" b="1" u="sng">
                <a:latin typeface="Calibri" panose="020F0502020204030204" pitchFamily="34" charset="0"/>
                <a:ea typeface="Calibri" panose="020F0502020204030204" pitchFamily="34" charset="0"/>
                <a:cs typeface="B Lotus" pitchFamily="2" charset="-78"/>
              </a:rPr>
              <a:t>ترکیبی ازموضوعات درسی وجود دارد. نه یک ماده ی خاص درسی برای یک پایه در</a:t>
            </a:r>
            <a:r>
              <a:rPr lang="en-US" altLang="fa-IR" sz="2800" b="1" u="sng">
                <a:latin typeface="Calibri" panose="020F0502020204030204" pitchFamily="34" charset="0"/>
                <a:ea typeface="Calibri" panose="020F0502020204030204" pitchFamily="34" charset="0"/>
                <a:cs typeface="B Lotus" pitchFamily="2" charset="-78"/>
              </a:rPr>
              <a:t> </a:t>
            </a:r>
          </a:p>
          <a:p>
            <a:pPr algn="r"/>
            <a:r>
              <a:rPr lang="fa-IR" altLang="fa-IR" sz="2800" b="1" u="sng">
                <a:latin typeface="Calibri" panose="020F0502020204030204" pitchFamily="34" charset="0"/>
                <a:ea typeface="Calibri" panose="020F0502020204030204" pitchFamily="34" charset="0"/>
                <a:cs typeface="B Lotus" pitchFamily="2" charset="-78"/>
              </a:rPr>
              <a:t>یک جلسه آموزشی</a:t>
            </a:r>
            <a:r>
              <a:rPr lang="en-US" altLang="fa-IR" sz="2800" b="1"/>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5"/>
                                        </p:tgtEl>
                                        <p:attrNameLst>
                                          <p:attrName>style.visibility</p:attrName>
                                        </p:attrNameLst>
                                      </p:cBhvr>
                                      <p:to>
                                        <p:strVal val="visible"/>
                                      </p:to>
                                    </p:set>
                                    <p:animEffect transition="in" filter="diamond(in)">
                                      <p:cBhvr>
                                        <p:cTn id="7" dur="2000"/>
                                        <p:tgtEl>
                                          <p:spTgt spid="112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1266">
                                            <p:txEl>
                                              <p:pRg st="0" end="0"/>
                                            </p:txEl>
                                          </p:spTgt>
                                        </p:tgtEl>
                                        <p:attrNameLst>
                                          <p:attrName>style.visibility</p:attrName>
                                        </p:attrNameLst>
                                      </p:cBhvr>
                                      <p:to>
                                        <p:strVal val="visible"/>
                                      </p:to>
                                    </p:set>
                                    <p:anim calcmode="lin" valueType="num">
                                      <p:cBhvr additive="base">
                                        <p:cTn id="12"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diamond(in)">
                                      <p:cBhvr>
                                        <p:cTn id="18" dur="2000"/>
                                        <p:tgtEl>
                                          <p:spTgt spid="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6" fill="hold" nodeType="clickEffect">
                                  <p:stCondLst>
                                    <p:cond delay="0"/>
                                  </p:stCondLst>
                                  <p:childTnLst>
                                    <p:set>
                                      <p:cBhvr>
                                        <p:cTn id="22" dur="1" fill="hold">
                                          <p:stCondLst>
                                            <p:cond delay="0"/>
                                          </p:stCondLst>
                                        </p:cTn>
                                        <p:tgtEl>
                                          <p:spTgt spid="11267">
                                            <p:txEl>
                                              <p:pRg st="0" end="0"/>
                                            </p:txEl>
                                          </p:spTgt>
                                        </p:tgtEl>
                                        <p:attrNameLst>
                                          <p:attrName>style.visibility</p:attrName>
                                        </p:attrNameLst>
                                      </p:cBhvr>
                                      <p:to>
                                        <p:strVal val="visible"/>
                                      </p:to>
                                    </p:set>
                                    <p:animEffect transition="in" filter="barn(inHorizontal)">
                                      <p:cBhvr>
                                        <p:cTn id="23" dur="500"/>
                                        <p:tgtEl>
                                          <p:spTgt spid="11267">
                                            <p:txEl>
                                              <p:pRg st="0" end="0"/>
                                            </p:txEl>
                                          </p:spTgt>
                                        </p:tgtEl>
                                      </p:cBhvr>
                                    </p:animEffect>
                                  </p:childTnLst>
                                </p:cTn>
                              </p:par>
                              <p:par>
                                <p:cTn id="24" presetID="16" presetClass="entr" presetSubtype="26" fill="hold" nodeType="withEffect">
                                  <p:stCondLst>
                                    <p:cond delay="0"/>
                                  </p:stCondLst>
                                  <p:childTnLst>
                                    <p:set>
                                      <p:cBhvr>
                                        <p:cTn id="25" dur="1" fill="hold">
                                          <p:stCondLst>
                                            <p:cond delay="0"/>
                                          </p:stCondLst>
                                        </p:cTn>
                                        <p:tgtEl>
                                          <p:spTgt spid="11267">
                                            <p:txEl>
                                              <p:pRg st="1" end="1"/>
                                            </p:txEl>
                                          </p:spTgt>
                                        </p:tgtEl>
                                        <p:attrNameLst>
                                          <p:attrName>style.visibility</p:attrName>
                                        </p:attrNameLst>
                                      </p:cBhvr>
                                      <p:to>
                                        <p:strVal val="visible"/>
                                      </p:to>
                                    </p:set>
                                    <p:animEffect transition="in" filter="barn(inHorizontal)">
                                      <p:cBhvr>
                                        <p:cTn id="26" dur="5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000125" y="500063"/>
            <a:ext cx="7000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ابتدا دروسی را که می خواهیم تلفیق نمائیم را مشخص میکنیم.</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1143000" y="1143000"/>
            <a:ext cx="6929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برای اینکار دو روش وجود دارد.</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857250" y="2143125"/>
            <a:ext cx="7143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ابتدا پیام تمامی کتابها را مشخص نمائیم . سپس سعی کنیم دنبال کتابهائی باشیم که دروس آنهاپیام مشترک دارند.</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1143000" y="3143250"/>
            <a:ext cx="6858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کتابهائی که قرار است باهم تلفیق کنیم پیام های درس هایش را نوشته و سپس دروسی را که با هم هم پیام هستند را مشخص کنیم</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714375" y="642938"/>
            <a:ext cx="8001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بعد از نوشتن و مشخص کردن دروس هم پیام،اهداف کلی هر درس را نوشته و سپس اهداف جزئی هر درس را می نویسیم</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714375" y="1714500"/>
            <a:ext cx="8143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هدیه های آسمانی:ظهور اسلام ---ویژگیهای قبل و بعد از اسلام،ویژگیهای بت پرستان،هجرت مسلمانان به حبشه</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1643063" y="2786063"/>
            <a:ext cx="7286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تاریخ:ظهور اسلام----ویژگی های بت پرستان،پیمان قطع رابطه با مسلملنان،هجرت به حبشه</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785813" y="4286250"/>
            <a:ext cx="8072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با استفاده از اهداف کلی و جزئی در ها سعی می کنیم روش مناسب تدریس برای این دروس انتخاب کنیم.</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1428750" y="5143500"/>
            <a:ext cx="7715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در این دروس می توانیم از روش قصه گوئی یا نمایش همراه با فیلم و تصاویر استفاده می کنیم.</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amond(in)">
                                      <p:cBhvr>
                                        <p:cTn id="17" dur="20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diamond(in)">
                                      <p:cBhvr>
                                        <p:cTn id="2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214438" y="571500"/>
            <a:ext cx="700087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ابتدا معلم داستان پیامبری حضرت محمد (ص)که در درس اول تاریخ پایه پنجم است گفته (یادآوری می کند)و سپس از آزار و اذیت مسلمانان بدست کفار اشاره می کند و اینکه بهترین راه در آن زمان به پیشنهاد پیامبر هجرت به حبشه به سر پرستی جعفر بن ابی طالب سخن باز می کند و عکس العمل کفار را در مقابل این حرکت بیان می کند. و از موفقیت جعفربن ابی طالب و سخنانی که جعفر به زبان می آورد بیان می کند و از تفاوت قبل و بعد از اسلام و ویژگی های آن زمان سخن به میان می آورد.</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1285875" y="2857500"/>
            <a:ext cx="67865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در پایان درس می توانیم برای ارزیابی سوالاتی را که بصورت جای خالی از قبل طراحی کرده ایم در اختیار دانش آموزان قرار دهیم .</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1143000" y="3929063"/>
            <a:ext cx="6858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و برای تکلیف در خانه می توانیم از دانش آموزان بخواهیم که داستان هجرت مسلمانان را بصورت یک کتاب داستان همراه با نقاشی کردن بنویسید. (تلفیق با هنر)</a:t>
            </a:r>
            <a:endParaRPr lang="en-US" altLang="fa-IR">
              <a:latin typeface="Lucida Sans Unicode" panose="020B0602030504020204" pitchFamily="34" charset="0"/>
            </a:endParaRPr>
          </a:p>
        </p:txBody>
      </p:sp>
      <p:pic>
        <p:nvPicPr>
          <p:cNvPr id="3072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5580063"/>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928688" y="1000125"/>
            <a:ext cx="7000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1400" b="1">
                <a:latin typeface="Calibri" panose="020F0502020204030204" pitchFamily="34" charset="0"/>
                <a:ea typeface="Calibri" panose="020F0502020204030204" pitchFamily="34" charset="0"/>
                <a:cs typeface="B Lotus" pitchFamily="2" charset="-78"/>
              </a:rPr>
              <a:t>ب</a:t>
            </a:r>
            <a:r>
              <a:rPr lang="fa-IR" altLang="fa-IR" b="1">
                <a:latin typeface="Calibri" panose="020F0502020204030204" pitchFamily="34" charset="0"/>
                <a:ea typeface="Calibri" panose="020F0502020204030204" pitchFamily="34" charset="0"/>
                <a:cs typeface="B Lotus" pitchFamily="2" charset="-78"/>
              </a:rPr>
              <a:t>ا دو پایه تحصیلی با دو کتاب که دو درس هم پیام دارد</a:t>
            </a:r>
            <a:r>
              <a:rPr lang="en-US" altLang="fa-IR" sz="1400" b="1">
                <a:latin typeface="Calibri" panose="020F0502020204030204" pitchFamily="34" charset="0"/>
                <a:ea typeface="Calibri" panose="020F0502020204030204" pitchFamily="34" charset="0"/>
                <a:cs typeface="B Lotus" pitchFamily="2" charset="-78"/>
              </a:rPr>
              <a:t>.</a:t>
            </a:r>
            <a:endParaRPr lang="en-US" altLang="fa-IR"/>
          </a:p>
        </p:txBody>
      </p:sp>
      <p:sp>
        <p:nvSpPr>
          <p:cNvPr id="1028" name="Rectangle 4"/>
          <p:cNvSpPr>
            <a:spLocks noChangeArrowheads="1"/>
          </p:cNvSpPr>
          <p:nvPr/>
        </p:nvSpPr>
        <p:spPr bwMode="auto">
          <a:xfrm>
            <a:off x="2000250" y="1714500"/>
            <a:ext cx="6107113" cy="2071688"/>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ltLang="fa-IR">
              <a:latin typeface="Lucida Sans Unicode" panose="020B0602030504020204" pitchFamily="34" charset="0"/>
            </a:endParaRPr>
          </a:p>
        </p:txBody>
      </p:sp>
      <p:sp>
        <p:nvSpPr>
          <p:cNvPr id="1029" name="Rectangle 5"/>
          <p:cNvSpPr>
            <a:spLocks noChangeArrowheads="1"/>
          </p:cNvSpPr>
          <p:nvPr/>
        </p:nvSpPr>
        <p:spPr bwMode="auto">
          <a:xfrm>
            <a:off x="1928813" y="1785938"/>
            <a:ext cx="6215062"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ltLang="fa-IR" sz="1600" b="1">
              <a:latin typeface="Calibri" panose="020F0502020204030204" pitchFamily="34" charset="0"/>
              <a:ea typeface="Calibri" panose="020F0502020204030204" pitchFamily="34" charset="0"/>
              <a:cs typeface="B Lotus" pitchFamily="2" charset="-78"/>
            </a:endParaRPr>
          </a:p>
          <a:p>
            <a:pPr algn="r" eaLnBrk="1" hangingPunct="1"/>
            <a:r>
              <a:rPr lang="fa-IR" altLang="fa-IR" sz="1600" b="1">
                <a:latin typeface="Calibri" panose="020F0502020204030204" pitchFamily="34" charset="0"/>
                <a:ea typeface="Calibri" panose="020F0502020204030204" pitchFamily="34" charset="0"/>
                <a:cs typeface="B Lotus" pitchFamily="2" charset="-78"/>
              </a:rPr>
              <a:t>پایه سوم و چهارم ابتدائی</a:t>
            </a:r>
            <a:r>
              <a:rPr lang="en-US" altLang="fa-IR" sz="1600" b="1">
                <a:latin typeface="Calibri" panose="020F0502020204030204" pitchFamily="34" charset="0"/>
                <a:ea typeface="Calibri" panose="020F0502020204030204" pitchFamily="34" charset="0"/>
                <a:cs typeface="B Lotus" pitchFamily="2" charset="-78"/>
              </a:rPr>
              <a:t>   </a:t>
            </a:r>
            <a:r>
              <a:rPr lang="fa-IR" altLang="fa-IR" sz="1600" b="1">
                <a:latin typeface="Calibri" panose="020F0502020204030204" pitchFamily="34" charset="0"/>
                <a:ea typeface="Calibri" panose="020F0502020204030204" pitchFamily="34" charset="0"/>
                <a:cs typeface="B Lotus" pitchFamily="2" charset="-78"/>
              </a:rPr>
              <a:t>         </a:t>
            </a:r>
            <a:r>
              <a:rPr lang="en-US" altLang="fa-IR" sz="1600" b="1">
                <a:latin typeface="Calibri" panose="020F0502020204030204" pitchFamily="34" charset="0"/>
                <a:ea typeface="Calibri" panose="020F0502020204030204" pitchFamily="34" charset="0"/>
                <a:cs typeface="B Lotus" pitchFamily="2" charset="-78"/>
              </a:rPr>
              <a:t> </a:t>
            </a:r>
            <a:r>
              <a:rPr lang="fa-IR" altLang="fa-IR" sz="1600" b="1">
                <a:latin typeface="Calibri" panose="020F0502020204030204" pitchFamily="34" charset="0"/>
                <a:ea typeface="Calibri" panose="020F0502020204030204" pitchFamily="34" charset="0"/>
                <a:cs typeface="B Lotus" pitchFamily="2" charset="-78"/>
              </a:rPr>
              <a:t>               </a:t>
            </a:r>
            <a:r>
              <a:rPr lang="en-US" altLang="fa-IR" sz="1600" b="1">
                <a:latin typeface="Calibri" panose="020F0502020204030204" pitchFamily="34" charset="0"/>
                <a:ea typeface="Calibri" panose="020F0502020204030204" pitchFamily="34" charset="0"/>
                <a:cs typeface="B Lotus" pitchFamily="2" charset="-78"/>
              </a:rPr>
              <a:t>                                    </a:t>
            </a:r>
            <a:r>
              <a:rPr lang="fa-IR" altLang="fa-IR" sz="1600" b="1">
                <a:latin typeface="Calibri" panose="020F0502020204030204" pitchFamily="34" charset="0"/>
                <a:ea typeface="Calibri" panose="020F0502020204030204" pitchFamily="34" charset="0"/>
                <a:cs typeface="B Lotus" pitchFamily="2" charset="-78"/>
              </a:rPr>
              <a:t>زمان 20 دقیقه</a:t>
            </a:r>
            <a:endParaRPr lang="en-US" altLang="fa-IR" sz="1100"/>
          </a:p>
          <a:p>
            <a:r>
              <a:rPr lang="en-US" altLang="fa-IR" sz="1600" b="1">
                <a:latin typeface="Calibri" panose="020F0502020204030204" pitchFamily="34" charset="0"/>
                <a:cs typeface="B Lotus" pitchFamily="2" charset="-78"/>
              </a:rPr>
              <a:t>  </a:t>
            </a:r>
            <a:endParaRPr lang="fa-IR" altLang="fa-IR" sz="1600" b="1">
              <a:latin typeface="Calibri" panose="020F0502020204030204" pitchFamily="34" charset="0"/>
              <a:cs typeface="B Lotus" pitchFamily="2" charset="-78"/>
            </a:endParaRPr>
          </a:p>
          <a:p>
            <a:pPr algn="r"/>
            <a:r>
              <a:rPr lang="fa-IR" altLang="fa-IR" sz="1600" b="1">
                <a:latin typeface="Calibri" panose="020F0502020204030204" pitchFamily="34" charset="0"/>
                <a:cs typeface="B Lotus" pitchFamily="2" charset="-78"/>
              </a:rPr>
              <a:t>ریاضی پایه سوم</a:t>
            </a:r>
            <a:r>
              <a:rPr lang="en-US" altLang="fa-IR" sz="1600" b="1">
                <a:latin typeface="Calibri" panose="020F0502020204030204" pitchFamily="34" charset="0"/>
                <a:cs typeface="B Lotus" pitchFamily="2" charset="-78"/>
              </a:rPr>
              <a:t>   </a:t>
            </a:r>
            <a:r>
              <a:rPr lang="fa-IR" altLang="fa-IR" sz="1600" b="1">
                <a:latin typeface="Calibri" panose="020F0502020204030204" pitchFamily="34" charset="0"/>
                <a:cs typeface="B Lotus" pitchFamily="2" charset="-78"/>
              </a:rPr>
              <a:t>               </a:t>
            </a:r>
            <a:r>
              <a:rPr lang="en-US" altLang="fa-IR" sz="1600" b="1">
                <a:latin typeface="Calibri" panose="020F0502020204030204" pitchFamily="34" charset="0"/>
                <a:cs typeface="B Lotus" pitchFamily="2" charset="-78"/>
              </a:rPr>
              <a:t>                               </a:t>
            </a:r>
            <a:r>
              <a:rPr lang="fa-IR" altLang="fa-IR" sz="1600" b="1">
                <a:latin typeface="Calibri" panose="020F0502020204030204" pitchFamily="34" charset="0"/>
                <a:cs typeface="B Lotus" pitchFamily="2" charset="-78"/>
              </a:rPr>
              <a:t>با عنوان : حل مسئله الگویابی</a:t>
            </a:r>
            <a:endParaRPr lang="en-US" altLang="fa-IR" sz="1600" b="1">
              <a:latin typeface="Calibri" panose="020F0502020204030204" pitchFamily="34" charset="0"/>
              <a:cs typeface="B Lotus" pitchFamily="2" charset="-78"/>
            </a:endParaRPr>
          </a:p>
          <a:p>
            <a:endParaRPr lang="fa-IR" altLang="fa-IR" sz="1600" b="1">
              <a:latin typeface="Calibri" panose="020F0502020204030204" pitchFamily="34" charset="0"/>
              <a:cs typeface="B Lotus" pitchFamily="2" charset="-78"/>
            </a:endParaRPr>
          </a:p>
          <a:p>
            <a:pPr algn="r"/>
            <a:r>
              <a:rPr lang="en-US" altLang="fa-IR" sz="1600" b="1">
                <a:latin typeface="Calibri" panose="020F0502020204030204" pitchFamily="34" charset="0"/>
                <a:cs typeface="B Lotus" pitchFamily="2" charset="-78"/>
              </a:rPr>
              <a:t> </a:t>
            </a:r>
            <a:r>
              <a:rPr lang="fa-IR" altLang="fa-IR" sz="1600" b="1">
                <a:latin typeface="Calibri" panose="020F0502020204030204" pitchFamily="34" charset="0"/>
                <a:cs typeface="B Lotus" pitchFamily="2" charset="-78"/>
              </a:rPr>
              <a:t>ریاضی پایه چهارم</a:t>
            </a:r>
            <a:r>
              <a:rPr lang="en-US" altLang="fa-IR" sz="1600" b="1">
                <a:latin typeface="Calibri" panose="020F0502020204030204" pitchFamily="34" charset="0"/>
                <a:cs typeface="B Lotus" pitchFamily="2" charset="-78"/>
              </a:rPr>
              <a:t>                                </a:t>
            </a:r>
            <a:r>
              <a:rPr lang="fa-IR" altLang="fa-IR" sz="1600" b="1">
                <a:latin typeface="Calibri" panose="020F0502020204030204" pitchFamily="34" charset="0"/>
                <a:cs typeface="B Lotus" pitchFamily="2" charset="-78"/>
              </a:rPr>
              <a:t>با عنوان : حل مسئله الگو یابی و رسم شکل</a:t>
            </a:r>
            <a:r>
              <a:rPr lang="en-US" altLang="fa-IR" sz="1600" b="1">
                <a:latin typeface="Calibri" panose="020F0502020204030204" pitchFamily="34" charset="0"/>
                <a:cs typeface="B Lotus" pitchFamily="2" charset="-78"/>
              </a:rPr>
              <a:t>    </a:t>
            </a:r>
            <a:r>
              <a:rPr lang="en-US" altLang="fa-IR" sz="1100"/>
              <a:t> </a:t>
            </a:r>
            <a:endParaRPr lang="en-US" altLang="fa-IR"/>
          </a:p>
        </p:txBody>
      </p:sp>
      <p:sp>
        <p:nvSpPr>
          <p:cNvPr id="9" name="TextBox 8"/>
          <p:cNvSpPr txBox="1">
            <a:spLocks noChangeArrowheads="1"/>
          </p:cNvSpPr>
          <p:nvPr/>
        </p:nvSpPr>
        <p:spPr bwMode="auto">
          <a:xfrm>
            <a:off x="1500188" y="4214813"/>
            <a:ext cx="66436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بعد از مشخص کردن اهداف هر درس ،پیام هر درس یا پیام های جزئی آنها را در مقابل آن می نویسیم</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3571875" y="357188"/>
            <a:ext cx="4000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Calibri" panose="020F0502020204030204" pitchFamily="34" charset="0"/>
                <a:ea typeface="Calibri" panose="020F0502020204030204" pitchFamily="34" charset="0"/>
                <a:cs typeface="B Lotus" pitchFamily="2" charset="-78"/>
              </a:rPr>
              <a:t>نمونه تدریس به روش تلفیقی سطح(2) </a:t>
            </a:r>
            <a:endParaRPr lang="en-US" altLang="fa-IR">
              <a:latin typeface="Lucida Sans Unicode" panose="020B0602030504020204" pitchFamily="34" charset="0"/>
              <a:ea typeface="Calibri" panose="020F0502020204030204" pitchFamily="34" charset="0"/>
              <a:cs typeface="B Lotu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027">
                                            <p:txEl>
                                              <p:pRg st="0" end="0"/>
                                            </p:txEl>
                                          </p:spTgt>
                                        </p:tgtEl>
                                        <p:attrNameLst>
                                          <p:attrName>style.visibility</p:attrName>
                                        </p:attrNameLst>
                                      </p:cBhvr>
                                      <p:to>
                                        <p:strVal val="visible"/>
                                      </p:to>
                                    </p:set>
                                    <p:animEffect transition="in" filter="diamond(in)">
                                      <p:cBhvr>
                                        <p:cTn id="12" dur="2000"/>
                                        <p:tgtEl>
                                          <p:spTgt spid="10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28"/>
                                        </p:tgtEl>
                                        <p:attrNameLst>
                                          <p:attrName>style.visibility</p:attrName>
                                        </p:attrNameLst>
                                      </p:cBhvr>
                                      <p:to>
                                        <p:strVal val="visible"/>
                                      </p:to>
                                    </p:set>
                                    <p:anim calcmode="lin" valueType="num">
                                      <p:cBhvr additive="base">
                                        <p:cTn id="17" dur="500" fill="hold"/>
                                        <p:tgtEl>
                                          <p:spTgt spid="1028"/>
                                        </p:tgtEl>
                                        <p:attrNameLst>
                                          <p:attrName>ppt_x</p:attrName>
                                        </p:attrNameLst>
                                      </p:cBhvr>
                                      <p:tavLst>
                                        <p:tav tm="0">
                                          <p:val>
                                            <p:strVal val="#ppt_x"/>
                                          </p:val>
                                        </p:tav>
                                        <p:tav tm="100000">
                                          <p:val>
                                            <p:strVal val="#ppt_x"/>
                                          </p:val>
                                        </p:tav>
                                      </p:tavLst>
                                    </p:anim>
                                    <p:anim calcmode="lin" valueType="num">
                                      <p:cBhvr additive="base">
                                        <p:cTn id="18"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029"/>
                                        </p:tgtEl>
                                        <p:attrNameLst>
                                          <p:attrName>style.visibility</p:attrName>
                                        </p:attrNameLst>
                                      </p:cBhvr>
                                      <p:to>
                                        <p:strVal val="visible"/>
                                      </p:to>
                                    </p:set>
                                    <p:animEffect transition="in" filter="diamond(in)">
                                      <p:cBhvr>
                                        <p:cTn id="23" dur="2000"/>
                                        <p:tgtEl>
                                          <p:spTgt spid="102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animBg="1"/>
      <p:bldP spid="1029" grpId="0"/>
      <p:bldP spid="9"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071563" y="428625"/>
            <a:ext cx="7858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پایه سوم –الگو یابی –الگوی هندسی ، الگوی عددی، حل مسئله به کمک الگو یابی –صفحه 7،8،9</a:t>
            </a:r>
            <a:endParaRPr lang="en-US" altLang="fa-IR">
              <a:latin typeface="Lucida Sans Unicode" panose="020B0602030504020204" pitchFamily="34" charset="0"/>
            </a:endParaRPr>
          </a:p>
        </p:txBody>
      </p:sp>
      <p:sp>
        <p:nvSpPr>
          <p:cNvPr id="35841" name="Rectangle 1"/>
          <p:cNvSpPr>
            <a:spLocks noChangeArrowheads="1"/>
          </p:cNvSpPr>
          <p:nvPr/>
        </p:nvSpPr>
        <p:spPr bwMode="auto">
          <a:xfrm>
            <a:off x="1643063" y="1357313"/>
            <a:ext cx="7143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Calibri" panose="020F0502020204030204" pitchFamily="34" charset="0"/>
                <a:ea typeface="Calibri" panose="020F0502020204030204" pitchFamily="34" charset="0"/>
                <a:cs typeface="B Lotus" pitchFamily="2" charset="-78"/>
              </a:rPr>
              <a:t>الگوی هندسی ، الگوی عددی،رسم شکل،- صفحه1،2،3</a:t>
            </a:r>
            <a:r>
              <a:rPr lang="en-US" altLang="fa-IR" b="1">
                <a:latin typeface="Calibri" panose="020F0502020204030204" pitchFamily="34" charset="0"/>
                <a:ea typeface="Calibri" panose="020F0502020204030204" pitchFamily="34" charset="0"/>
                <a:cs typeface="Times New Roman" panose="02020603050405020304" pitchFamily="18" charset="0"/>
              </a:rPr>
              <a:t>–</a:t>
            </a:r>
            <a:r>
              <a:rPr lang="fa-IR" altLang="fa-IR" b="1">
                <a:latin typeface="Calibri" panose="020F0502020204030204" pitchFamily="34" charset="0"/>
                <a:ea typeface="Calibri" panose="020F0502020204030204" pitchFamily="34" charset="0"/>
                <a:cs typeface="B Lotus" pitchFamily="2" charset="-78"/>
              </a:rPr>
              <a:t>الگو یابی</a:t>
            </a:r>
            <a:r>
              <a:rPr lang="en-US" altLang="fa-IR" b="1">
                <a:latin typeface="Calibri" panose="020F0502020204030204" pitchFamily="34" charset="0"/>
                <a:ea typeface="Calibri" panose="020F0502020204030204" pitchFamily="34" charset="0"/>
                <a:cs typeface="B Lotus" pitchFamily="2" charset="-78"/>
              </a:rPr>
              <a:t> </a:t>
            </a:r>
            <a:r>
              <a:rPr lang="en-US" altLang="fa-IR" b="1">
                <a:latin typeface="Calibri" panose="020F0502020204030204" pitchFamily="34" charset="0"/>
                <a:ea typeface="Calibri" panose="020F0502020204030204" pitchFamily="34" charset="0"/>
                <a:cs typeface="Times New Roman" panose="02020603050405020304" pitchFamily="18" charset="0"/>
              </a:rPr>
              <a:t>–</a:t>
            </a:r>
            <a:r>
              <a:rPr lang="fa-IR" altLang="fa-IR" b="1">
                <a:latin typeface="Calibri" panose="020F0502020204030204" pitchFamily="34" charset="0"/>
                <a:ea typeface="Calibri" panose="020F0502020204030204" pitchFamily="34" charset="0"/>
                <a:cs typeface="B Lotus" pitchFamily="2" charset="-78"/>
              </a:rPr>
              <a:t> پایه چهارم</a:t>
            </a:r>
            <a:endParaRPr lang="en-US" altLang="fa-IR"/>
          </a:p>
        </p:txBody>
      </p:sp>
      <p:sp>
        <p:nvSpPr>
          <p:cNvPr id="5" name="TextBox 4"/>
          <p:cNvSpPr txBox="1">
            <a:spLocks noChangeArrowheads="1"/>
          </p:cNvSpPr>
          <p:nvPr/>
        </p:nvSpPr>
        <p:spPr bwMode="auto">
          <a:xfrm>
            <a:off x="1357313" y="2071688"/>
            <a:ext cx="7215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با استفاده از پیام های هر درس سعی میکنیم روش های مناسبی برای تدریس فراهم کنیم </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1357313" y="3071813"/>
            <a:ext cx="70723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مثلا برای حالت مجسم می توانیم بر روی مقوا اشکال هندسی بصورت الگو بکشیم و از هر دو پایه بخواهیم که الگوی موجود را کشف کنند از پایه ی سوم می خواهیم دو الگوی بعد را بگویند و از پایه چهارم می خواهیم که الگوی موجود را کشف کنند و شکل پنجم را بگویند.</a:t>
            </a:r>
            <a:endParaRPr lang="en-US" altLang="fa-IR">
              <a:latin typeface="Lucida Sans Unicode" panose="020B0602030504020204" pitchFamily="34" charset="0"/>
            </a:endParaRPr>
          </a:p>
        </p:txBody>
      </p:sp>
      <p:sp>
        <p:nvSpPr>
          <p:cNvPr id="7" name="TextBox 6"/>
          <p:cNvSpPr txBox="1">
            <a:spLocks noChangeArrowheads="1"/>
          </p:cNvSpPr>
          <p:nvPr/>
        </p:nvSpPr>
        <p:spPr bwMode="auto">
          <a:xfrm>
            <a:off x="1357313" y="4572000"/>
            <a:ext cx="7000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در مرحله ی بعد چند نمونه بر روی تخته سیاه یا وایت برد رسم می کنیم و درس را توضیح می دهیم</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5841">
                                            <p:txEl>
                                              <p:pRg st="0" end="0"/>
                                            </p:txEl>
                                          </p:spTgt>
                                        </p:tgtEl>
                                        <p:attrNameLst>
                                          <p:attrName>style.visibility</p:attrName>
                                        </p:attrNameLst>
                                      </p:cBhvr>
                                      <p:to>
                                        <p:strVal val="visible"/>
                                      </p:to>
                                    </p:set>
                                    <p:anim calcmode="lin" valueType="num">
                                      <p:cBhvr additive="base">
                                        <p:cTn id="12" dur="500" fill="hold"/>
                                        <p:tgtEl>
                                          <p:spTgt spid="3584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58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amond(in)">
                                      <p:cBhvr>
                                        <p:cTn id="18" dur="2000"/>
                                        <p:tgtEl>
                                          <p:spTgt spid="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diamond(in)">
                                      <p:cBhvr>
                                        <p:cTn id="23" dur="2000"/>
                                        <p:tgtEl>
                                          <p:spTgt spid="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diamond(in)">
                                      <p:cBhvr>
                                        <p:cTn id="2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071563" y="500063"/>
            <a:ext cx="72151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بعد از دانش آموزان هر دو پایه می خواهیم تا با استفاده از کاغذ یا مقوا و قیچی الگوئی را بر روی میزشان تا 4 الگوی بعد بکشند.</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1000125" y="1785938"/>
            <a:ext cx="74295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سپس تکلیفی را متناسب با هر پایه به دانش آموزان برای ارزیابی می دهیم یا برای نمونه هر دو پایه را یک گروه در نظر گرفته و تکلیفی تلفیقی مانند نمونه به گروه می دهیم.</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1071563" y="3071813"/>
            <a:ext cx="75009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ابتدا دانش آموزان کلاس سوم یک الگو بکشند.و بعد از کشیدن ان را در اختیار پایه چهارم قرار بدهند و دانش آموزان پایه چهارم تا الگوی ششم آن را ادامه دهند و در صورت امکان الگو را شرح دهند.</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1000125" y="4643438"/>
            <a:ext cx="72151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بعد از ارزیابی از دانش آموزان از آنان می خواهیم کتاب را باز کرده و تکالیف مربوط به درسی که تدریس شده را انجام دهند.</a:t>
            </a:r>
            <a:endParaRPr lang="en-US" altLang="fa-IR">
              <a:latin typeface="Lucida Sans Unicode" panose="020B0602030504020204" pitchFamily="34" charset="0"/>
            </a:endParaRPr>
          </a:p>
        </p:txBody>
      </p:sp>
      <p:pic>
        <p:nvPicPr>
          <p:cNvPr id="3379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5580063"/>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214438" y="428625"/>
            <a:ext cx="6500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2800" b="1">
                <a:latin typeface="Lucida Sans Unicode" panose="020B0602030504020204" pitchFamily="34" charset="0"/>
              </a:rPr>
              <a:t>ج)روش تلفیقی سطح 3 (چند پایه)</a:t>
            </a:r>
            <a:endParaRPr lang="en-US" altLang="fa-IR" sz="2800">
              <a:latin typeface="Lucida Sans Unicode" panose="020B0602030504020204" pitchFamily="34" charset="0"/>
            </a:endParaRPr>
          </a:p>
        </p:txBody>
      </p:sp>
      <p:sp>
        <p:nvSpPr>
          <p:cNvPr id="3" name="TextBox 2"/>
          <p:cNvSpPr txBox="1">
            <a:spLocks noChangeArrowheads="1"/>
          </p:cNvSpPr>
          <p:nvPr/>
        </p:nvSpPr>
        <p:spPr bwMode="auto">
          <a:xfrm>
            <a:off x="1071563" y="1214438"/>
            <a:ext cx="6572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روش تلفیقی سطح 3 بالاترین درجه در تلفیقی ها می باشد که نیاز به تخصص برای معلمین دارد </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3643313" y="2428875"/>
            <a:ext cx="3857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400" b="1">
                <a:latin typeface="Lucida Sans Unicode" panose="020B0602030504020204" pitchFamily="34" charset="0"/>
              </a:rPr>
              <a:t>مراحل کار:</a:t>
            </a:r>
            <a:endParaRPr lang="en-US" altLang="fa-IR" sz="2400">
              <a:latin typeface="Lucida Sans Unicode" panose="020B0602030504020204" pitchFamily="34" charset="0"/>
            </a:endParaRPr>
          </a:p>
        </p:txBody>
      </p:sp>
      <p:sp>
        <p:nvSpPr>
          <p:cNvPr id="5" name="TextBox 4"/>
          <p:cNvSpPr txBox="1">
            <a:spLocks noChangeArrowheads="1"/>
          </p:cNvSpPr>
          <p:nvPr/>
        </p:nvSpPr>
        <p:spPr bwMode="auto">
          <a:xfrm>
            <a:off x="1428750" y="3286125"/>
            <a:ext cx="607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معلم ابتدا بر اساس کتاب تمامی پایه هائی که دارد و برنامه ای که نوشته است. اقدام به نوشتن پیام های هر درس می کند</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1143000" y="4357688"/>
            <a:ext cx="6429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کتابهائی را که در برنامه است را مشخص کرده و پیام های مشترک را طبقه بندی می کند</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diamond(in)">
                                      <p:cBhvr>
                                        <p:cTn id="18" dur="2000"/>
                                        <p:tgtEl>
                                          <p:spTgt spid="4">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714500" y="500063"/>
            <a:ext cx="60007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پس از طبقه بندی نمودن اهداف درس بصورت متوالی و یا موازی اقدام به انتخاب الگو و ابزار و......مناسب می نماید.</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1285875" y="1714500"/>
            <a:ext cx="6429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معلم فعالیتهای خود برای تدریس را بر اساس دروس و اهداف آن در قالب اجرای نمایش،سخنرانی،فیلم و........طراحی می نماید</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1214438" y="2857500"/>
            <a:ext cx="63579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معلم باید توجه داشته باشد که حداکثر دروس انتخاب شده در این روش شش ماده درسی می باشد.</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amond(in)">
                                      <p:cBhvr>
                                        <p:cTn id="1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3429000" y="500063"/>
            <a:ext cx="30718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3200" b="1">
                <a:latin typeface="Calibri" panose="020F0502020204030204" pitchFamily="34" charset="0"/>
                <a:ea typeface="Calibri" panose="020F0502020204030204" pitchFamily="34" charset="0"/>
                <a:cs typeface="B Lotus" pitchFamily="2" charset="-78"/>
              </a:rPr>
              <a:t>اهداف</a:t>
            </a:r>
            <a:r>
              <a:rPr lang="en-US" altLang="fa-IR" sz="3200" b="1">
                <a:latin typeface="Calibri" panose="020F0502020204030204" pitchFamily="34" charset="0"/>
                <a:ea typeface="Calibri" panose="020F0502020204030204" pitchFamily="34" charset="0"/>
                <a:cs typeface="B Lotus" pitchFamily="2" charset="-78"/>
              </a:rPr>
              <a:t>:</a:t>
            </a:r>
            <a:endParaRPr lang="en-US" altLang="fa-IR" sz="3200"/>
          </a:p>
        </p:txBody>
      </p:sp>
      <p:sp>
        <p:nvSpPr>
          <p:cNvPr id="4" name="TextBox 3"/>
          <p:cNvSpPr txBox="1">
            <a:spLocks noChangeArrowheads="1"/>
          </p:cNvSpPr>
          <p:nvPr/>
        </p:nvSpPr>
        <p:spPr bwMode="auto">
          <a:xfrm>
            <a:off x="2143125" y="1285875"/>
            <a:ext cx="6000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کاهش چشمگیر زمان تدریس از چند جلسه آموزشی به یک جلسه ی آموزشی</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1785938" y="2000250"/>
            <a:ext cx="6357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کسب مهارتهای اجتماعی</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1571625" y="2786063"/>
            <a:ext cx="6643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افزایش قدرت تعامل ، پرورش تفکر خلاق،کسب مهارتهای مرتبط با یادگیری</a:t>
            </a:r>
            <a:endParaRPr lang="en-US" altLang="fa-IR">
              <a:latin typeface="Lucida Sans Unicode" panose="020B0602030504020204" pitchFamily="34" charset="0"/>
            </a:endParaRPr>
          </a:p>
        </p:txBody>
      </p:sp>
      <p:sp>
        <p:nvSpPr>
          <p:cNvPr id="7" name="TextBox 6"/>
          <p:cNvSpPr txBox="1">
            <a:spLocks noChangeArrowheads="1"/>
          </p:cNvSpPr>
          <p:nvPr/>
        </p:nvSpPr>
        <p:spPr bwMode="auto">
          <a:xfrm>
            <a:off x="2286000" y="3571875"/>
            <a:ext cx="5857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تحقق اهداف بر اساس الگوهای انتخابی</a:t>
            </a:r>
            <a:endParaRPr lang="en-US" altLang="fa-IR">
              <a:latin typeface="Lucida Sans Unicode" panose="020B0602030504020204" pitchFamily="34" charset="0"/>
            </a:endParaRPr>
          </a:p>
        </p:txBody>
      </p:sp>
      <p:sp>
        <p:nvSpPr>
          <p:cNvPr id="8" name="TextBox 7"/>
          <p:cNvSpPr txBox="1">
            <a:spLocks noChangeArrowheads="1"/>
          </p:cNvSpPr>
          <p:nvPr/>
        </p:nvSpPr>
        <p:spPr bwMode="auto">
          <a:xfrm>
            <a:off x="2000250" y="4500563"/>
            <a:ext cx="6143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افزایش قدرت استدلال و استنتاج در فراگیران</a:t>
            </a:r>
            <a:endParaRPr lang="en-US" altLang="fa-IR">
              <a:latin typeface="Lucida Sans Unicode" panose="020B0602030504020204" pitchFamily="34" charset="0"/>
            </a:endParaRPr>
          </a:p>
        </p:txBody>
      </p:sp>
      <p:sp>
        <p:nvSpPr>
          <p:cNvPr id="9" name="TextBox 8"/>
          <p:cNvSpPr txBox="1">
            <a:spLocks noChangeArrowheads="1"/>
          </p:cNvSpPr>
          <p:nvPr/>
        </p:nvSpPr>
        <p:spPr bwMode="auto">
          <a:xfrm>
            <a:off x="3000375" y="5357813"/>
            <a:ext cx="5143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خود نظم جوئی و توانمندی در امور گروهی و مشارکتی</a:t>
            </a:r>
            <a:endParaRPr lang="en-US" altLang="fa-IR">
              <a:latin typeface="Lucida Sans Unicode" panose="020B0602030504020204" pitchFamily="34" charset="0"/>
            </a:endParaRPr>
          </a:p>
        </p:txBody>
      </p:sp>
      <p:pic>
        <p:nvPicPr>
          <p:cNvPr id="36873"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5580063"/>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6865">
                                            <p:txEl>
                                              <p:pRg st="0" end="0"/>
                                            </p:txEl>
                                          </p:spTgt>
                                        </p:tgtEl>
                                        <p:attrNameLst>
                                          <p:attrName>style.visibility</p:attrName>
                                        </p:attrNameLst>
                                      </p:cBhvr>
                                      <p:to>
                                        <p:strVal val="visible"/>
                                      </p:to>
                                    </p:set>
                                    <p:anim calcmode="lin" valueType="num">
                                      <p:cBhvr additive="base">
                                        <p:cTn id="7" dur="500" fill="hold"/>
                                        <p:tgtEl>
                                          <p:spTgt spid="368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diamond(in)">
                                      <p:cBhvr>
                                        <p:cTn id="24" dur="2000"/>
                                        <p:tgtEl>
                                          <p:spTgt spid="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diamond(in)">
                                      <p:cBhvr>
                                        <p:cTn id="35" dur="2000"/>
                                        <p:tgtEl>
                                          <p:spTgt spid="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ppt_x"/>
                                          </p:val>
                                        </p:tav>
                                        <p:tav tm="100000">
                                          <p:val>
                                            <p:strVal val="#ppt_x"/>
                                          </p:val>
                                        </p:tav>
                                      </p:tavLst>
                                    </p:anim>
                                    <p:anim calcmode="lin" valueType="num">
                                      <p:cBhvr additive="base">
                                        <p:cTn id="4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143125" y="1428750"/>
            <a:ext cx="5214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2400" b="1">
                <a:latin typeface="Calibri" panose="020F0502020204030204" pitchFamily="34" charset="0"/>
                <a:ea typeface="Calibri" panose="020F0502020204030204" pitchFamily="34" charset="0"/>
                <a:cs typeface="B Lotus" pitchFamily="2" charset="-78"/>
              </a:rPr>
              <a:t>روش تلفیقی در سطح 3 به دو صورت امکان دارد</a:t>
            </a:r>
            <a:r>
              <a:rPr lang="en-US" altLang="fa-IR" sz="2400" b="1">
                <a:latin typeface="Calibri" panose="020F0502020204030204" pitchFamily="34" charset="0"/>
                <a:ea typeface="Calibri" panose="020F0502020204030204" pitchFamily="34" charset="0"/>
                <a:cs typeface="B Lotus" pitchFamily="2" charset="-78"/>
              </a:rPr>
              <a:t>.</a:t>
            </a:r>
            <a:endParaRPr lang="en-US" altLang="fa-IR" sz="2400"/>
          </a:p>
        </p:txBody>
      </p:sp>
      <p:sp>
        <p:nvSpPr>
          <p:cNvPr id="40962" name="Rectangle 2"/>
          <p:cNvSpPr>
            <a:spLocks noChangeArrowheads="1"/>
          </p:cNvSpPr>
          <p:nvPr/>
        </p:nvSpPr>
        <p:spPr bwMode="auto">
          <a:xfrm>
            <a:off x="1928813" y="2643188"/>
            <a:ext cx="46434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400" b="1">
                <a:latin typeface="Calibri" panose="020F0502020204030204" pitchFamily="34" charset="0"/>
                <a:ea typeface="Calibri" panose="020F0502020204030204" pitchFamily="34" charset="0"/>
                <a:cs typeface="B Lotus" pitchFamily="2" charset="-78"/>
              </a:rPr>
              <a:t>الف)درسهای مشترک با پایه های متفاوت</a:t>
            </a:r>
            <a:endParaRPr lang="en-US" altLang="fa-IR" sz="2400" b="1">
              <a:ea typeface="Calibri" panose="020F0502020204030204" pitchFamily="34" charset="0"/>
              <a:cs typeface="B Lotus" pitchFamily="2" charset="-78"/>
            </a:endParaRPr>
          </a:p>
        </p:txBody>
      </p:sp>
      <p:sp>
        <p:nvSpPr>
          <p:cNvPr id="40963" name="Rectangle 3"/>
          <p:cNvSpPr>
            <a:spLocks noChangeArrowheads="1"/>
          </p:cNvSpPr>
          <p:nvPr/>
        </p:nvSpPr>
        <p:spPr bwMode="auto">
          <a:xfrm>
            <a:off x="2857500" y="3571875"/>
            <a:ext cx="3786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400" b="1">
                <a:latin typeface="Calibri" panose="020F0502020204030204" pitchFamily="34" charset="0"/>
                <a:ea typeface="Calibri" panose="020F0502020204030204" pitchFamily="34" charset="0"/>
                <a:cs typeface="B Lotus" pitchFamily="2" charset="-78"/>
              </a:rPr>
              <a:t>ب)درس متفاوت با پایه های متفاوت</a:t>
            </a:r>
            <a:endParaRPr lang="en-US" altLang="fa-IR" sz="2400" b="1">
              <a:ea typeface="Calibri" panose="020F0502020204030204" pitchFamily="34" charset="0"/>
              <a:cs typeface="B Lotu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961"/>
                                        </p:tgtEl>
                                        <p:attrNameLst>
                                          <p:attrName>style.visibility</p:attrName>
                                        </p:attrNameLst>
                                      </p:cBhvr>
                                      <p:to>
                                        <p:strVal val="visible"/>
                                      </p:to>
                                    </p:set>
                                    <p:animEffect transition="in" filter="checkerboard(across)">
                                      <p:cBhvr>
                                        <p:cTn id="7" dur="500"/>
                                        <p:tgtEl>
                                          <p:spTgt spid="409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0962"/>
                                        </p:tgtEl>
                                        <p:attrNameLst>
                                          <p:attrName>style.visibility</p:attrName>
                                        </p:attrNameLst>
                                      </p:cBhvr>
                                      <p:to>
                                        <p:strVal val="visible"/>
                                      </p:to>
                                    </p:set>
                                    <p:animEffect transition="in" filter="diamond(in)">
                                      <p:cBhvr>
                                        <p:cTn id="12" dur="2000"/>
                                        <p:tgtEl>
                                          <p:spTgt spid="4096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40963">
                                            <p:txEl>
                                              <p:pRg st="0" end="0"/>
                                            </p:txEl>
                                          </p:spTgt>
                                        </p:tgtEl>
                                        <p:attrNameLst>
                                          <p:attrName>style.visibility</p:attrName>
                                        </p:attrNameLst>
                                      </p:cBhvr>
                                      <p:to>
                                        <p:strVal val="visible"/>
                                      </p:to>
                                    </p:set>
                                    <p:animEffect transition="in" filter="diamond(in)">
                                      <p:cBhvr>
                                        <p:cTn id="17" dur="2000"/>
                                        <p:tgtEl>
                                          <p:spTgt spid="409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1" grpId="0"/>
      <p:bldP spid="4096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428875" y="500063"/>
            <a:ext cx="4857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800" b="1">
                <a:latin typeface="Lucida Sans Unicode" panose="020B0602030504020204" pitchFamily="34" charset="0"/>
              </a:rPr>
              <a:t>چند ویژگی رویکرد « تلفیقی »</a:t>
            </a:r>
            <a:endParaRPr lang="en-US" altLang="fa-IR" sz="2800">
              <a:latin typeface="Lucida Sans Unicode" panose="020B0602030504020204" pitchFamily="34" charset="0"/>
            </a:endParaRPr>
          </a:p>
        </p:txBody>
      </p:sp>
      <p:sp>
        <p:nvSpPr>
          <p:cNvPr id="4" name="TextBox 3"/>
          <p:cNvSpPr txBox="1">
            <a:spLocks noChangeArrowheads="1"/>
          </p:cNvSpPr>
          <p:nvPr/>
        </p:nvSpPr>
        <p:spPr bwMode="auto">
          <a:xfrm>
            <a:off x="2071688" y="1071563"/>
            <a:ext cx="5072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رویکرد تلفیقی، تاکید بر انجام دادن فعالیت های پروژه ای دارد</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2000250" y="1928813"/>
            <a:ext cx="5072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منابع آموزشی دررویکرد تلفیقی، محدود به کتاب درسی نیست</a:t>
            </a:r>
            <a:endParaRPr lang="en-US" altLang="fa-IR">
              <a:latin typeface="Lucida Sans Unicode" panose="020B0602030504020204" pitchFamily="34" charset="0"/>
            </a:endParaRPr>
          </a:p>
        </p:txBody>
      </p:sp>
      <p:sp>
        <p:nvSpPr>
          <p:cNvPr id="6" name="TextBox 5"/>
          <p:cNvSpPr txBox="1">
            <a:spLocks noChangeArrowheads="1"/>
          </p:cNvSpPr>
          <p:nvPr/>
        </p:nvSpPr>
        <p:spPr bwMode="auto">
          <a:xfrm>
            <a:off x="1857375" y="2857500"/>
            <a:ext cx="5500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رویکرد تلفیقی بین مفاهیم چند ماده ی درسی، ارتباط برقرار می کند</a:t>
            </a:r>
            <a:endParaRPr lang="en-US" altLang="fa-IR">
              <a:latin typeface="Lucida Sans Unicode" panose="020B0602030504020204" pitchFamily="34" charset="0"/>
            </a:endParaRPr>
          </a:p>
        </p:txBody>
      </p:sp>
      <p:sp>
        <p:nvSpPr>
          <p:cNvPr id="8" name="TextBox 7"/>
          <p:cNvSpPr txBox="1">
            <a:spLocks noChangeArrowheads="1"/>
          </p:cNvSpPr>
          <p:nvPr/>
        </p:nvSpPr>
        <p:spPr bwMode="auto">
          <a:xfrm>
            <a:off x="2786063" y="3429000"/>
            <a:ext cx="4929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درتلفیق، برنامه ازانعطاف پذیری مناسبی برخوردار است</a:t>
            </a:r>
            <a:endParaRPr lang="en-US" altLang="fa-IR">
              <a:latin typeface="Lucida Sans Unicode" panose="020B0602030504020204" pitchFamily="34" charset="0"/>
            </a:endParaRPr>
          </a:p>
        </p:txBody>
      </p:sp>
      <p:sp>
        <p:nvSpPr>
          <p:cNvPr id="14337" name="Rectangle 1"/>
          <p:cNvSpPr>
            <a:spLocks noChangeArrowheads="1"/>
          </p:cNvSpPr>
          <p:nvPr/>
        </p:nvSpPr>
        <p:spPr bwMode="auto">
          <a:xfrm>
            <a:off x="857250" y="4357688"/>
            <a:ext cx="62865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228600" algn="l"/>
              </a:tabLst>
              <a:defRPr>
                <a:solidFill>
                  <a:schemeClr val="tx1"/>
                </a:solidFill>
                <a:latin typeface="Arial" panose="020B0604020202020204" pitchFamily="34" charset="0"/>
                <a:cs typeface="Arial" panose="020B0604020202020204" pitchFamily="34" charset="0"/>
              </a:defRPr>
            </a:lvl1pPr>
            <a:lvl2pPr marL="742950" indent="-285750">
              <a:tabLst>
                <a:tab pos="228600" algn="l"/>
              </a:tabLst>
              <a:defRPr>
                <a:solidFill>
                  <a:schemeClr val="tx1"/>
                </a:solidFill>
                <a:latin typeface="Arial" panose="020B0604020202020204" pitchFamily="34" charset="0"/>
                <a:cs typeface="Arial" panose="020B0604020202020204" pitchFamily="34" charset="0"/>
              </a:defRPr>
            </a:lvl2pPr>
            <a:lvl3pPr marL="1143000" indent="-228600">
              <a:tabLst>
                <a:tab pos="228600" algn="l"/>
              </a:tabLst>
              <a:defRPr>
                <a:solidFill>
                  <a:schemeClr val="tx1"/>
                </a:solidFill>
                <a:latin typeface="Arial" panose="020B0604020202020204" pitchFamily="34" charset="0"/>
                <a:cs typeface="Arial" panose="020B0604020202020204" pitchFamily="34" charset="0"/>
              </a:defRPr>
            </a:lvl3pPr>
            <a:lvl4pPr marL="1600200" indent="-228600">
              <a:tabLst>
                <a:tab pos="228600" algn="l"/>
              </a:tabLst>
              <a:defRPr>
                <a:solidFill>
                  <a:schemeClr val="tx1"/>
                </a:solidFill>
                <a:latin typeface="Arial" panose="020B0604020202020204" pitchFamily="34" charset="0"/>
                <a:cs typeface="Arial" panose="020B0604020202020204" pitchFamily="34" charset="0"/>
              </a:defRPr>
            </a:lvl4pPr>
            <a:lvl5pPr marL="2057400" indent="-228600">
              <a:tabLst>
                <a:tab pos="2286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2286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2286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2286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228600" algn="l"/>
              </a:tabLst>
              <a:defRPr>
                <a:solidFill>
                  <a:schemeClr val="tx1"/>
                </a:solidFill>
                <a:latin typeface="Arial" panose="020B0604020202020204" pitchFamily="34" charset="0"/>
                <a:cs typeface="Arial" panose="020B0604020202020204" pitchFamily="34" charset="0"/>
              </a:defRPr>
            </a:lvl9pPr>
          </a:lstStyle>
          <a:p>
            <a:pPr algn="justLow" rtl="1" eaLnBrk="1" hangingPunct="1">
              <a:buFontTx/>
              <a:buChar char="•"/>
            </a:pPr>
            <a:r>
              <a:rPr lang="fa-IR" altLang="fa-IR" sz="2000" b="1">
                <a:latin typeface="Calibri" panose="020F0502020204030204" pitchFamily="34" charset="0"/>
                <a:ea typeface="Calibri" panose="020F0502020204030204" pitchFamily="34" charset="0"/>
                <a:cs typeface="B Lotus" pitchFamily="2" charset="-78"/>
              </a:rPr>
              <a:t>هدف تلفیق وحاصل آن، درهم تنیدن موضوعات مختلف درسی می باشد. که از نظر اهداف به هم ارتباط دارند. ویا برای درک یک مفهوم ازچند ماده درسی که ارتباط خوبی با موضوع دارندکمک گرفته می شود.</a:t>
            </a:r>
            <a:endParaRPr lang="fa-IR" altLang="fa-IR" sz="2000" b="1">
              <a:ea typeface="Calibri" panose="020F0502020204030204" pitchFamily="34" charset="0"/>
              <a:cs typeface="B Lotu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diamond(in)">
                                      <p:cBhvr>
                                        <p:cTn id="28" dur="2000"/>
                                        <p:tgtEl>
                                          <p:spTgt spid="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nodeType="clickEffect">
                                  <p:stCondLst>
                                    <p:cond delay="0"/>
                                  </p:stCondLst>
                                  <p:childTnLst>
                                    <p:set>
                                      <p:cBhvr>
                                        <p:cTn id="32" dur="1" fill="hold">
                                          <p:stCondLst>
                                            <p:cond delay="0"/>
                                          </p:stCondLst>
                                        </p:cTn>
                                        <p:tgtEl>
                                          <p:spTgt spid="14337">
                                            <p:txEl>
                                              <p:pRg st="0" end="0"/>
                                            </p:txEl>
                                          </p:spTgt>
                                        </p:tgtEl>
                                        <p:attrNameLst>
                                          <p:attrName>style.visibility</p:attrName>
                                        </p:attrNameLst>
                                      </p:cBhvr>
                                      <p:to>
                                        <p:strVal val="visible"/>
                                      </p:to>
                                    </p:set>
                                    <p:animEffect transition="in" filter="checkerboard(across)">
                                      <p:cBhvr>
                                        <p:cTn id="33" dur="500"/>
                                        <p:tgtEl>
                                          <p:spTgt spid="143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Oval 2"/>
          <p:cNvSpPr>
            <a:spLocks noChangeArrowheads="1"/>
          </p:cNvSpPr>
          <p:nvPr/>
        </p:nvSpPr>
        <p:spPr bwMode="auto">
          <a:xfrm>
            <a:off x="1785938" y="428625"/>
            <a:ext cx="4987925" cy="6081713"/>
          </a:xfrm>
          <a:prstGeom prst="ellipse">
            <a:avLst/>
          </a:prstGeom>
          <a:ln>
            <a:headEnd/>
            <a:tailEnd/>
          </a:ln>
        </p:spPr>
        <p:style>
          <a:lnRef idx="2">
            <a:schemeClr val="dk1"/>
          </a:lnRef>
          <a:fillRef idx="1">
            <a:schemeClr val="lt1"/>
          </a:fillRef>
          <a:effectRef idx="0">
            <a:schemeClr val="dk1"/>
          </a:effectRef>
          <a:fontRef idx="minor">
            <a:schemeClr val="dk1"/>
          </a:fontRef>
        </p:style>
        <p:txBody>
          <a:bodyPr/>
          <a:lstStyle/>
          <a:p>
            <a:pPr eaLnBrk="1" fontAlgn="auto" hangingPunct="1">
              <a:spcBef>
                <a:spcPts val="0"/>
              </a:spcBef>
              <a:spcAft>
                <a:spcPts val="0"/>
              </a:spcAft>
              <a:defRPr/>
            </a:pPr>
            <a:endParaRPr lang="en-US"/>
          </a:p>
        </p:txBody>
      </p:sp>
      <p:sp>
        <p:nvSpPr>
          <p:cNvPr id="38915" name="Oval 3"/>
          <p:cNvSpPr>
            <a:spLocks noChangeArrowheads="1"/>
          </p:cNvSpPr>
          <p:nvPr/>
        </p:nvSpPr>
        <p:spPr bwMode="auto">
          <a:xfrm>
            <a:off x="5000625" y="357188"/>
            <a:ext cx="1165225"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ن</a:t>
            </a:r>
            <a:endParaRPr lang="en-US" altLang="fa-IR" sz="1400" b="1"/>
          </a:p>
          <a:p>
            <a:pPr eaLnBrk="1" hangingPunct="1">
              <a:spcAft>
                <a:spcPts val="1000"/>
              </a:spcAft>
            </a:pPr>
            <a:r>
              <a:rPr lang="fa-IR" altLang="fa-IR" sz="1400" b="1"/>
              <a:t>پایه      ث</a:t>
            </a:r>
            <a:endParaRPr lang="en-US" altLang="fa-IR"/>
          </a:p>
        </p:txBody>
      </p:sp>
      <p:sp>
        <p:nvSpPr>
          <p:cNvPr id="38916" name="Oval 4"/>
          <p:cNvSpPr>
            <a:spLocks noChangeArrowheads="1"/>
          </p:cNvSpPr>
          <p:nvPr/>
        </p:nvSpPr>
        <p:spPr bwMode="auto">
          <a:xfrm>
            <a:off x="6072188" y="2857500"/>
            <a:ext cx="1025525" cy="1214438"/>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ن  پایه     ج</a:t>
            </a:r>
            <a:endParaRPr lang="en-US" altLang="fa-IR"/>
          </a:p>
        </p:txBody>
      </p:sp>
      <p:sp>
        <p:nvSpPr>
          <p:cNvPr id="38917" name="Oval 5"/>
          <p:cNvSpPr>
            <a:spLocks noChangeArrowheads="1"/>
          </p:cNvSpPr>
          <p:nvPr/>
        </p:nvSpPr>
        <p:spPr bwMode="auto">
          <a:xfrm>
            <a:off x="4286250" y="5556250"/>
            <a:ext cx="1192213"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ن</a:t>
            </a:r>
            <a:endParaRPr lang="en-US" altLang="fa-IR" sz="1400" b="1"/>
          </a:p>
          <a:p>
            <a:pPr eaLnBrk="1" hangingPunct="1">
              <a:spcAft>
                <a:spcPts val="1000"/>
              </a:spcAft>
            </a:pPr>
            <a:r>
              <a:rPr lang="fa-IR" altLang="fa-IR" sz="1400" b="1"/>
              <a:t>پایه     چ</a:t>
            </a:r>
            <a:endParaRPr lang="en-US" altLang="fa-IR"/>
          </a:p>
        </p:txBody>
      </p:sp>
      <p:sp>
        <p:nvSpPr>
          <p:cNvPr id="38918" name="Oval 6"/>
          <p:cNvSpPr>
            <a:spLocks noChangeArrowheads="1"/>
          </p:cNvSpPr>
          <p:nvPr/>
        </p:nvSpPr>
        <p:spPr bwMode="auto">
          <a:xfrm>
            <a:off x="1571625" y="4286250"/>
            <a:ext cx="1025525"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ن</a:t>
            </a:r>
            <a:endParaRPr lang="en-US" altLang="fa-IR" sz="1400" b="1"/>
          </a:p>
          <a:p>
            <a:pPr eaLnBrk="1" hangingPunct="1">
              <a:spcAft>
                <a:spcPts val="1000"/>
              </a:spcAft>
            </a:pPr>
            <a:r>
              <a:rPr lang="fa-IR" altLang="fa-IR" sz="1400" b="1"/>
              <a:t>پایه    خ</a:t>
            </a:r>
            <a:endParaRPr lang="en-US" altLang="fa-IR"/>
          </a:p>
        </p:txBody>
      </p:sp>
      <p:sp>
        <p:nvSpPr>
          <p:cNvPr id="38919" name="Oval 7"/>
          <p:cNvSpPr>
            <a:spLocks noChangeArrowheads="1"/>
          </p:cNvSpPr>
          <p:nvPr/>
        </p:nvSpPr>
        <p:spPr bwMode="auto">
          <a:xfrm>
            <a:off x="1928813" y="857250"/>
            <a:ext cx="1025525"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ن</a:t>
            </a:r>
            <a:endParaRPr lang="en-US" altLang="fa-IR" sz="1400" b="1"/>
          </a:p>
          <a:p>
            <a:pPr eaLnBrk="1" hangingPunct="1">
              <a:spcAft>
                <a:spcPts val="1000"/>
              </a:spcAft>
            </a:pPr>
            <a:r>
              <a:rPr lang="fa-IR" altLang="fa-IR" sz="1400" b="1"/>
              <a:t>پایه   ت</a:t>
            </a:r>
            <a:endParaRPr lang="en-US" altLang="fa-IR"/>
          </a:p>
        </p:txBody>
      </p:sp>
      <p:sp>
        <p:nvSpPr>
          <p:cNvPr id="38920" name="Oval 8"/>
          <p:cNvSpPr>
            <a:spLocks noChangeArrowheads="1"/>
          </p:cNvSpPr>
          <p:nvPr/>
        </p:nvSpPr>
        <p:spPr bwMode="auto">
          <a:xfrm>
            <a:off x="3786188" y="2857500"/>
            <a:ext cx="1025525"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ن</a:t>
            </a:r>
            <a:endParaRPr lang="en-US" altLang="fa-IR" sz="1400" b="1"/>
          </a:p>
          <a:p>
            <a:pPr eaLnBrk="1" hangingPunct="1">
              <a:spcAft>
                <a:spcPts val="1000"/>
              </a:spcAft>
            </a:pPr>
            <a:r>
              <a:rPr lang="fa-IR" altLang="fa-IR" sz="1400" b="1"/>
              <a:t>پایه    ب</a:t>
            </a:r>
            <a:endParaRPr lang="en-US" altLang="fa-IR"/>
          </a:p>
        </p:txBody>
      </p:sp>
      <p:cxnSp>
        <p:nvCxnSpPr>
          <p:cNvPr id="10" name="Straight Connector 9"/>
          <p:cNvCxnSpPr>
            <a:endCxn id="38920" idx="1"/>
          </p:cNvCxnSpPr>
          <p:nvPr/>
        </p:nvCxnSpPr>
        <p:spPr>
          <a:xfrm rot="16200000" flipH="1">
            <a:off x="2801937" y="1912938"/>
            <a:ext cx="1190625" cy="1079500"/>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rot="5400000">
            <a:off x="4250532" y="1964531"/>
            <a:ext cx="1428750" cy="642937"/>
          </a:xfrm>
          <a:prstGeom prst="line">
            <a:avLst/>
          </a:prstGeom>
        </p:spPr>
        <p:style>
          <a:lnRef idx="3">
            <a:schemeClr val="dk1"/>
          </a:lnRef>
          <a:fillRef idx="0">
            <a:schemeClr val="dk1"/>
          </a:fillRef>
          <a:effectRef idx="2">
            <a:schemeClr val="dk1"/>
          </a:effectRef>
          <a:fontRef idx="minor">
            <a:schemeClr val="tx1"/>
          </a:fontRef>
        </p:style>
      </p:cxnSp>
      <p:cxnSp>
        <p:nvCxnSpPr>
          <p:cNvPr id="16" name="Straight Connector 15"/>
          <p:cNvCxnSpPr>
            <a:endCxn id="38916" idx="2"/>
          </p:cNvCxnSpPr>
          <p:nvPr/>
        </p:nvCxnSpPr>
        <p:spPr>
          <a:xfrm>
            <a:off x="4786313" y="3429000"/>
            <a:ext cx="1285875" cy="36513"/>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Connector 16"/>
          <p:cNvCxnSpPr/>
          <p:nvPr/>
        </p:nvCxnSpPr>
        <p:spPr>
          <a:xfrm rot="16200000" flipH="1">
            <a:off x="3821907" y="4679156"/>
            <a:ext cx="1428750" cy="357187"/>
          </a:xfrm>
          <a:prstGeom prst="line">
            <a:avLst/>
          </a:prstGeom>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flipV="1">
            <a:off x="2571750" y="3857625"/>
            <a:ext cx="1285875" cy="785813"/>
          </a:xfrm>
          <a:prstGeom prst="line">
            <a:avLst/>
          </a:prstGeom>
        </p:spPr>
        <p:style>
          <a:lnRef idx="3">
            <a:schemeClr val="dk1"/>
          </a:lnRef>
          <a:fillRef idx="0">
            <a:schemeClr val="dk1"/>
          </a:fillRef>
          <a:effectRef idx="2">
            <a:schemeClr val="dk1"/>
          </a:effectRef>
          <a:fontRef idx="minor">
            <a:schemeClr val="tx1"/>
          </a:fontRef>
        </p:style>
      </p:cxnSp>
      <p:sp>
        <p:nvSpPr>
          <p:cNvPr id="24" name="TextBox 23"/>
          <p:cNvSpPr txBox="1">
            <a:spLocks noChangeArrowheads="1"/>
          </p:cNvSpPr>
          <p:nvPr/>
        </p:nvSpPr>
        <p:spPr bwMode="auto">
          <a:xfrm>
            <a:off x="6929438" y="285750"/>
            <a:ext cx="20716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2000" b="1">
                <a:latin typeface="Lucida Sans Unicode" panose="020B0602030504020204" pitchFamily="34" charset="0"/>
              </a:rPr>
              <a:t>درسهای مشترک با پایه های متفاوت</a:t>
            </a:r>
            <a:endParaRPr lang="en-US" altLang="fa-IR" sz="2000" b="1">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blinds(horizontal)">
                                      <p:cBhvr>
                                        <p:cTn id="7" dur="5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val 2"/>
          <p:cNvSpPr>
            <a:spLocks noChangeArrowheads="1"/>
          </p:cNvSpPr>
          <p:nvPr/>
        </p:nvSpPr>
        <p:spPr bwMode="auto">
          <a:xfrm>
            <a:off x="2214563" y="428625"/>
            <a:ext cx="4986337" cy="6081713"/>
          </a:xfrm>
          <a:prstGeom prst="ellipse">
            <a:avLst/>
          </a:prstGeom>
          <a:ln>
            <a:headEnd/>
            <a:tailEnd/>
          </a:ln>
        </p:spPr>
        <p:style>
          <a:lnRef idx="2">
            <a:schemeClr val="dk1"/>
          </a:lnRef>
          <a:fillRef idx="1">
            <a:schemeClr val="lt1"/>
          </a:fillRef>
          <a:effectRef idx="0">
            <a:schemeClr val="dk1"/>
          </a:effectRef>
          <a:fontRef idx="minor">
            <a:schemeClr val="dk1"/>
          </a:fontRef>
        </p:style>
        <p:txBody>
          <a:bodyPr/>
          <a:lstStyle/>
          <a:p>
            <a:pPr eaLnBrk="1" fontAlgn="auto" hangingPunct="1">
              <a:spcBef>
                <a:spcPts val="0"/>
              </a:spcBef>
              <a:spcAft>
                <a:spcPts val="0"/>
              </a:spcAft>
              <a:defRPr/>
            </a:pPr>
            <a:endParaRPr lang="en-US"/>
          </a:p>
        </p:txBody>
      </p:sp>
      <p:sp>
        <p:nvSpPr>
          <p:cNvPr id="39939" name="Oval 3"/>
          <p:cNvSpPr>
            <a:spLocks noChangeArrowheads="1"/>
          </p:cNvSpPr>
          <p:nvPr/>
        </p:nvSpPr>
        <p:spPr bwMode="auto">
          <a:xfrm>
            <a:off x="4357688" y="5357813"/>
            <a:ext cx="1025525"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ن</a:t>
            </a:r>
            <a:endParaRPr lang="en-US" altLang="fa-IR" sz="1400" b="1"/>
          </a:p>
          <a:p>
            <a:pPr eaLnBrk="1" hangingPunct="1">
              <a:spcAft>
                <a:spcPts val="1000"/>
              </a:spcAft>
            </a:pPr>
            <a:r>
              <a:rPr lang="fa-IR" altLang="fa-IR" sz="1400" b="1"/>
              <a:t>پایه    م</a:t>
            </a:r>
            <a:endParaRPr lang="en-US" altLang="fa-IR"/>
          </a:p>
        </p:txBody>
      </p:sp>
      <p:sp>
        <p:nvSpPr>
          <p:cNvPr id="39940" name="Oval 4"/>
          <p:cNvSpPr>
            <a:spLocks noChangeArrowheads="1"/>
          </p:cNvSpPr>
          <p:nvPr/>
        </p:nvSpPr>
        <p:spPr bwMode="auto">
          <a:xfrm>
            <a:off x="6215063" y="3857625"/>
            <a:ext cx="1025525"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گ</a:t>
            </a:r>
            <a:endParaRPr lang="en-US" altLang="fa-IR" sz="1400" b="1"/>
          </a:p>
          <a:p>
            <a:pPr eaLnBrk="1" hangingPunct="1">
              <a:spcAft>
                <a:spcPts val="1000"/>
              </a:spcAft>
            </a:pPr>
            <a:r>
              <a:rPr lang="fa-IR" altLang="fa-IR" sz="1400" b="1"/>
              <a:t>پایه    ش</a:t>
            </a:r>
            <a:endParaRPr lang="en-US" altLang="fa-IR"/>
          </a:p>
        </p:txBody>
      </p:sp>
      <p:sp>
        <p:nvSpPr>
          <p:cNvPr id="39941" name="Oval 5"/>
          <p:cNvSpPr>
            <a:spLocks noChangeArrowheads="1"/>
          </p:cNvSpPr>
          <p:nvPr/>
        </p:nvSpPr>
        <p:spPr bwMode="auto">
          <a:xfrm>
            <a:off x="5715000" y="785813"/>
            <a:ext cx="1025525"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ل</a:t>
            </a:r>
            <a:endParaRPr lang="en-US" altLang="fa-IR" sz="1400" b="1"/>
          </a:p>
          <a:p>
            <a:pPr eaLnBrk="1" hangingPunct="1">
              <a:spcAft>
                <a:spcPts val="1000"/>
              </a:spcAft>
            </a:pPr>
            <a:r>
              <a:rPr lang="fa-IR" altLang="fa-IR" sz="1400" b="1"/>
              <a:t>پایه    ک</a:t>
            </a:r>
            <a:endParaRPr lang="en-US" altLang="fa-IR"/>
          </a:p>
        </p:txBody>
      </p:sp>
      <p:sp>
        <p:nvSpPr>
          <p:cNvPr id="39942" name="Oval 6"/>
          <p:cNvSpPr>
            <a:spLocks noChangeArrowheads="1"/>
          </p:cNvSpPr>
          <p:nvPr/>
        </p:nvSpPr>
        <p:spPr bwMode="auto">
          <a:xfrm>
            <a:off x="1785938" y="3500438"/>
            <a:ext cx="1135062"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چ</a:t>
            </a:r>
            <a:endParaRPr lang="en-US" altLang="fa-IR" sz="1400" b="1"/>
          </a:p>
          <a:p>
            <a:pPr eaLnBrk="1" hangingPunct="1">
              <a:spcAft>
                <a:spcPts val="1000"/>
              </a:spcAft>
            </a:pPr>
            <a:r>
              <a:rPr lang="fa-IR" altLang="fa-IR" sz="1400" b="1"/>
              <a:t>پایه    ص</a:t>
            </a:r>
            <a:endParaRPr lang="en-US" altLang="fa-IR"/>
          </a:p>
        </p:txBody>
      </p:sp>
      <p:sp>
        <p:nvSpPr>
          <p:cNvPr id="39943" name="Oval 7"/>
          <p:cNvSpPr>
            <a:spLocks noChangeArrowheads="1"/>
          </p:cNvSpPr>
          <p:nvPr/>
        </p:nvSpPr>
        <p:spPr bwMode="auto">
          <a:xfrm>
            <a:off x="2857500" y="285750"/>
            <a:ext cx="1025525"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ی</a:t>
            </a:r>
            <a:endParaRPr lang="en-US" altLang="fa-IR" sz="1400" b="1"/>
          </a:p>
          <a:p>
            <a:pPr eaLnBrk="1" hangingPunct="1">
              <a:spcAft>
                <a:spcPts val="1000"/>
              </a:spcAft>
            </a:pPr>
            <a:r>
              <a:rPr lang="fa-IR" altLang="fa-IR" sz="1400" b="1"/>
              <a:t>پایه    ح</a:t>
            </a:r>
            <a:endParaRPr lang="en-US" altLang="fa-IR"/>
          </a:p>
        </p:txBody>
      </p:sp>
      <p:sp>
        <p:nvSpPr>
          <p:cNvPr id="39944" name="Oval 8"/>
          <p:cNvSpPr>
            <a:spLocks noChangeArrowheads="1"/>
          </p:cNvSpPr>
          <p:nvPr/>
        </p:nvSpPr>
        <p:spPr bwMode="auto">
          <a:xfrm>
            <a:off x="4214813" y="2571750"/>
            <a:ext cx="1025525" cy="1301750"/>
          </a:xfrm>
          <a:prstGeom prst="ellipse">
            <a:avLst/>
          </a:prstGeom>
          <a:solidFill>
            <a:srgbClr val="FFFFFF"/>
          </a:solidFill>
          <a:ln w="9525">
            <a:solidFill>
              <a:srgbClr val="000000"/>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fa-IR" altLang="fa-IR" sz="1400" b="1"/>
              <a:t>درس   ب</a:t>
            </a:r>
            <a:endParaRPr lang="en-US" altLang="fa-IR" sz="1400" b="1"/>
          </a:p>
          <a:p>
            <a:pPr eaLnBrk="1" hangingPunct="1">
              <a:spcAft>
                <a:spcPts val="1000"/>
              </a:spcAft>
            </a:pPr>
            <a:r>
              <a:rPr lang="fa-IR" altLang="fa-IR" sz="1400" b="1"/>
              <a:t>پایه    آ</a:t>
            </a:r>
            <a:endParaRPr lang="en-US" altLang="fa-IR"/>
          </a:p>
        </p:txBody>
      </p:sp>
      <p:cxnSp>
        <p:nvCxnSpPr>
          <p:cNvPr id="10" name="Straight Connector 9"/>
          <p:cNvCxnSpPr>
            <a:endCxn id="39944" idx="1"/>
          </p:cNvCxnSpPr>
          <p:nvPr/>
        </p:nvCxnSpPr>
        <p:spPr>
          <a:xfrm rot="16200000" flipH="1">
            <a:off x="3373438" y="1770063"/>
            <a:ext cx="1262062" cy="722312"/>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flipV="1">
            <a:off x="2928938" y="3548063"/>
            <a:ext cx="1365250" cy="381000"/>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p:cNvCxnSpPr>
            <a:endCxn id="39939" idx="0"/>
          </p:cNvCxnSpPr>
          <p:nvPr/>
        </p:nvCxnSpPr>
        <p:spPr>
          <a:xfrm rot="16200000" flipH="1">
            <a:off x="3971131" y="4458494"/>
            <a:ext cx="1500188" cy="298450"/>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5000625" y="3786188"/>
            <a:ext cx="1214438" cy="571500"/>
          </a:xfrm>
          <a:prstGeom prst="line">
            <a:avLst/>
          </a:prstGeom>
        </p:spPr>
        <p:style>
          <a:lnRef idx="3">
            <a:schemeClr val="dk1"/>
          </a:lnRef>
          <a:fillRef idx="0">
            <a:schemeClr val="dk1"/>
          </a:fillRef>
          <a:effectRef idx="2">
            <a:schemeClr val="dk1"/>
          </a:effectRef>
          <a:fontRef idx="minor">
            <a:schemeClr val="tx1"/>
          </a:fontRef>
        </p:style>
      </p:cxnSp>
      <p:cxnSp>
        <p:nvCxnSpPr>
          <p:cNvPr id="16" name="Straight Connector 15"/>
          <p:cNvCxnSpPr>
            <a:stCxn id="39941" idx="3"/>
          </p:cNvCxnSpPr>
          <p:nvPr/>
        </p:nvCxnSpPr>
        <p:spPr>
          <a:xfrm rot="5400000">
            <a:off x="5004595" y="2043906"/>
            <a:ext cx="1008062" cy="714375"/>
          </a:xfrm>
          <a:prstGeom prst="line">
            <a:avLst/>
          </a:prstGeom>
        </p:spPr>
        <p:style>
          <a:lnRef idx="3">
            <a:schemeClr val="dk1"/>
          </a:lnRef>
          <a:fillRef idx="0">
            <a:schemeClr val="dk1"/>
          </a:fillRef>
          <a:effectRef idx="2">
            <a:schemeClr val="dk1"/>
          </a:effectRef>
          <a:fontRef idx="minor">
            <a:schemeClr val="tx1"/>
          </a:fontRef>
        </p:style>
      </p:cxnSp>
      <p:sp>
        <p:nvSpPr>
          <p:cNvPr id="22" name="TextBox 21"/>
          <p:cNvSpPr txBox="1">
            <a:spLocks noChangeArrowheads="1"/>
          </p:cNvSpPr>
          <p:nvPr/>
        </p:nvSpPr>
        <p:spPr bwMode="auto">
          <a:xfrm>
            <a:off x="7215188" y="357188"/>
            <a:ext cx="17145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2000" b="1">
                <a:latin typeface="Lucida Sans Unicode" panose="020B0602030504020204" pitchFamily="34" charset="0"/>
              </a:rPr>
              <a:t>درس متفاوت با پایه های متفاوت</a:t>
            </a:r>
            <a:endParaRPr lang="en-US" altLang="fa-IR" sz="2000" b="1">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ox(in)">
                                      <p:cBhvr>
                                        <p:cTn id="7"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143000" y="357188"/>
            <a:ext cx="6929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2000" b="1">
                <a:latin typeface="Lucida Sans Unicode" panose="020B0602030504020204" pitchFamily="34" charset="0"/>
              </a:rPr>
              <a:t>نمونه تدریس به روش سطح تلفیقی 3 با درس های مشترک و پایه های متفاوت</a:t>
            </a:r>
            <a:endParaRPr lang="en-US" altLang="fa-IR" sz="2000" b="1">
              <a:latin typeface="Lucida Sans Unicode" panose="020B0602030504020204" pitchFamily="34" charset="0"/>
            </a:endParaRPr>
          </a:p>
        </p:txBody>
      </p:sp>
      <p:sp>
        <p:nvSpPr>
          <p:cNvPr id="44034" name="Rectangle 2"/>
          <p:cNvSpPr>
            <a:spLocks noChangeArrowheads="1"/>
          </p:cNvSpPr>
          <p:nvPr/>
        </p:nvSpPr>
        <p:spPr bwMode="auto">
          <a:xfrm>
            <a:off x="3357563" y="1571625"/>
            <a:ext cx="3111500" cy="2459038"/>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ltLang="fa-IR">
              <a:latin typeface="Lucida Sans Unicode" panose="020B0602030504020204" pitchFamily="34" charset="0"/>
            </a:endParaRPr>
          </a:p>
        </p:txBody>
      </p:sp>
      <p:sp>
        <p:nvSpPr>
          <p:cNvPr id="44035" name="Rectangle 3"/>
          <p:cNvSpPr>
            <a:spLocks noChangeArrowheads="1"/>
          </p:cNvSpPr>
          <p:nvPr/>
        </p:nvSpPr>
        <p:spPr bwMode="auto">
          <a:xfrm>
            <a:off x="3286125" y="1571625"/>
            <a:ext cx="314325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1600">
                <a:latin typeface="Calibri" panose="020F0502020204030204" pitchFamily="34" charset="0"/>
                <a:ea typeface="Calibri" panose="020F0502020204030204" pitchFamily="34" charset="0"/>
                <a:cs typeface="B Lotus" pitchFamily="2" charset="-78"/>
              </a:rPr>
              <a:t>پایه اول و دوم و سوم وچهارم و پنجم</a:t>
            </a:r>
            <a:r>
              <a:rPr lang="en-US" altLang="fa-IR" sz="1600">
                <a:latin typeface="Calibri" panose="020F0502020204030204" pitchFamily="34" charset="0"/>
                <a:ea typeface="Calibri" panose="020F0502020204030204" pitchFamily="34" charset="0"/>
                <a:cs typeface="B Lotus" pitchFamily="2" charset="-78"/>
              </a:rPr>
              <a:t>                        </a:t>
            </a:r>
            <a:endParaRPr lang="en-US" altLang="fa-IR" sz="1100"/>
          </a:p>
          <a:p>
            <a:r>
              <a:rPr lang="en-US" altLang="fa-IR" sz="1600">
                <a:latin typeface="Calibri" panose="020F0502020204030204" pitchFamily="34" charset="0"/>
                <a:cs typeface="B Lotus" pitchFamily="2" charset="-78"/>
              </a:rPr>
              <a:t>     </a:t>
            </a:r>
            <a:endParaRPr lang="fa-IR" altLang="fa-IR" sz="1600">
              <a:latin typeface="Calibri" panose="020F0502020204030204" pitchFamily="34" charset="0"/>
              <a:cs typeface="B Lotus" pitchFamily="2" charset="-78"/>
            </a:endParaRPr>
          </a:p>
          <a:p>
            <a:pPr algn="r"/>
            <a:r>
              <a:rPr lang="en-US" altLang="fa-IR" sz="1600">
                <a:latin typeface="Calibri" panose="020F0502020204030204" pitchFamily="34" charset="0"/>
                <a:cs typeface="B Lotus" pitchFamily="2" charset="-78"/>
              </a:rPr>
              <a:t>  </a:t>
            </a:r>
            <a:r>
              <a:rPr lang="fa-IR" altLang="fa-IR" sz="1600">
                <a:latin typeface="Calibri" panose="020F0502020204030204" pitchFamily="34" charset="0"/>
                <a:cs typeface="B Lotus" pitchFamily="2" charset="-78"/>
              </a:rPr>
              <a:t>زمان 35 دقیقه</a:t>
            </a:r>
            <a:endParaRPr lang="en-US" altLang="fa-IR" sz="1100"/>
          </a:p>
          <a:p>
            <a:endParaRPr lang="fa-IR" altLang="fa-IR" sz="1600">
              <a:latin typeface="Calibri" panose="020F0502020204030204" pitchFamily="34" charset="0"/>
              <a:cs typeface="B Lotus" pitchFamily="2" charset="-78"/>
            </a:endParaRPr>
          </a:p>
          <a:p>
            <a:pPr algn="r"/>
            <a:r>
              <a:rPr lang="fa-IR" altLang="fa-IR" sz="1600">
                <a:latin typeface="Calibri" panose="020F0502020204030204" pitchFamily="34" charset="0"/>
                <a:cs typeface="B Lotus" pitchFamily="2" charset="-78"/>
              </a:rPr>
              <a:t>درس: ریاضی</a:t>
            </a:r>
            <a:r>
              <a:rPr lang="en-US" altLang="fa-IR" sz="1600">
                <a:latin typeface="Calibri" panose="020F0502020204030204" pitchFamily="34" charset="0"/>
                <a:cs typeface="B Lotus" pitchFamily="2" charset="-78"/>
              </a:rPr>
              <a:t>                            </a:t>
            </a:r>
          </a:p>
          <a:p>
            <a:r>
              <a:rPr lang="en-US" altLang="fa-IR" sz="1600">
                <a:latin typeface="Calibri" panose="020F0502020204030204" pitchFamily="34" charset="0"/>
                <a:cs typeface="B Lotus" pitchFamily="2" charset="-78"/>
              </a:rPr>
              <a:t>       </a:t>
            </a:r>
            <a:endParaRPr lang="fa-IR" altLang="fa-IR" sz="1600">
              <a:latin typeface="Calibri" panose="020F0502020204030204" pitchFamily="34" charset="0"/>
              <a:cs typeface="B Lotus" pitchFamily="2" charset="-78"/>
            </a:endParaRPr>
          </a:p>
          <a:p>
            <a:endParaRPr lang="fa-IR" altLang="fa-IR" sz="1600">
              <a:latin typeface="Calibri" panose="020F0502020204030204" pitchFamily="34" charset="0"/>
              <a:cs typeface="B Lotus" pitchFamily="2" charset="-78"/>
            </a:endParaRPr>
          </a:p>
          <a:p>
            <a:pPr algn="r"/>
            <a:r>
              <a:rPr lang="fa-IR" altLang="fa-IR" sz="1600">
                <a:latin typeface="Calibri" panose="020F0502020204030204" pitchFamily="34" charset="0"/>
                <a:cs typeface="B Lotus" pitchFamily="2" charset="-78"/>
              </a:rPr>
              <a:t>هدف مشترک:الگویابی</a:t>
            </a:r>
            <a:r>
              <a:rPr lang="en-US" altLang="fa-IR" sz="1100"/>
              <a:t> </a:t>
            </a:r>
            <a:endParaRPr lang="en-US" altLang="fa-IR"/>
          </a:p>
        </p:txBody>
      </p:sp>
      <p:sp>
        <p:nvSpPr>
          <p:cNvPr id="5" name="TextBox 4"/>
          <p:cNvSpPr txBox="1">
            <a:spLocks noChangeArrowheads="1"/>
          </p:cNvSpPr>
          <p:nvPr/>
        </p:nvSpPr>
        <p:spPr bwMode="auto">
          <a:xfrm>
            <a:off x="4786313" y="4286250"/>
            <a:ext cx="39290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الگویابی در پایه ششم هم وجود دارد ولی ما کلاسی را در نظر گرفته ایم که پنج پایه دارد.</a:t>
            </a:r>
            <a:endParaRPr lang="en-US" altLang="fa-IR" b="1">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44034"/>
                                        </p:tgtEl>
                                        <p:attrNameLst>
                                          <p:attrName>style.visibility</p:attrName>
                                        </p:attrNameLst>
                                      </p:cBhvr>
                                      <p:to>
                                        <p:strVal val="visible"/>
                                      </p:to>
                                    </p:set>
                                    <p:animEffect transition="in" filter="checkerboard(across)">
                                      <p:cBhvr>
                                        <p:cTn id="13" dur="500"/>
                                        <p:tgtEl>
                                          <p:spTgt spid="4403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44035"/>
                                        </p:tgtEl>
                                        <p:attrNameLst>
                                          <p:attrName>style.visibility</p:attrName>
                                        </p:attrNameLst>
                                      </p:cBhvr>
                                      <p:to>
                                        <p:strVal val="visible"/>
                                      </p:to>
                                    </p:set>
                                    <p:animEffect transition="in" filter="diamond(in)">
                                      <p:cBhvr>
                                        <p:cTn id="18" dur="2000"/>
                                        <p:tgtEl>
                                          <p:spTgt spid="4403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4034" grpId="0" animBg="1"/>
      <p:bldP spid="4403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714500" y="428625"/>
            <a:ext cx="61436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بعد از نوشتن هدفهای کتابها سعی می کنیم در دروس مشترکی مانند ریاضی به دنبال درس هائی باشیم .که هدف یا پیام مشترک دارند</a:t>
            </a:r>
            <a:endParaRPr lang="en-US" altLang="fa-IR" b="1">
              <a:latin typeface="Lucida Sans Unicode" panose="020B0602030504020204" pitchFamily="34" charset="0"/>
            </a:endParaRPr>
          </a:p>
        </p:txBody>
      </p:sp>
      <p:sp>
        <p:nvSpPr>
          <p:cNvPr id="3" name="TextBox 2"/>
          <p:cNvSpPr txBox="1">
            <a:spLocks noChangeArrowheads="1"/>
          </p:cNvSpPr>
          <p:nvPr/>
        </p:nvSpPr>
        <p:spPr bwMode="auto">
          <a:xfrm>
            <a:off x="2143125" y="1643063"/>
            <a:ext cx="5429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بعد از نوشتن هدف ها ی تمامی درس ها به سراغ هدفهای جزئی می رویم</a:t>
            </a:r>
            <a:endParaRPr lang="en-US" altLang="fa-IR" b="1">
              <a:latin typeface="Lucida Sans Unicode" panose="020B0602030504020204" pitchFamily="34" charset="0"/>
            </a:endParaRPr>
          </a:p>
        </p:txBody>
      </p:sp>
      <p:sp>
        <p:nvSpPr>
          <p:cNvPr id="45057" name="Rectangle 1"/>
          <p:cNvSpPr>
            <a:spLocks noChangeArrowheads="1"/>
          </p:cNvSpPr>
          <p:nvPr/>
        </p:nvSpPr>
        <p:spPr bwMode="auto">
          <a:xfrm>
            <a:off x="1285875" y="2555875"/>
            <a:ext cx="65008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000" b="1">
                <a:latin typeface="Calibri" panose="020F0502020204030204" pitchFamily="34" charset="0"/>
                <a:ea typeface="Calibri" panose="020F0502020204030204" pitchFamily="34" charset="0"/>
                <a:cs typeface="B Lotus" pitchFamily="2" charset="-78"/>
              </a:rPr>
              <a:t>پایه اول ابتدائی(الگو یابی پیدا کردن الگوی موجود و ادامه ی الگو</a:t>
            </a:r>
            <a:endParaRPr lang="en-US" altLang="fa-IR" sz="2000" b="1">
              <a:ea typeface="Calibri" panose="020F0502020204030204" pitchFamily="34" charset="0"/>
              <a:cs typeface="B Lotus" pitchFamily="2" charset="-78"/>
            </a:endParaRPr>
          </a:p>
        </p:txBody>
      </p:sp>
      <p:sp>
        <p:nvSpPr>
          <p:cNvPr id="6" name="TextBox 5"/>
          <p:cNvSpPr txBox="1">
            <a:spLocks noChangeArrowheads="1"/>
          </p:cNvSpPr>
          <p:nvPr/>
        </p:nvSpPr>
        <p:spPr bwMode="auto">
          <a:xfrm>
            <a:off x="3286125" y="3500438"/>
            <a:ext cx="45005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پایه دوم ابتدائی(الگو یابی) –ادامه دادن الگو های هندسی</a:t>
            </a:r>
            <a:endParaRPr lang="en-US" altLang="fa-IR" b="1">
              <a:latin typeface="Lucida Sans Unicode" panose="020B0602030504020204" pitchFamily="34" charset="0"/>
            </a:endParaRPr>
          </a:p>
        </p:txBody>
      </p:sp>
      <p:sp>
        <p:nvSpPr>
          <p:cNvPr id="7" name="TextBox 6"/>
          <p:cNvSpPr txBox="1">
            <a:spLocks noChangeArrowheads="1"/>
          </p:cNvSpPr>
          <p:nvPr/>
        </p:nvSpPr>
        <p:spPr bwMode="auto">
          <a:xfrm>
            <a:off x="2928938" y="4214813"/>
            <a:ext cx="4857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پایه سوم ابتدائی(الگو یابی) –تبدیل الگو های هندسی به عددی</a:t>
            </a:r>
            <a:endParaRPr lang="en-US" altLang="fa-IR" b="1">
              <a:latin typeface="Lucida Sans Unicode" panose="020B0602030504020204" pitchFamily="34" charset="0"/>
            </a:endParaRPr>
          </a:p>
        </p:txBody>
      </p:sp>
      <p:sp>
        <p:nvSpPr>
          <p:cNvPr id="45058" name="Rectangle 2"/>
          <p:cNvSpPr>
            <a:spLocks noChangeArrowheads="1"/>
          </p:cNvSpPr>
          <p:nvPr/>
        </p:nvSpPr>
        <p:spPr bwMode="auto">
          <a:xfrm>
            <a:off x="785813" y="4786313"/>
            <a:ext cx="7000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Calibri" panose="020F0502020204030204" pitchFamily="34" charset="0"/>
                <a:ea typeface="Calibri" panose="020F0502020204030204" pitchFamily="34" charset="0"/>
                <a:cs typeface="B Lotus" pitchFamily="2" charset="-78"/>
              </a:rPr>
              <a:t>تبدیل الگو های هندسی به عددی و پیش بینی الگوی چندم</a:t>
            </a:r>
            <a:r>
              <a:rPr lang="en-US" altLang="fa-IR" b="1">
                <a:latin typeface="Calibri" panose="020F0502020204030204" pitchFamily="34" charset="0"/>
                <a:ea typeface="Calibri" panose="020F0502020204030204" pitchFamily="34" charset="0"/>
                <a:cs typeface="B Lotus" pitchFamily="2" charset="-78"/>
              </a:rPr>
              <a:t> (</a:t>
            </a:r>
            <a:r>
              <a:rPr lang="fa-IR" altLang="fa-IR" b="1">
                <a:latin typeface="Calibri" panose="020F0502020204030204" pitchFamily="34" charset="0"/>
                <a:ea typeface="Calibri" panose="020F0502020204030204" pitchFamily="34" charset="0"/>
                <a:cs typeface="B Lotus" pitchFamily="2" charset="-78"/>
              </a:rPr>
              <a:t>پایه چهارم ابتدائی(الگو یابی</a:t>
            </a:r>
            <a:endParaRPr lang="en-US" altLang="fa-IR" b="1"/>
          </a:p>
        </p:txBody>
      </p:sp>
      <p:sp>
        <p:nvSpPr>
          <p:cNvPr id="45059" name="Rectangle 3"/>
          <p:cNvSpPr>
            <a:spLocks noChangeArrowheads="1"/>
          </p:cNvSpPr>
          <p:nvPr/>
        </p:nvSpPr>
        <p:spPr bwMode="auto">
          <a:xfrm>
            <a:off x="928688" y="5500688"/>
            <a:ext cx="69294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Calibri" panose="020F0502020204030204" pitchFamily="34" charset="0"/>
                <a:ea typeface="Calibri" panose="020F0502020204030204" pitchFamily="34" charset="0"/>
                <a:cs typeface="B Lotus" pitchFamily="2" charset="-78"/>
              </a:rPr>
              <a:t>پایه پنجم ابتدائی(نسبت و تناسب مشخص نمودن تصاویری که تناسب در آنها برقرار است</a:t>
            </a:r>
            <a:r>
              <a:rPr lang="en-US" altLang="fa-IR" sz="1600">
                <a:latin typeface="Calibri" panose="020F0502020204030204" pitchFamily="34" charset="0"/>
                <a:ea typeface="Calibri" panose="020F0502020204030204" pitchFamily="34" charset="0"/>
                <a:cs typeface="B Lotus" pitchFamily="2" charset="-78"/>
              </a:rPr>
              <a:t>.</a:t>
            </a:r>
            <a:endParaRPr lang="en-US" altLang="fa-I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Horizontal)">
                                      <p:cBhvr>
                                        <p:cTn id="13" dur="500"/>
                                        <p:tgtEl>
                                          <p:spTgt spid="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5057"/>
                                        </p:tgtEl>
                                        <p:attrNameLst>
                                          <p:attrName>style.visibility</p:attrName>
                                        </p:attrNameLst>
                                      </p:cBhvr>
                                      <p:to>
                                        <p:strVal val="visible"/>
                                      </p:to>
                                    </p:set>
                                    <p:anim calcmode="lin" valueType="num">
                                      <p:cBhvr additive="base">
                                        <p:cTn id="18" dur="500" fill="hold"/>
                                        <p:tgtEl>
                                          <p:spTgt spid="45057"/>
                                        </p:tgtEl>
                                        <p:attrNameLst>
                                          <p:attrName>ppt_x</p:attrName>
                                        </p:attrNameLst>
                                      </p:cBhvr>
                                      <p:tavLst>
                                        <p:tav tm="0">
                                          <p:val>
                                            <p:strVal val="#ppt_x"/>
                                          </p:val>
                                        </p:tav>
                                        <p:tav tm="100000">
                                          <p:val>
                                            <p:strVal val="#ppt_x"/>
                                          </p:val>
                                        </p:tav>
                                      </p:tavLst>
                                    </p:anim>
                                    <p:anim calcmode="lin" valueType="num">
                                      <p:cBhvr additive="base">
                                        <p:cTn id="19"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5058"/>
                                        </p:tgtEl>
                                        <p:attrNameLst>
                                          <p:attrName>style.visibility</p:attrName>
                                        </p:attrNameLst>
                                      </p:cBhvr>
                                      <p:to>
                                        <p:strVal val="visible"/>
                                      </p:to>
                                    </p:set>
                                    <p:anim calcmode="lin" valueType="num">
                                      <p:cBhvr additive="base">
                                        <p:cTn id="36" dur="500" fill="hold"/>
                                        <p:tgtEl>
                                          <p:spTgt spid="45058"/>
                                        </p:tgtEl>
                                        <p:attrNameLst>
                                          <p:attrName>ppt_x</p:attrName>
                                        </p:attrNameLst>
                                      </p:cBhvr>
                                      <p:tavLst>
                                        <p:tav tm="0">
                                          <p:val>
                                            <p:strVal val="#ppt_x"/>
                                          </p:val>
                                        </p:tav>
                                        <p:tav tm="100000">
                                          <p:val>
                                            <p:strVal val="#ppt_x"/>
                                          </p:val>
                                        </p:tav>
                                      </p:tavLst>
                                    </p:anim>
                                    <p:anim calcmode="lin" valueType="num">
                                      <p:cBhvr additive="base">
                                        <p:cTn id="37" dur="500" fill="hold"/>
                                        <p:tgtEl>
                                          <p:spTgt spid="45058"/>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5059"/>
                                        </p:tgtEl>
                                        <p:attrNameLst>
                                          <p:attrName>style.visibility</p:attrName>
                                        </p:attrNameLst>
                                      </p:cBhvr>
                                      <p:to>
                                        <p:strVal val="visible"/>
                                      </p:to>
                                    </p:set>
                                    <p:anim calcmode="lin" valueType="num">
                                      <p:cBhvr additive="base">
                                        <p:cTn id="42" dur="500" fill="hold"/>
                                        <p:tgtEl>
                                          <p:spTgt spid="45059"/>
                                        </p:tgtEl>
                                        <p:attrNameLst>
                                          <p:attrName>ppt_x</p:attrName>
                                        </p:attrNameLst>
                                      </p:cBhvr>
                                      <p:tavLst>
                                        <p:tav tm="0">
                                          <p:val>
                                            <p:strVal val="#ppt_x"/>
                                          </p:val>
                                        </p:tav>
                                        <p:tav tm="100000">
                                          <p:val>
                                            <p:strVal val="#ppt_x"/>
                                          </p:val>
                                        </p:tav>
                                      </p:tavLst>
                                    </p:anim>
                                    <p:anim calcmode="lin" valueType="num">
                                      <p:cBhvr additive="base">
                                        <p:cTn id="43" dur="500" fill="hold"/>
                                        <p:tgtEl>
                                          <p:spTgt spid="450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7" grpId="0"/>
      <p:bldP spid="6" grpId="0"/>
      <p:bldP spid="7" grpId="0"/>
      <p:bldP spid="45058" grpId="0"/>
      <p:bldP spid="4505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785938" y="285750"/>
            <a:ext cx="6858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سپس با استفاده از پیام های مشترکی که دارند بعد از توضیح پنج دقیقه ای در مورد الگو و پیدا کردن الگو از دانش آموزان هر پایه می خواهیم که دست ورزی متناسب با هر پایه ارائه داد و در حین انجام فعالیت دانش آموزان را راهنمائی کرد.</a:t>
            </a:r>
            <a:endParaRPr lang="en-US" altLang="fa-IR" b="1">
              <a:latin typeface="Lucida Sans Unicode" panose="020B0602030504020204" pitchFamily="34" charset="0"/>
            </a:endParaRPr>
          </a:p>
        </p:txBody>
      </p:sp>
      <p:sp>
        <p:nvSpPr>
          <p:cNvPr id="3" name="TextBox 2"/>
          <p:cNvSpPr txBox="1">
            <a:spLocks noChangeArrowheads="1"/>
          </p:cNvSpPr>
          <p:nvPr/>
        </p:nvSpPr>
        <p:spPr bwMode="auto">
          <a:xfrm>
            <a:off x="1285875" y="1928813"/>
            <a:ext cx="7572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مانند اینکه از پایه اول خواست که بر روی دفتر نقاشی  دو سیب و یک برگ بکشد و همین الگو را تا آخر صفحه ادامه دهند.</a:t>
            </a:r>
            <a:endParaRPr lang="en-US" altLang="fa-IR" b="1">
              <a:latin typeface="Lucida Sans Unicode" panose="020B0602030504020204" pitchFamily="34" charset="0"/>
            </a:endParaRPr>
          </a:p>
        </p:txBody>
      </p:sp>
      <p:sp>
        <p:nvSpPr>
          <p:cNvPr id="4" name="TextBox 3"/>
          <p:cNvSpPr txBox="1">
            <a:spLocks noChangeArrowheads="1"/>
          </p:cNvSpPr>
          <p:nvPr/>
        </p:nvSpPr>
        <p:spPr bwMode="auto">
          <a:xfrm>
            <a:off x="2143125" y="3000375"/>
            <a:ext cx="6643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از پایه دوم می خواهیم که با یک مقوا دو مربع کوچک درست کنند و در قسمت بعدی به این دو مربع دو تای دیگر اضافه کنند و در هر مرحله همین کار را ادامه دهند</a:t>
            </a:r>
            <a:endParaRPr lang="en-US" altLang="fa-IR" b="1">
              <a:latin typeface="Lucida Sans Unicode" panose="020B0602030504020204" pitchFamily="34" charset="0"/>
            </a:endParaRPr>
          </a:p>
        </p:txBody>
      </p:sp>
      <p:sp>
        <p:nvSpPr>
          <p:cNvPr id="46081" name="Rectangle 1"/>
          <p:cNvSpPr>
            <a:spLocks noChangeArrowheads="1"/>
          </p:cNvSpPr>
          <p:nvPr/>
        </p:nvSpPr>
        <p:spPr bwMode="auto">
          <a:xfrm>
            <a:off x="500063" y="4214813"/>
            <a:ext cx="82153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Calibri" panose="020F0502020204030204" pitchFamily="34" charset="0"/>
                <a:ea typeface="Calibri" panose="020F0502020204030204" pitchFamily="34" charset="0"/>
                <a:cs typeface="B Lotus" pitchFamily="2" charset="-78"/>
              </a:rPr>
              <a:t>برای پایه سوم هم همین فعالیت را در سطحی کمی سخت تر و از آنان خواست که عدد متناظر با هر یک را نیز زیر آن بنویسند و تصویر چهارم را بدون رسم شکل حدس بزنند و سپس حدس خود را با رسم بیازمایند</a:t>
            </a:r>
            <a:r>
              <a:rPr lang="en-US" altLang="fa-IR" sz="1600">
                <a:latin typeface="Calibri" panose="020F0502020204030204" pitchFamily="34" charset="0"/>
                <a:ea typeface="Calibri" panose="020F0502020204030204" pitchFamily="34" charset="0"/>
                <a:cs typeface="B Lotus" pitchFamily="2" charset="-78"/>
              </a:rPr>
              <a:t>.</a:t>
            </a:r>
            <a:endParaRPr lang="en-US" altLang="fa-IR"/>
          </a:p>
        </p:txBody>
      </p:sp>
      <p:sp>
        <p:nvSpPr>
          <p:cNvPr id="7" name="TextBox 6"/>
          <p:cNvSpPr txBox="1">
            <a:spLocks noChangeArrowheads="1"/>
          </p:cNvSpPr>
          <p:nvPr/>
        </p:nvSpPr>
        <p:spPr bwMode="auto">
          <a:xfrm>
            <a:off x="642938" y="5357813"/>
            <a:ext cx="8715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برای پایه چهارم می توان همین تمرین را با ضرب ادامه داد و سپس الگوی هفتم را بدون رسم شکل خواست</a:t>
            </a:r>
            <a:r>
              <a:rPr lang="fa-IR" altLang="fa-IR">
                <a:latin typeface="Lucida Sans Unicode" panose="020B0602030504020204" pitchFamily="34" charset="0"/>
              </a:rPr>
              <a:t>.</a:t>
            </a:r>
            <a:endParaRPr lang="en-US" altLang="fa-IR">
              <a:latin typeface="Lucida Sans Unicode" panose="020B0602030504020204" pitchFamily="34" charset="0"/>
            </a:endParaRPr>
          </a:p>
        </p:txBody>
      </p:sp>
      <p:sp>
        <p:nvSpPr>
          <p:cNvPr id="8" name="TextBox 7"/>
          <p:cNvSpPr txBox="1">
            <a:spLocks noChangeArrowheads="1"/>
          </p:cNvSpPr>
          <p:nvPr/>
        </p:nvSpPr>
        <p:spPr bwMode="auto">
          <a:xfrm>
            <a:off x="1357313" y="5929313"/>
            <a:ext cx="70723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برای پایه پنجم هم بعد از کشیدن شکل یا با مقوا می توان از انها خواست که انواع تناسب را در آنها مشخص کرده و سپس نسبت مثلا سیب به موز را بگویند</a:t>
            </a:r>
            <a:endParaRPr lang="en-US" altLang="fa-IR" b="1">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amond(in)">
                                      <p:cBhvr>
                                        <p:cTn id="18" dur="2000"/>
                                        <p:tgtEl>
                                          <p:spTgt spid="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nodeType="clickEffect">
                                  <p:stCondLst>
                                    <p:cond delay="0"/>
                                  </p:stCondLst>
                                  <p:childTnLst>
                                    <p:set>
                                      <p:cBhvr>
                                        <p:cTn id="22" dur="1" fill="hold">
                                          <p:stCondLst>
                                            <p:cond delay="0"/>
                                          </p:stCondLst>
                                        </p:cTn>
                                        <p:tgtEl>
                                          <p:spTgt spid="46081">
                                            <p:txEl>
                                              <p:pRg st="0" end="0"/>
                                            </p:txEl>
                                          </p:spTgt>
                                        </p:tgtEl>
                                        <p:attrNameLst>
                                          <p:attrName>style.visibility</p:attrName>
                                        </p:attrNameLst>
                                      </p:cBhvr>
                                      <p:to>
                                        <p:strVal val="visible"/>
                                      </p:to>
                                    </p:set>
                                    <p:animEffect transition="in" filter="diamond(in)">
                                      <p:cBhvr>
                                        <p:cTn id="23" dur="2000"/>
                                        <p:tgtEl>
                                          <p:spTgt spid="46081">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diamond(in)">
                                      <p:cBhvr>
                                        <p:cTn id="28" dur="2000"/>
                                        <p:tgtEl>
                                          <p:spTgt spid="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additive="base">
                                        <p:cTn id="3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500188" y="428625"/>
            <a:ext cx="63579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بعد از حالت دست ورزی می توان در حین کار از گروه یا پایه دیگر حالت نیمه مجسم را گفت و برخی نکته های دیگر درس را شرح داد</a:t>
            </a:r>
            <a:r>
              <a:rPr lang="fa-IR" altLang="fa-IR">
                <a:latin typeface="Lucida Sans Unicode" panose="020B0602030504020204" pitchFamily="34" charset="0"/>
              </a:rPr>
              <a:t>.</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642938" y="1428750"/>
            <a:ext cx="7143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در قسمت آخر می توان از هر پایه بصورت عملی یا بصورت کتبی و شفاهی ارزشیابی نمود</a:t>
            </a:r>
            <a:endParaRPr lang="en-US" altLang="fa-IR" b="1">
              <a:latin typeface="Lucida Sans Unicode" panose="020B0602030504020204" pitchFamily="34" charset="0"/>
            </a:endParaRPr>
          </a:p>
        </p:txBody>
      </p:sp>
      <p:pic>
        <p:nvPicPr>
          <p:cNvPr id="4403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5580063"/>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428625" y="428625"/>
            <a:ext cx="7478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400">
                <a:latin typeface="Calibri" panose="020F0502020204030204" pitchFamily="34" charset="0"/>
                <a:ea typeface="Calibri" panose="020F0502020204030204" pitchFamily="34" charset="0"/>
                <a:cs typeface="B Lotus" pitchFamily="2" charset="-78"/>
              </a:rPr>
              <a:t>نمونه تدریس به روش تلفیق سطح 3 با درس های متفاوت و پایه های متفاوت</a:t>
            </a:r>
            <a:endParaRPr lang="en-US" altLang="fa-IR" sz="2400">
              <a:ea typeface="Calibri" panose="020F0502020204030204" pitchFamily="34" charset="0"/>
              <a:cs typeface="B Lotus" pitchFamily="2" charset="-78"/>
            </a:endParaRPr>
          </a:p>
        </p:txBody>
      </p:sp>
      <p:sp>
        <p:nvSpPr>
          <p:cNvPr id="45059" name="Rectangle 3"/>
          <p:cNvSpPr>
            <a:spLocks noChangeArrowheads="1"/>
          </p:cNvSpPr>
          <p:nvPr/>
        </p:nvSpPr>
        <p:spPr bwMode="auto">
          <a:xfrm>
            <a:off x="1785938" y="571500"/>
            <a:ext cx="6286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endParaRPr lang="fa-IR" altLang="fa-IR">
              <a:latin typeface="Lucida Sans Unicode" panose="020B0602030504020204" pitchFamily="34" charset="0"/>
            </a:endParaRPr>
          </a:p>
        </p:txBody>
      </p:sp>
      <p:sp>
        <p:nvSpPr>
          <p:cNvPr id="47106" name="Rectangle 2"/>
          <p:cNvSpPr>
            <a:spLocks noChangeArrowheads="1"/>
          </p:cNvSpPr>
          <p:nvPr/>
        </p:nvSpPr>
        <p:spPr bwMode="auto">
          <a:xfrm>
            <a:off x="2643188" y="2357438"/>
            <a:ext cx="5865812" cy="2143125"/>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ltLang="fa-IR">
              <a:latin typeface="Lucida Sans Unicode" panose="020B0602030504020204" pitchFamily="34" charset="0"/>
            </a:endParaRPr>
          </a:p>
        </p:txBody>
      </p:sp>
      <p:sp>
        <p:nvSpPr>
          <p:cNvPr id="47108" name="Rectangle 4"/>
          <p:cNvSpPr>
            <a:spLocks noChangeArrowheads="1"/>
          </p:cNvSpPr>
          <p:nvPr/>
        </p:nvSpPr>
        <p:spPr bwMode="auto">
          <a:xfrm>
            <a:off x="3071813" y="2428875"/>
            <a:ext cx="5357812"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endParaRPr lang="fa-IR" altLang="fa-IR" sz="1600">
              <a:latin typeface="Calibri" panose="020F0502020204030204" pitchFamily="34" charset="0"/>
              <a:ea typeface="Calibri" panose="020F0502020204030204" pitchFamily="34" charset="0"/>
              <a:cs typeface="B Lotus" pitchFamily="2" charset="-78"/>
            </a:endParaRPr>
          </a:p>
          <a:p>
            <a:pPr algn="r" eaLnBrk="1" hangingPunct="1"/>
            <a:r>
              <a:rPr lang="fa-IR" altLang="fa-IR" sz="2000">
                <a:latin typeface="Calibri" panose="020F0502020204030204" pitchFamily="34" charset="0"/>
                <a:ea typeface="Calibri" panose="020F0502020204030204" pitchFamily="34" charset="0"/>
                <a:cs typeface="B Lotus" pitchFamily="2" charset="-78"/>
              </a:rPr>
              <a:t>پایه اول:ریاضی،پایه دوم ریاضی،پایه سوم مطالعات اجتماعی</a:t>
            </a:r>
            <a:r>
              <a:rPr lang="en-US" altLang="fa-IR" sz="2000">
                <a:latin typeface="Calibri" panose="020F0502020204030204" pitchFamily="34" charset="0"/>
                <a:ea typeface="Calibri" panose="020F0502020204030204" pitchFamily="34" charset="0"/>
                <a:cs typeface="B Lotus" pitchFamily="2" charset="-78"/>
              </a:rPr>
              <a:t>،</a:t>
            </a:r>
            <a:endParaRPr lang="en-US" altLang="fa-IR" sz="2000"/>
          </a:p>
          <a:p>
            <a:pPr algn="r"/>
            <a:endParaRPr lang="fa-IR" altLang="fa-IR" sz="2000">
              <a:latin typeface="Calibri" panose="020F0502020204030204" pitchFamily="34" charset="0"/>
              <a:cs typeface="B Lotus" pitchFamily="2" charset="-78"/>
            </a:endParaRPr>
          </a:p>
          <a:p>
            <a:pPr algn="r"/>
            <a:r>
              <a:rPr lang="en-US" altLang="fa-IR" sz="2000">
                <a:latin typeface="Calibri" panose="020F0502020204030204" pitchFamily="34" charset="0"/>
                <a:cs typeface="B Lotus" pitchFamily="2" charset="-78"/>
              </a:rPr>
              <a:t> </a:t>
            </a:r>
            <a:r>
              <a:rPr lang="fa-IR" altLang="fa-IR" sz="2000">
                <a:latin typeface="Calibri" panose="020F0502020204030204" pitchFamily="34" charset="0"/>
                <a:cs typeface="B Lotus" pitchFamily="2" charset="-78"/>
              </a:rPr>
              <a:t>پایه چهارم هنر،پایه پنجم علوم،پایه ششم علوم</a:t>
            </a:r>
            <a:endParaRPr lang="en-US" altLang="fa-IR" sz="2000"/>
          </a:p>
          <a:p>
            <a:pPr algn="r"/>
            <a:endParaRPr lang="fa-IR" altLang="fa-IR" sz="2000">
              <a:latin typeface="Calibri" panose="020F0502020204030204" pitchFamily="34" charset="0"/>
              <a:cs typeface="B Lotus" pitchFamily="2" charset="-78"/>
            </a:endParaRPr>
          </a:p>
          <a:p>
            <a:pPr algn="r"/>
            <a:r>
              <a:rPr lang="fa-IR" altLang="fa-IR" sz="2000">
                <a:latin typeface="Calibri" panose="020F0502020204030204" pitchFamily="34" charset="0"/>
                <a:cs typeface="B Lotus" pitchFamily="2" charset="-78"/>
              </a:rPr>
              <a:t>زمان 30 دقیقه</a:t>
            </a:r>
            <a:r>
              <a:rPr lang="fa-IR" altLang="fa-IR" sz="1600">
                <a:latin typeface="Calibri" panose="020F0502020204030204" pitchFamily="34" charset="0"/>
                <a:cs typeface="B Lotus" pitchFamily="2" charset="-78"/>
              </a:rPr>
              <a:t>ه</a:t>
            </a:r>
            <a:r>
              <a:rPr lang="en-US" altLang="fa-IR" sz="1600">
                <a:latin typeface="Calibri" panose="020F0502020204030204" pitchFamily="34" charset="0"/>
                <a:cs typeface="B Lotus" pitchFamily="2" charset="-78"/>
              </a:rPr>
              <a:t>                       </a:t>
            </a:r>
            <a:endParaRPr lang="en-US" altLang="fa-I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5"/>
                                        </p:tgtEl>
                                        <p:attrNameLst>
                                          <p:attrName>style.visibility</p:attrName>
                                        </p:attrNameLst>
                                      </p:cBhvr>
                                      <p:to>
                                        <p:strVal val="visible"/>
                                      </p:to>
                                    </p:set>
                                    <p:anim calcmode="lin" valueType="num">
                                      <p:cBhvr additive="base">
                                        <p:cTn id="7" dur="500" fill="hold"/>
                                        <p:tgtEl>
                                          <p:spTgt spid="47105"/>
                                        </p:tgtEl>
                                        <p:attrNameLst>
                                          <p:attrName>ppt_x</p:attrName>
                                        </p:attrNameLst>
                                      </p:cBhvr>
                                      <p:tavLst>
                                        <p:tav tm="0">
                                          <p:val>
                                            <p:strVal val="#ppt_x"/>
                                          </p:val>
                                        </p:tav>
                                        <p:tav tm="100000">
                                          <p:val>
                                            <p:strVal val="#ppt_x"/>
                                          </p:val>
                                        </p:tav>
                                      </p:tavLst>
                                    </p:anim>
                                    <p:anim calcmode="lin" valueType="num">
                                      <p:cBhvr additive="base">
                                        <p:cTn id="8" dur="500" fill="hold"/>
                                        <p:tgtEl>
                                          <p:spTgt spid="4710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7106"/>
                                        </p:tgtEl>
                                        <p:attrNameLst>
                                          <p:attrName>style.visibility</p:attrName>
                                        </p:attrNameLst>
                                      </p:cBhvr>
                                      <p:to>
                                        <p:strVal val="visible"/>
                                      </p:to>
                                    </p:set>
                                    <p:animEffect transition="in" filter="diamond(in)">
                                      <p:cBhvr>
                                        <p:cTn id="13" dur="2000"/>
                                        <p:tgtEl>
                                          <p:spTgt spid="4710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7108"/>
                                        </p:tgtEl>
                                        <p:attrNameLst>
                                          <p:attrName>style.visibility</p:attrName>
                                        </p:attrNameLst>
                                      </p:cBhvr>
                                      <p:to>
                                        <p:strVal val="visible"/>
                                      </p:to>
                                    </p:set>
                                    <p:anim calcmode="lin" valueType="num">
                                      <p:cBhvr additive="base">
                                        <p:cTn id="18" dur="500" fill="hold"/>
                                        <p:tgtEl>
                                          <p:spTgt spid="47108"/>
                                        </p:tgtEl>
                                        <p:attrNameLst>
                                          <p:attrName>ppt_x</p:attrName>
                                        </p:attrNameLst>
                                      </p:cBhvr>
                                      <p:tavLst>
                                        <p:tav tm="0">
                                          <p:val>
                                            <p:strVal val="#ppt_x"/>
                                          </p:val>
                                        </p:tav>
                                        <p:tav tm="100000">
                                          <p:val>
                                            <p:strVal val="#ppt_x"/>
                                          </p:val>
                                        </p:tav>
                                      </p:tavLst>
                                    </p:anim>
                                    <p:anim calcmode="lin" valueType="num">
                                      <p:cBhvr additive="base">
                                        <p:cTn id="19" dur="500" fill="hold"/>
                                        <p:tgtEl>
                                          <p:spTgt spid="471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 grpId="0"/>
      <p:bldP spid="47106" grpId="0" animBg="1"/>
      <p:bldP spid="4710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285875" y="500063"/>
            <a:ext cx="6715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ابتدا سعی می کنیم که از قبل پیام تمامی کتابها را نوشته یا در اختیار داشته باشیم.</a:t>
            </a:r>
            <a:endParaRPr lang="en-US" altLang="fa-IR" b="1">
              <a:latin typeface="Lucida Sans Unicode" panose="020B0602030504020204" pitchFamily="34" charset="0"/>
            </a:endParaRPr>
          </a:p>
        </p:txBody>
      </p:sp>
      <p:sp>
        <p:nvSpPr>
          <p:cNvPr id="3" name="TextBox 2"/>
          <p:cNvSpPr txBox="1">
            <a:spLocks noChangeArrowheads="1"/>
          </p:cNvSpPr>
          <p:nvPr/>
        </p:nvSpPr>
        <p:spPr bwMode="auto">
          <a:xfrm>
            <a:off x="1643063" y="1285875"/>
            <a:ext cx="6429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اهداف هر درس را در مقابل آن نوشته سپس بر اساس برنامه ای که داریم دنبال اهداف مشترک که می توانند تلفیق شوند برویم</a:t>
            </a:r>
            <a:r>
              <a:rPr lang="fa-IR" altLang="fa-IR">
                <a:latin typeface="Lucida Sans Unicode" panose="020B0602030504020204" pitchFamily="34" charset="0"/>
              </a:rPr>
              <a:t>.</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1285875" y="2357438"/>
            <a:ext cx="67151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000" b="1">
                <a:latin typeface="Lucida Sans Unicode" panose="020B0602030504020204" pitchFamily="34" charset="0"/>
              </a:rPr>
              <a:t>برای اینکار می توانیم یکی از درسها را انتخاب نمائیم و سراغ کتابها و درسهائی باشیم که بادرس مورد نظر ما امکان تلفیق دارد</a:t>
            </a:r>
            <a:r>
              <a:rPr lang="fa-IR" altLang="fa-IR">
                <a:latin typeface="Lucida Sans Unicode" panose="020B0602030504020204" pitchFamily="34" charset="0"/>
              </a:rPr>
              <a:t>.</a:t>
            </a:r>
            <a:endParaRPr lang="en-US" altLang="fa-IR">
              <a:latin typeface="Lucida Sans Unicode" panose="020B0602030504020204" pitchFamily="34" charset="0"/>
            </a:endParaRPr>
          </a:p>
        </p:txBody>
      </p:sp>
      <p:pic>
        <p:nvPicPr>
          <p:cNvPr id="4608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5580063"/>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857250" y="357188"/>
            <a:ext cx="7000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پایه پنجم ابتدائی(علوم تجربی )حرکت مولکولها در مواد مختلف(جامد ، مایع،گاز</a:t>
            </a:r>
            <a:r>
              <a:rPr lang="fa-IR" altLang="fa-IR">
                <a:latin typeface="Lucida Sans Unicode" panose="020B0602030504020204" pitchFamily="34" charset="0"/>
              </a:rPr>
              <a:t>)</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785813" y="1143000"/>
            <a:ext cx="7143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پایه اول ابتدائی(ریاضی)آموزش عددنویسی با چوب خط</a:t>
            </a:r>
            <a:endParaRPr lang="en-US" altLang="fa-IR" b="1">
              <a:latin typeface="Lucida Sans Unicode" panose="020B0602030504020204" pitchFamily="34" charset="0"/>
            </a:endParaRPr>
          </a:p>
        </p:txBody>
      </p:sp>
      <p:sp>
        <p:nvSpPr>
          <p:cNvPr id="49153" name="Rectangle 1"/>
          <p:cNvSpPr>
            <a:spLocks noChangeArrowheads="1"/>
          </p:cNvSpPr>
          <p:nvPr/>
        </p:nvSpPr>
        <p:spPr bwMode="auto">
          <a:xfrm>
            <a:off x="3000375" y="2000250"/>
            <a:ext cx="49736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Calibri" panose="020F0502020204030204" pitchFamily="34" charset="0"/>
                <a:ea typeface="Calibri" panose="020F0502020204030204" pitchFamily="34" charset="0"/>
                <a:cs typeface="B Lotus" pitchFamily="2" charset="-78"/>
              </a:rPr>
              <a:t>پایه دوم ابتدائی(ریاضی)جمع اعداد ،جمع اعداد سه تائی با پارانتز</a:t>
            </a:r>
            <a:endParaRPr lang="en-US" altLang="fa-IR" b="1">
              <a:ea typeface="Calibri" panose="020F0502020204030204" pitchFamily="34" charset="0"/>
              <a:cs typeface="B Lotus" pitchFamily="2" charset="-78"/>
            </a:endParaRPr>
          </a:p>
        </p:txBody>
      </p:sp>
      <p:sp>
        <p:nvSpPr>
          <p:cNvPr id="6" name="TextBox 5"/>
          <p:cNvSpPr txBox="1">
            <a:spLocks noChangeArrowheads="1"/>
          </p:cNvSpPr>
          <p:nvPr/>
        </p:nvSpPr>
        <p:spPr bwMode="auto">
          <a:xfrm>
            <a:off x="500063" y="2857500"/>
            <a:ext cx="76438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پایه سوم ابتدائی(مطالعات اجتماعی)رعایت نکات ایمنی در خانه و استفاده از وسایل گاز سوز</a:t>
            </a:r>
            <a:endParaRPr lang="en-US" altLang="fa-IR" b="1">
              <a:latin typeface="Lucida Sans Unicode" panose="020B0602030504020204" pitchFamily="34" charset="0"/>
            </a:endParaRPr>
          </a:p>
        </p:txBody>
      </p:sp>
      <p:sp>
        <p:nvSpPr>
          <p:cNvPr id="7" name="TextBox 6"/>
          <p:cNvSpPr txBox="1">
            <a:spLocks noChangeArrowheads="1"/>
          </p:cNvSpPr>
          <p:nvPr/>
        </p:nvSpPr>
        <p:spPr bwMode="auto">
          <a:xfrm>
            <a:off x="1643063" y="4000500"/>
            <a:ext cx="6429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پایه چهارم ابتدائی(هنر)کاردستی یا کشیدن اشکال هندسی</a:t>
            </a:r>
            <a:endParaRPr lang="en-US" altLang="fa-IR" b="1">
              <a:latin typeface="Lucida Sans Unicode" panose="020B0602030504020204" pitchFamily="34" charset="0"/>
            </a:endParaRPr>
          </a:p>
        </p:txBody>
      </p:sp>
      <p:sp>
        <p:nvSpPr>
          <p:cNvPr id="49154" name="Rectangle 2"/>
          <p:cNvSpPr>
            <a:spLocks noChangeArrowheads="1"/>
          </p:cNvSpPr>
          <p:nvPr/>
        </p:nvSpPr>
        <p:spPr bwMode="auto">
          <a:xfrm>
            <a:off x="3786188" y="4714875"/>
            <a:ext cx="4175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Calibri" panose="020F0502020204030204" pitchFamily="34" charset="0"/>
                <a:ea typeface="Calibri" panose="020F0502020204030204" pitchFamily="34" charset="0"/>
                <a:cs typeface="B Lotus" pitchFamily="2" charset="-78"/>
              </a:rPr>
              <a:t>پایه ششم ابتدائی(علوم)جانداران کوچک،میکروسکوپی</a:t>
            </a:r>
            <a:endParaRPr lang="en-US" altLang="fa-IR" b="1">
              <a:ea typeface="Calibri" panose="020F0502020204030204" pitchFamily="34" charset="0"/>
              <a:cs typeface="B Lotu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9153"/>
                                        </p:tgtEl>
                                        <p:attrNameLst>
                                          <p:attrName>style.visibility</p:attrName>
                                        </p:attrNameLst>
                                      </p:cBhvr>
                                      <p:to>
                                        <p:strVal val="visible"/>
                                      </p:to>
                                    </p:set>
                                    <p:anim calcmode="lin" valueType="num">
                                      <p:cBhvr additive="base">
                                        <p:cTn id="17" dur="500" fill="hold"/>
                                        <p:tgtEl>
                                          <p:spTgt spid="49153"/>
                                        </p:tgtEl>
                                        <p:attrNameLst>
                                          <p:attrName>ppt_x</p:attrName>
                                        </p:attrNameLst>
                                      </p:cBhvr>
                                      <p:tavLst>
                                        <p:tav tm="0">
                                          <p:val>
                                            <p:strVal val="#ppt_x"/>
                                          </p:val>
                                        </p:tav>
                                        <p:tav tm="100000">
                                          <p:val>
                                            <p:strVal val="#ppt_x"/>
                                          </p:val>
                                        </p:tav>
                                      </p:tavLst>
                                    </p:anim>
                                    <p:anim calcmode="lin" valueType="num">
                                      <p:cBhvr additive="base">
                                        <p:cTn id="18" dur="500" fill="hold"/>
                                        <p:tgtEl>
                                          <p:spTgt spid="4915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additive="base">
                                        <p:cTn id="2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 calcmode="lin" valueType="num">
                                      <p:cBhvr additive="base">
                                        <p:cTn id="2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9154"/>
                                        </p:tgtEl>
                                        <p:attrNameLst>
                                          <p:attrName>style.visibility</p:attrName>
                                        </p:attrNameLst>
                                      </p:cBhvr>
                                      <p:to>
                                        <p:strVal val="visible"/>
                                      </p:to>
                                    </p:set>
                                    <p:anim calcmode="lin" valueType="num">
                                      <p:cBhvr additive="base">
                                        <p:cTn id="35" dur="500" fill="hold"/>
                                        <p:tgtEl>
                                          <p:spTgt spid="49154"/>
                                        </p:tgtEl>
                                        <p:attrNameLst>
                                          <p:attrName>ppt_x</p:attrName>
                                        </p:attrNameLst>
                                      </p:cBhvr>
                                      <p:tavLst>
                                        <p:tav tm="0">
                                          <p:val>
                                            <p:strVal val="#ppt_x"/>
                                          </p:val>
                                        </p:tav>
                                        <p:tav tm="100000">
                                          <p:val>
                                            <p:strVal val="#ppt_x"/>
                                          </p:val>
                                        </p:tav>
                                      </p:tavLst>
                                    </p:anim>
                                    <p:anim calcmode="lin" valueType="num">
                                      <p:cBhvr additive="base">
                                        <p:cTn id="36" dur="500" fill="hold"/>
                                        <p:tgtEl>
                                          <p:spTgt spid="491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3" grpId="0"/>
      <p:bldP spid="4915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357438" y="500063"/>
            <a:ext cx="58578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ابتدا از پایه پنجم می خواهیم که حرکت مولکولها در مواد جامد و مایع  و گاز را با شکل نشان دهند(بکشند)</a:t>
            </a:r>
            <a:endParaRPr lang="en-US" altLang="fa-IR" b="1">
              <a:latin typeface="Lucida Sans Unicode" panose="020B0602030504020204" pitchFamily="34" charset="0"/>
            </a:endParaRPr>
          </a:p>
        </p:txBody>
      </p:sp>
      <p:sp>
        <p:nvSpPr>
          <p:cNvPr id="3" name="TextBox 2"/>
          <p:cNvSpPr txBox="1">
            <a:spLocks noChangeArrowheads="1"/>
          </p:cNvSpPr>
          <p:nvPr/>
        </p:nvSpPr>
        <p:spPr bwMode="auto">
          <a:xfrm>
            <a:off x="1143000" y="1571625"/>
            <a:ext cx="70723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سپس تصاویر کشیده شده را به پایه ی اول ابتدائی داده و از آنها می خواهیم که تعداد هر یک از شکلها را در با چوب خط بکشد و سپس عدد مربوط به ان را نیز بنویسد</a:t>
            </a:r>
            <a:endParaRPr lang="en-US" altLang="fa-IR" b="1">
              <a:latin typeface="Lucida Sans Unicode" panose="020B0602030504020204" pitchFamily="34" charset="0"/>
            </a:endParaRPr>
          </a:p>
        </p:txBody>
      </p:sp>
      <p:sp>
        <p:nvSpPr>
          <p:cNvPr id="4" name="TextBox 3"/>
          <p:cNvSpPr txBox="1">
            <a:spLocks noChangeArrowheads="1"/>
          </p:cNvSpPr>
          <p:nvPr/>
        </p:nvSpPr>
        <p:spPr bwMode="auto">
          <a:xfrm>
            <a:off x="1643063" y="2857500"/>
            <a:ext cx="6715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سپس از پایه دوم می خواهیم که برای تصاویر یک جمع بنویسند و یا تمرین های متفاوتی مانند اینکه به هر تصویر دو تا اضافه کن و جمع مر بوطه را بنویسید</a:t>
            </a:r>
            <a:endParaRPr lang="en-US" altLang="fa-IR" b="1">
              <a:latin typeface="Lucida Sans Unicode" panose="020B0602030504020204" pitchFamily="34" charset="0"/>
            </a:endParaRPr>
          </a:p>
        </p:txBody>
      </p:sp>
      <p:sp>
        <p:nvSpPr>
          <p:cNvPr id="5" name="TextBox 4"/>
          <p:cNvSpPr txBox="1">
            <a:spLocks noChangeArrowheads="1"/>
          </p:cNvSpPr>
          <p:nvPr/>
        </p:nvSpPr>
        <p:spPr bwMode="auto">
          <a:xfrm>
            <a:off x="1714500" y="3714750"/>
            <a:ext cx="6715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از پایه سوم می خواهیم که به تصاویری که از گاز کشیده شده است نگاه کند و بگویند چه عواملی باعث مسمومیت با گاز می گردندو رعایت چه نکاتی ضروری است</a:t>
            </a:r>
            <a:r>
              <a:rPr lang="fa-IR" altLang="fa-IR">
                <a:latin typeface="Lucida Sans Unicode" panose="020B0602030504020204" pitchFamily="34" charset="0"/>
              </a:rPr>
              <a:t>.</a:t>
            </a:r>
            <a:endParaRPr lang="en-US" altLang="fa-IR">
              <a:latin typeface="Lucida Sans Unicode" panose="020B0602030504020204" pitchFamily="34" charset="0"/>
            </a:endParaRPr>
          </a:p>
        </p:txBody>
      </p:sp>
      <p:sp>
        <p:nvSpPr>
          <p:cNvPr id="8" name="TextBox 7"/>
          <p:cNvSpPr txBox="1">
            <a:spLocks noChangeArrowheads="1"/>
          </p:cNvSpPr>
          <p:nvPr/>
        </p:nvSpPr>
        <p:spPr bwMode="auto">
          <a:xfrm>
            <a:off x="1143000" y="4929188"/>
            <a:ext cx="72866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از پایه چهارم می خواهیم باتوجه به اشکال کندسی مانند دایره نقاشی کشیده و آن را رنگ آمیزی کنند و یا دایر ه های با اندازه های متفاوت از مقوا بریده و تصاویر گوناگون یا اشکال گوناگون بسازند</a:t>
            </a:r>
            <a:r>
              <a:rPr lang="fa-IR" altLang="fa-IR">
                <a:latin typeface="Lucida Sans Unicode" panose="020B0602030504020204" pitchFamily="34" charset="0"/>
              </a:rPr>
              <a:t>.</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additive="base">
                                        <p:cTn id="2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1571625" y="571500"/>
            <a:ext cx="5572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همه ی پایه ها می توانند به یک مساله و یک هدف آموزشی فکر کنند.</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1428750" y="1357313"/>
            <a:ext cx="5715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برنامه تلفیق برآن است که فاصله ی بین مفاهیم موجوددرمواد درسی مختلف را کم کند. وشبکه ی مفهومی بین آن ها ایجاد کند. و براین ارتباط بیفزاید</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Box 1"/>
          <p:cNvSpPr txBox="1">
            <a:spLocks noChangeArrowheads="1"/>
          </p:cNvSpPr>
          <p:nvPr/>
        </p:nvSpPr>
        <p:spPr bwMode="auto">
          <a:xfrm>
            <a:off x="642938" y="357188"/>
            <a:ext cx="7286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ltLang="fa-IR">
              <a:latin typeface="Lucida Sans Unicode" panose="020B0602030504020204" pitchFamily="34" charset="0"/>
            </a:endParaRPr>
          </a:p>
        </p:txBody>
      </p:sp>
      <p:sp>
        <p:nvSpPr>
          <p:cNvPr id="51201" name="Rectangle 1"/>
          <p:cNvSpPr>
            <a:spLocks noChangeArrowheads="1"/>
          </p:cNvSpPr>
          <p:nvPr/>
        </p:nvSpPr>
        <p:spPr bwMode="auto">
          <a:xfrm>
            <a:off x="1500188" y="1000125"/>
            <a:ext cx="63579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Calibri" panose="020F0502020204030204" pitchFamily="34" charset="0"/>
                <a:ea typeface="Calibri" panose="020F0502020204030204" pitchFamily="34" charset="0"/>
                <a:cs typeface="B Nazanin" pitchFamily="2" charset="-78"/>
              </a:rPr>
              <a:t>از پایه ششم با ارتباط اینکه همانطور که مواد از مولکول ساخته شده اند و باچشم دیده نمی شوند جانداران نیز از سلول وساخته شده اند که با میکروسکوپ دیده می شوند و جانداران ریز هستند که جانداران میکروسکوپی نام دارند و درس را توضیح می دهیم</a:t>
            </a:r>
            <a:r>
              <a:rPr lang="en-US" altLang="fa-IR">
                <a:latin typeface="Calibri" panose="020F0502020204030204" pitchFamily="34" charset="0"/>
                <a:ea typeface="Calibri" panose="020F0502020204030204" pitchFamily="34" charset="0"/>
                <a:cs typeface="B Nazanin" pitchFamily="2" charset="-78"/>
              </a:rPr>
              <a:t>.</a:t>
            </a:r>
            <a:endParaRPr lang="en-US" altLang="fa-IR"/>
          </a:p>
        </p:txBody>
      </p:sp>
      <p:pic>
        <p:nvPicPr>
          <p:cNvPr id="4915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5580063"/>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7"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3644900"/>
            <a:ext cx="4405312"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1201"/>
                                        </p:tgtEl>
                                        <p:attrNameLst>
                                          <p:attrName>style.visibility</p:attrName>
                                        </p:attrNameLst>
                                      </p:cBhvr>
                                      <p:to>
                                        <p:strVal val="visible"/>
                                      </p:to>
                                    </p:set>
                                    <p:animEffect transition="in" filter="diamond(in)">
                                      <p:cBhvr>
                                        <p:cTn id="7" dur="2000"/>
                                        <p:tgtEl>
                                          <p:spTgt spid="51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071563" y="642938"/>
            <a:ext cx="728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800">
                <a:latin typeface="Lucida Sans Unicode" panose="020B0602030504020204" pitchFamily="34" charset="0"/>
              </a:rPr>
              <a:t>روش تلفیقی به طور کلی به دو دسته تقسیم بندی می شود.</a:t>
            </a:r>
            <a:endParaRPr lang="en-US" altLang="fa-IR" sz="2800">
              <a:latin typeface="Lucida Sans Unicode" panose="020B0602030504020204" pitchFamily="34" charset="0"/>
            </a:endParaRPr>
          </a:p>
        </p:txBody>
      </p:sp>
      <p:sp>
        <p:nvSpPr>
          <p:cNvPr id="15361" name="Rectangle 1"/>
          <p:cNvSpPr>
            <a:spLocks noChangeArrowheads="1"/>
          </p:cNvSpPr>
          <p:nvPr/>
        </p:nvSpPr>
        <p:spPr bwMode="auto">
          <a:xfrm>
            <a:off x="2428875" y="1643063"/>
            <a:ext cx="4286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273050" algn="l"/>
                <a:tab pos="2800350" algn="l"/>
              </a:tabLst>
              <a:defRPr>
                <a:solidFill>
                  <a:schemeClr val="tx1"/>
                </a:solidFill>
                <a:latin typeface="Arial" panose="020B0604020202020204" pitchFamily="34" charset="0"/>
                <a:cs typeface="Arial" panose="020B0604020202020204" pitchFamily="34" charset="0"/>
              </a:defRPr>
            </a:lvl1pPr>
            <a:lvl2pPr marL="742950" indent="-285750">
              <a:tabLst>
                <a:tab pos="273050" algn="l"/>
                <a:tab pos="2800350" algn="l"/>
              </a:tabLst>
              <a:defRPr>
                <a:solidFill>
                  <a:schemeClr val="tx1"/>
                </a:solidFill>
                <a:latin typeface="Arial" panose="020B0604020202020204" pitchFamily="34" charset="0"/>
                <a:cs typeface="Arial" panose="020B0604020202020204" pitchFamily="34" charset="0"/>
              </a:defRPr>
            </a:lvl2pPr>
            <a:lvl3pPr marL="1143000" indent="-228600">
              <a:tabLst>
                <a:tab pos="273050" algn="l"/>
                <a:tab pos="2800350" algn="l"/>
              </a:tabLst>
              <a:defRPr>
                <a:solidFill>
                  <a:schemeClr val="tx1"/>
                </a:solidFill>
                <a:latin typeface="Arial" panose="020B0604020202020204" pitchFamily="34" charset="0"/>
                <a:cs typeface="Arial" panose="020B0604020202020204" pitchFamily="34" charset="0"/>
              </a:defRPr>
            </a:lvl3pPr>
            <a:lvl4pPr marL="1600200" indent="-228600">
              <a:tabLst>
                <a:tab pos="273050" algn="l"/>
                <a:tab pos="2800350" algn="l"/>
              </a:tabLst>
              <a:defRPr>
                <a:solidFill>
                  <a:schemeClr val="tx1"/>
                </a:solidFill>
                <a:latin typeface="Arial" panose="020B0604020202020204" pitchFamily="34" charset="0"/>
                <a:cs typeface="Arial" panose="020B0604020202020204" pitchFamily="34" charset="0"/>
              </a:defRPr>
            </a:lvl4pPr>
            <a:lvl5pPr marL="2057400" indent="-228600">
              <a:tabLst>
                <a:tab pos="273050" algn="l"/>
                <a:tab pos="280035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273050" algn="l"/>
                <a:tab pos="280035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273050" algn="l"/>
                <a:tab pos="280035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273050" algn="l"/>
                <a:tab pos="280035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273050" algn="l"/>
                <a:tab pos="2800350" algn="l"/>
              </a:tabLst>
              <a:defRPr>
                <a:solidFill>
                  <a:schemeClr val="tx1"/>
                </a:solidFill>
                <a:latin typeface="Arial" panose="020B0604020202020204" pitchFamily="34" charset="0"/>
                <a:cs typeface="Arial" panose="020B0604020202020204" pitchFamily="34" charset="0"/>
              </a:defRPr>
            </a:lvl9pPr>
          </a:lstStyle>
          <a:p>
            <a:pPr algn="ctr" rtl="1" eaLnBrk="1" hangingPunct="1">
              <a:buFontTx/>
              <a:buChar char="•"/>
            </a:pPr>
            <a:r>
              <a:rPr lang="fa-IR" altLang="fa-IR" sz="2800" b="1">
                <a:latin typeface="Calibri" panose="020F0502020204030204" pitchFamily="34" charset="0"/>
                <a:ea typeface="Calibri" panose="020F0502020204030204" pitchFamily="34" charset="0"/>
                <a:cs typeface="B Lotus" pitchFamily="2" charset="-78"/>
              </a:rPr>
              <a:t>تلفیق مهارت محور</a:t>
            </a:r>
            <a:endParaRPr lang="fa-IR" altLang="fa-IR" sz="2800">
              <a:ea typeface="Calibri" panose="020F0502020204030204" pitchFamily="34" charset="0"/>
              <a:cs typeface="B Lotus" pitchFamily="2" charset="-78"/>
            </a:endParaRPr>
          </a:p>
        </p:txBody>
      </p:sp>
      <p:sp>
        <p:nvSpPr>
          <p:cNvPr id="15362" name="Rectangle 2"/>
          <p:cNvSpPr>
            <a:spLocks noChangeArrowheads="1"/>
          </p:cNvSpPr>
          <p:nvPr/>
        </p:nvSpPr>
        <p:spPr bwMode="auto">
          <a:xfrm>
            <a:off x="500063" y="2714625"/>
            <a:ext cx="528637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952500" algn="l"/>
              </a:tabLst>
              <a:defRPr>
                <a:solidFill>
                  <a:schemeClr val="tx1"/>
                </a:solidFill>
                <a:latin typeface="Arial" panose="020B0604020202020204" pitchFamily="34" charset="0"/>
                <a:cs typeface="Arial" panose="020B0604020202020204" pitchFamily="34" charset="0"/>
              </a:defRPr>
            </a:lvl1pPr>
            <a:lvl2pPr marL="742950" indent="-285750">
              <a:tabLst>
                <a:tab pos="952500" algn="l"/>
              </a:tabLst>
              <a:defRPr>
                <a:solidFill>
                  <a:schemeClr val="tx1"/>
                </a:solidFill>
                <a:latin typeface="Arial" panose="020B0604020202020204" pitchFamily="34" charset="0"/>
                <a:cs typeface="Arial" panose="020B0604020202020204" pitchFamily="34" charset="0"/>
              </a:defRPr>
            </a:lvl2pPr>
            <a:lvl3pPr marL="1143000" indent="-228600">
              <a:tabLst>
                <a:tab pos="952500" algn="l"/>
              </a:tabLst>
              <a:defRPr>
                <a:solidFill>
                  <a:schemeClr val="tx1"/>
                </a:solidFill>
                <a:latin typeface="Arial" panose="020B0604020202020204" pitchFamily="34" charset="0"/>
                <a:cs typeface="Arial" panose="020B0604020202020204" pitchFamily="34" charset="0"/>
              </a:defRPr>
            </a:lvl3pPr>
            <a:lvl4pPr marL="1600200" indent="-228600">
              <a:tabLst>
                <a:tab pos="952500" algn="l"/>
              </a:tabLst>
              <a:defRPr>
                <a:solidFill>
                  <a:schemeClr val="tx1"/>
                </a:solidFill>
                <a:latin typeface="Arial" panose="020B0604020202020204" pitchFamily="34" charset="0"/>
                <a:cs typeface="Arial" panose="020B0604020202020204" pitchFamily="34" charset="0"/>
              </a:defRPr>
            </a:lvl4pPr>
            <a:lvl5pPr marL="2057400" indent="-228600">
              <a:tabLst>
                <a:tab pos="9525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9525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9525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9525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952500" algn="l"/>
              </a:tabLs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000" b="1">
                <a:latin typeface="Calibri" panose="020F0502020204030204" pitchFamily="34" charset="0"/>
                <a:ea typeface="Calibri" panose="020F0502020204030204" pitchFamily="34" charset="0"/>
                <a:cs typeface="B Lotus" pitchFamily="2" charset="-78"/>
              </a:rPr>
              <a:t>دراین نوع از تلفیق، هدف آموزش در مواد درسی مختلف، تقویت مهارت های فرایندی از قبیل</a:t>
            </a:r>
            <a:endParaRPr lang="en-US" altLang="fa-IR" sz="2000">
              <a:ea typeface="Calibri" panose="020F0502020204030204" pitchFamily="34" charset="0"/>
              <a:cs typeface="B Lotus" pitchFamily="2" charset="-78"/>
            </a:endParaRPr>
          </a:p>
          <a:p>
            <a:pPr algn="r" rtl="1"/>
            <a:r>
              <a:rPr lang="fa-IR" altLang="fa-IR" sz="2000" b="1">
                <a:latin typeface="Times New Roman" panose="02020603050405020304" pitchFamily="18" charset="0"/>
                <a:ea typeface="MS Mincho" panose="02020609040205080304" pitchFamily="49" charset="-128"/>
                <a:cs typeface="B Lotus" pitchFamily="2" charset="-78"/>
              </a:rPr>
              <a:t>تحلیل کردن، </a:t>
            </a:r>
            <a:endParaRPr lang="en-US" altLang="fa-IR" sz="2000"/>
          </a:p>
          <a:p>
            <a:pPr algn="r"/>
            <a:r>
              <a:rPr lang="fa-IR" altLang="fa-IR" sz="2000" b="1">
                <a:latin typeface="Calibri" panose="020F0502020204030204" pitchFamily="34" charset="0"/>
                <a:cs typeface="B Lotus" pitchFamily="2" charset="-78"/>
              </a:rPr>
              <a:t>تفکر انتقادی</a:t>
            </a:r>
            <a:r>
              <a:rPr lang="en-US" altLang="fa-IR" sz="2000" b="1">
                <a:latin typeface="Calibri" panose="020F0502020204030204" pitchFamily="34" charset="0"/>
                <a:cs typeface="B Lotus" pitchFamily="2" charset="-78"/>
              </a:rPr>
              <a:t>، </a:t>
            </a:r>
            <a:endParaRPr lang="en-US" altLang="fa-IR" sz="2000"/>
          </a:p>
          <a:p>
            <a:pPr algn="r"/>
            <a:r>
              <a:rPr lang="fa-IR" altLang="fa-IR" sz="2000" b="1">
                <a:latin typeface="Calibri" panose="020F0502020204030204" pitchFamily="34" charset="0"/>
                <a:cs typeface="B Lotus" pitchFamily="2" charset="-78"/>
              </a:rPr>
              <a:t>ارتباط بر قرارکردن</a:t>
            </a:r>
            <a:r>
              <a:rPr lang="en-US" altLang="fa-IR" sz="2000" b="1">
                <a:latin typeface="Calibri" panose="020F0502020204030204" pitchFamily="34" charset="0"/>
                <a:cs typeface="B Lotus" pitchFamily="2" charset="-78"/>
              </a:rPr>
              <a:t>، </a:t>
            </a:r>
            <a:endParaRPr lang="en-US" altLang="fa-IR" sz="2000"/>
          </a:p>
          <a:p>
            <a:pPr algn="r"/>
            <a:r>
              <a:rPr lang="fa-IR" altLang="fa-IR" sz="2000" b="1">
                <a:latin typeface="Calibri" panose="020F0502020204030204" pitchFamily="34" charset="0"/>
                <a:cs typeface="B Lotus" pitchFamily="2" charset="-78"/>
              </a:rPr>
              <a:t>استدلال کردن</a:t>
            </a:r>
            <a:r>
              <a:rPr lang="en-US" altLang="fa-IR" sz="2000" b="1">
                <a:latin typeface="Calibri" panose="020F0502020204030204" pitchFamily="34" charset="0"/>
                <a:cs typeface="B Lotus" pitchFamily="2" charset="-78"/>
              </a:rPr>
              <a:t>، </a:t>
            </a:r>
            <a:endParaRPr lang="en-US" altLang="fa-IR" sz="2000"/>
          </a:p>
          <a:p>
            <a:pPr algn="r"/>
            <a:r>
              <a:rPr lang="fa-IR" altLang="fa-IR" sz="2000" b="1">
                <a:latin typeface="Calibri" panose="020F0502020204030204" pitchFamily="34" charset="0"/>
                <a:cs typeface="B Lotus" pitchFamily="2" charset="-78"/>
              </a:rPr>
              <a:t>نوشتن</a:t>
            </a:r>
            <a:r>
              <a:rPr lang="en-US" altLang="fa-IR" sz="2000" b="1">
                <a:latin typeface="Calibri" panose="020F0502020204030204" pitchFamily="34" charset="0"/>
                <a:cs typeface="B Lotus" pitchFamily="2" charset="-78"/>
              </a:rPr>
              <a:t>، </a:t>
            </a:r>
          </a:p>
          <a:p>
            <a:pPr algn="r"/>
            <a:r>
              <a:rPr lang="fa-IR" altLang="fa-IR" sz="2000" b="1">
                <a:latin typeface="Calibri" panose="020F0502020204030204" pitchFamily="34" charset="0"/>
                <a:cs typeface="B Lotus" pitchFamily="2" charset="-78"/>
              </a:rPr>
              <a:t>سؤال کردن و...است</a:t>
            </a:r>
            <a:r>
              <a:rPr lang="en-US" altLang="fa-IR" sz="1400" b="1">
                <a:latin typeface="Calibri" panose="020F0502020204030204" pitchFamily="34" charset="0"/>
                <a:cs typeface="B Lotus" pitchFamily="2" charset="-78"/>
              </a:rPr>
              <a:t>.</a:t>
            </a:r>
            <a:r>
              <a:rPr lang="en-US" altLang="fa-IR" sz="1100"/>
              <a:t> </a:t>
            </a:r>
            <a:endParaRPr lang="en-US" altLang="fa-IR"/>
          </a:p>
        </p:txBody>
      </p:sp>
      <p:pic>
        <p:nvPicPr>
          <p:cNvPr id="13317"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5580063"/>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1"/>
                                        </p:tgtEl>
                                        <p:attrNameLst>
                                          <p:attrName>style.visibility</p:attrName>
                                        </p:attrNameLst>
                                      </p:cBhvr>
                                      <p:to>
                                        <p:strVal val="visible"/>
                                      </p:to>
                                    </p:set>
                                    <p:anim calcmode="lin" valueType="num">
                                      <p:cBhvr additive="base">
                                        <p:cTn id="13" dur="500" fill="hold"/>
                                        <p:tgtEl>
                                          <p:spTgt spid="15361"/>
                                        </p:tgtEl>
                                        <p:attrNameLst>
                                          <p:attrName>ppt_x</p:attrName>
                                        </p:attrNameLst>
                                      </p:cBhvr>
                                      <p:tavLst>
                                        <p:tav tm="0">
                                          <p:val>
                                            <p:strVal val="#ppt_x"/>
                                          </p:val>
                                        </p:tav>
                                        <p:tav tm="100000">
                                          <p:val>
                                            <p:strVal val="#ppt_x"/>
                                          </p:val>
                                        </p:tav>
                                      </p:tavLst>
                                    </p:anim>
                                    <p:anim calcmode="lin" valueType="num">
                                      <p:cBhvr additive="base">
                                        <p:cTn id="14"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15362"/>
                                        </p:tgtEl>
                                        <p:attrNameLst>
                                          <p:attrName>style.visibility</p:attrName>
                                        </p:attrNameLst>
                                      </p:cBhvr>
                                      <p:to>
                                        <p:strVal val="visible"/>
                                      </p:to>
                                    </p:set>
                                    <p:animEffect transition="in" filter="diamond(in)">
                                      <p:cBhvr>
                                        <p:cTn id="19" dur="2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361" grpId="0"/>
      <p:bldP spid="1536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214438" y="928688"/>
            <a:ext cx="60721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2800350" algn="l"/>
              </a:tabLst>
              <a:defRPr>
                <a:solidFill>
                  <a:schemeClr val="tx1"/>
                </a:solidFill>
                <a:latin typeface="Arial" panose="020B0604020202020204" pitchFamily="34" charset="0"/>
                <a:cs typeface="Arial" panose="020B0604020202020204" pitchFamily="34" charset="0"/>
              </a:defRPr>
            </a:lvl1pPr>
            <a:lvl2pPr marL="742950" indent="-285750">
              <a:tabLst>
                <a:tab pos="2800350" algn="l"/>
              </a:tabLst>
              <a:defRPr>
                <a:solidFill>
                  <a:schemeClr val="tx1"/>
                </a:solidFill>
                <a:latin typeface="Arial" panose="020B0604020202020204" pitchFamily="34" charset="0"/>
                <a:cs typeface="Arial" panose="020B0604020202020204" pitchFamily="34" charset="0"/>
              </a:defRPr>
            </a:lvl2pPr>
            <a:lvl3pPr marL="1143000" indent="-228600">
              <a:tabLst>
                <a:tab pos="2800350" algn="l"/>
              </a:tabLst>
              <a:defRPr>
                <a:solidFill>
                  <a:schemeClr val="tx1"/>
                </a:solidFill>
                <a:latin typeface="Arial" panose="020B0604020202020204" pitchFamily="34" charset="0"/>
                <a:cs typeface="Arial" panose="020B0604020202020204" pitchFamily="34" charset="0"/>
              </a:defRPr>
            </a:lvl3pPr>
            <a:lvl4pPr marL="1600200" indent="-228600">
              <a:tabLst>
                <a:tab pos="2800350" algn="l"/>
              </a:tabLst>
              <a:defRPr>
                <a:solidFill>
                  <a:schemeClr val="tx1"/>
                </a:solidFill>
                <a:latin typeface="Arial" panose="020B0604020202020204" pitchFamily="34" charset="0"/>
                <a:cs typeface="Arial" panose="020B0604020202020204" pitchFamily="34" charset="0"/>
              </a:defRPr>
            </a:lvl4pPr>
            <a:lvl5pPr marL="2057400" indent="-228600">
              <a:tabLst>
                <a:tab pos="280035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280035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280035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280035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2800350" algn="l"/>
              </a:tabLst>
              <a:defRPr>
                <a:solidFill>
                  <a:schemeClr val="tx1"/>
                </a:solidFill>
                <a:latin typeface="Arial" panose="020B0604020202020204" pitchFamily="34" charset="0"/>
                <a:cs typeface="Arial" panose="020B0604020202020204" pitchFamily="34" charset="0"/>
              </a:defRPr>
            </a:lvl9pPr>
          </a:lstStyle>
          <a:p>
            <a:pPr algn="ctr" rtl="1" eaLnBrk="1" hangingPunct="1">
              <a:buFontTx/>
              <a:buChar char="•"/>
            </a:pPr>
            <a:r>
              <a:rPr lang="fa-IR" altLang="fa-IR" sz="3200" b="1">
                <a:latin typeface="Times New Roman" panose="02020603050405020304" pitchFamily="18" charset="0"/>
                <a:ea typeface="MS Mincho" panose="02020609040205080304" pitchFamily="49" charset="-128"/>
                <a:cs typeface="B Lotus" pitchFamily="2" charset="-78"/>
              </a:rPr>
              <a:t>تلفیق محتوا محور</a:t>
            </a:r>
            <a:endParaRPr lang="fa-IR" altLang="fa-IR" sz="3200">
              <a:ea typeface="MS Mincho" panose="02020609040205080304" pitchFamily="49" charset="-128"/>
              <a:cs typeface="B Lotus" pitchFamily="2" charset="-78"/>
            </a:endParaRPr>
          </a:p>
        </p:txBody>
      </p:sp>
      <p:sp>
        <p:nvSpPr>
          <p:cNvPr id="5" name="TextBox 4"/>
          <p:cNvSpPr txBox="1">
            <a:spLocks noChangeArrowheads="1"/>
          </p:cNvSpPr>
          <p:nvPr/>
        </p:nvSpPr>
        <p:spPr bwMode="auto">
          <a:xfrm>
            <a:off x="1214438" y="1714500"/>
            <a:ext cx="657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درتلفیق محتوا محور، قصد براین است که بین چند ماده درسی ( بطور مثال: زبان آموزی، علوم تجربی، ریاضی وهنرو...) ویا همان حوزه ی محتوایی پیوند شکل گیرد. </a:t>
            </a:r>
            <a:endParaRPr lang="en-US" altLang="fa-IR">
              <a:latin typeface="Lucida Sans Unicode" panose="020B0602030504020204" pitchFamily="34" charset="0"/>
            </a:endParaRPr>
          </a:p>
        </p:txBody>
      </p:sp>
      <p:sp>
        <p:nvSpPr>
          <p:cNvPr id="6" name="TextBox 5"/>
          <p:cNvSpPr txBox="1"/>
          <p:nvPr/>
        </p:nvSpPr>
        <p:spPr>
          <a:xfrm>
            <a:off x="1000125" y="3071813"/>
            <a:ext cx="6858000" cy="1200150"/>
          </a:xfrm>
          <a:prstGeom prst="rect">
            <a:avLst/>
          </a:prstGeom>
          <a:noFill/>
        </p:spPr>
        <p:txBody>
          <a:bodyPr>
            <a:spAutoFit/>
          </a:bodyPr>
          <a:lstStyle/>
          <a:p>
            <a:pPr algn="r" eaLnBrk="1" fontAlgn="auto" hangingPunct="1">
              <a:spcBef>
                <a:spcPts val="0"/>
              </a:spcBef>
              <a:spcAft>
                <a:spcPts val="0"/>
              </a:spcAft>
              <a:defRPr/>
            </a:pPr>
            <a:r>
              <a:rPr lang="fa-IR" sz="2400" b="1" dirty="0">
                <a:latin typeface="+mn-lt"/>
                <a:cs typeface="+mn-cs"/>
              </a:rPr>
              <a:t>ت</a:t>
            </a:r>
            <a:r>
              <a:rPr lang="fa-IR" sz="2400" b="1" u="dotDotDash" dirty="0">
                <a:latin typeface="+mn-lt"/>
                <a:cs typeface="+mn-cs"/>
              </a:rPr>
              <a:t>لفیق « محتوی محور» به شکستن مرز محتوایی بین دروس مختلف تاکید دارد. (1) دراین روش ارتباط برقرارکردن بین محتوای مواد درسی مختلف، اصل بسیارمهمی است</a:t>
            </a:r>
            <a:r>
              <a:rPr lang="fa-IR" b="1" dirty="0">
                <a:latin typeface="+mn-lt"/>
                <a:cs typeface="+mn-cs"/>
              </a:rPr>
              <a:t>.</a:t>
            </a:r>
            <a:endParaRPr lang="en-US"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box(in)">
                                      <p:cBhvr>
                                        <p:cTn id="7" dur="500"/>
                                        <p:tgtEl>
                                          <p:spTgt spid="174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diamond(in)">
                                      <p:cBhvr>
                                        <p:cTn id="1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1571625" y="1785938"/>
            <a:ext cx="6000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ltLang="fa-IR">
              <a:latin typeface="Lucida Sans Unicode" panose="020B0602030504020204" pitchFamily="34" charset="0"/>
            </a:endParaRPr>
          </a:p>
        </p:txBody>
      </p:sp>
      <p:sp>
        <p:nvSpPr>
          <p:cNvPr id="18433" name="Rectangle 1"/>
          <p:cNvSpPr>
            <a:spLocks noChangeArrowheads="1"/>
          </p:cNvSpPr>
          <p:nvPr/>
        </p:nvSpPr>
        <p:spPr bwMode="auto">
          <a:xfrm>
            <a:off x="357188" y="928688"/>
            <a:ext cx="8143875"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400" b="1">
                <a:latin typeface="Calibri" panose="020F0502020204030204" pitchFamily="34" charset="0"/>
                <a:ea typeface="Calibri" panose="020F0502020204030204" pitchFamily="34" charset="0"/>
                <a:cs typeface="B Lotus" pitchFamily="2" charset="-78"/>
              </a:rPr>
              <a:t>منظورازتلفیق «بین رشته ای» این است که تاجایی که شرایط محتوایی ایجاب می کند، بین چند ماده درسی پیوند زده شود تا دریک جلسه، آن موضوع یا مفهوم مشترک در هدف، آموزش داده شود. یعنی درصورت وجود وجه </a:t>
            </a:r>
            <a:r>
              <a:rPr lang="fa-IR" altLang="fa-IR" sz="2400" b="1">
                <a:latin typeface="Lucida Sans Unicode" panose="020B0602030504020204" pitchFamily="34" charset="0"/>
                <a:ea typeface="Calibri" panose="020F0502020204030204" pitchFamily="34" charset="0"/>
                <a:cs typeface="B Lotus" pitchFamily="2" charset="-78"/>
              </a:rPr>
              <a:t>ترکیب گردند. چنین تلفیقی، چند رشته ی مجزا (مانند: ریاضی و علوم تجربی واجتماعی و...) </a:t>
            </a:r>
            <a:endParaRPr lang="en-US" altLang="fa-IR" sz="2400" b="1">
              <a:latin typeface="Lucida Sans Unicode" panose="020B0602030504020204" pitchFamily="34" charset="0"/>
              <a:ea typeface="Calibri" panose="020F0502020204030204" pitchFamily="34" charset="0"/>
              <a:cs typeface="B Lotus" pitchFamily="2" charset="-78"/>
            </a:endParaRPr>
          </a:p>
          <a:p>
            <a:pPr algn="r" eaLnBrk="1" hangingPunct="1"/>
            <a:r>
              <a:rPr lang="fa-IR" altLang="fa-IR" sz="2400" b="1">
                <a:latin typeface="Lucida Sans Unicode" panose="020B0602030504020204" pitchFamily="34" charset="0"/>
                <a:ea typeface="Calibri" panose="020F0502020204030204" pitchFamily="34" charset="0"/>
                <a:cs typeface="B Lotus" pitchFamily="2" charset="-78"/>
              </a:rPr>
              <a:t>را دریک پروژه قرارمی دهد. ومرزبین مواد درسی را قطع  می کند.</a:t>
            </a:r>
            <a:endParaRPr lang="en-US" altLang="fa-IR" sz="2400" b="1">
              <a:latin typeface="Lucida Sans Unicode" panose="020B0602030504020204" pitchFamily="34" charset="0"/>
              <a:ea typeface="Calibri" panose="020F0502020204030204" pitchFamily="34" charset="0"/>
              <a:cs typeface="B Lotus" pitchFamily="2" charset="-78"/>
            </a:endParaRPr>
          </a:p>
          <a:p>
            <a:pPr algn="r" eaLnBrk="1" hangingPunct="1"/>
            <a:endParaRPr lang="en-US" altLang="fa-IR" sz="2400" b="1">
              <a:latin typeface="Lucida Sans Unicode" panose="020B0602030504020204" pitchFamily="34" charset="0"/>
              <a:ea typeface="Calibri" panose="020F0502020204030204" pitchFamily="34" charset="0"/>
              <a:cs typeface="B Lotus" pitchFamily="2" charset="-78"/>
            </a:endParaRPr>
          </a:p>
          <a:p>
            <a:pPr algn="r" eaLnBrk="1" hangingPunct="1"/>
            <a:r>
              <a:rPr lang="fa-IR" altLang="fa-IR" sz="2400" b="1">
                <a:latin typeface="Lucida Sans Unicode" panose="020B0602030504020204" pitchFamily="34" charset="0"/>
                <a:ea typeface="Calibri" panose="020F0502020204030204" pitchFamily="34" charset="0"/>
                <a:cs typeface="B Lotus" pitchFamily="2" charset="-78"/>
              </a:rPr>
              <a:t> </a:t>
            </a:r>
            <a:r>
              <a:rPr lang="fa-IR" altLang="fa-IR" sz="2400" b="1">
                <a:latin typeface="Calibri" panose="020F0502020204030204" pitchFamily="34" charset="0"/>
                <a:ea typeface="Calibri" panose="020F0502020204030204" pitchFamily="34" charset="0"/>
                <a:cs typeface="B Lotus" pitchFamily="2" charset="-78"/>
              </a:rPr>
              <a:t>اشتراک، موضوعات موجود در مواددرسی مختلف دریک جلسه ی آموزشی با هم</a:t>
            </a:r>
            <a:endParaRPr lang="en-US" altLang="fa-IR" sz="2400"/>
          </a:p>
        </p:txBody>
      </p:sp>
      <p:pic>
        <p:nvPicPr>
          <p:cNvPr id="1536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5589588"/>
            <a:ext cx="2133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 calcmode="lin" valueType="num">
                                      <p:cBhvr additive="base">
                                        <p:cTn id="7" dur="500" fill="hold"/>
                                        <p:tgtEl>
                                          <p:spTgt spid="18433"/>
                                        </p:tgtEl>
                                        <p:attrNameLst>
                                          <p:attrName>ppt_x</p:attrName>
                                        </p:attrNameLst>
                                      </p:cBhvr>
                                      <p:tavLst>
                                        <p:tav tm="0">
                                          <p:val>
                                            <p:strVal val="#ppt_x"/>
                                          </p:val>
                                        </p:tav>
                                        <p:tav tm="100000">
                                          <p:val>
                                            <p:strVal val="#ppt_x"/>
                                          </p:val>
                                        </p:tav>
                                      </p:tavLst>
                                    </p:anim>
                                    <p:anim calcmode="lin" valueType="num">
                                      <p:cBhvr additive="base">
                                        <p:cTn id="8" dur="500" fill="hold"/>
                                        <p:tgtEl>
                                          <p:spTgt spid="184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857375" y="571500"/>
            <a:ext cx="49291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ar-SA" altLang="fa-IR" sz="3200" b="1">
                <a:latin typeface="Lucida Sans Unicode" panose="020B0602030504020204" pitchFamily="34" charset="0"/>
              </a:rPr>
              <a:t>سه روش مهم در تلفیق</a:t>
            </a:r>
            <a:r>
              <a:rPr lang="ar-SA" altLang="fa-IR" b="1">
                <a:latin typeface="Lucida Sans Unicode" panose="020B0602030504020204" pitchFamily="34" charset="0"/>
              </a:rPr>
              <a:t>:</a:t>
            </a:r>
            <a:endParaRPr lang="en-US" altLang="fa-IR">
              <a:latin typeface="Lucida Sans Unicode" panose="020B0602030504020204" pitchFamily="34" charset="0"/>
            </a:endParaRPr>
          </a:p>
        </p:txBody>
      </p:sp>
      <p:sp>
        <p:nvSpPr>
          <p:cNvPr id="3" name="TextBox 2"/>
          <p:cNvSpPr txBox="1">
            <a:spLocks noChangeArrowheads="1"/>
          </p:cNvSpPr>
          <p:nvPr/>
        </p:nvSpPr>
        <p:spPr bwMode="auto">
          <a:xfrm>
            <a:off x="2143125" y="1571625"/>
            <a:ext cx="4143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الف)روش تلفیقی سطح 1 (هرمی)</a:t>
            </a:r>
            <a:endParaRPr lang="en-US" altLang="fa-IR">
              <a:latin typeface="Lucida Sans Unicode" panose="020B0602030504020204" pitchFamily="34" charset="0"/>
            </a:endParaRPr>
          </a:p>
        </p:txBody>
      </p:sp>
      <p:sp>
        <p:nvSpPr>
          <p:cNvPr id="4" name="TextBox 3"/>
          <p:cNvSpPr txBox="1">
            <a:spLocks noChangeArrowheads="1"/>
          </p:cNvSpPr>
          <p:nvPr/>
        </p:nvSpPr>
        <p:spPr bwMode="auto">
          <a:xfrm>
            <a:off x="2286000" y="2428875"/>
            <a:ext cx="4000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ب)روش تلفیقی سطح 2 (موازی)</a:t>
            </a:r>
            <a:endParaRPr lang="en-US" altLang="fa-IR">
              <a:latin typeface="Lucida Sans Unicode" panose="020B0602030504020204" pitchFamily="34" charset="0"/>
            </a:endParaRPr>
          </a:p>
        </p:txBody>
      </p:sp>
      <p:sp>
        <p:nvSpPr>
          <p:cNvPr id="5" name="TextBox 4"/>
          <p:cNvSpPr txBox="1">
            <a:spLocks noChangeArrowheads="1"/>
          </p:cNvSpPr>
          <p:nvPr/>
        </p:nvSpPr>
        <p:spPr bwMode="auto">
          <a:xfrm>
            <a:off x="2286000" y="3357563"/>
            <a:ext cx="4000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ج)روش تلفیقی سطح 3 (چند پایه)</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000375" y="500063"/>
            <a:ext cx="378618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2800" b="1">
                <a:latin typeface="Lucida Sans Unicode" panose="020B0602030504020204" pitchFamily="34" charset="0"/>
              </a:rPr>
              <a:t>الف)روش تلفیقی سطح 1 (هرمی)</a:t>
            </a:r>
            <a:endParaRPr lang="en-US" altLang="fa-IR" sz="2800">
              <a:latin typeface="Lucida Sans Unicode" panose="020B0602030504020204" pitchFamily="34" charset="0"/>
            </a:endParaRPr>
          </a:p>
        </p:txBody>
      </p:sp>
      <p:sp>
        <p:nvSpPr>
          <p:cNvPr id="3" name="TextBox 2"/>
          <p:cNvSpPr txBox="1">
            <a:spLocks noChangeArrowheads="1"/>
          </p:cNvSpPr>
          <p:nvPr/>
        </p:nvSpPr>
        <p:spPr bwMode="auto">
          <a:xfrm>
            <a:off x="3357563" y="1571625"/>
            <a:ext cx="4786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b="1">
                <a:latin typeface="Lucida Sans Unicode" panose="020B0602030504020204" pitchFamily="34" charset="0"/>
              </a:rPr>
              <a:t>1 – معلم ابتدا فهرست کتابها را با دقت مطالعه می کند</a:t>
            </a:r>
            <a:endParaRPr lang="en-US" altLang="fa-IR" b="1">
              <a:latin typeface="Lucida Sans Unicode" panose="020B0602030504020204" pitchFamily="34" charset="0"/>
            </a:endParaRPr>
          </a:p>
        </p:txBody>
      </p:sp>
      <p:sp>
        <p:nvSpPr>
          <p:cNvPr id="3073" name="Rectangle 1"/>
          <p:cNvSpPr>
            <a:spLocks noChangeArrowheads="1"/>
          </p:cNvSpPr>
          <p:nvPr/>
        </p:nvSpPr>
        <p:spPr bwMode="auto">
          <a:xfrm>
            <a:off x="2428875" y="2428875"/>
            <a:ext cx="52149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000">
                <a:latin typeface="Calibri" panose="020F0502020204030204" pitchFamily="34" charset="0"/>
                <a:ea typeface="Calibri" panose="020F0502020204030204" pitchFamily="34" charset="0"/>
                <a:cs typeface="B Lotus" pitchFamily="2" charset="-78"/>
              </a:rPr>
              <a:t>2-در مرحله ی بعدی معلم پیام هر درس را در مقابل آن و یا در یک کاغذ جداگانه به دقت می نویسد</a:t>
            </a:r>
            <a:r>
              <a:rPr lang="en-US" altLang="fa-IR" sz="2000">
                <a:latin typeface="Calibri" panose="020F0502020204030204" pitchFamily="34" charset="0"/>
                <a:ea typeface="Calibri" panose="020F0502020204030204" pitchFamily="34" charset="0"/>
                <a:cs typeface="B Lotus" pitchFamily="2" charset="-78"/>
              </a:rPr>
              <a:t>.</a:t>
            </a:r>
            <a:endParaRPr lang="en-US" altLang="fa-IR" sz="2000"/>
          </a:p>
        </p:txBody>
      </p:sp>
      <p:sp>
        <p:nvSpPr>
          <p:cNvPr id="6" name="TextBox 5"/>
          <p:cNvSpPr txBox="1">
            <a:spLocks noChangeArrowheads="1"/>
          </p:cNvSpPr>
          <p:nvPr/>
        </p:nvSpPr>
        <p:spPr bwMode="auto">
          <a:xfrm>
            <a:off x="1643063" y="3500438"/>
            <a:ext cx="5929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3 – معلم درسهائی را که هدف مشترکی دارند طبقه بندی می کند </a:t>
            </a:r>
            <a:endParaRPr lang="en-US" altLang="fa-IR">
              <a:latin typeface="Lucida Sans Unicode" panose="020B0602030504020204" pitchFamily="34" charset="0"/>
            </a:endParaRPr>
          </a:p>
        </p:txBody>
      </p:sp>
      <p:sp>
        <p:nvSpPr>
          <p:cNvPr id="7" name="TextBox 6"/>
          <p:cNvSpPr txBox="1">
            <a:spLocks noChangeArrowheads="1"/>
          </p:cNvSpPr>
          <p:nvPr/>
        </p:nvSpPr>
        <p:spPr bwMode="auto">
          <a:xfrm>
            <a:off x="1571625" y="4214813"/>
            <a:ext cx="60721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4 – طبقات بدست آمده را با ذکر عنوان و هدف کلی و اهداف جزئی در یک برگ جداگانه یادداشت می کند.</a:t>
            </a:r>
            <a:endParaRPr lang="en-US" altLang="fa-IR">
              <a:latin typeface="Lucida Sans Unicode" panose="020B0602030504020204" pitchFamily="34" charset="0"/>
            </a:endParaRPr>
          </a:p>
        </p:txBody>
      </p:sp>
      <p:sp>
        <p:nvSpPr>
          <p:cNvPr id="3075" name="Rectangle 3"/>
          <p:cNvSpPr>
            <a:spLocks noChangeArrowheads="1"/>
          </p:cNvSpPr>
          <p:nvPr/>
        </p:nvSpPr>
        <p:spPr bwMode="auto">
          <a:xfrm>
            <a:off x="3143250" y="4883150"/>
            <a:ext cx="435768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sz="2000" b="1">
                <a:latin typeface="Calibri" panose="020F0502020204030204" pitchFamily="34" charset="0"/>
                <a:ea typeface="Calibri" panose="020F0502020204030204" pitchFamily="34" charset="0"/>
                <a:cs typeface="B Lotus" pitchFamily="2" charset="-78"/>
              </a:rPr>
              <a:t>5-فعالیتهای اجرائی خود را با استفاده از الگوها یا روشهای تدریس متفاوت و ....... انتخاب و به اجرا در می آورد</a:t>
            </a:r>
            <a:r>
              <a:rPr lang="en-US" altLang="fa-IR" sz="2000" b="1">
                <a:latin typeface="Calibri" panose="020F0502020204030204" pitchFamily="34" charset="0"/>
                <a:ea typeface="Calibri" panose="020F0502020204030204" pitchFamily="34" charset="0"/>
                <a:cs typeface="B Lotus" pitchFamily="2" charset="-78"/>
              </a:rPr>
              <a:t>.</a:t>
            </a:r>
            <a:endParaRPr lang="en-US" altLang="fa-IR" sz="2000" b="1"/>
          </a:p>
        </p:txBody>
      </p:sp>
      <p:sp>
        <p:nvSpPr>
          <p:cNvPr id="12" name="TextBox 11"/>
          <p:cNvSpPr txBox="1">
            <a:spLocks noChangeArrowheads="1"/>
          </p:cNvSpPr>
          <p:nvPr/>
        </p:nvSpPr>
        <p:spPr bwMode="auto">
          <a:xfrm>
            <a:off x="1143000" y="5929313"/>
            <a:ext cx="6643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fa-IR" altLang="fa-IR" b="1">
                <a:latin typeface="Lucida Sans Unicode" panose="020B0602030504020204" pitchFamily="34" charset="0"/>
              </a:rPr>
              <a:t>6 – سایر پایه هابر اساس برنامه ای که انتخاب نموده اید (فرصت ها و فعالیت ها)مشغول می شوند.</a:t>
            </a:r>
            <a:endParaRPr lang="en-US" altLang="fa-IR">
              <a:latin typeface="Lucida Sans Unicode" panose="020B0602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073"/>
                                        </p:tgtEl>
                                        <p:attrNameLst>
                                          <p:attrName>style.visibility</p:attrName>
                                        </p:attrNameLst>
                                      </p:cBhvr>
                                      <p:to>
                                        <p:strVal val="visible"/>
                                      </p:to>
                                    </p:set>
                                    <p:animEffect transition="in" filter="checkerboard(across)">
                                      <p:cBhvr>
                                        <p:cTn id="18" dur="500"/>
                                        <p:tgtEl>
                                          <p:spTgt spid="307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heckerboard(across)">
                                      <p:cBhvr>
                                        <p:cTn id="23" dur="500"/>
                                        <p:tgtEl>
                                          <p:spTgt spid="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heckerboard(across)">
                                      <p:cBhvr>
                                        <p:cTn id="28" dur="500"/>
                                        <p:tgtEl>
                                          <p:spTgt spid="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075"/>
                                        </p:tgtEl>
                                        <p:attrNameLst>
                                          <p:attrName>style.visibility</p:attrName>
                                        </p:attrNameLst>
                                      </p:cBhvr>
                                      <p:to>
                                        <p:strVal val="visible"/>
                                      </p:to>
                                    </p:set>
                                    <p:anim calcmode="lin" valueType="num">
                                      <p:cBhvr additive="base">
                                        <p:cTn id="33" dur="500" fill="hold"/>
                                        <p:tgtEl>
                                          <p:spTgt spid="3075"/>
                                        </p:tgtEl>
                                        <p:attrNameLst>
                                          <p:attrName>ppt_x</p:attrName>
                                        </p:attrNameLst>
                                      </p:cBhvr>
                                      <p:tavLst>
                                        <p:tav tm="0">
                                          <p:val>
                                            <p:strVal val="#ppt_x"/>
                                          </p:val>
                                        </p:tav>
                                        <p:tav tm="100000">
                                          <p:val>
                                            <p:strVal val="#ppt_x"/>
                                          </p:val>
                                        </p:tav>
                                      </p:tavLst>
                                    </p:anim>
                                    <p:anim calcmode="lin" valueType="num">
                                      <p:cBhvr additive="base">
                                        <p:cTn id="34"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073" grpId="0"/>
      <p:bldP spid="6" grpId="0"/>
      <p:bldP spid="7" grpId="0"/>
      <p:bldP spid="3075" grpId="0"/>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talfighi(www.ebtedaei.com)@</Template>
  <TotalTime>0</TotalTime>
  <Words>3140</Words>
  <Application>Microsoft Office PowerPoint</Application>
  <PresentationFormat>On-screen Show (4:3)</PresentationFormat>
  <Paragraphs>229</Paragraphs>
  <Slides>40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vt:i4>
      </vt:variant>
    </vt:vector>
  </HeadingPairs>
  <TitlesOfParts>
    <vt:vector size="51" baseType="lpstr">
      <vt:lpstr>Arial</vt:lpstr>
      <vt:lpstr>Lucida Sans Unicode</vt:lpstr>
      <vt:lpstr>Wingdings 3</vt:lpstr>
      <vt:lpstr>Verdana</vt:lpstr>
      <vt:lpstr>Wingdings 2</vt:lpstr>
      <vt:lpstr>Calibri</vt:lpstr>
      <vt:lpstr>B Lotus</vt:lpstr>
      <vt:lpstr>Times New Roman</vt:lpstr>
      <vt:lpstr>MS Mincho</vt:lpstr>
      <vt:lpstr>B Nazanin</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2022-02-03T14:42:03Z</dcterms:created>
  <dcterms:modified xsi:type="dcterms:W3CDTF">2022-02-03T14:42:23Z</dcterms:modified>
</cp:coreProperties>
</file>