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73" r:id="rId2"/>
    <p:sldId id="281" r:id="rId3"/>
    <p:sldId id="282" r:id="rId4"/>
    <p:sldId id="283" r:id="rId5"/>
    <p:sldId id="284" r:id="rId6"/>
    <p:sldId id="28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265" autoAdjust="0"/>
    <p:restoredTop sz="94660"/>
  </p:normalViewPr>
  <p:slideViewPr>
    <p:cSldViewPr snapToGrid="0">
      <p:cViewPr varScale="1">
        <p:scale>
          <a:sx n="85" d="100"/>
          <a:sy n="85" d="100"/>
        </p:scale>
        <p:origin x="-547"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 xmlns:p14="http://schemas.microsoft.com/office/powerpoint/2010/main" val="2693336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 xmlns:p14="http://schemas.microsoft.com/office/powerpoint/2010/main" val="4073438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 xmlns:p14="http://schemas.microsoft.com/office/powerpoint/2010/main" val="2423265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 xmlns:p14="http://schemas.microsoft.com/office/powerpoint/2010/main" val="2062268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 xmlns:p14="http://schemas.microsoft.com/office/powerpoint/2010/main" val="760916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 xmlns:p14="http://schemas.microsoft.com/office/powerpoint/2010/main" val="2509758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 xmlns:p14="http://schemas.microsoft.com/office/powerpoint/2010/main" val="711737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 xmlns:p14="http://schemas.microsoft.com/office/powerpoint/2010/main" val="3112851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 xmlns:p14="http://schemas.microsoft.com/office/powerpoint/2010/main" val="4090097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 xmlns:p14="http://schemas.microsoft.com/office/powerpoint/2010/main" val="4104842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409256-BB9D-4EE1-978B-903609A03B5E}" type="datetimeFigureOut">
              <a:rPr lang="en-US" smtClean="0"/>
              <a:pPr/>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 xmlns:p14="http://schemas.microsoft.com/office/powerpoint/2010/main" val="1893091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409256-BB9D-4EE1-978B-903609A03B5E}" type="datetimeFigureOut">
              <a:rPr lang="en-US" smtClean="0"/>
              <a:pPr/>
              <a:t>10/19/2015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2E791C-0A8C-41CF-A358-0882E33B6A3D}" type="slidenum">
              <a:rPr lang="en-US" smtClean="0"/>
              <a:pPr/>
              <a:t>‹#›</a:t>
            </a:fld>
            <a:endParaRPr lang="en-US"/>
          </a:p>
        </p:txBody>
      </p:sp>
    </p:spTree>
    <p:extLst>
      <p:ext uri="{BB962C8B-B14F-4D97-AF65-F5344CB8AC3E}">
        <p14:creationId xmlns="" xmlns:p14="http://schemas.microsoft.com/office/powerpoint/2010/main" val="2359856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56329" y="485105"/>
            <a:ext cx="7763435" cy="6001643"/>
          </a:xfrm>
          <a:prstGeom prst="rect">
            <a:avLst/>
          </a:prstGeom>
          <a:noFill/>
        </p:spPr>
        <p:txBody>
          <a:bodyPr wrap="square" rtlCol="0">
            <a:spAutoFit/>
          </a:bodyPr>
          <a:lstStyle/>
          <a:p>
            <a:pPr algn="ctr" rtl="1">
              <a:lnSpc>
                <a:spcPct val="200000"/>
              </a:lnSpc>
            </a:pPr>
            <a:r>
              <a:rPr lang="fa-IR" sz="4800" b="1" dirty="0" smtClean="0">
                <a:solidFill>
                  <a:srgbClr val="FF0000"/>
                </a:solidFill>
                <a:cs typeface="B Nazanin" pitchFamily="2" charset="-78"/>
              </a:rPr>
              <a:t>درس </a:t>
            </a:r>
            <a:r>
              <a:rPr lang="fa-IR" sz="4800" b="1" dirty="0" smtClean="0">
                <a:solidFill>
                  <a:srgbClr val="FF0000"/>
                </a:solidFill>
                <a:cs typeface="B Nazanin" pitchFamily="2" charset="-78"/>
              </a:rPr>
              <a:t>هفتم </a:t>
            </a:r>
            <a:endParaRPr lang="fa-IR" sz="4800" b="1" dirty="0" smtClean="0">
              <a:solidFill>
                <a:srgbClr val="FF0000"/>
              </a:solidFill>
              <a:cs typeface="B Nazanin" pitchFamily="2" charset="-78"/>
            </a:endParaRPr>
          </a:p>
          <a:p>
            <a:pPr algn="ctr" rtl="1">
              <a:lnSpc>
                <a:spcPct val="200000"/>
              </a:lnSpc>
            </a:pPr>
            <a:r>
              <a:rPr lang="fa-IR" sz="4800" b="1" dirty="0" smtClean="0">
                <a:solidFill>
                  <a:srgbClr val="FF0000"/>
                </a:solidFill>
                <a:cs typeface="B Nazanin" pitchFamily="2" charset="-78"/>
              </a:rPr>
              <a:t>زندگی همین لحظه </a:t>
            </a:r>
            <a:r>
              <a:rPr lang="fa-IR" sz="4800" b="1" dirty="0" smtClean="0">
                <a:solidFill>
                  <a:srgbClr val="FF0000"/>
                </a:solidFill>
                <a:cs typeface="B Nazanin" pitchFamily="2" charset="-78"/>
              </a:rPr>
              <a:t>هاست</a:t>
            </a:r>
          </a:p>
          <a:p>
            <a:pPr algn="ctr" rtl="1">
              <a:lnSpc>
                <a:spcPct val="200000"/>
              </a:lnSpc>
            </a:pPr>
            <a:r>
              <a:rPr lang="fa-IR" sz="4800" b="1" dirty="0" smtClean="0">
                <a:solidFill>
                  <a:srgbClr val="FF0000"/>
                </a:solidFill>
                <a:cs typeface="B Nazanin" pitchFamily="2" charset="-78"/>
              </a:rPr>
              <a:t>فارسی </a:t>
            </a:r>
            <a:r>
              <a:rPr lang="fa-IR" sz="4800" b="1" dirty="0" smtClean="0">
                <a:solidFill>
                  <a:srgbClr val="FF0000"/>
                </a:solidFill>
                <a:cs typeface="B Nazanin" pitchFamily="2" charset="-78"/>
              </a:rPr>
              <a:t>هفتم </a:t>
            </a:r>
          </a:p>
          <a:p>
            <a:pPr algn="ctr" rtl="1">
              <a:lnSpc>
                <a:spcPct val="200000"/>
              </a:lnSpc>
            </a:pPr>
            <a:r>
              <a:rPr lang="fa-IR" sz="4800" b="1" dirty="0" smtClean="0">
                <a:solidFill>
                  <a:srgbClr val="FF0000"/>
                </a:solidFill>
                <a:cs typeface="B Nazanin" pitchFamily="2" charset="-78"/>
              </a:rPr>
              <a:t>مدرس: محمد امین زمان وزیری </a:t>
            </a:r>
            <a:endParaRPr lang="en-US" sz="4800" b="1" dirty="0">
              <a:solidFill>
                <a:srgbClr val="FF0000"/>
              </a:solidFill>
              <a:cs typeface="B Nazanin" pitchFamily="2" charset="-78"/>
            </a:endParaRPr>
          </a:p>
        </p:txBody>
      </p:sp>
    </p:spTree>
    <p:extLst>
      <p:ext uri="{BB962C8B-B14F-4D97-AF65-F5344CB8AC3E}">
        <p14:creationId xmlns="" xmlns:p14="http://schemas.microsoft.com/office/powerpoint/2010/main" val="2455395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1645" y="1585120"/>
            <a:ext cx="10990729" cy="4534575"/>
          </a:xfrm>
          <a:prstGeom prst="rect">
            <a:avLst/>
          </a:prstGeom>
        </p:spPr>
        <p:txBody>
          <a:bodyPr wrap="square">
            <a:spAutoFit/>
          </a:bodyPr>
          <a:lstStyle/>
          <a:p>
            <a:pPr algn="r" rtl="1">
              <a:lnSpc>
                <a:spcPct val="200000"/>
              </a:lnSpc>
              <a:spcAft>
                <a:spcPts val="800"/>
              </a:spcAft>
            </a:pPr>
            <a:r>
              <a:rPr lang="fa-IR" sz="2400" b="1" dirty="0">
                <a:solidFill>
                  <a:srgbClr val="FF0000"/>
                </a:solidFill>
                <a:latin typeface="Calibri" panose="020F0502020204030204" pitchFamily="34" charset="0"/>
                <a:ea typeface="Calibri" panose="020F0502020204030204" pitchFamily="34" charset="0"/>
                <a:cs typeface="B Nazanin" pitchFamily="2" charset="-78"/>
              </a:rPr>
              <a:t>نکات کلیدی متن:</a:t>
            </a:r>
            <a:endParaRPr lang="en-US" sz="2400" b="1" dirty="0">
              <a:solidFill>
                <a:srgbClr val="FF0000"/>
              </a:solidFill>
              <a:latin typeface="Calibri" panose="020F0502020204030204" pitchFamily="34" charset="0"/>
              <a:ea typeface="Calibri" panose="020F0502020204030204" pitchFamily="34" charset="0"/>
              <a:cs typeface="B Nazanin" pitchFamily="2" charset="-78"/>
            </a:endParaRPr>
          </a:p>
          <a:p>
            <a:pPr algn="r" rtl="1">
              <a:lnSpc>
                <a:spcPct val="200000"/>
              </a:lnSpc>
            </a:pPr>
            <a:r>
              <a:rPr lang="fa-IR" sz="2400" b="1" dirty="0" smtClean="0">
                <a:cs typeface="B Nazanin" pitchFamily="2" charset="-78"/>
              </a:rPr>
              <a:t>-وقت طلاست: کنایه از این که وقت بسیار با ارزش است. </a:t>
            </a:r>
            <a:endParaRPr lang="en-US" sz="2400" b="1" dirty="0" smtClean="0">
              <a:cs typeface="B Nazanin" pitchFamily="2" charset="-78"/>
            </a:endParaRPr>
          </a:p>
          <a:p>
            <a:pPr algn="r" rtl="1">
              <a:lnSpc>
                <a:spcPct val="200000"/>
              </a:lnSpc>
            </a:pPr>
            <a:r>
              <a:rPr lang="fa-IR" sz="2400" b="1" dirty="0" smtClean="0">
                <a:cs typeface="B Nazanin" pitchFamily="2" charset="-78"/>
              </a:rPr>
              <a:t>- با صرف وقت می توان طلا به دست آورد: با استفاده از وقت و به کاربردن آن</a:t>
            </a:r>
            <a:endParaRPr lang="en-US" sz="2400" b="1" dirty="0" smtClean="0">
              <a:cs typeface="B Nazanin" pitchFamily="2" charset="-78"/>
            </a:endParaRPr>
          </a:p>
          <a:p>
            <a:pPr algn="r" rtl="1">
              <a:lnSpc>
                <a:spcPct val="200000"/>
              </a:lnSpc>
            </a:pPr>
            <a:r>
              <a:rPr lang="fa-IR" sz="2400" b="1" dirty="0" smtClean="0">
                <a:cs typeface="B Nazanin" pitchFamily="2" charset="-78"/>
              </a:rPr>
              <a:t>- به حیرت فرو رفت: شگفت زده شد. </a:t>
            </a:r>
            <a:endParaRPr lang="en-US" sz="2400" b="1" dirty="0" smtClean="0">
              <a:cs typeface="B Nazanin" pitchFamily="2" charset="-78"/>
            </a:endParaRPr>
          </a:p>
          <a:p>
            <a:pPr algn="r" rtl="1">
              <a:lnSpc>
                <a:spcPct val="200000"/>
              </a:lnSpc>
            </a:pPr>
            <a:r>
              <a:rPr lang="fa-IR" sz="2400" b="1" dirty="0" smtClean="0">
                <a:cs typeface="B Nazanin" pitchFamily="2" charset="-78"/>
              </a:rPr>
              <a:t>- صاحبان قبور: مردگانی که در قبرها قرار داشتند. </a:t>
            </a:r>
            <a:endParaRPr lang="en-US" sz="2400" b="1" dirty="0" smtClean="0">
              <a:cs typeface="B Nazanin" pitchFamily="2" charset="-78"/>
            </a:endParaRPr>
          </a:p>
          <a:p>
            <a:pPr algn="r" rtl="1">
              <a:lnSpc>
                <a:spcPct val="200000"/>
              </a:lnSpc>
            </a:pPr>
            <a:r>
              <a:rPr lang="fa-IR" sz="2400" b="1" dirty="0" smtClean="0">
                <a:cs typeface="B Nazanin" pitchFamily="2" charset="-78"/>
              </a:rPr>
              <a:t>- بر روی سنگ ها </a:t>
            </a:r>
            <a:r>
              <a:rPr lang="fa-IR" sz="2400" b="1" u="sng" dirty="0" smtClean="0">
                <a:cs typeface="B Nazanin" pitchFamily="2" charset="-78"/>
              </a:rPr>
              <a:t>حک شده بود</a:t>
            </a:r>
            <a:r>
              <a:rPr lang="fa-IR" sz="2400" b="1" dirty="0" smtClean="0">
                <a:cs typeface="B Nazanin" pitchFamily="2" charset="-78"/>
              </a:rPr>
              <a:t>: کنده کاری شده بود. </a:t>
            </a:r>
            <a:endParaRPr lang="en-US" sz="2400" b="1" dirty="0" smtClean="0">
              <a:cs typeface="B Nazanin" pitchFamily="2" charset="-78"/>
            </a:endParaRPr>
          </a:p>
        </p:txBody>
      </p:sp>
    </p:spTree>
    <p:extLst>
      <p:ext uri="{BB962C8B-B14F-4D97-AF65-F5344CB8AC3E}">
        <p14:creationId xmlns="" xmlns:p14="http://schemas.microsoft.com/office/powerpoint/2010/main" val="1958707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7211" y="1776080"/>
            <a:ext cx="11672047" cy="4431983"/>
          </a:xfrm>
          <a:prstGeom prst="rect">
            <a:avLst/>
          </a:prstGeom>
        </p:spPr>
        <p:txBody>
          <a:bodyPr wrap="square">
            <a:spAutoFit/>
          </a:bodyPr>
          <a:lstStyle/>
          <a:p>
            <a:pPr algn="r" rtl="1">
              <a:lnSpc>
                <a:spcPct val="200000"/>
              </a:lnSpc>
            </a:pPr>
            <a:r>
              <a:rPr lang="fa-IR" sz="2400" b="1" dirty="0" smtClean="0">
                <a:cs typeface="B Nazanin" pitchFamily="2" charset="-78"/>
              </a:rPr>
              <a:t>- یکی از بزرگان شهر را </a:t>
            </a:r>
            <a:r>
              <a:rPr lang="fa-IR" sz="2400" b="1" u="sng" dirty="0" smtClean="0">
                <a:cs typeface="B Nazanin" pitchFamily="2" charset="-78"/>
              </a:rPr>
              <a:t>پیش خواند</a:t>
            </a:r>
            <a:r>
              <a:rPr lang="fa-IR" sz="2400" b="1" dirty="0" smtClean="0">
                <a:cs typeface="B Nazanin" pitchFamily="2" charset="-78"/>
              </a:rPr>
              <a:t>: فرا خواند، به نزد خود خواند، او را صدا زد</a:t>
            </a:r>
            <a:endParaRPr lang="en-US" sz="2400" b="1" dirty="0" smtClean="0">
              <a:cs typeface="B Nazanin" pitchFamily="2" charset="-78"/>
            </a:endParaRPr>
          </a:p>
          <a:p>
            <a:pPr algn="r" rtl="1">
              <a:lnSpc>
                <a:spcPct val="200000"/>
              </a:lnSpc>
            </a:pPr>
            <a:r>
              <a:rPr lang="fa-IR" sz="2400" b="1" dirty="0" smtClean="0">
                <a:cs typeface="B Nazanin" pitchFamily="2" charset="-78"/>
              </a:rPr>
              <a:t>- قسمت اعظم عمر به غفلت سپری می شود: بیشتر عمر در بی خبری می گذرد. </a:t>
            </a:r>
            <a:endParaRPr lang="en-US" sz="2400" b="1" dirty="0" smtClean="0">
              <a:cs typeface="B Nazanin" pitchFamily="2" charset="-78"/>
            </a:endParaRPr>
          </a:p>
          <a:p>
            <a:pPr algn="r" rtl="1">
              <a:lnSpc>
                <a:spcPct val="200000"/>
              </a:lnSpc>
            </a:pPr>
            <a:r>
              <a:rPr lang="fa-IR" sz="2400" b="1" dirty="0" smtClean="0">
                <a:cs typeface="B Nazanin" pitchFamily="2" charset="-78"/>
              </a:rPr>
              <a:t>- بر نامده و گذشته بنیاد مکن: بر آیند و گذشته عمر خود را بنا مکن بلکه بنای زندگی را بر حال بساز. </a:t>
            </a:r>
            <a:endParaRPr lang="en-US" sz="2400" b="1" dirty="0" smtClean="0">
              <a:cs typeface="B Nazanin" pitchFamily="2" charset="-78"/>
            </a:endParaRPr>
          </a:p>
          <a:p>
            <a:pPr algn="r" rtl="1">
              <a:lnSpc>
                <a:spcPct val="200000"/>
              </a:lnSpc>
            </a:pPr>
            <a:r>
              <a:rPr lang="fa-IR" sz="2400" b="1" dirty="0" smtClean="0">
                <a:cs typeface="B Nazanin" pitchFamily="2" charset="-78"/>
              </a:rPr>
              <a:t>- حالی خوش باش و عمر بر باد مکن: اکنون شاد باش و عمر خود را تلف مکن.</a:t>
            </a:r>
            <a:endParaRPr lang="en-US" sz="2400" b="1" dirty="0" smtClean="0">
              <a:cs typeface="B Nazanin" pitchFamily="2" charset="-78"/>
            </a:endParaRPr>
          </a:p>
          <a:p>
            <a:pPr algn="r" rtl="1">
              <a:lnSpc>
                <a:spcPct val="200000"/>
              </a:lnSpc>
            </a:pPr>
            <a:r>
              <a:rPr lang="fa-IR" sz="2400" b="1" dirty="0" smtClean="0">
                <a:cs typeface="B Nazanin" pitchFamily="2" charset="-78"/>
              </a:rPr>
              <a:t>+ عمر بر باد کردن کنایه از تلف کردن عمر است. </a:t>
            </a:r>
            <a:endParaRPr lang="en-US" sz="2400" b="1" dirty="0" smtClean="0">
              <a:cs typeface="B Nazanin" pitchFamily="2" charset="-78"/>
            </a:endParaRPr>
          </a:p>
          <a:p>
            <a:pPr algn="r">
              <a:lnSpc>
                <a:spcPct val="200000"/>
              </a:lnSpc>
            </a:pPr>
            <a:r>
              <a:rPr lang="fa-IR" sz="2400" b="1" dirty="0" smtClean="0">
                <a:cs typeface="B Nazanin" pitchFamily="2" charset="-78"/>
              </a:rPr>
              <a:t>-ساعاتی که در </a:t>
            </a:r>
            <a:r>
              <a:rPr lang="fa-IR" sz="2400" b="1" u="sng" dirty="0" smtClean="0">
                <a:cs typeface="B Nazanin" pitchFamily="2" charset="-78"/>
              </a:rPr>
              <a:t>مصاحبت</a:t>
            </a:r>
            <a:r>
              <a:rPr lang="fa-IR" sz="2400" b="1" dirty="0" smtClean="0">
                <a:cs typeface="B Nazanin" pitchFamily="2" charset="-78"/>
              </a:rPr>
              <a:t> دوستان می گذرد: همنشینی و همراهی.</a:t>
            </a:r>
            <a:endParaRPr lang="en-US" sz="2400" b="1" dirty="0" smtClean="0">
              <a:cs typeface="B Nazanin" pitchFamily="2" charset="-78"/>
            </a:endParaRPr>
          </a:p>
        </p:txBody>
      </p:sp>
    </p:spTree>
    <p:extLst>
      <p:ext uri="{BB962C8B-B14F-4D97-AF65-F5344CB8AC3E}">
        <p14:creationId xmlns="" xmlns:p14="http://schemas.microsoft.com/office/powerpoint/2010/main" val="3476363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084388"/>
            <a:ext cx="11519648" cy="4616648"/>
          </a:xfrm>
          <a:prstGeom prst="rect">
            <a:avLst/>
          </a:prstGeom>
        </p:spPr>
        <p:txBody>
          <a:bodyPr wrap="square">
            <a:spAutoFit/>
          </a:bodyPr>
          <a:lstStyle/>
          <a:p>
            <a:pPr algn="r" rtl="1">
              <a:lnSpc>
                <a:spcPct val="150000"/>
              </a:lnSpc>
            </a:pPr>
            <a:r>
              <a:rPr lang="fa-IR" sz="2800" b="1" dirty="0" smtClean="0">
                <a:solidFill>
                  <a:srgbClr val="FF0000"/>
                </a:solidFill>
                <a:cs typeface="B Nazanin" pitchFamily="2" charset="-78"/>
              </a:rPr>
              <a:t>دانش های زبانی و ادبی</a:t>
            </a:r>
            <a:endParaRPr lang="en-US" sz="2800" b="1" dirty="0" smtClean="0">
              <a:solidFill>
                <a:srgbClr val="FF0000"/>
              </a:solidFill>
              <a:cs typeface="B Nazanin" pitchFamily="2" charset="-78"/>
            </a:endParaRPr>
          </a:p>
          <a:p>
            <a:pPr algn="r" rtl="1">
              <a:lnSpc>
                <a:spcPct val="150000"/>
              </a:lnSpc>
            </a:pPr>
            <a:r>
              <a:rPr lang="fa-IR" sz="2800" b="1" dirty="0" smtClean="0">
                <a:cs typeface="B Nazanin" pitchFamily="2" charset="-78"/>
              </a:rPr>
              <a:t>در بعضی از جمله های زبان فارسی، فعل جمله، انجام کاری را نشان نمی دهد بلکه به وسیلة آن حالتی را به نهاد نسبت می دهیم. به این فعل ها، فعل اسنادی می گوییم. « است » و « بود» و </a:t>
            </a:r>
            <a:endParaRPr lang="fa-IR" sz="2800" b="1" dirty="0" smtClean="0">
              <a:cs typeface="B Nazanin" pitchFamily="2" charset="-78"/>
            </a:endParaRPr>
          </a:p>
          <a:p>
            <a:pPr algn="r" rtl="1">
              <a:lnSpc>
                <a:spcPct val="150000"/>
              </a:lnSpc>
            </a:pPr>
            <a:r>
              <a:rPr lang="fa-IR" sz="2800" b="1" dirty="0" smtClean="0">
                <a:cs typeface="B Nazanin" pitchFamily="2" charset="-78"/>
              </a:rPr>
              <a:t>« </a:t>
            </a:r>
            <a:r>
              <a:rPr lang="fa-IR" sz="2800" b="1" dirty="0" smtClean="0">
                <a:cs typeface="B Nazanin" pitchFamily="2" charset="-78"/>
              </a:rPr>
              <a:t>شد»، از جملة این افعال هستند. به جمله های زیر دقت کنید: </a:t>
            </a:r>
            <a:endParaRPr lang="en-US" sz="2800" b="1" dirty="0" smtClean="0">
              <a:cs typeface="B Nazanin" pitchFamily="2" charset="-78"/>
            </a:endParaRPr>
          </a:p>
          <a:p>
            <a:pPr algn="r" rtl="1">
              <a:lnSpc>
                <a:spcPct val="150000"/>
              </a:lnSpc>
            </a:pPr>
            <a:r>
              <a:rPr lang="fa-IR" sz="2800" b="1" dirty="0" smtClean="0">
                <a:cs typeface="B Nazanin" pitchFamily="2" charset="-78"/>
              </a:rPr>
              <a:t>آتش سوزان است. </a:t>
            </a:r>
            <a:endParaRPr lang="en-US" sz="2800" b="1" dirty="0" smtClean="0">
              <a:cs typeface="B Nazanin" pitchFamily="2" charset="-78"/>
            </a:endParaRPr>
          </a:p>
          <a:p>
            <a:pPr algn="r" rtl="1">
              <a:lnSpc>
                <a:spcPct val="150000"/>
              </a:lnSpc>
            </a:pPr>
            <a:r>
              <a:rPr lang="fa-IR" sz="2800" b="1" dirty="0" smtClean="0">
                <a:cs typeface="B Nazanin" pitchFamily="2" charset="-78"/>
              </a:rPr>
              <a:t>پدرم آشفته بود. </a:t>
            </a:r>
            <a:endParaRPr lang="en-US" sz="2800" b="1" dirty="0" smtClean="0">
              <a:cs typeface="B Nazanin" pitchFamily="2" charset="-78"/>
            </a:endParaRPr>
          </a:p>
          <a:p>
            <a:pPr algn="r" rtl="1">
              <a:lnSpc>
                <a:spcPct val="150000"/>
              </a:lnSpc>
            </a:pPr>
            <a:r>
              <a:rPr lang="fa-IR" sz="2800" b="1" dirty="0" smtClean="0">
                <a:cs typeface="B Nazanin" pitchFamily="2" charset="-78"/>
              </a:rPr>
              <a:t>مردم شهر آرام شدند. </a:t>
            </a:r>
            <a:endParaRPr lang="en-US" sz="2800" b="1" dirty="0">
              <a:cs typeface="B Nazanin" pitchFamily="2" charset="-78"/>
            </a:endParaRPr>
          </a:p>
        </p:txBody>
      </p:sp>
    </p:spTree>
    <p:extLst>
      <p:ext uri="{BB962C8B-B14F-4D97-AF65-F5344CB8AC3E}">
        <p14:creationId xmlns="" xmlns:p14="http://schemas.microsoft.com/office/powerpoint/2010/main" val="3624502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0283" y="1864751"/>
            <a:ext cx="11232778" cy="2710357"/>
          </a:xfrm>
          <a:prstGeom prst="rect">
            <a:avLst/>
          </a:prstGeom>
        </p:spPr>
        <p:txBody>
          <a:bodyPr wrap="square">
            <a:spAutoFit/>
          </a:bodyPr>
          <a:lstStyle/>
          <a:p>
            <a:pPr algn="r" rtl="1">
              <a:lnSpc>
                <a:spcPct val="250000"/>
              </a:lnSpc>
            </a:pPr>
            <a:r>
              <a:rPr lang="fa-IR" sz="2400" b="1" dirty="0" smtClean="0">
                <a:solidFill>
                  <a:srgbClr val="FF0000"/>
                </a:solidFill>
              </a:rPr>
              <a:t>تاریخ ادبیات </a:t>
            </a:r>
            <a:endParaRPr lang="en-US" sz="2400" b="1" dirty="0" smtClean="0">
              <a:solidFill>
                <a:srgbClr val="FF0000"/>
              </a:solidFill>
            </a:endParaRPr>
          </a:p>
          <a:p>
            <a:pPr algn="r">
              <a:lnSpc>
                <a:spcPct val="250000"/>
              </a:lnSpc>
            </a:pPr>
            <a:r>
              <a:rPr lang="fa-IR" sz="2400" b="1" dirty="0" smtClean="0"/>
              <a:t>عباس اقبال آشتیانی: از محققان معاصر است که در زمینة تحقیقات ادبی و تاریخی، آثار با ارزشی از او به جا مانده است. « تاریخ مغول» و « وزرای سلاجقه» از جملة آثار اوست. </a:t>
            </a:r>
            <a:endParaRPr lang="en-US" sz="2400" b="1" dirty="0">
              <a:cs typeface="B Nazanin" pitchFamily="2" charset="-78"/>
            </a:endParaRPr>
          </a:p>
        </p:txBody>
      </p:sp>
    </p:spTree>
    <p:extLst>
      <p:ext uri="{BB962C8B-B14F-4D97-AF65-F5344CB8AC3E}">
        <p14:creationId xmlns="" xmlns:p14="http://schemas.microsoft.com/office/powerpoint/2010/main" val="849306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99082" y="2061490"/>
            <a:ext cx="2910626" cy="1785104"/>
          </a:xfrm>
          <a:prstGeom prst="rect">
            <a:avLst/>
          </a:prstGeom>
        </p:spPr>
        <p:txBody>
          <a:bodyPr wrap="square">
            <a:spAutoFit/>
          </a:bodyPr>
          <a:lstStyle/>
          <a:p>
            <a:pPr algn="r" rtl="1">
              <a:lnSpc>
                <a:spcPct val="150000"/>
              </a:lnSpc>
              <a:spcAft>
                <a:spcPts val="800"/>
              </a:spcAft>
            </a:pPr>
            <a:r>
              <a:rPr lang="fa-IR" sz="8000" b="1" dirty="0" smtClean="0">
                <a:solidFill>
                  <a:srgbClr val="FF0000"/>
                </a:solidFill>
                <a:latin typeface="Calibri" panose="020F0502020204030204" pitchFamily="34" charset="0"/>
                <a:ea typeface="Calibri" panose="020F0502020204030204" pitchFamily="34" charset="0"/>
                <a:cs typeface="B Titr" panose="00000700000000000000" pitchFamily="2" charset="-78"/>
              </a:rPr>
              <a:t>پایان</a:t>
            </a:r>
            <a:endParaRPr lang="en-US" sz="8000" b="1"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 xmlns:p14="http://schemas.microsoft.com/office/powerpoint/2010/main" val="36833171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453</TotalTime>
  <Words>319</Words>
  <Application>Microsoft Office PowerPoint</Application>
  <PresentationFormat>Custom</PresentationFormat>
  <Paragraphs>25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Alireza Golestan</dc:creator>
  <cp:lastModifiedBy>Alireza Golestan</cp:lastModifiedBy>
  <cp:revision>70</cp:revision>
  <dcterms:created xsi:type="dcterms:W3CDTF">2015-07-06T05:06:21Z</dcterms:created>
  <dcterms:modified xsi:type="dcterms:W3CDTF">2015-10-19T06:29:14Z</dcterms:modified>
</cp:coreProperties>
</file>