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275" r:id="rId2"/>
    <p:sldId id="27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6" r:id="rId13"/>
    <p:sldId id="257" r:id="rId14"/>
    <p:sldId id="258" r:id="rId15"/>
    <p:sldId id="259" r:id="rId16"/>
    <p:sldId id="260" r:id="rId17"/>
    <p:sldId id="261" r:id="rId18"/>
    <p:sldId id="262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72F4F-2D89-450A-B107-20D3DC3C0D6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1CD59-13A3-4206-81AA-732FD12F3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8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1CD59-13A3-4206-81AA-732FD12F3B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1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4526" y="1542197"/>
            <a:ext cx="10194877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66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هفتم</a:t>
            </a:r>
          </a:p>
          <a:p>
            <a:pPr algn="ctr">
              <a:lnSpc>
                <a:spcPct val="3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یازدهم (خدمات متقابل اسلام و ایران)</a:t>
            </a:r>
          </a:p>
          <a:p>
            <a:pPr algn="ctr">
              <a:lnSpc>
                <a:spcPct val="3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مدرس: زهرا بردبار</a:t>
            </a:r>
            <a:endParaRPr lang="en-US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9990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H="1">
            <a:off x="5791417" y="8149562"/>
            <a:ext cx="160334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597279" y="8449917"/>
            <a:ext cx="884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486125" y="2685316"/>
            <a:ext cx="42213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      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به این کلمات توجه کنید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B Titr" panose="00000700000000000000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463352" y="4023176"/>
            <a:ext cx="167639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علم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cs typeface="B Nazanin" panose="00000400000000000000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24836" y="5096119"/>
            <a:ext cx="46131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طلب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80556" y="3968148"/>
            <a:ext cx="2276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عالم ،علوم ، معلّم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8741640" y="4992246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طالب ، مطلوب ، مطلب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3" name="Notched Right Arrow 12"/>
          <p:cNvSpPr/>
          <p:nvPr/>
        </p:nvSpPr>
        <p:spPr>
          <a:xfrm rot="10800000">
            <a:off x="7301552" y="4175894"/>
            <a:ext cx="1440088" cy="315474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otched Right Arrow 13"/>
          <p:cNvSpPr/>
          <p:nvPr/>
        </p:nvSpPr>
        <p:spPr>
          <a:xfrm rot="10800000">
            <a:off x="7301552" y="5096119"/>
            <a:ext cx="1440088" cy="315474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1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422" y="2033516"/>
            <a:ext cx="11818960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کلمات هم خانواده در فارسی :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فارسی به کلماتی که از یک مصدر مشترک ساخته شده باشند هم خانواده گفته می شود.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49771" y="4718292"/>
            <a:ext cx="1689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مثل :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گفتن 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9253182" y="4490113"/>
            <a:ext cx="796590" cy="4897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9373735" y="4979902"/>
            <a:ext cx="676035" cy="69597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32627" y="4195072"/>
            <a:ext cx="1268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ماضی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32627" y="5369434"/>
            <a:ext cx="1455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 مضارع 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221217" y="4490113"/>
            <a:ext cx="7114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44357" y="4228503"/>
            <a:ext cx="3276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گفت           گفته ، گفتمان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7208333" y="5157970"/>
            <a:ext cx="796590" cy="48979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303645" y="5658358"/>
            <a:ext cx="676035" cy="69597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32999" y="4896360"/>
            <a:ext cx="596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بگو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25509" y="6006346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731197" y="5892654"/>
            <a:ext cx="7114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725886" y="5633344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گویش ، گوینده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731197" y="4490113"/>
            <a:ext cx="71141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559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011" y="1501254"/>
            <a:ext cx="11737075" cy="5385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خدمات متقابل اسلام و ایران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شاید اولین فرد مسلمان ایرانی ، سلمان فارسی است که پیامبر بزرگوار اسلام (ص) درباره ی او فرمودند (سلمان منا اهل البیت).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اسلام، آیین و قانونی است که متعلق به همه ی افراد بشر است و برزبان خاصی تکیه نمی کند؛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بلکه هر ملتی با خط و زبان خود می تواند بدون هیچ مانع از آن پیروی کند. بنابراین، اگر می بینید ایرانیان پس از قبول اسلام باز به زبان فارسی تکلم کردند، هیچ جای تعجب و شگفتی نیست.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773003" y="2292824"/>
            <a:ext cx="105087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4072" y="1373819"/>
            <a:ext cx="257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رودررو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427863" y="3148196"/>
            <a:ext cx="105087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18932" y="2229191"/>
            <a:ext cx="1239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ارجمند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94732" y="2229191"/>
            <a:ext cx="3984009" cy="919005"/>
            <a:chOff x="3771332" y="2381591"/>
            <a:chExt cx="3984009" cy="919005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3918045" y="3300596"/>
              <a:ext cx="713096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41193" y="2229191"/>
            <a:ext cx="2648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ضمیر منفصل سوم شخص  مفرد</a:t>
            </a:r>
            <a:endParaRPr lang="en-US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8573068" y="4053385"/>
            <a:ext cx="2031242" cy="13816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74759" y="3148196"/>
            <a:ext cx="346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سلمان از خانواده من است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0508776" y="4915665"/>
            <a:ext cx="616424" cy="69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552295" y="4067201"/>
            <a:ext cx="346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شیوه و راه و روش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7780362" y="4908757"/>
            <a:ext cx="616424" cy="69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18779" y="3998990"/>
            <a:ext cx="1050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وابسته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832145" y="4955904"/>
            <a:ext cx="616424" cy="69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84126" y="3935818"/>
            <a:ext cx="1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فرد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455092" y="4121596"/>
            <a:ext cx="5566009" cy="714289"/>
            <a:chOff x="3771332" y="2381591"/>
            <a:chExt cx="3984009" cy="714289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3816918" y="3095880"/>
              <a:ext cx="713096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6536141" y="3811596"/>
            <a:ext cx="16578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هم خانواده علاقه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5227093" y="4908757"/>
            <a:ext cx="545910" cy="690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87624" y="4053385"/>
            <a:ext cx="793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انسان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765947" y="4940178"/>
            <a:ext cx="616424" cy="69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17928" y="3920092"/>
            <a:ext cx="1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بخصوصی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112793" y="5777773"/>
            <a:ext cx="616424" cy="69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52599" y="4908757"/>
            <a:ext cx="1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699024" y="5691123"/>
            <a:ext cx="3984009" cy="919005"/>
            <a:chOff x="3771332" y="2381591"/>
            <a:chExt cx="3984009" cy="919005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3918045" y="3300596"/>
              <a:ext cx="713096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5545485" y="5839973"/>
            <a:ext cx="203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هم خانواده کلام،کلمه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1665434" y="6610128"/>
            <a:ext cx="2076611" cy="1819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123899" y="5758997"/>
            <a:ext cx="1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صحبت کردن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5697885" y="6816462"/>
            <a:ext cx="752370" cy="13941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81534" y="5758997"/>
            <a:ext cx="1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مترادف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31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011" y="1965278"/>
            <a:ext cx="117370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یکی از موفقیت های اسلام این است که ملل مختلف با زبان ها و فرهنگ های گوناگون، آن را پذیرفته اند و هر یک به سهم خود، خدماتی کرده اند.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اگر زبان فارسی از میان رفته بود ما امروز آثار گران بها و شاهکارهای اسلامی ارزنده ای همچون مثنوی، گلستان، دیوان حافظ، آثار نظامی و صدها اثر زیبای دیگر نداشتیم. در سراسر این آثار، مفاهیم اسلامی و قرآنی موج می زند و پیوند اسلام را با زبان فارسی، جاودان می سازد.</a:t>
            </a:r>
          </a:p>
          <a:p>
            <a:pPr algn="r" rtl="1">
              <a:lnSpc>
                <a:spcPct val="200000"/>
              </a:lnSpc>
            </a:pPr>
            <a:endParaRPr lang="en-US" sz="2800" b="1" dirty="0">
              <a:cs typeface="B Nazanin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367764" y="1828800"/>
            <a:ext cx="3984009" cy="919005"/>
            <a:chOff x="3771332" y="2381591"/>
            <a:chExt cx="3984009" cy="919005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3918045" y="3300596"/>
              <a:ext cx="713096" cy="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6514477" y="1918970"/>
            <a:ext cx="10246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جمع ملت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2265528" y="2290465"/>
            <a:ext cx="122830" cy="457340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14623" y="1828800"/>
            <a:ext cx="1228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الف میانجی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814620" y="2649940"/>
            <a:ext cx="3984009" cy="919005"/>
            <a:chOff x="3771332" y="2381591"/>
            <a:chExt cx="3984009" cy="919005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918045" y="3300596"/>
              <a:ext cx="71309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622017" y="2757803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قبول کرده اند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207991" y="2747805"/>
            <a:ext cx="3984009" cy="919005"/>
            <a:chOff x="3771332" y="2381591"/>
            <a:chExt cx="3984009" cy="919005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3918045" y="3300596"/>
              <a:ext cx="71309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8015388" y="2855668"/>
            <a:ext cx="1350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بخش ،قسمت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207991" y="3642798"/>
            <a:ext cx="4843818" cy="942850"/>
            <a:chOff x="2911523" y="2381591"/>
            <a:chExt cx="4843818" cy="942850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2911523" y="3300596"/>
              <a:ext cx="1719618" cy="2384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8207991" y="3762876"/>
            <a:ext cx="1351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نابود شده بود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244721" y="3631700"/>
            <a:ext cx="4843818" cy="942850"/>
            <a:chOff x="2911523" y="2381591"/>
            <a:chExt cx="4843818" cy="942850"/>
          </a:xfrm>
        </p:grpSpPr>
        <p:cxnSp>
          <p:nvCxnSpPr>
            <p:cNvPr id="26" name="Straight Connector 25"/>
            <p:cNvCxnSpPr/>
            <p:nvPr/>
          </p:nvCxnSpPr>
          <p:spPr>
            <a:xfrm flipH="1">
              <a:off x="2911523" y="3311694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5244721" y="3751778"/>
            <a:ext cx="926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ارزشمند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945855" y="3591539"/>
            <a:ext cx="4843818" cy="942850"/>
            <a:chOff x="2911523" y="2381591"/>
            <a:chExt cx="4843818" cy="942850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2911523" y="3311694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3945855" y="3711617"/>
            <a:ext cx="1213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اثر ارزشمند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570320" y="3550714"/>
            <a:ext cx="4843818" cy="942850"/>
            <a:chOff x="2911523" y="2381591"/>
            <a:chExt cx="4843818" cy="942850"/>
          </a:xfrm>
        </p:grpSpPr>
        <p:cxnSp>
          <p:nvCxnSpPr>
            <p:cNvPr id="35" name="Straight Connector 34"/>
            <p:cNvCxnSpPr/>
            <p:nvPr/>
          </p:nvCxnSpPr>
          <p:spPr>
            <a:xfrm flipH="1">
              <a:off x="2911523" y="3311694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1570320" y="3670792"/>
            <a:ext cx="893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 ارزش 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3369" y="3621940"/>
            <a:ext cx="4843818" cy="942850"/>
            <a:chOff x="2911523" y="2381591"/>
            <a:chExt cx="4843818" cy="942850"/>
          </a:xfrm>
        </p:grpSpPr>
        <p:cxnSp>
          <p:nvCxnSpPr>
            <p:cNvPr id="39" name="Straight Connector 38"/>
            <p:cNvCxnSpPr/>
            <p:nvPr/>
          </p:nvCxnSpPr>
          <p:spPr>
            <a:xfrm flipH="1">
              <a:off x="2911523" y="3311694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413369" y="3742018"/>
            <a:ext cx="10246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مثل مانند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204113" y="4870015"/>
            <a:ext cx="122830" cy="457340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763458" y="4493270"/>
            <a:ext cx="1228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الف میانجی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198640" y="4522058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جمع اثر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7733683" y="5327355"/>
            <a:ext cx="71309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0654029" y="5458768"/>
            <a:ext cx="12426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جمع مفهوم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11189072" y="6264065"/>
            <a:ext cx="71309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505557" y="5308289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  <a:cs typeface="B Nazanin" panose="00000400000000000000" pitchFamily="2" charset="-78"/>
              </a:rPr>
              <a:t>ابدی،همیشگی 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3042844" y="6172492"/>
            <a:ext cx="71309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337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602" y="1951629"/>
            <a:ext cx="117370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پس از ظهور اسلام و تشکیل حکومت اسلامی و گرد آمدن ملل گوناگون در زیر پرچم اسلام، تمدنی </a:t>
            </a:r>
            <a:r>
              <a:rPr lang="fa-IR" sz="2800" b="1" dirty="0" smtClean="0">
                <a:cs typeface="B Nazanin" panose="00000400000000000000" pitchFamily="2" charset="-78"/>
              </a:rPr>
              <a:t>عظیم </a:t>
            </a:r>
            <a:r>
              <a:rPr lang="fa-IR" sz="2800" b="1" dirty="0" smtClean="0">
                <a:cs typeface="B Nazanin" panose="00000400000000000000" pitchFamily="2" charset="-78"/>
              </a:rPr>
              <a:t>و بسیار کم نظیر به وجود آمد که تاریخ، آن را به نام (تمدن اسلامی) می شناسد. در این تمدن، ملت های گوناگون از آسیا و آفریقا و حتی اروپا شرکت داشتند اما سهم عمده از آن ایرانیان است. ایران در پرتو گرایش به اسلام همدوش با سایر ملل اسلامی و پیشاپیش همه ی آنها مشعل دار یک تمدن شکوهمند به نام تمدن اسلامی شد.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088539" y="1808326"/>
            <a:ext cx="4843818" cy="942850"/>
            <a:chOff x="2911523" y="2381591"/>
            <a:chExt cx="4843818" cy="942850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2911523" y="3311694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119067" y="1982030"/>
            <a:ext cx="6443386" cy="870348"/>
            <a:chOff x="1311955" y="2381591"/>
            <a:chExt cx="6443386" cy="870348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311955" y="3239192"/>
              <a:ext cx="1123043" cy="127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138289" y="3610568"/>
            <a:ext cx="4576782" cy="930103"/>
            <a:chOff x="3178559" y="2381591"/>
            <a:chExt cx="4576782" cy="930103"/>
          </a:xfrm>
        </p:grpSpPr>
        <p:cxnSp>
          <p:nvCxnSpPr>
            <p:cNvPr id="11" name="Straight Connector 10"/>
            <p:cNvCxnSpPr/>
            <p:nvPr/>
          </p:nvCxnSpPr>
          <p:spPr>
            <a:xfrm flipH="1" flipV="1">
              <a:off x="3178559" y="3300820"/>
              <a:ext cx="856008" cy="1087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0381273" y="1934070"/>
            <a:ext cx="997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پیدایش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4721" y="1686809"/>
            <a:ext cx="128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شدن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707340" y="2024131"/>
            <a:ext cx="5666229" cy="857601"/>
            <a:chOff x="2089112" y="2381591"/>
            <a:chExt cx="5666229" cy="857601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2089112" y="3239192"/>
              <a:ext cx="345887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4055837" y="1728910"/>
            <a:ext cx="1205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ملل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0966393" y="2839631"/>
            <a:ext cx="6074001" cy="817633"/>
            <a:chOff x="2176584" y="2381591"/>
            <a:chExt cx="5578757" cy="817633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176584" y="3199224"/>
              <a:ext cx="97107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0966393" y="2620605"/>
            <a:ext cx="149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پیشرفت و شهر نشینی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0251121" y="2841489"/>
            <a:ext cx="5308606" cy="897626"/>
            <a:chOff x="2176584" y="2381591"/>
            <a:chExt cx="5578757" cy="817633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2176584" y="3199224"/>
              <a:ext cx="97107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10186799" y="2815077"/>
            <a:ext cx="756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بزرگ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520872" y="2781479"/>
            <a:ext cx="5308606" cy="897626"/>
            <a:chOff x="2176584" y="2381591"/>
            <a:chExt cx="5578757" cy="817633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2176584" y="3199224"/>
              <a:ext cx="97107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771332" y="2381591"/>
              <a:ext cx="3984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8456550" y="2755067"/>
            <a:ext cx="1048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بی مانند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27746" y="3690566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بخش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 flipV="1">
            <a:off x="1340481" y="4400153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566014" y="3656928"/>
            <a:ext cx="808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اصلی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76954" y="4619678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82040" y="3341400"/>
            <a:ext cx="1083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سهم و قسمت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8520872" y="541848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635447" y="4494446"/>
            <a:ext cx="1083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نور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7668149" y="5335066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206178" y="4411027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تمایل داشتن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5744843" y="537551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421799" y="4499577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همراه و همگام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 flipV="1">
            <a:off x="3989976" y="532419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666932" y="4448257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ملت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 flipV="1">
            <a:off x="1963591" y="542935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640547" y="4553424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جلودار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11069781" y="624067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353994" y="5316640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راهنما پیشرو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933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602" y="1951629"/>
            <a:ext cx="117370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اسلام، دروازه ی سرزمین های دیگر را به روی ایرانی و دروازه ی ایران را به روی فرهنگ ها و تمدن های دیگر باز کرد که دو تنیجه برای ایرانیان حاصل شد: یکی اینکه توانستند هوش و لیاقت و استعداد خویش را به دیگران عملا ثابت کنند به طوری که دیگران آنها را به پیشوانی و مقتدایی بپذیرند؛ دیگر اینکه توانستند سهم عظیمی در تکمیل و توسعه یک تمدن عظیم جهانی به خود اختصاص دهند.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10332802" y="2875668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0067391" y="1951629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 بزرگ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5079743" y="3614921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814332" y="2690882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به دست آمد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359920" y="368812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6602" y="2836998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شایستگی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7486326" y="446604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413008" y="3614921"/>
            <a:ext cx="1818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به طور عملی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557000" y="446604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079743" y="3614921"/>
            <a:ext cx="3222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هم خانواده اثبات ،ثبت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696036" y="4594916"/>
            <a:ext cx="2033717" cy="54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89246" y="3614920"/>
            <a:ext cx="1145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مترادف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1030167" y="5441660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607617" y="4388855"/>
            <a:ext cx="1452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قبول کنند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5563490" y="5430786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26522" y="4470840"/>
            <a:ext cx="3331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هم خانواده کامل ،مکمل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4408482" y="545603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08482" y="4479921"/>
            <a:ext cx="1237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پیشرفت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11045465" y="6215647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682377" y="5411837"/>
            <a:ext cx="3718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هم خانواده مختص ،مخصوص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5143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602" y="1951629"/>
            <a:ext cx="117370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استعداد هایی نظیر بوعلی، فارابی، ابوریحان، خیام، خواجه نصیرالدین توسی، ملاصدرا و صدها عالم طبیعی و ریاضی و مورخ و جغرافی دان و پزشک و ادیب و فیلسوف و عارف در این بنای عظیم فرهنگ اسلامی، پرورش یافتند.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ایرانیان خدمات بسیار شایانی به اسلام کرده اند و آن خدمات از روی صمیمیت و اخلاص و ایمان بوده است.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9502569" y="2810030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242562" y="1720796"/>
            <a:ext cx="1376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مثل ،مانند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1842448" y="2810030"/>
            <a:ext cx="6851029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870799" y="1755390"/>
            <a:ext cx="2568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مراعات نظیر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11167669" y="3685761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335666" y="2701035"/>
            <a:ext cx="1376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دانش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8432384" y="3674887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087481" y="2720859"/>
            <a:ext cx="3166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تاریخ نویس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4644218" y="3721903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299315" y="2767875"/>
            <a:ext cx="3166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کسی که ادبیات می داند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2478951" y="371102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353345" y="2810030"/>
            <a:ext cx="1356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خداشناس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936256" y="370015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96784" y="2831996"/>
            <a:ext cx="1356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ساختمان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8432384" y="5326866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242713" y="4462009"/>
            <a:ext cx="2115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مهم ، درخور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2668622" y="531599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952506" y="4451135"/>
            <a:ext cx="2115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دوستی خالص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1556996" y="5380113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07779" y="4429387"/>
            <a:ext cx="266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هم خانواده : مخلص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49435" y="5562349"/>
            <a:ext cx="938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خالص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7342" y="5595587"/>
            <a:ext cx="938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پاکن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896784" y="5315992"/>
            <a:ext cx="678087" cy="27123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88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207" y="1433015"/>
            <a:ext cx="114504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این خدمات، نشان دهنده ی احساسات پاک و خالصانه ی ایرانیان است؛ زیرا سروکارش با عشق و ایمان است. شاهکارهای بشری، تنها و تنها با عشق و ایمان، پدید می آیند.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شاهکارهای هنری ایران در دوره ی اسلامی، اعم از معماری، نقاشی، خوش نویسی و...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بیشتر در زمینه های دینی – اسلامی بوده است. گنجینه های قرآن که در موزه های مختلف کشورهای اسلامی و غیر اسلامی هست، اوج هنر ایرانی را در زمینه های اسلامی و در حقیقت، جوشش روح اسلامی را در ذوق ایرانی، نشان می دهد.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5599844" y="224230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99844" y="1403289"/>
            <a:ext cx="938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پاک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6885008" y="3131681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885008" y="2265045"/>
            <a:ext cx="938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تکرار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5946124" y="3932992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46124" y="3066356"/>
            <a:ext cx="938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شامل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1746913" y="3943866"/>
            <a:ext cx="4088504" cy="481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7190" y="3106020"/>
            <a:ext cx="3372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مراعات نظیر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6538728" y="5713740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69286" y="4704030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بالاترین نقطه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8042256" y="6534880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042256" y="5699686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علاقه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4344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786" y="2238232"/>
            <a:ext cx="11532358" cy="3512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یکی از مظاهر خدمات فرهنگی ایرانیان به اسلام، خدماتی است که از راه زبان فارسی به اسلام کرده اند. ادبا و عرفا و سخنوران ایرانی، حقایق اسلامی را با جامه ی زیبای شعر ونثر فارسی به نحو احسن آرایش داده اند و حقایق اسلامی و معانی لطیف قرآنی را در میان حکایاتی شیرین آورده اند. (مثنوی مولانا) بهترین شاهد برای سخن ماست.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10171307" y="311902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0009809" y="2155411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مظهر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17120" y="2155411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نشانه ها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9621672" y="2417021"/>
            <a:ext cx="38813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0071239" y="3992238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745953" y="3072087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ادیب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9186638" y="3901663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338211" y="3028537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عارف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502465" y="389078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654038" y="3017663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حقیقت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979774" y="387991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979774" y="3007354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لباس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0737690" y="4811051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042646" y="3990426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به بهترین شکل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7588469" y="4766789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893425" y="3946164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حقیقت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5731564" y="4755915"/>
            <a:ext cx="856008" cy="10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233685" y="3829757"/>
            <a:ext cx="21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جمع معنی 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3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420" t="16931" r="29196" b="11053"/>
          <a:stretch/>
        </p:blipFill>
        <p:spPr>
          <a:xfrm>
            <a:off x="4735773" y="1569493"/>
            <a:ext cx="7219666" cy="496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94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0" y="3054349"/>
            <a:ext cx="11196637" cy="4351338"/>
          </a:xfrm>
        </p:spPr>
        <p:txBody>
          <a:bodyPr/>
          <a:lstStyle/>
          <a:p>
            <a:pPr marL="0" indent="0">
              <a:buNone/>
            </a:pPr>
            <a:r>
              <a:rPr lang="fa-IR" b="1" dirty="0" smtClean="0">
                <a:cs typeface="B Nazanin" panose="00000400000000000000" pitchFamily="2" charset="-78"/>
              </a:rPr>
              <a:t>آفرین جان ، آفرین پاک را                               آن که جان ،بخشید و ایمان ،خاک را</a:t>
            </a:r>
            <a:endParaRPr lang="en-US" b="1" dirty="0">
              <a:cs typeface="B Nazanin" panose="000004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0172700" y="3671888"/>
            <a:ext cx="828675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8415338" y="3581401"/>
            <a:ext cx="995363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97590" y="4289428"/>
            <a:ext cx="12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جناس تام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0172700" y="3814763"/>
            <a:ext cx="557213" cy="3841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996362" y="3712370"/>
            <a:ext cx="602457" cy="5365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598819" y="2402333"/>
            <a:ext cx="1821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مرحبا،احسنت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47824" y="3581401"/>
            <a:ext cx="602457" cy="5365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9571" y="3952533"/>
            <a:ext cx="1821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مجاز از انسان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62713" y="3703643"/>
            <a:ext cx="2595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آفریننده ،ایجاد کننده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254918" y="3462338"/>
            <a:ext cx="995363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0987" y="1905995"/>
            <a:ext cx="393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تلمیح : و خلقنا الانسان من الطین 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003" y="2462836"/>
            <a:ext cx="393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 ما انسان را از خاک آفریدیم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4918" y="4921226"/>
            <a:ext cx="1862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عطار نیشابوری 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399392" y="5427328"/>
            <a:ext cx="602457" cy="6855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85987" y="5701349"/>
            <a:ext cx="4435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cs typeface="B Nazanin" panose="00000400000000000000" pitchFamily="2" charset="-78"/>
              </a:rPr>
              <a:t>آثار : تذکره  الولیاء منطق الطیر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5144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451" y="1624084"/>
            <a:ext cx="6269545" cy="50151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44015" y="464023"/>
            <a:ext cx="199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cs typeface="B Titr" panose="00000700000000000000" pitchFamily="2" charset="-78"/>
              </a:rPr>
              <a:t>(رستگاری)</a:t>
            </a:r>
            <a:endParaRPr lang="en-US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47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7284" y="2183641"/>
            <a:ext cx="507696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3800" dirty="0" smtClean="0">
                <a:solidFill>
                  <a:srgbClr val="C00000"/>
                </a:solidFill>
                <a:cs typeface="B Titr" panose="00000700000000000000" pitchFamily="2" charset="-78"/>
              </a:rPr>
              <a:t>پایان</a:t>
            </a:r>
            <a:endParaRPr lang="en-US" sz="13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541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51880" y="2013281"/>
            <a:ext cx="940785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دانش های زبانی و ادبی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B Titr" panose="000007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 ی اول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B Nazanin" panose="00000400000000000000" pitchFamily="2" charset="-78"/>
            </a:endParaRPr>
          </a:p>
          <a:p>
            <a:pPr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ضمیر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: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کلمه ای است که جانشین اسم در جمله می شود و از تکرار اسم جلوگیری می کند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8268495" y="4321605"/>
            <a:ext cx="2172042" cy="1975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59636" y="3829892"/>
            <a:ext cx="118917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مثل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: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kumimoji="0" lang="fa-I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آموزان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می گویند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</a:t>
            </a:r>
            <a:r>
              <a:rPr kumimoji="0" lang="fa-IR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ما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درس ریاضی بسیار فعال هستیم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مرجع ضمیر :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اسمی است که ضمیر در جمله جایگزین آن می شود تا از تکرار آن جلوگیری کند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16424" y="5261054"/>
            <a:ext cx="5397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نکته :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گاهی مرجع ضمیر در جمله حذف می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شود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98364" y="5722719"/>
            <a:ext cx="5033750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مثل :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همیشه دردم را برای خودم نگه داشته ام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40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17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6484" y="1966522"/>
            <a:ext cx="6096000" cy="39241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اقسام ضمیر :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ضمایر شخصی بر دو قسم هستند 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 ـ ضمایر شخصی جدا 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(گسسته)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 ـ ضمایر شخصی متصل</a:t>
            </a: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(پیوسته)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282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068" y="2142699"/>
            <a:ext cx="1185990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ضمایر شخصی جدا(گسسته):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ضمیری است که به صورت تنها و مستقل در جمله به کار می رود.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545910" y="4093328"/>
            <a:ext cx="10727139" cy="1835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اول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شخص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     من                             ما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دوم شخص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                  تو 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سوم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شخص                            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او(وی)                 ایشان(آنها)               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17659" y="3427752"/>
            <a:ext cx="766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مفرد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6613" y="3427752"/>
            <a:ext cx="75533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جمع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7113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46" y="1897039"/>
            <a:ext cx="11668836" cy="2934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ضمایر شخصی متصل (پیوسته) 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ضمیری است که به اسم پیش از خود می پیوندد و به تنهایی دارای معنی نیست.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مفرد جمع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46161" y="4421743"/>
            <a:ext cx="10031103" cy="1835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اول شخص             ـَ م     کتابم             ـ ِ مان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کتابمان     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دوم شخص            ـ َ ت    کتابت           ـِ  تان     کتابتان </a:t>
            </a:r>
            <a:endParaRPr lang="en-US" sz="28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سوم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شخص            ـَ ش    کتابش           ـِ شان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کتابشان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634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7741534" y="5230483"/>
            <a:ext cx="316894" cy="45785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3831719" y="5146970"/>
            <a:ext cx="257098" cy="58446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0617" y="2222188"/>
            <a:ext cx="90281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نکته: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B Titr" panose="00000700000000000000" pitchFamily="2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6610" y="2769189"/>
            <a:ext cx="11950329" cy="2556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 ـ چون ضمایر در جمله جایگزین اسم ها می شوند پس می توانند نقش های مربوط به اسم ، مانند نهاد ، مفعول ، متمم ، مسند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،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مضافٌ الیه را پذیرا باشند</a:t>
            </a:r>
            <a:endParaRPr lang="en-US" sz="4400" b="1" dirty="0"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1535" y="4650266"/>
            <a:ext cx="11057206" cy="1577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u="sng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</a:t>
            </a:r>
            <a:r>
              <a:rPr lang="fa-IR" sz="28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بیچاره      در    غم     گرفتار</a:t>
            </a:r>
            <a:r>
              <a:rPr lang="fa-IR" sz="2800" b="1" u="sng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</a:t>
            </a:r>
            <a:r>
              <a:rPr lang="fa-IR" sz="2800" b="1" dirty="0"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ضمیر منفصل در نقش نهاد        نشانه ی فعل اسنادی (هستم) می باشد </a:t>
            </a:r>
            <a:endParaRPr lang="en-US" sz="2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390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355" y="1702192"/>
            <a:ext cx="11732454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 ـ ضمایر شخصی متصل را نباید با شناسه های فعل اشتباه گرفت چون ضمایر شخصی به اسم ها می پیوندند در حالی که شناسه ها فقط به بن افعال ماضی و مضارع می چسبند.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مثل :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بینم (شناسه ی اول شخص مفرد)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کتابم (ضمیر متصل اول شخص مفرد)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2098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572" y="1561514"/>
            <a:ext cx="11535508" cy="516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نکته ی دوم</a:t>
            </a:r>
            <a:endParaRPr lang="en-US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کلمات هم خانواده در عربی:</a:t>
            </a:r>
            <a:endParaRPr lang="en-US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واژه هایی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که :</a:t>
            </a:r>
            <a:endParaRPr lang="en-US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1 ـ ریشه یا سه حرف اصلی آنها یکسان باشند.</a:t>
            </a:r>
            <a:endParaRPr lang="en-US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2 ـ ترتیب قرار گرفتن سه حرف اصلی آنها یکسان باشند .</a:t>
            </a:r>
            <a:endParaRPr lang="en-US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3 ـ از نظر معنایی با یکدیگر قرابت داشته باشند.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271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1261</Words>
  <Application>Microsoft Office PowerPoint</Application>
  <PresentationFormat>Widescreen</PresentationFormat>
  <Paragraphs>158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146</cp:revision>
  <dcterms:created xsi:type="dcterms:W3CDTF">2015-07-06T05:06:21Z</dcterms:created>
  <dcterms:modified xsi:type="dcterms:W3CDTF">2015-09-02T12:16:08Z</dcterms:modified>
</cp:coreProperties>
</file>