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57" r:id="rId1"/>
    <p:sldMasterId id="2147483665" r:id="rId2"/>
    <p:sldMasterId id="2147483823" r:id="rId3"/>
  </p:sldMasterIdLst>
  <p:sldIdLst>
    <p:sldId id="295" r:id="rId4"/>
    <p:sldId id="256" r:id="rId5"/>
    <p:sldId id="257" r:id="rId6"/>
    <p:sldId id="258" r:id="rId7"/>
    <p:sldId id="259" r:id="rId8"/>
    <p:sldId id="262" r:id="rId9"/>
    <p:sldId id="260" r:id="rId10"/>
    <p:sldId id="266" r:id="rId11"/>
    <p:sldId id="265" r:id="rId12"/>
    <p:sldId id="273" r:id="rId13"/>
    <p:sldId id="274" r:id="rId14"/>
    <p:sldId id="284" r:id="rId15"/>
    <p:sldId id="288" r:id="rId16"/>
    <p:sldId id="285" r:id="rId17"/>
    <p:sldId id="296" r:id="rId18"/>
    <p:sldId id="261" r:id="rId19"/>
    <p:sldId id="281" r:id="rId20"/>
    <p:sldId id="267" r:id="rId21"/>
    <p:sldId id="269" r:id="rId22"/>
    <p:sldId id="277" r:id="rId23"/>
    <p:sldId id="271" r:id="rId24"/>
    <p:sldId id="275" r:id="rId25"/>
    <p:sldId id="276" r:id="rId26"/>
    <p:sldId id="278" r:id="rId27"/>
    <p:sldId id="290" r:id="rId28"/>
    <p:sldId id="279" r:id="rId29"/>
    <p:sldId id="280" r:id="rId30"/>
    <p:sldId id="297" r:id="rId31"/>
    <p:sldId id="287" r:id="rId32"/>
    <p:sldId id="272" r:id="rId33"/>
    <p:sldId id="268" r:id="rId34"/>
    <p:sldId id="270" r:id="rId35"/>
    <p:sldId id="286" r:id="rId36"/>
    <p:sldId id="298" r:id="rId37"/>
    <p:sldId id="292" r:id="rId38"/>
    <p:sldId id="293" r:id="rId39"/>
    <p:sldId id="294" r:id="rId40"/>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FF00"/>
    <a:srgbClr val="FF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autoAdjust="0"/>
    <p:restoredTop sz="94563" autoAdjust="0"/>
  </p:normalViewPr>
  <p:slideViewPr>
    <p:cSldViewPr>
      <p:cViewPr varScale="1">
        <p:scale>
          <a:sx n="63" d="100"/>
          <a:sy n="63" d="100"/>
        </p:scale>
        <p:origin x="-137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3554"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r>
              <a:rPr lang="en-US"/>
              <a:t>Click to edit Master title style</a:t>
            </a:r>
          </a:p>
        </p:txBody>
      </p:sp>
      <p:sp>
        <p:nvSpPr>
          <p:cNvPr id="23555"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23556" name="Freeform 4"/>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w="9525">
            <a:noFill/>
            <a:round/>
            <a:headEnd/>
            <a:tailEnd/>
          </a:ln>
        </p:spPr>
        <p:txBody>
          <a:bodyPr/>
          <a:lstStyle/>
          <a:p>
            <a:endParaRPr lang="en-US"/>
          </a:p>
        </p:txBody>
      </p:sp>
      <p:sp>
        <p:nvSpPr>
          <p:cNvPr id="23557" name="Rectangle 5"/>
          <p:cNvSpPr>
            <a:spLocks noGrp="1" noChangeArrowheads="1"/>
          </p:cNvSpPr>
          <p:nvPr>
            <p:ph type="ftr" sz="quarter" idx="3"/>
          </p:nvPr>
        </p:nvSpPr>
        <p:spPr/>
        <p:txBody>
          <a:bodyPr/>
          <a:lstStyle>
            <a:lvl1pPr>
              <a:defRPr/>
            </a:lvl1pPr>
          </a:lstStyle>
          <a:p>
            <a:endParaRPr lang="en-US"/>
          </a:p>
        </p:txBody>
      </p:sp>
      <p:sp>
        <p:nvSpPr>
          <p:cNvPr id="23558" name="Rectangle 6"/>
          <p:cNvSpPr>
            <a:spLocks noGrp="1" noChangeArrowheads="1"/>
          </p:cNvSpPr>
          <p:nvPr>
            <p:ph type="sldNum" sz="quarter" idx="4"/>
          </p:nvPr>
        </p:nvSpPr>
        <p:spPr/>
        <p:txBody>
          <a:bodyPr/>
          <a:lstStyle>
            <a:lvl1pPr>
              <a:defRPr/>
            </a:lvl1pPr>
          </a:lstStyle>
          <a:p>
            <a:fld id="{274D7140-D5BD-41A9-ACA1-9DE0AF054629}" type="slidenum">
              <a:rPr lang="ar-SA"/>
              <a:pPr/>
              <a:t>‹#›</a:t>
            </a:fld>
            <a:endParaRPr lang="en-US"/>
          </a:p>
        </p:txBody>
      </p:sp>
      <p:sp>
        <p:nvSpPr>
          <p:cNvPr id="23559" name="Rectangle 7"/>
          <p:cNvSpPr>
            <a:spLocks noGrp="1" noChangeArrowheads="1"/>
          </p:cNvSpPr>
          <p:nvPr>
            <p:ph type="dt" sz="quarter" idx="2"/>
          </p:nvPr>
        </p:nvSpPr>
        <p:spPr/>
        <p:txBody>
          <a:bodyPr/>
          <a:lstStyle>
            <a:lvl1pPr>
              <a:defRPr/>
            </a:lvl1p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878F4B4-CBB6-4418-A93F-8F6CDC082E0C}" type="slidenum">
              <a:rPr lang="ar-SA"/>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9DE06F9-503E-4D32-90E9-0DAC587A840D}" type="slidenum">
              <a:rPr lang="ar-SA"/>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5298" name="Group 2"/>
          <p:cNvGrpSpPr>
            <a:grpSpLocks/>
          </p:cNvGrpSpPr>
          <p:nvPr/>
        </p:nvGrpSpPr>
        <p:grpSpPr bwMode="auto">
          <a:xfrm>
            <a:off x="0" y="0"/>
            <a:ext cx="9140825" cy="6850063"/>
            <a:chOff x="0" y="0"/>
            <a:chExt cx="5758" cy="4315"/>
          </a:xfrm>
        </p:grpSpPr>
        <p:grpSp>
          <p:nvGrpSpPr>
            <p:cNvPr id="55299" name="Group 3"/>
            <p:cNvGrpSpPr>
              <a:grpSpLocks/>
            </p:cNvGrpSpPr>
            <p:nvPr userDrawn="1"/>
          </p:nvGrpSpPr>
          <p:grpSpPr bwMode="auto">
            <a:xfrm>
              <a:off x="1728" y="2230"/>
              <a:ext cx="4027" cy="2085"/>
              <a:chOff x="1728" y="2230"/>
              <a:chExt cx="4027" cy="2085"/>
            </a:xfrm>
          </p:grpSpPr>
          <p:sp>
            <p:nvSpPr>
              <p:cNvPr id="55300"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en-US"/>
              </a:p>
            </p:txBody>
          </p:sp>
          <p:sp>
            <p:nvSpPr>
              <p:cNvPr id="55301"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en-US"/>
              </a:p>
            </p:txBody>
          </p:sp>
          <p:sp>
            <p:nvSpPr>
              <p:cNvPr id="55302"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en-US"/>
              </a:p>
            </p:txBody>
          </p:sp>
          <p:sp>
            <p:nvSpPr>
              <p:cNvPr id="55303"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en-US"/>
              </a:p>
            </p:txBody>
          </p:sp>
          <p:sp>
            <p:nvSpPr>
              <p:cNvPr id="55304"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en-US"/>
              </a:p>
            </p:txBody>
          </p:sp>
        </p:grpSp>
        <p:sp>
          <p:nvSpPr>
            <p:cNvPr id="55305"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US"/>
            </a:p>
          </p:txBody>
        </p:sp>
        <p:sp>
          <p:nvSpPr>
            <p:cNvPr id="55306"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grpSp>
      <p:sp>
        <p:nvSpPr>
          <p:cNvPr id="55307" name="Rectangle 11"/>
          <p:cNvSpPr>
            <a:spLocks noGrp="1" noChangeArrowheads="1"/>
          </p:cNvSpPr>
          <p:nvPr>
            <p:ph type="ctrTitle" sz="quarter"/>
          </p:nvPr>
        </p:nvSpPr>
        <p:spPr>
          <a:xfrm>
            <a:off x="685800" y="1736725"/>
            <a:ext cx="7772400" cy="1920875"/>
          </a:xfrm>
        </p:spPr>
        <p:txBody>
          <a:bodyPr/>
          <a:lstStyle>
            <a:lvl1pPr>
              <a:defRPr sz="6000"/>
            </a:lvl1pPr>
          </a:lstStyle>
          <a:p>
            <a:r>
              <a:rPr lang="en-US"/>
              <a:t>Click to edit Master title style</a:t>
            </a:r>
          </a:p>
        </p:txBody>
      </p:sp>
      <p:sp>
        <p:nvSpPr>
          <p:cNvPr id="55308"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55309" name="Rectangle 13"/>
          <p:cNvSpPr>
            <a:spLocks noGrp="1" noChangeArrowheads="1"/>
          </p:cNvSpPr>
          <p:nvPr>
            <p:ph type="dt" sz="quarter" idx="2"/>
          </p:nvPr>
        </p:nvSpPr>
        <p:spPr>
          <a:xfrm>
            <a:off x="457200" y="6248400"/>
            <a:ext cx="2133600" cy="476250"/>
          </a:xfrm>
        </p:spPr>
        <p:txBody>
          <a:bodyPr/>
          <a:lstStyle>
            <a:lvl1pPr>
              <a:defRPr/>
            </a:lvl1pPr>
          </a:lstStyle>
          <a:p>
            <a:endParaRPr lang="en-US"/>
          </a:p>
        </p:txBody>
      </p:sp>
      <p:sp>
        <p:nvSpPr>
          <p:cNvPr id="55310" name="Rectangle 14"/>
          <p:cNvSpPr>
            <a:spLocks noGrp="1" noChangeArrowheads="1"/>
          </p:cNvSpPr>
          <p:nvPr>
            <p:ph type="ftr" sz="quarter" idx="3"/>
          </p:nvPr>
        </p:nvSpPr>
        <p:spPr>
          <a:xfrm>
            <a:off x="3124200" y="6251575"/>
            <a:ext cx="2895600" cy="476250"/>
          </a:xfrm>
        </p:spPr>
        <p:txBody>
          <a:bodyPr/>
          <a:lstStyle>
            <a:lvl1pPr>
              <a:defRPr/>
            </a:lvl1pPr>
          </a:lstStyle>
          <a:p>
            <a:endParaRPr lang="en-US"/>
          </a:p>
        </p:txBody>
      </p:sp>
      <p:sp>
        <p:nvSpPr>
          <p:cNvPr id="55311" name="Rectangle 15"/>
          <p:cNvSpPr>
            <a:spLocks noGrp="1" noChangeArrowheads="1"/>
          </p:cNvSpPr>
          <p:nvPr>
            <p:ph type="sldNum" sz="quarter" idx="4"/>
          </p:nvPr>
        </p:nvSpPr>
        <p:spPr>
          <a:xfrm>
            <a:off x="6553200" y="6254750"/>
            <a:ext cx="2133600" cy="476250"/>
          </a:xfrm>
        </p:spPr>
        <p:txBody>
          <a:bodyPr/>
          <a:lstStyle>
            <a:lvl1pPr>
              <a:defRPr/>
            </a:lvl1pPr>
          </a:lstStyle>
          <a:p>
            <a:fld id="{8213EF6F-10E1-406A-BC0C-34D89DFDB061}" type="slidenum">
              <a:rPr lang="ar-SA"/>
              <a:pPr/>
              <a:t>‹#›</a:t>
            </a:fld>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D0358E9F-8335-47F4-AE0C-F21EE43F5D54}" type="slidenum">
              <a:rPr lang="ar-SA"/>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B50CAF3D-CC99-473D-9F30-8DC723AEDE59}" type="slidenum">
              <a:rPr lang="ar-SA"/>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493B961C-2406-4B23-8AAA-1424197881F4}" type="slidenum">
              <a:rPr lang="ar-SA"/>
              <a:pPr/>
              <a:t>‹#›</a:t>
            </a:fld>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Slide Number Placeholder 7"/>
          <p:cNvSpPr>
            <a:spLocks noGrp="1"/>
          </p:cNvSpPr>
          <p:nvPr>
            <p:ph type="sldNum" sz="quarter" idx="11"/>
          </p:nvPr>
        </p:nvSpPr>
        <p:spPr/>
        <p:txBody>
          <a:bodyPr/>
          <a:lstStyle>
            <a:lvl1pPr>
              <a:defRPr/>
            </a:lvl1pPr>
          </a:lstStyle>
          <a:p>
            <a:fld id="{5A7C499B-C7D3-4A84-9A78-CFC344E43394}" type="slidenum">
              <a:rPr lang="ar-SA"/>
              <a:pPr/>
              <a:t>‹#›</a:t>
            </a:fld>
            <a:endParaRPr lang="en-US"/>
          </a:p>
        </p:txBody>
      </p:sp>
      <p:sp>
        <p:nvSpPr>
          <p:cNvPr id="9" name="Footer Placeholder 8"/>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Slide Number Placeholder 3"/>
          <p:cNvSpPr>
            <a:spLocks noGrp="1"/>
          </p:cNvSpPr>
          <p:nvPr>
            <p:ph type="sldNum" sz="quarter" idx="11"/>
          </p:nvPr>
        </p:nvSpPr>
        <p:spPr/>
        <p:txBody>
          <a:bodyPr/>
          <a:lstStyle>
            <a:lvl1pPr>
              <a:defRPr/>
            </a:lvl1pPr>
          </a:lstStyle>
          <a:p>
            <a:fld id="{F90E9A38-C5F8-459B-B96E-57BC60C7558A}" type="slidenum">
              <a:rPr lang="ar-SA"/>
              <a:pPr/>
              <a:t>‹#›</a:t>
            </a:fld>
            <a:endParaRPr lang="en-US"/>
          </a:p>
        </p:txBody>
      </p:sp>
      <p:sp>
        <p:nvSpPr>
          <p:cNvPr id="5" name="Footer Placeholder 4"/>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Slide Number Placeholder 2"/>
          <p:cNvSpPr>
            <a:spLocks noGrp="1"/>
          </p:cNvSpPr>
          <p:nvPr>
            <p:ph type="sldNum" sz="quarter" idx="11"/>
          </p:nvPr>
        </p:nvSpPr>
        <p:spPr/>
        <p:txBody>
          <a:bodyPr/>
          <a:lstStyle>
            <a:lvl1pPr>
              <a:defRPr/>
            </a:lvl1pPr>
          </a:lstStyle>
          <a:p>
            <a:fld id="{C8282D3E-13A2-4DD2-A32E-3E004D4334A4}" type="slidenum">
              <a:rPr lang="ar-SA"/>
              <a:pPr/>
              <a:t>‹#›</a:t>
            </a:fld>
            <a:endParaRPr lang="en-US"/>
          </a:p>
        </p:txBody>
      </p:sp>
      <p:sp>
        <p:nvSpPr>
          <p:cNvPr id="4" name="Footer Placeholder 3"/>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7E9E782D-9C15-4FD6-ABC5-F106AA93FDAE}" type="slidenum">
              <a:rPr lang="ar-SA"/>
              <a:pPr/>
              <a:t>‹#›</a:t>
            </a:fld>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658B0E-86AA-4500-9D37-108013A8426B}" type="slidenum">
              <a:rPr lang="ar-SA"/>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1BBEE632-1E8E-4E0D-BFED-F2FF6688BB72}" type="slidenum">
              <a:rPr lang="ar-SA"/>
              <a:pPr/>
              <a:t>‹#›</a:t>
            </a:fld>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DE7CE527-40EA-4FC4-A53A-50DB6257B9B0}" type="slidenum">
              <a:rPr lang="ar-SA"/>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579D3F3D-BA7A-4195-B237-0B2653CE4074}" type="slidenum">
              <a:rPr lang="ar-SA"/>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endParaRPr lang="en-US"/>
          </a:p>
        </p:txBody>
      </p:sp>
      <p:sp>
        <p:nvSpPr>
          <p:cNvPr id="8" name="Slide Number Placeholder 7"/>
          <p:cNvSpPr>
            <a:spLocks noGrp="1"/>
          </p:cNvSpPr>
          <p:nvPr>
            <p:ph type="sldNum" sz="quarter" idx="11"/>
          </p:nvPr>
        </p:nvSpPr>
        <p:spPr/>
        <p:txBody>
          <a:bodyPr/>
          <a:lstStyle/>
          <a:p>
            <a:fld id="{438025DD-D04D-49A9-A5A9-0E0EDAC98551}" type="slidenum">
              <a:rPr lang="ar-SA"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D5D51C-6B03-4AE2-AB8A-D258AE3343D2}" type="slidenum">
              <a:rPr lang="ar-SA"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F3D1C7-067E-414F-AAEA-687E0815C51A}" type="slidenum">
              <a:rPr lang="ar-SA" smtClean="0"/>
              <a:pPr/>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C22863-A0D1-41AC-BA7D-3AF3DE661F31}" type="slidenum">
              <a:rPr lang="ar-SA" smtClean="0"/>
              <a:pPr/>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07C00D-1093-441A-AAC6-3CBD0BE95CB2}" type="slidenum">
              <a:rPr lang="ar-SA" smtClean="0"/>
              <a:pPr/>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B669DF-9306-40FD-8192-251D3F6CCAC9}" type="slidenum">
              <a:rPr lang="ar-SA"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CB55EA-91B2-4D59-9C79-3914B521348C}" type="slidenum">
              <a:rPr lang="ar-SA"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9F376AC-FF12-4E42-A544-3AEEA1E2DCAB}" type="slidenum">
              <a:rPr lang="ar-SA"/>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B835B5-ED76-438C-B7E2-920CC6C5CF78}" type="slidenum">
              <a:rPr lang="ar-SA"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973DAE-C084-473E-B1F2-3DAD2D6861A2}" type="slidenum">
              <a:rPr lang="ar-SA"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F50E8B-212A-4C3E-A147-C0F830BC5107}" type="slidenum">
              <a:rPr lang="ar-SA"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1E45F5-707D-4656-BAE3-CAFD509C010F}" type="slidenum">
              <a:rPr lang="ar-SA"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7293AB6-BED0-4E16-B407-4BD7235B1450}" type="slidenum">
              <a:rPr lang="ar-SA"/>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AB70287A-2A09-43E2-93B2-E5D70390B1EC}" type="slidenum">
              <a:rPr lang="ar-SA"/>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6B37786-421B-4776-87E3-26A329915F3A}" type="slidenum">
              <a:rPr lang="ar-SA"/>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5F98547B-65CA-49A0-9A4A-5AF10A279079}" type="slidenum">
              <a:rPr lang="ar-SA"/>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B04945A-952E-4320-8A76-5805E662D088}" type="slidenum">
              <a:rPr lang="ar-SA"/>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95D657D-FC17-46E0-A40B-17FCB363792C}" type="slidenum">
              <a:rPr lang="ar-SA"/>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2531" name="Rectangle 3"/>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253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0">
              <a:defRPr sz="1400">
                <a:effectLst>
                  <a:outerShdw blurRad="38100" dist="38100" dir="2700000" algn="tl">
                    <a:srgbClr val="000000"/>
                  </a:outerShdw>
                </a:effectLst>
              </a:defRPr>
            </a:lvl1pPr>
          </a:lstStyle>
          <a:p>
            <a:endParaRPr lang="en-US"/>
          </a:p>
        </p:txBody>
      </p:sp>
      <p:sp>
        <p:nvSpPr>
          <p:cNvPr id="2253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rtl="0">
              <a:defRPr sz="1400">
                <a:effectLst>
                  <a:outerShdw blurRad="38100" dist="38100" dir="2700000" algn="tl">
                    <a:srgbClr val="000000"/>
                  </a:outerShdw>
                </a:effectLst>
              </a:defRPr>
            </a:lvl1pPr>
          </a:lstStyle>
          <a:p>
            <a:endParaRPr lang="en-US"/>
          </a:p>
        </p:txBody>
      </p:sp>
      <p:sp>
        <p:nvSpPr>
          <p:cNvPr id="2253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0">
              <a:defRPr sz="1400">
                <a:effectLst>
                  <a:outerShdw blurRad="38100" dist="38100" dir="2700000" algn="tl">
                    <a:srgbClr val="000000"/>
                  </a:outerShdw>
                </a:effectLst>
              </a:defRPr>
            </a:lvl1pPr>
          </a:lstStyle>
          <a:p>
            <a:fld id="{D77140F3-AD1D-40C8-AA4F-F8BB2D43768F}" type="slidenum">
              <a:rPr lang="ar-SA"/>
              <a:pPr/>
              <a:t>‹#›</a:t>
            </a:fld>
            <a:endParaRPr lang="en-US"/>
          </a:p>
        </p:txBody>
      </p:sp>
    </p:spTree>
  </p:cSld>
  <p:clrMap bg1="dk2" tx1="lt1" bg2="dk1" tx2="lt2" accent1="accent1" accent2="accent2" accent3="accent3" accent4="accent4" accent5="accent5" accent6="accent6" hlink="hlink" folHlink="folHlink"/>
  <p:sldLayoutIdLst>
    <p:sldLayoutId id="2147483658"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rtl="1"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1"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2pPr>
      <a:lvl3pPr algn="l" rtl="1"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3pPr>
      <a:lvl4pPr algn="l" rtl="1"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4pPr>
      <a:lvl5pPr algn="l" rtl="1"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5pPr>
      <a:lvl6pPr marL="457200" algn="l" rtl="1"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6pPr>
      <a:lvl7pPr marL="914400" algn="l" rtl="1"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7pPr>
      <a:lvl8pPr marL="1371600" algn="l" rtl="1"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8pPr>
      <a:lvl9pPr marL="1828800" algn="l" rtl="1"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9pPr>
    </p:titleStyle>
    <p:bodyStyle>
      <a:lvl1pPr marL="342900" indent="-342900" algn="r" rtl="1" fontAlgn="base">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r" rtl="1" fontAlgn="base">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cs typeface="+mn-cs"/>
        </a:defRPr>
      </a:lvl2pPr>
      <a:lvl3pPr marL="1143000" indent="-228600" algn="r" rtl="1" fontAlgn="base">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cs typeface="+mn-cs"/>
        </a:defRPr>
      </a:lvl3pPr>
      <a:lvl4pPr marL="1600200" indent="-228600" algn="r" rtl="1" fontAlgn="base">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cs typeface="+mn-cs"/>
        </a:defRPr>
      </a:lvl4pPr>
      <a:lvl5pPr marL="2057400" indent="-228600" algn="r" rtl="1"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5pPr>
      <a:lvl6pPr marL="2514600" indent="-228600" algn="r" rtl="1"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6pPr>
      <a:lvl7pPr marL="2971800" indent="-228600" algn="r" rtl="1"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7pPr>
      <a:lvl8pPr marL="3429000" indent="-228600" algn="r" rtl="1"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8pPr>
      <a:lvl9pPr marL="3886200" indent="-228600" algn="r" rtl="1"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0">
              <a:defRPr sz="1200"/>
            </a:lvl1pPr>
          </a:lstStyle>
          <a:p>
            <a:endParaRPr lang="en-US"/>
          </a:p>
        </p:txBody>
      </p:sp>
      <p:sp>
        <p:nvSpPr>
          <p:cNvPr id="54275"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0">
              <a:defRPr sz="1200"/>
            </a:lvl1pPr>
          </a:lstStyle>
          <a:p>
            <a:fld id="{160CCA77-A0FE-4CFB-983A-0FB9E82A565A}" type="slidenum">
              <a:rPr lang="ar-SA"/>
              <a:pPr/>
              <a:t>‹#›</a:t>
            </a:fld>
            <a:endParaRPr lang="en-US"/>
          </a:p>
        </p:txBody>
      </p:sp>
      <p:grpSp>
        <p:nvGrpSpPr>
          <p:cNvPr id="54276" name="Group 4"/>
          <p:cNvGrpSpPr>
            <a:grpSpLocks/>
          </p:cNvGrpSpPr>
          <p:nvPr/>
        </p:nvGrpSpPr>
        <p:grpSpPr bwMode="auto">
          <a:xfrm>
            <a:off x="0" y="0"/>
            <a:ext cx="9140825" cy="6850063"/>
            <a:chOff x="0" y="0"/>
            <a:chExt cx="5758" cy="4315"/>
          </a:xfrm>
        </p:grpSpPr>
        <p:grpSp>
          <p:nvGrpSpPr>
            <p:cNvPr id="54277" name="Group 5"/>
            <p:cNvGrpSpPr>
              <a:grpSpLocks/>
            </p:cNvGrpSpPr>
            <p:nvPr userDrawn="1"/>
          </p:nvGrpSpPr>
          <p:grpSpPr bwMode="auto">
            <a:xfrm>
              <a:off x="1728" y="2230"/>
              <a:ext cx="4027" cy="2085"/>
              <a:chOff x="1728" y="2230"/>
              <a:chExt cx="4027" cy="2085"/>
            </a:xfrm>
          </p:grpSpPr>
          <p:sp>
            <p:nvSpPr>
              <p:cNvPr id="54278"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en-US"/>
              </a:p>
            </p:txBody>
          </p:sp>
          <p:sp>
            <p:nvSpPr>
              <p:cNvPr id="54279"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en-US"/>
              </a:p>
            </p:txBody>
          </p:sp>
          <p:sp>
            <p:nvSpPr>
              <p:cNvPr id="54280"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en-US"/>
              </a:p>
            </p:txBody>
          </p:sp>
          <p:sp>
            <p:nvSpPr>
              <p:cNvPr id="54281"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en-US"/>
              </a:p>
            </p:txBody>
          </p:sp>
          <p:sp>
            <p:nvSpPr>
              <p:cNvPr id="54282"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en-US"/>
              </a:p>
            </p:txBody>
          </p:sp>
        </p:grpSp>
        <p:sp>
          <p:nvSpPr>
            <p:cNvPr id="54283"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US"/>
            </a:p>
          </p:txBody>
        </p:sp>
        <p:sp>
          <p:nvSpPr>
            <p:cNvPr id="54284"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grpSp>
      <p:sp>
        <p:nvSpPr>
          <p:cNvPr id="54285"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4286"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rtl="0">
              <a:defRPr sz="1200"/>
            </a:lvl1pPr>
          </a:lstStyle>
          <a:p>
            <a:endParaRPr lang="en-US"/>
          </a:p>
        </p:txBody>
      </p:sp>
      <p:sp>
        <p:nvSpPr>
          <p:cNvPr id="54287"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66"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timing>
    <p:tnLst>
      <p:par>
        <p:cTn id="1" dur="indefinite" restart="never" nodeType="tmRoot"/>
      </p:par>
    </p:tnLst>
  </p:timing>
  <p:txStyles>
    <p:titleStyle>
      <a:lvl1pPr algn="ctr" rtl="1"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1"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2pPr>
      <a:lvl3pPr algn="ctr" rtl="1"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3pPr>
      <a:lvl4pPr algn="ctr" rtl="1"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4pPr>
      <a:lvl5pPr algn="ctr" rtl="1"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5pPr>
      <a:lvl6pPr marL="457200" algn="ctr" rtl="1"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6pPr>
      <a:lvl7pPr marL="914400" algn="ctr" rtl="1"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7pPr>
      <a:lvl8pPr marL="1371600" algn="ctr" rtl="1"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8pPr>
      <a:lvl9pPr marL="1828800" algn="ctr" rtl="1"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9pPr>
    </p:titleStyle>
    <p:bodyStyle>
      <a:lvl1pPr marL="342900" indent="-342900" algn="r" rtl="1" fontAlgn="base">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r" rtl="1" fontAlgn="base">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r" rtl="1" fontAlgn="base">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r" rtl="1" fontAlgn="base">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r" rtl="1"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r" rtl="1"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r" rtl="1"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r" rtl="1"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r" rtl="1"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09E92CD7-2E9D-458A-ABF9-4B06CFEC51C9}" type="slidenum">
              <a:rPr lang="ar-SA" smtClean="0"/>
              <a:pPr/>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824" r:id="rId1"/>
    <p:sldLayoutId id="2147483825" r:id="rId2"/>
    <p:sldLayoutId id="2147483826" r:id="rId3"/>
    <p:sldLayoutId id="2147483827" r:id="rId4"/>
    <p:sldLayoutId id="2147483828" r:id="rId5"/>
    <p:sldLayoutId id="2147483829" r:id="rId6"/>
    <p:sldLayoutId id="2147483830" r:id="rId7"/>
    <p:sldLayoutId id="2147483831" r:id="rId8"/>
    <p:sldLayoutId id="2147483832" r:id="rId9"/>
    <p:sldLayoutId id="2147483833" r:id="rId10"/>
    <p:sldLayoutId id="2147483834"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3.jpeg"/><Relationship Id="rId1" Type="http://schemas.openxmlformats.org/officeDocument/2006/relationships/slideLayout" Target="../slideLayouts/slideLayout6.xml"/><Relationship Id="rId6" Type="http://schemas.openxmlformats.org/officeDocument/2006/relationships/slide" Target="slide35.xml"/><Relationship Id="rId5" Type="http://schemas.openxmlformats.org/officeDocument/2006/relationships/slide" Target="slide30.xml"/><Relationship Id="rId4" Type="http://schemas.openxmlformats.org/officeDocument/2006/relationships/slide" Target="slide16.xml"/></Relationships>
</file>

<file path=ppt/slides/_rels/slide2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1.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pPr algn="ctr"/>
            <a:r>
              <a:rPr lang="ar-SA" sz="7200" dirty="0" smtClean="0">
                <a:latin typeface="IranNastaliq" pitchFamily="18" charset="0"/>
                <a:cs typeface="IranNastaliq" pitchFamily="18" charset="0"/>
              </a:rPr>
              <a:t>بسم الله الرحمن الرحيم</a:t>
            </a:r>
            <a:endParaRPr lang="en-US" sz="7200" dirty="0">
              <a:latin typeface="IranNastaliq" pitchFamily="18" charset="0"/>
              <a:cs typeface="IranNastaliq" pitchFamily="18" charset="0"/>
            </a:endParaRPr>
          </a:p>
        </p:txBody>
      </p:sp>
    </p:spTree>
    <p:extLst>
      <p:ext uri="{BB962C8B-B14F-4D97-AF65-F5344CB8AC3E}">
        <p14:creationId xmlns:p14="http://schemas.microsoft.com/office/powerpoint/2010/main" val="2787793864"/>
      </p:ext>
    </p:extLst>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Rectangle 4"/>
          <p:cNvSpPr>
            <a:spLocks noGrp="1" noChangeArrowheads="1"/>
          </p:cNvSpPr>
          <p:nvPr>
            <p:ph type="title"/>
          </p:nvPr>
        </p:nvSpPr>
        <p:spPr/>
        <p:txBody>
          <a:bodyPr/>
          <a:lstStyle/>
          <a:p>
            <a:r>
              <a:rPr lang="ar-SA" b="1">
                <a:cs typeface="B Mitra" pitchFamily="2" charset="-78"/>
              </a:rPr>
              <a:t>ويژگي هاي سنگ هاي رسوبي:</a:t>
            </a:r>
            <a:r>
              <a:rPr lang="ar-SA"/>
              <a:t> </a:t>
            </a:r>
            <a:endParaRPr lang="en-US"/>
          </a:p>
        </p:txBody>
      </p:sp>
      <p:pic>
        <p:nvPicPr>
          <p:cNvPr id="51206" name="Picture 6" descr="03"/>
          <p:cNvPicPr>
            <a:picLocks noChangeAspect="1" noChangeArrowheads="1"/>
          </p:cNvPicPr>
          <p:nvPr/>
        </p:nvPicPr>
        <p:blipFill>
          <a:blip r:embed="rId2"/>
          <a:srcRect/>
          <a:stretch>
            <a:fillRect/>
          </a:stretch>
        </p:blipFill>
        <p:spPr bwMode="auto">
          <a:xfrm>
            <a:off x="250825" y="2492375"/>
            <a:ext cx="8424863" cy="194468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1206"/>
                                        </p:tgtEl>
                                        <p:attrNameLst>
                                          <p:attrName>style.visibility</p:attrName>
                                        </p:attrNameLst>
                                      </p:cBhvr>
                                      <p:to>
                                        <p:strVal val="visible"/>
                                      </p:to>
                                    </p:set>
                                    <p:animEffect transition="in" filter="fade">
                                      <p:cBhvr>
                                        <p:cTn id="7" dur="1000"/>
                                        <p:tgtEl>
                                          <p:spTgt spid="51206"/>
                                        </p:tgtEl>
                                      </p:cBhvr>
                                    </p:animEffect>
                                    <p:anim calcmode="lin" valueType="num">
                                      <p:cBhvr>
                                        <p:cTn id="8" dur="1000" fill="hold"/>
                                        <p:tgtEl>
                                          <p:spTgt spid="51206"/>
                                        </p:tgtEl>
                                        <p:attrNameLst>
                                          <p:attrName>ppt_x</p:attrName>
                                        </p:attrNameLst>
                                      </p:cBhvr>
                                      <p:tavLst>
                                        <p:tav tm="0">
                                          <p:val>
                                            <p:strVal val="#ppt_x"/>
                                          </p:val>
                                        </p:tav>
                                        <p:tav tm="100000">
                                          <p:val>
                                            <p:strVal val="#ppt_x"/>
                                          </p:val>
                                        </p:tav>
                                      </p:tavLst>
                                    </p:anim>
                                    <p:anim calcmode="lin" valueType="num">
                                      <p:cBhvr>
                                        <p:cTn id="9" dur="1000" fill="hold"/>
                                        <p:tgtEl>
                                          <p:spTgt spid="5120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rrowheads="1"/>
          </p:cNvSpPr>
          <p:nvPr>
            <p:ph type="title"/>
          </p:nvPr>
        </p:nvSpPr>
        <p:spPr/>
        <p:txBody>
          <a:bodyPr/>
          <a:lstStyle/>
          <a:p>
            <a:r>
              <a:rPr lang="ar-SA">
                <a:cs typeface="2  Titr" pitchFamily="2" charset="-78"/>
              </a:rPr>
              <a:t>فسيل چيست؟</a:t>
            </a:r>
            <a:r>
              <a:rPr lang="ar-SA"/>
              <a:t> </a:t>
            </a:r>
            <a:endParaRPr lang="en-US"/>
          </a:p>
        </p:txBody>
      </p:sp>
      <p:sp>
        <p:nvSpPr>
          <p:cNvPr id="53251" name="Rectangle 3"/>
          <p:cNvSpPr>
            <a:spLocks noGrp="1" noChangeArrowheads="1"/>
          </p:cNvSpPr>
          <p:nvPr>
            <p:ph type="body" idx="1"/>
          </p:nvPr>
        </p:nvSpPr>
        <p:spPr/>
        <p:txBody>
          <a:bodyPr/>
          <a:lstStyle/>
          <a:p>
            <a:pPr algn="ctr" rtl="0"/>
            <a:r>
              <a:rPr lang="ar-SA" sz="4000" b="1" dirty="0">
                <a:cs typeface="B Nazanin" pitchFamily="2" charset="-78"/>
              </a:rPr>
              <a:t>آثار و بقاياي جانداران گذشته كه بين سنگ هاي رسوبي يافت مي شوند فسيل نام دارند</a:t>
            </a:r>
            <a:br>
              <a:rPr lang="ar-SA" sz="4000" b="1" dirty="0">
                <a:cs typeface="B Nazanin" pitchFamily="2" charset="-78"/>
              </a:rPr>
            </a:br>
            <a:r>
              <a:rPr lang="ar-SA" sz="4000" b="1" dirty="0">
                <a:cs typeface="B Nazanin" pitchFamily="2" charset="-78"/>
              </a:rPr>
              <a:t>فسيل بيش تر در بين سنگ هاي رستي </a:t>
            </a:r>
            <a:r>
              <a:rPr lang="fa-IR" sz="4000" b="1" dirty="0">
                <a:cs typeface="B Nazanin" pitchFamily="2" charset="-78"/>
              </a:rPr>
              <a:t>و</a:t>
            </a:r>
            <a:r>
              <a:rPr lang="ar-SA" sz="4000" b="1" dirty="0">
                <a:cs typeface="B Nazanin" pitchFamily="2" charset="-78"/>
              </a:rPr>
              <a:t> آهكي </a:t>
            </a:r>
            <a:r>
              <a:rPr lang="fa-IR" sz="4000" b="1" dirty="0">
                <a:cs typeface="B Nazanin" pitchFamily="2" charset="-78"/>
              </a:rPr>
              <a:t>و</a:t>
            </a:r>
            <a:r>
              <a:rPr lang="ar-SA" sz="4000" b="1" dirty="0">
                <a:cs typeface="B Nazanin" pitchFamily="2" charset="-78"/>
              </a:rPr>
              <a:t> ماسه سنگ ها يافت مي شود دانشمندان از فسيل چه استفاده اي مي برند؟ تاريخ گذشته زمين را تعيين مي كنند </a:t>
            </a:r>
            <a:endParaRPr lang="en-US" sz="4000" b="1" dirty="0">
              <a:cs typeface="B Nazanin" pitchFamily="2" charset="-78"/>
            </a:endParaRPr>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Effect transition="in" filter="fade">
                                      <p:cBhvr>
                                        <p:cTn id="7" dur="500"/>
                                        <p:tgtEl>
                                          <p:spTgt spid="532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ar-SA" sz="4400" b="1" dirty="0">
                <a:cs typeface="2  Titr" pitchFamily="2" charset="-78"/>
              </a:rPr>
              <a:t>ج) سنگ هاي دگرگوني:</a:t>
            </a:r>
            <a:endParaRPr lang="en-US" b="1" dirty="0"/>
          </a:p>
        </p:txBody>
      </p:sp>
      <p:sp>
        <p:nvSpPr>
          <p:cNvPr id="66563" name="Rectangle 3"/>
          <p:cNvSpPr>
            <a:spLocks noGrp="1" noChangeArrowheads="1"/>
          </p:cNvSpPr>
          <p:nvPr>
            <p:ph idx="1"/>
          </p:nvPr>
        </p:nvSpPr>
        <p:spPr>
          <a:xfrm>
            <a:off x="457200" y="1600200"/>
            <a:ext cx="8229600" cy="2044700"/>
          </a:xfrm>
        </p:spPr>
        <p:txBody>
          <a:bodyPr/>
          <a:lstStyle/>
          <a:p>
            <a:pPr algn="ctr">
              <a:buFont typeface="Wingdings" pitchFamily="2" charset="2"/>
              <a:buNone/>
            </a:pPr>
            <a:r>
              <a:rPr lang="ar-SA" sz="4000" b="1" dirty="0">
                <a:cs typeface="B Nazanin" pitchFamily="2" charset="-78"/>
              </a:rPr>
              <a:t>سنگ هائي هستند كه از دگرگون شدن سنگ هاي آذرين يا رسوبي حاصل مي شوند مثل مرمر </a:t>
            </a:r>
            <a:r>
              <a:rPr lang="fa-IR" sz="4000" b="1" dirty="0">
                <a:cs typeface="B Nazanin" pitchFamily="2" charset="-78"/>
              </a:rPr>
              <a:t>و</a:t>
            </a:r>
            <a:r>
              <a:rPr lang="ar-SA" sz="4000" b="1" dirty="0">
                <a:cs typeface="B Nazanin" pitchFamily="2" charset="-78"/>
              </a:rPr>
              <a:t> گنيس </a:t>
            </a:r>
            <a:r>
              <a:rPr lang="fa-IR" sz="4000" b="1" dirty="0">
                <a:cs typeface="B Nazanin" pitchFamily="2" charset="-78"/>
              </a:rPr>
              <a:t>و</a:t>
            </a:r>
            <a:r>
              <a:rPr lang="ar-SA" sz="4000" b="1" dirty="0">
                <a:cs typeface="B Nazanin" pitchFamily="2" charset="-78"/>
              </a:rPr>
              <a:t> كوارتزيت</a:t>
            </a:r>
            <a:r>
              <a:rPr lang="ar-SA" dirty="0"/>
              <a:t> </a:t>
            </a:r>
            <a:endParaRPr lang="en-US" dirty="0"/>
          </a:p>
        </p:txBody>
      </p:sp>
      <p:pic>
        <p:nvPicPr>
          <p:cNvPr id="66565" name="Picture 5" descr="04"/>
          <p:cNvPicPr>
            <a:picLocks noChangeAspect="1" noChangeArrowheads="1"/>
          </p:cNvPicPr>
          <p:nvPr/>
        </p:nvPicPr>
        <p:blipFill>
          <a:blip r:embed="rId2"/>
          <a:srcRect/>
          <a:stretch>
            <a:fillRect/>
          </a:stretch>
        </p:blipFill>
        <p:spPr bwMode="auto">
          <a:xfrm>
            <a:off x="468313" y="3644900"/>
            <a:ext cx="7816850" cy="2447925"/>
          </a:xfrm>
          <a:prstGeom prst="rect">
            <a:avLst/>
          </a:prstGeom>
          <a:noFill/>
        </p:spPr>
      </p:pic>
    </p:spTree>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6565"/>
                                        </p:tgtEl>
                                        <p:attrNameLst>
                                          <p:attrName>style.visibility</p:attrName>
                                        </p:attrNameLst>
                                      </p:cBhvr>
                                      <p:to>
                                        <p:strVal val="visible"/>
                                      </p:to>
                                    </p:set>
                                    <p:animEffect transition="in" filter="wipe(down)">
                                      <p:cBhvr>
                                        <p:cTn id="7" dur="500"/>
                                        <p:tgtEl>
                                          <p:spTgt spid="6656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6563">
                                            <p:txEl>
                                              <p:pRg st="0" end="0"/>
                                            </p:txEl>
                                          </p:spTgt>
                                        </p:tgtEl>
                                        <p:attrNameLst>
                                          <p:attrName>style.visibility</p:attrName>
                                        </p:attrNameLst>
                                      </p:cBhvr>
                                      <p:to>
                                        <p:strVal val="visible"/>
                                      </p:to>
                                    </p:set>
                                    <p:animEffect transition="in" filter="barn(inVertical)">
                                      <p:cBhvr>
                                        <p:cTn id="12" dur="500"/>
                                        <p:tgtEl>
                                          <p:spTgt spid="6656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0901" name="Picture 5" descr="05"/>
          <p:cNvPicPr>
            <a:picLocks noChangeAspect="1" noChangeArrowheads="1"/>
          </p:cNvPicPr>
          <p:nvPr/>
        </p:nvPicPr>
        <p:blipFill>
          <a:blip r:embed="rId2"/>
          <a:srcRect/>
          <a:stretch>
            <a:fillRect/>
          </a:stretch>
        </p:blipFill>
        <p:spPr bwMode="auto">
          <a:xfrm>
            <a:off x="755650" y="1196975"/>
            <a:ext cx="7561263" cy="4562475"/>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0901"/>
                                        </p:tgtEl>
                                        <p:attrNameLst>
                                          <p:attrName>style.visibility</p:attrName>
                                        </p:attrNameLst>
                                      </p:cBhvr>
                                      <p:to>
                                        <p:strVal val="visible"/>
                                      </p:to>
                                    </p:set>
                                    <p:animEffect transition="in" filter="fade">
                                      <p:cBhvr>
                                        <p:cTn id="7" dur="1000"/>
                                        <p:tgtEl>
                                          <p:spTgt spid="80901"/>
                                        </p:tgtEl>
                                      </p:cBhvr>
                                    </p:animEffect>
                                    <p:anim calcmode="lin" valueType="num">
                                      <p:cBhvr>
                                        <p:cTn id="8" dur="1000" fill="hold"/>
                                        <p:tgtEl>
                                          <p:spTgt spid="80901"/>
                                        </p:tgtEl>
                                        <p:attrNameLst>
                                          <p:attrName>ppt_x</p:attrName>
                                        </p:attrNameLst>
                                      </p:cBhvr>
                                      <p:tavLst>
                                        <p:tav tm="0">
                                          <p:val>
                                            <p:strVal val="#ppt_x"/>
                                          </p:val>
                                        </p:tav>
                                        <p:tav tm="100000">
                                          <p:val>
                                            <p:strVal val="#ppt_x"/>
                                          </p:val>
                                        </p:tav>
                                      </p:tavLst>
                                    </p:anim>
                                    <p:anim calcmode="lin" valueType="num">
                                      <p:cBhvr>
                                        <p:cTn id="9" dur="1000" fill="hold"/>
                                        <p:tgtEl>
                                          <p:spTgt spid="8090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468313" y="2276475"/>
            <a:ext cx="8229600" cy="1139825"/>
          </a:xfrm>
        </p:spPr>
        <p:txBody>
          <a:bodyPr/>
          <a:lstStyle/>
          <a:p>
            <a:pPr algn="r"/>
            <a:r>
              <a:rPr lang="ar-SA" sz="4000" b="1" dirty="0">
                <a:cs typeface="2  Mitra_5 (MRT)" pitchFamily="2" charset="-78"/>
              </a:rPr>
              <a:t>وقتي سنگي دچار دگرگوني مي شود ممكن است دو نوع تغيير در ساختمان آن بوجود بيايد</a:t>
            </a:r>
            <a:endParaRPr lang="en-US" sz="4000" b="1" dirty="0">
              <a:cs typeface="2  Mitra_5 (MRT)" pitchFamily="2" charset="-78"/>
            </a:endParaRPr>
          </a:p>
        </p:txBody>
      </p:sp>
      <p:sp>
        <p:nvSpPr>
          <p:cNvPr id="71683" name="Rectangle 3"/>
          <p:cNvSpPr>
            <a:spLocks noGrp="1" noChangeArrowheads="1"/>
          </p:cNvSpPr>
          <p:nvPr>
            <p:ph idx="1"/>
          </p:nvPr>
        </p:nvSpPr>
        <p:spPr>
          <a:xfrm>
            <a:off x="468313" y="4149725"/>
            <a:ext cx="8229600" cy="1828800"/>
          </a:xfrm>
        </p:spPr>
        <p:txBody>
          <a:bodyPr/>
          <a:lstStyle/>
          <a:p>
            <a:pPr>
              <a:buFont typeface="Wingdings" pitchFamily="2" charset="2"/>
              <a:buNone/>
            </a:pPr>
            <a:r>
              <a:rPr lang="ar-SA" sz="4300" dirty="0">
                <a:cs typeface="2  Homa" pitchFamily="2" charset="-78"/>
              </a:rPr>
              <a:t>1- تغيير در نوع كاني ها موجود در سنگ </a:t>
            </a:r>
            <a:br>
              <a:rPr lang="ar-SA" sz="4300" dirty="0">
                <a:cs typeface="2  Homa" pitchFamily="2" charset="-78"/>
              </a:rPr>
            </a:br>
            <a:r>
              <a:rPr lang="ar-SA" sz="4300" dirty="0">
                <a:cs typeface="2  Homa" pitchFamily="2" charset="-78"/>
              </a:rPr>
              <a:t>2- تغيير در طرز قرار گرفتن كاني ها</a:t>
            </a:r>
            <a:r>
              <a:rPr lang="ar-SA" dirty="0"/>
              <a:t> </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682"/>
                                        </p:tgtEl>
                                        <p:attrNameLst>
                                          <p:attrName>style.visibility</p:attrName>
                                        </p:attrNameLst>
                                      </p:cBhvr>
                                      <p:to>
                                        <p:strVal val="visible"/>
                                      </p:to>
                                    </p:set>
                                    <p:animEffect transition="in" filter="fade">
                                      <p:cBhvr>
                                        <p:cTn id="7" dur="1000"/>
                                        <p:tgtEl>
                                          <p:spTgt spid="71682"/>
                                        </p:tgtEl>
                                      </p:cBhvr>
                                    </p:animEffect>
                                    <p:anim calcmode="lin" valueType="num">
                                      <p:cBhvr>
                                        <p:cTn id="8" dur="1000" fill="hold"/>
                                        <p:tgtEl>
                                          <p:spTgt spid="71682"/>
                                        </p:tgtEl>
                                        <p:attrNameLst>
                                          <p:attrName>ppt_x</p:attrName>
                                        </p:attrNameLst>
                                      </p:cBhvr>
                                      <p:tavLst>
                                        <p:tav tm="0">
                                          <p:val>
                                            <p:strVal val="#ppt_x"/>
                                          </p:val>
                                        </p:tav>
                                        <p:tav tm="100000">
                                          <p:val>
                                            <p:strVal val="#ppt_x"/>
                                          </p:val>
                                        </p:tav>
                                      </p:tavLst>
                                    </p:anim>
                                    <p:anim calcmode="lin" valueType="num">
                                      <p:cBhvr>
                                        <p:cTn id="9" dur="1000" fill="hold"/>
                                        <p:tgtEl>
                                          <p:spTgt spid="7168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5422900"/>
          </a:xfrm>
        </p:spPr>
        <p:txBody>
          <a:bodyPr anchor="t"/>
          <a:lstStyle/>
          <a:p>
            <a:pPr algn="r"/>
            <a:r>
              <a:rPr lang="en-US" dirty="0" smtClean="0"/>
              <a:t/>
            </a:r>
            <a:br>
              <a:rPr lang="en-US" dirty="0" smtClean="0"/>
            </a:br>
            <a:r>
              <a:rPr lang="en-US" dirty="0"/>
              <a:t/>
            </a:r>
            <a:br>
              <a:rPr lang="en-US" dirty="0"/>
            </a:br>
            <a:r>
              <a:rPr lang="en-US" dirty="0" smtClean="0"/>
              <a:t/>
            </a:r>
            <a:br>
              <a:rPr lang="en-US" dirty="0" smtClean="0"/>
            </a:br>
            <a:endParaRPr lang="en-US" dirty="0"/>
          </a:p>
        </p:txBody>
      </p:sp>
      <p:sp>
        <p:nvSpPr>
          <p:cNvPr id="4" name="Rectangle 3"/>
          <p:cNvSpPr/>
          <p:nvPr/>
        </p:nvSpPr>
        <p:spPr>
          <a:xfrm>
            <a:off x="1524000" y="2590800"/>
            <a:ext cx="5410200" cy="1323439"/>
          </a:xfrm>
          <a:prstGeom prst="rect">
            <a:avLst/>
          </a:prstGeom>
        </p:spPr>
        <p:txBody>
          <a:bodyPr wrap="square">
            <a:spAutoFit/>
          </a:bodyPr>
          <a:lstStyle/>
          <a:p>
            <a:r>
              <a:rPr lang="ar-SA" sz="8000" dirty="0" smtClean="0">
                <a:latin typeface="IranNastaliq" pitchFamily="18" charset="0"/>
                <a:cs typeface="IranNastaliq" pitchFamily="18" charset="0"/>
              </a:rPr>
              <a:t>پايان</a:t>
            </a:r>
            <a:r>
              <a:rPr lang="en-US" sz="8000" dirty="0" smtClean="0">
                <a:latin typeface="IranNastaliq" pitchFamily="18" charset="0"/>
                <a:cs typeface="IranNastaliq" pitchFamily="18" charset="0"/>
              </a:rPr>
              <a:t> </a:t>
            </a:r>
            <a:r>
              <a:rPr lang="ar-SA" sz="8000" dirty="0" smtClean="0">
                <a:latin typeface="IranNastaliq" pitchFamily="18" charset="0"/>
                <a:cs typeface="IranNastaliq" pitchFamily="18" charset="0"/>
              </a:rPr>
              <a:t>خلاصه ى درس </a:t>
            </a:r>
            <a:endParaRPr lang="en-US" sz="8000" dirty="0">
              <a:latin typeface="IranNastaliq" pitchFamily="18" charset="0"/>
              <a:cs typeface="IranNastaliq" pitchFamily="18" charset="0"/>
            </a:endParaRPr>
          </a:p>
        </p:txBody>
      </p:sp>
    </p:spTree>
    <p:extLst>
      <p:ext uri="{BB962C8B-B14F-4D97-AF65-F5344CB8AC3E}">
        <p14:creationId xmlns:p14="http://schemas.microsoft.com/office/powerpoint/2010/main" val="1404248329"/>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4" descr="rjog3_33-2"/>
          <p:cNvSpPr>
            <a:spLocks noChangeArrowheads="1"/>
          </p:cNvSpPr>
          <p:nvPr/>
        </p:nvSpPr>
        <p:spPr bwMode="auto">
          <a:xfrm>
            <a:off x="0" y="0"/>
            <a:ext cx="9144000" cy="6858000"/>
          </a:xfrm>
          <a:prstGeom prst="rect">
            <a:avLst/>
          </a:prstGeom>
          <a:blipFill dpi="0" rotWithShape="1">
            <a:blip r:embed="rId2"/>
            <a:srcRect/>
            <a:stretch>
              <a:fillRect/>
            </a:stretch>
          </a:blipFill>
          <a:ln w="9525">
            <a:solidFill>
              <a:schemeClr val="tx1"/>
            </a:solidFill>
            <a:miter lim="800000"/>
            <a:headEnd/>
            <a:tailEnd/>
          </a:ln>
          <a:effectLst/>
        </p:spPr>
        <p:txBody>
          <a:bodyPr wrap="none" anchor="ctr"/>
          <a:lstStyle/>
          <a:p>
            <a:endParaRPr lang="en-US"/>
          </a:p>
        </p:txBody>
      </p:sp>
    </p:spTree>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604"/>
                                        </p:tgtEl>
                                        <p:attrNameLst>
                                          <p:attrName>style.visibility</p:attrName>
                                        </p:attrNameLst>
                                      </p:cBhvr>
                                      <p:to>
                                        <p:strVal val="visible"/>
                                      </p:to>
                                    </p:set>
                                    <p:animEffect transition="in" filter="fade">
                                      <p:cBhvr>
                                        <p:cTn id="7" dur="500"/>
                                        <p:tgtEl>
                                          <p:spTgt spid="256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2" name="Picture 4" descr="22"/>
          <p:cNvPicPr>
            <a:picLocks noChangeAspect="1" noChangeArrowheads="1"/>
          </p:cNvPicPr>
          <p:nvPr/>
        </p:nvPicPr>
        <p:blipFill>
          <a:blip r:embed="rId2"/>
          <a:srcRect/>
          <a:stretch>
            <a:fillRect/>
          </a:stretch>
        </p:blipFill>
        <p:spPr bwMode="auto">
          <a:xfrm>
            <a:off x="250825" y="250825"/>
            <a:ext cx="8642350" cy="6356350"/>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3492"/>
                                        </p:tgtEl>
                                        <p:attrNameLst>
                                          <p:attrName>style.visibility</p:attrName>
                                        </p:attrNameLst>
                                      </p:cBhvr>
                                      <p:to>
                                        <p:strVal val="visible"/>
                                      </p:to>
                                    </p:set>
                                    <p:animEffect transition="in" filter="fade">
                                      <p:cBhvr>
                                        <p:cTn id="7" dur="1000"/>
                                        <p:tgtEl>
                                          <p:spTgt spid="63492"/>
                                        </p:tgtEl>
                                      </p:cBhvr>
                                    </p:animEffect>
                                    <p:anim calcmode="lin" valueType="num">
                                      <p:cBhvr>
                                        <p:cTn id="8" dur="1000" fill="hold"/>
                                        <p:tgtEl>
                                          <p:spTgt spid="63492"/>
                                        </p:tgtEl>
                                        <p:attrNameLst>
                                          <p:attrName>ppt_x</p:attrName>
                                        </p:attrNameLst>
                                      </p:cBhvr>
                                      <p:tavLst>
                                        <p:tav tm="0">
                                          <p:val>
                                            <p:strVal val="#ppt_x"/>
                                          </p:val>
                                        </p:tav>
                                        <p:tav tm="100000">
                                          <p:val>
                                            <p:strVal val="#ppt_x"/>
                                          </p:val>
                                        </p:tav>
                                      </p:tavLst>
                                    </p:anim>
                                    <p:anim calcmode="lin" valueType="num">
                                      <p:cBhvr>
                                        <p:cTn id="9" dur="1000" fill="hold"/>
                                        <p:tgtEl>
                                          <p:spTgt spid="6349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4" name="Picture 4" descr="سنگ"/>
          <p:cNvPicPr>
            <a:picLocks noChangeAspect="1" noChangeArrowheads="1"/>
          </p:cNvPicPr>
          <p:nvPr/>
        </p:nvPicPr>
        <p:blipFill>
          <a:blip r:embed="rId2"/>
          <a:srcRect/>
          <a:stretch>
            <a:fillRect/>
          </a:stretch>
        </p:blipFill>
        <p:spPr bwMode="auto">
          <a:xfrm>
            <a:off x="179388" y="188913"/>
            <a:ext cx="8713787" cy="6480175"/>
          </a:xfrm>
          <a:prstGeom prst="rect">
            <a:avLst/>
          </a:prstGeom>
          <a:noFill/>
        </p:spPr>
      </p:pic>
    </p:spTree>
  </p:cSld>
  <p:clrMapOvr>
    <a:masterClrMapping/>
  </p:clrMapOvr>
  <p:transition spd="slow">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6" name="Picture 6" descr="p6"/>
          <p:cNvPicPr>
            <a:picLocks noChangeAspect="1" noChangeArrowheads="1"/>
          </p:cNvPicPr>
          <p:nvPr/>
        </p:nvPicPr>
        <p:blipFill>
          <a:blip r:embed="rId2"/>
          <a:srcRect/>
          <a:stretch>
            <a:fillRect/>
          </a:stretch>
        </p:blipFill>
        <p:spPr bwMode="auto">
          <a:xfrm>
            <a:off x="179388" y="207963"/>
            <a:ext cx="8785225" cy="6461125"/>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0966"/>
                                        </p:tgtEl>
                                        <p:attrNameLst>
                                          <p:attrName>style.visibility</p:attrName>
                                        </p:attrNameLst>
                                      </p:cBhvr>
                                      <p:to>
                                        <p:strVal val="visible"/>
                                      </p:to>
                                    </p:set>
                                    <p:anim calcmode="lin" valueType="num">
                                      <p:cBhvr>
                                        <p:cTn id="7" dur="500" fill="hold"/>
                                        <p:tgtEl>
                                          <p:spTgt spid="40966"/>
                                        </p:tgtEl>
                                        <p:attrNameLst>
                                          <p:attrName>ppt_w</p:attrName>
                                        </p:attrNameLst>
                                      </p:cBhvr>
                                      <p:tavLst>
                                        <p:tav tm="0">
                                          <p:val>
                                            <p:fltVal val="0"/>
                                          </p:val>
                                        </p:tav>
                                        <p:tav tm="100000">
                                          <p:val>
                                            <p:strVal val="#ppt_w"/>
                                          </p:val>
                                        </p:tav>
                                      </p:tavLst>
                                    </p:anim>
                                    <p:anim calcmode="lin" valueType="num">
                                      <p:cBhvr>
                                        <p:cTn id="8" dur="500" fill="hold"/>
                                        <p:tgtEl>
                                          <p:spTgt spid="40966"/>
                                        </p:tgtEl>
                                        <p:attrNameLst>
                                          <p:attrName>ppt_h</p:attrName>
                                        </p:attrNameLst>
                                      </p:cBhvr>
                                      <p:tavLst>
                                        <p:tav tm="0">
                                          <p:val>
                                            <p:fltVal val="0"/>
                                          </p:val>
                                        </p:tav>
                                        <p:tav tm="100000">
                                          <p:val>
                                            <p:strVal val="#ppt_h"/>
                                          </p:val>
                                        </p:tav>
                                      </p:tavLst>
                                    </p:anim>
                                    <p:animEffect transition="in" filter="fade">
                                      <p:cBhvr>
                                        <p:cTn id="9" dur="500"/>
                                        <p:tgtEl>
                                          <p:spTgt spid="409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bwMode="auto">
          <a:xfrm>
            <a:off x="2971800" y="304800"/>
            <a:ext cx="3200400" cy="1219200"/>
          </a:xfrm>
          <a:prstGeom prst="rect">
            <a:avLst/>
          </a:prstGeom>
          <a:gradFill flip="none"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0800000" scaled="1"/>
            <a:tileRect/>
          </a:gradFill>
          <a:ln>
            <a:noFill/>
            <a:headEnd type="none" w="med" len="med"/>
            <a:tailEnd type="none" w="med" len="med"/>
          </a:ln>
          <a:effectLst>
            <a:glow rad="139700">
              <a:schemeClr val="accent2">
                <a:satMod val="175000"/>
                <a:alpha val="40000"/>
              </a:schemeClr>
            </a:glow>
            <a:outerShdw blurRad="44450" dist="27940" dir="5400000" algn="ctr">
              <a:srgbClr val="000000">
                <a:alpha val="32000"/>
              </a:srgbClr>
            </a:outerShdw>
            <a:reflection blurRad="6350" stA="50000" endA="300" endPos="55500" dist="50800" dir="5400000" sy="-100000" algn="bl" rotWithShape="0"/>
            <a:softEdge rad="31750"/>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endParaRPr kumimoji="0" lang="ar-SA" sz="1800" b="0" i="0" u="none" strike="noStrike" cap="none" normalizeH="0" baseline="0" dirty="0" smtClean="0">
              <a:ln>
                <a:noFill/>
              </a:ln>
              <a:solidFill>
                <a:schemeClr val="tx1"/>
              </a:solidFill>
              <a:effectLst/>
              <a:latin typeface="Arial" charset="0"/>
              <a:cs typeface="Arial" charset="0"/>
            </a:endParaRPr>
          </a:p>
          <a:p>
            <a:pPr marL="0" marR="0" indent="0" algn="ct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Arial" charset="0"/>
                <a:cs typeface="Arial" charset="0"/>
                <a:hlinkClick r:id="rId3" action="ppaction://hlinksldjump"/>
              </a:rPr>
              <a:t>خلاصه ى درس</a:t>
            </a:r>
            <a:endParaRPr kumimoji="0" lang="en-US" sz="2800" b="1" i="0" u="none" strike="noStrike" cap="none" normalizeH="0" baseline="0" dirty="0" smtClean="0">
              <a:ln>
                <a:noFill/>
              </a:ln>
              <a:solidFill>
                <a:schemeClr val="tx1"/>
              </a:solidFill>
              <a:effectLst/>
              <a:latin typeface="Arial" charset="0"/>
              <a:cs typeface="Arial" charset="0"/>
            </a:endParaRPr>
          </a:p>
        </p:txBody>
      </p:sp>
      <p:sp>
        <p:nvSpPr>
          <p:cNvPr id="3" name="Rectangle 2">
            <a:hlinkClick r:id="rId4" action="ppaction://hlinksldjump"/>
          </p:cNvPr>
          <p:cNvSpPr/>
          <p:nvPr/>
        </p:nvSpPr>
        <p:spPr bwMode="auto">
          <a:xfrm>
            <a:off x="2971800" y="1905000"/>
            <a:ext cx="3200400" cy="1219200"/>
          </a:xfrm>
          <a:prstGeom prst="rect">
            <a:avLst/>
          </a:prstGeom>
          <a:ln>
            <a:noFill/>
            <a:headEnd type="none" w="med" len="med"/>
            <a:tailEnd type="none" w="med" len="med"/>
          </a:ln>
          <a:effectLst>
            <a:glow rad="228600">
              <a:schemeClr val="accent3">
                <a:satMod val="175000"/>
                <a:alpha val="40000"/>
              </a:schemeClr>
            </a:glow>
            <a:outerShdw blurRad="44450" dist="27940" dir="5400000" algn="ctr">
              <a:srgbClr val="000000">
                <a:alpha val="32000"/>
              </a:srgbClr>
            </a:outerShdw>
            <a:softEdge rad="31750"/>
          </a:effectLst>
          <a:scene3d>
            <a:camera prst="orthographicFront">
              <a:rot lat="0" lon="0" rev="0"/>
            </a:camera>
            <a:lightRig rig="balanced" dir="t">
              <a:rot lat="0" lon="0" rev="8700000"/>
            </a:lightRig>
          </a:scene3d>
          <a:sp3d>
            <a:bevelT w="190500" h="38100"/>
          </a:sp3d>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endParaRPr lang="ar-SA" sz="3200" dirty="0" smtClean="0"/>
          </a:p>
          <a:p>
            <a:pPr marL="0" marR="0" indent="0" algn="ctr" defTabSz="914400" rtl="1" eaLnBrk="1" fontAlgn="base" latinLnBrk="0" hangingPunct="1">
              <a:lnSpc>
                <a:spcPct val="100000"/>
              </a:lnSpc>
              <a:spcBef>
                <a:spcPct val="0"/>
              </a:spcBef>
              <a:spcAft>
                <a:spcPct val="0"/>
              </a:spcAft>
              <a:buClrTx/>
              <a:buSzTx/>
              <a:buFontTx/>
              <a:buNone/>
              <a:tabLst/>
            </a:pPr>
            <a:r>
              <a:rPr lang="ar-SA" sz="3200" b="1" u="sng" dirty="0" smtClean="0">
                <a:solidFill>
                  <a:srgbClr val="FFFF00"/>
                </a:solidFill>
                <a:cs typeface="+mj-cs"/>
              </a:rPr>
              <a:t>تصاوير</a:t>
            </a:r>
            <a:endParaRPr kumimoji="0" lang="en-US" sz="3200" b="1" i="0" u="sng" strike="noStrike" cap="none" normalizeH="0" baseline="0" dirty="0" smtClean="0">
              <a:ln>
                <a:noFill/>
              </a:ln>
              <a:solidFill>
                <a:srgbClr val="FFFF00"/>
              </a:solidFill>
              <a:effectLst/>
              <a:cs typeface="+mj-cs"/>
            </a:endParaRPr>
          </a:p>
        </p:txBody>
      </p:sp>
      <p:sp>
        <p:nvSpPr>
          <p:cNvPr id="4" name="Rectangle 3">
            <a:hlinkClick r:id="rId5" action="ppaction://hlinksldjump"/>
          </p:cNvPr>
          <p:cNvSpPr/>
          <p:nvPr/>
        </p:nvSpPr>
        <p:spPr bwMode="auto">
          <a:xfrm>
            <a:off x="2956560" y="3505200"/>
            <a:ext cx="3048000" cy="1066800"/>
          </a:xfrm>
          <a:prstGeom prst="rect">
            <a:avLst/>
          </a:prstGeom>
          <a:ln w="9525" cap="flat" cmpd="sng" algn="ctr">
            <a:solidFill>
              <a:schemeClr val="tx1"/>
            </a:solidFill>
            <a:prstDash val="solid"/>
            <a:round/>
            <a:headEnd type="none" w="med" len="med"/>
            <a:tailEnd type="none" w="med" len="med"/>
          </a:ln>
          <a:effectLst/>
        </p:spPr>
        <p:style>
          <a:lnRef idx="0">
            <a:scrgbClr r="0" g="0" b="0"/>
          </a:lnRef>
          <a:fillRef idx="1002">
            <a:schemeClr val="dk1"/>
          </a:fillRef>
          <a:effectRef idx="0">
            <a:scrgbClr r="0" g="0" b="0"/>
          </a:effectRef>
          <a:fontRef idx="major"/>
        </p:style>
        <p:txBody>
          <a:bodyPr vert="horz" wrap="square" lIns="91440" tIns="45720" rIns="91440" bIns="45720" numCol="1" rtlCol="0"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endParaRPr kumimoji="0" lang="ar-SA" sz="2800" b="1" i="0" u="sng" strike="noStrike" cap="none" normalizeH="0" baseline="0" dirty="0" smtClean="0">
              <a:ln>
                <a:noFill/>
              </a:ln>
              <a:solidFill>
                <a:schemeClr val="tx1"/>
              </a:solidFill>
              <a:effectLst/>
              <a:latin typeface="Arial" charset="0"/>
              <a:cs typeface="Arial" charset="0"/>
            </a:endParaRPr>
          </a:p>
          <a:p>
            <a:pPr marL="0" marR="0" indent="0" algn="ctr" defTabSz="914400" rtl="1" eaLnBrk="1" fontAlgn="base" latinLnBrk="0" hangingPunct="1">
              <a:lnSpc>
                <a:spcPct val="100000"/>
              </a:lnSpc>
              <a:spcBef>
                <a:spcPct val="0"/>
              </a:spcBef>
              <a:spcAft>
                <a:spcPct val="0"/>
              </a:spcAft>
              <a:buClrTx/>
              <a:buSzTx/>
              <a:buFontTx/>
              <a:buNone/>
              <a:tabLst/>
            </a:pPr>
            <a:r>
              <a:rPr lang="ar-SA" sz="2800" b="1" u="sng" dirty="0" smtClean="0">
                <a:latin typeface="Arial" charset="0"/>
                <a:cs typeface="Arial" charset="0"/>
              </a:rPr>
              <a:t>نكته ها</a:t>
            </a:r>
            <a:endParaRPr kumimoji="0" lang="ar-SA" sz="2800" b="1" i="0" u="sng" strike="noStrike" cap="none" normalizeH="0" baseline="0" dirty="0" smtClean="0">
              <a:ln>
                <a:noFill/>
              </a:ln>
              <a:solidFill>
                <a:schemeClr val="tx1"/>
              </a:solidFill>
              <a:effectLst/>
              <a:latin typeface="Arial" charset="0"/>
              <a:cs typeface="Arial" charset="0"/>
            </a:endParaRPr>
          </a:p>
        </p:txBody>
      </p:sp>
      <p:sp>
        <p:nvSpPr>
          <p:cNvPr id="5" name="Rectangle 4">
            <a:hlinkClick r:id="rId6" action="ppaction://hlinksldjump"/>
          </p:cNvPr>
          <p:cNvSpPr/>
          <p:nvPr/>
        </p:nvSpPr>
        <p:spPr bwMode="auto">
          <a:xfrm>
            <a:off x="2971800" y="5029200"/>
            <a:ext cx="3032760" cy="1143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endParaRPr lang="ar-SA" dirty="0" smtClean="0"/>
          </a:p>
          <a:p>
            <a:pPr marL="0" marR="0" indent="0" algn="ctr" defTabSz="914400" rtl="1" eaLnBrk="1" fontAlgn="base" latinLnBrk="0" hangingPunct="1">
              <a:lnSpc>
                <a:spcPct val="100000"/>
              </a:lnSpc>
              <a:spcBef>
                <a:spcPct val="0"/>
              </a:spcBef>
              <a:spcAft>
                <a:spcPct val="0"/>
              </a:spcAft>
              <a:buClrTx/>
              <a:buSzTx/>
              <a:buFontTx/>
              <a:buNone/>
              <a:tabLst/>
            </a:pPr>
            <a:r>
              <a:rPr lang="ar-SA" sz="2400" b="1" u="sng" dirty="0" smtClean="0">
                <a:solidFill>
                  <a:schemeClr val="bg1"/>
                </a:solidFill>
              </a:rPr>
              <a:t>جواب فعاليت هاى كتاب</a:t>
            </a:r>
            <a:endParaRPr kumimoji="0" lang="en-US" sz="2400" b="1" i="0" u="sng" strike="noStrike" cap="none" normalizeH="0" baseline="0" dirty="0" smtClean="0">
              <a:ln>
                <a:noFill/>
              </a:ln>
              <a:solidFill>
                <a:schemeClr val="bg1"/>
              </a:solidFill>
              <a:effectLst/>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6" name="Picture 4" descr="conglomerate"/>
          <p:cNvPicPr>
            <a:picLocks noChangeAspect="1" noChangeArrowheads="1"/>
          </p:cNvPicPr>
          <p:nvPr/>
        </p:nvPicPr>
        <p:blipFill>
          <a:blip r:embed="rId2"/>
          <a:srcRect/>
          <a:stretch>
            <a:fillRect/>
          </a:stretch>
        </p:blipFill>
        <p:spPr bwMode="auto">
          <a:xfrm>
            <a:off x="-92234" y="152400"/>
            <a:ext cx="9064344" cy="6705600"/>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59396"/>
                                        </p:tgtEl>
                                        <p:attrNameLst>
                                          <p:attrName>style.visibility</p:attrName>
                                        </p:attrNameLst>
                                      </p:cBhvr>
                                      <p:to>
                                        <p:strVal val="visible"/>
                                      </p:to>
                                    </p:set>
                                    <p:animEffect transition="in" filter="fade">
                                      <p:cBhvr>
                                        <p:cTn id="7" dur="2000"/>
                                        <p:tgtEl>
                                          <p:spTgt spid="59396"/>
                                        </p:tgtEl>
                                      </p:cBhvr>
                                    </p:animEffect>
                                    <p:anim calcmode="lin" valueType="num">
                                      <p:cBhvr>
                                        <p:cTn id="8" dur="2000" fill="hold"/>
                                        <p:tgtEl>
                                          <p:spTgt spid="59396"/>
                                        </p:tgtEl>
                                        <p:attrNameLst>
                                          <p:attrName>ppt_w</p:attrName>
                                        </p:attrNameLst>
                                      </p:cBhvr>
                                      <p:tavLst>
                                        <p:tav tm="0" fmla="#ppt_w*sin(2.5*pi*$)">
                                          <p:val>
                                            <p:fltVal val="0"/>
                                          </p:val>
                                        </p:tav>
                                        <p:tav tm="100000">
                                          <p:val>
                                            <p:fltVal val="1"/>
                                          </p:val>
                                        </p:tav>
                                      </p:tavLst>
                                    </p:anim>
                                    <p:anim calcmode="lin" valueType="num">
                                      <p:cBhvr>
                                        <p:cTn id="9" dur="2000" fill="hold"/>
                                        <p:tgtEl>
                                          <p:spTgt spid="5939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61" name="Picture 5" descr="s7"/>
          <p:cNvPicPr>
            <a:picLocks noChangeAspect="1" noChangeArrowheads="1"/>
          </p:cNvPicPr>
          <p:nvPr/>
        </p:nvPicPr>
        <p:blipFill>
          <a:blip r:embed="rId2"/>
          <a:srcRect/>
          <a:stretch>
            <a:fillRect/>
          </a:stretch>
        </p:blipFill>
        <p:spPr bwMode="auto">
          <a:xfrm>
            <a:off x="323850" y="1989138"/>
            <a:ext cx="8424863" cy="46799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5061"/>
                                        </p:tgtEl>
                                        <p:attrNameLst>
                                          <p:attrName>style.visibility</p:attrName>
                                        </p:attrNameLst>
                                      </p:cBhvr>
                                      <p:to>
                                        <p:strVal val="visible"/>
                                      </p:to>
                                    </p:set>
                                    <p:animEffect transition="in" filter="fade">
                                      <p:cBhvr>
                                        <p:cTn id="7" dur="1000"/>
                                        <p:tgtEl>
                                          <p:spTgt spid="45061"/>
                                        </p:tgtEl>
                                      </p:cBhvr>
                                    </p:animEffect>
                                    <p:anim calcmode="lin" valueType="num">
                                      <p:cBhvr>
                                        <p:cTn id="8" dur="1000" fill="hold"/>
                                        <p:tgtEl>
                                          <p:spTgt spid="45061"/>
                                        </p:tgtEl>
                                        <p:attrNameLst>
                                          <p:attrName>ppt_x</p:attrName>
                                        </p:attrNameLst>
                                      </p:cBhvr>
                                      <p:tavLst>
                                        <p:tav tm="0">
                                          <p:val>
                                            <p:strVal val="#ppt_x"/>
                                          </p:val>
                                        </p:tav>
                                        <p:tav tm="100000">
                                          <p:val>
                                            <p:strVal val="#ppt_x"/>
                                          </p:val>
                                        </p:tav>
                                      </p:tavLst>
                                    </p:anim>
                                    <p:anim calcmode="lin" valueType="num">
                                      <p:cBhvr>
                                        <p:cTn id="9" dur="1000" fill="hold"/>
                                        <p:tgtEl>
                                          <p:spTgt spid="4506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9" name="Picture 5" descr="GeoLabPic_2935_2"/>
          <p:cNvPicPr>
            <a:picLocks noChangeAspect="1" noChangeArrowheads="1"/>
          </p:cNvPicPr>
          <p:nvPr/>
        </p:nvPicPr>
        <p:blipFill>
          <a:blip r:embed="rId2"/>
          <a:srcRect/>
          <a:stretch>
            <a:fillRect/>
          </a:stretch>
        </p:blipFill>
        <p:spPr bwMode="auto">
          <a:xfrm>
            <a:off x="152400" y="0"/>
            <a:ext cx="8762999" cy="6650263"/>
          </a:xfrm>
          <a:prstGeom prst="rect">
            <a:avLst/>
          </a:prstGeom>
          <a:noFill/>
        </p:spPr>
      </p:pic>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7349"/>
                                        </p:tgtEl>
                                        <p:attrNameLst>
                                          <p:attrName>style.visibility</p:attrName>
                                        </p:attrNameLst>
                                      </p:cBhvr>
                                      <p:to>
                                        <p:strVal val="visible"/>
                                      </p:to>
                                    </p:set>
                                    <p:animEffect transition="in" filter="circle(in)">
                                      <p:cBhvr>
                                        <p:cTn id="7" dur="2000"/>
                                        <p:tgtEl>
                                          <p:spTgt spid="573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72" name="Picture 4" descr="14d"/>
          <p:cNvPicPr>
            <a:picLocks noChangeAspect="1" noChangeArrowheads="1"/>
          </p:cNvPicPr>
          <p:nvPr/>
        </p:nvPicPr>
        <p:blipFill>
          <a:blip r:embed="rId2"/>
          <a:srcRect/>
          <a:stretch>
            <a:fillRect/>
          </a:stretch>
        </p:blipFill>
        <p:spPr bwMode="auto">
          <a:xfrm>
            <a:off x="179388" y="333375"/>
            <a:ext cx="8785225" cy="6264275"/>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8372"/>
                                        </p:tgtEl>
                                        <p:attrNameLst>
                                          <p:attrName>style.visibility</p:attrName>
                                        </p:attrNameLst>
                                      </p:cBhvr>
                                      <p:to>
                                        <p:strVal val="visible"/>
                                      </p:to>
                                    </p:set>
                                    <p:animEffect transition="in" filter="fade">
                                      <p:cBhvr>
                                        <p:cTn id="7" dur="1000"/>
                                        <p:tgtEl>
                                          <p:spTgt spid="58372"/>
                                        </p:tgtEl>
                                      </p:cBhvr>
                                    </p:animEffect>
                                    <p:anim calcmode="lin" valueType="num">
                                      <p:cBhvr>
                                        <p:cTn id="8" dur="1000" fill="hold"/>
                                        <p:tgtEl>
                                          <p:spTgt spid="58372"/>
                                        </p:tgtEl>
                                        <p:attrNameLst>
                                          <p:attrName>ppt_x</p:attrName>
                                        </p:attrNameLst>
                                      </p:cBhvr>
                                      <p:tavLst>
                                        <p:tav tm="0">
                                          <p:val>
                                            <p:strVal val="#ppt_x"/>
                                          </p:val>
                                        </p:tav>
                                        <p:tav tm="100000">
                                          <p:val>
                                            <p:strVal val="#ppt_x"/>
                                          </p:val>
                                        </p:tav>
                                      </p:tavLst>
                                    </p:anim>
                                    <p:anim calcmode="lin" valueType="num">
                                      <p:cBhvr>
                                        <p:cTn id="9" dur="1000" fill="hold"/>
                                        <p:tgtEl>
                                          <p:spTgt spid="5837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20" name="Picture 4" descr="CG2003_A01_JCR-FE_Fig_02"/>
          <p:cNvPicPr>
            <a:picLocks noChangeAspect="1" noChangeArrowheads="1"/>
          </p:cNvPicPr>
          <p:nvPr/>
        </p:nvPicPr>
        <p:blipFill>
          <a:blip r:embed="rId2"/>
          <a:srcRect/>
          <a:stretch>
            <a:fillRect/>
          </a:stretch>
        </p:blipFill>
        <p:spPr bwMode="auto">
          <a:xfrm>
            <a:off x="323850" y="327025"/>
            <a:ext cx="8569325" cy="6270625"/>
          </a:xfrm>
          <a:prstGeom prst="rect">
            <a:avLst/>
          </a:prstGeom>
          <a:noFill/>
        </p:spPr>
      </p:pic>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60420"/>
                                        </p:tgtEl>
                                        <p:attrNameLst>
                                          <p:attrName>style.visibility</p:attrName>
                                        </p:attrNameLst>
                                      </p:cBhvr>
                                      <p:to>
                                        <p:strVal val="visible"/>
                                      </p:to>
                                    </p:set>
                                    <p:animEffect transition="in" filter="circle(in)">
                                      <p:cBhvr>
                                        <p:cTn id="7" dur="2000"/>
                                        <p:tgtEl>
                                          <p:spTgt spid="604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4212" name="Picture 4" descr="sandstone"/>
          <p:cNvPicPr>
            <a:picLocks noChangeAspect="1" noChangeArrowheads="1"/>
          </p:cNvPicPr>
          <p:nvPr/>
        </p:nvPicPr>
        <p:blipFill>
          <a:blip r:embed="rId2"/>
          <a:srcRect/>
          <a:stretch>
            <a:fillRect/>
          </a:stretch>
        </p:blipFill>
        <p:spPr bwMode="auto">
          <a:xfrm>
            <a:off x="718820" y="365760"/>
            <a:ext cx="7645400" cy="6096000"/>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4212"/>
                                        </p:tgtEl>
                                        <p:attrNameLst>
                                          <p:attrName>style.visibility</p:attrName>
                                        </p:attrNameLst>
                                      </p:cBhvr>
                                      <p:to>
                                        <p:strVal val="visible"/>
                                      </p:to>
                                    </p:set>
                                    <p:animEffect transition="in" filter="fade">
                                      <p:cBhvr>
                                        <p:cTn id="7" dur="500"/>
                                        <p:tgtEl>
                                          <p:spTgt spid="942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4" name="Picture 4" descr="sill"/>
          <p:cNvPicPr>
            <a:picLocks noChangeAspect="1" noChangeArrowheads="1"/>
          </p:cNvPicPr>
          <p:nvPr/>
        </p:nvPicPr>
        <p:blipFill>
          <a:blip r:embed="rId2"/>
          <a:srcRect/>
          <a:stretch>
            <a:fillRect/>
          </a:stretch>
        </p:blipFill>
        <p:spPr bwMode="auto">
          <a:xfrm>
            <a:off x="250825" y="152400"/>
            <a:ext cx="8642350" cy="6408738"/>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1444"/>
                                        </p:tgtEl>
                                        <p:attrNameLst>
                                          <p:attrName>style.visibility</p:attrName>
                                        </p:attrNameLst>
                                      </p:cBhvr>
                                      <p:to>
                                        <p:strVal val="visible"/>
                                      </p:to>
                                    </p:set>
                                    <p:animEffect transition="in" filter="fade">
                                      <p:cBhvr>
                                        <p:cTn id="7" dur="500"/>
                                        <p:tgtEl>
                                          <p:spTgt spid="614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8" name="Picture 4" descr="lesson_1_05%20(2)"/>
          <p:cNvPicPr>
            <a:picLocks noChangeAspect="1" noChangeArrowheads="1"/>
          </p:cNvPicPr>
          <p:nvPr/>
        </p:nvPicPr>
        <p:blipFill>
          <a:blip r:embed="rId2"/>
          <a:srcRect/>
          <a:stretch>
            <a:fillRect/>
          </a:stretch>
        </p:blipFill>
        <p:spPr bwMode="auto">
          <a:xfrm>
            <a:off x="179388" y="188913"/>
            <a:ext cx="8785225" cy="6408737"/>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90800" y="2736502"/>
            <a:ext cx="4224652" cy="1323439"/>
          </a:xfrm>
          <a:prstGeom prst="rect">
            <a:avLst/>
          </a:prstGeom>
        </p:spPr>
        <p:txBody>
          <a:bodyPr wrap="square">
            <a:spAutoFit/>
          </a:bodyPr>
          <a:lstStyle/>
          <a:p>
            <a:pPr algn="ctr"/>
            <a:r>
              <a:rPr lang="ar-SA" sz="8000" dirty="0" smtClean="0">
                <a:latin typeface="IranNastaliq" pitchFamily="18" charset="0"/>
                <a:cs typeface="IranNastaliq" pitchFamily="18" charset="0"/>
              </a:rPr>
              <a:t>پايان تصاوير </a:t>
            </a:r>
            <a:endParaRPr lang="en-US" sz="8000" dirty="0">
              <a:latin typeface="IranNastaliq" pitchFamily="18" charset="0"/>
              <a:cs typeface="IranNastaliq" pitchFamily="18" charset="0"/>
            </a:endParaRPr>
          </a:p>
        </p:txBody>
      </p:sp>
    </p:spTree>
    <p:extLst>
      <p:ext uri="{BB962C8B-B14F-4D97-AF65-F5344CB8AC3E}">
        <p14:creationId xmlns:p14="http://schemas.microsoft.com/office/powerpoint/2010/main" val="4109176495"/>
      </p:ext>
    </p:extLst>
  </p:cSld>
  <p:clrMapOvr>
    <a:masterClrMapping/>
  </p:clrMapOvr>
  <p:transition spd="slow">
    <p:randomBar dir="ver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1116013" y="620713"/>
            <a:ext cx="7793037" cy="1054100"/>
          </a:xfrm>
        </p:spPr>
        <p:txBody>
          <a:bodyPr/>
          <a:lstStyle/>
          <a:p>
            <a:r>
              <a:rPr lang="ar-SA" sz="5400">
                <a:cs typeface="2  Mehr" pitchFamily="2" charset="-78"/>
              </a:rPr>
              <a:t>چرخه سنگ ها:</a:t>
            </a:r>
            <a:endParaRPr lang="en-US" sz="5400">
              <a:cs typeface="2  Mehr" pitchFamily="2" charset="-78"/>
            </a:endParaRPr>
          </a:p>
        </p:txBody>
      </p:sp>
      <p:pic>
        <p:nvPicPr>
          <p:cNvPr id="79880" name="Picture 8" descr="p9"/>
          <p:cNvPicPr>
            <a:picLocks noChangeAspect="1" noChangeArrowheads="1"/>
          </p:cNvPicPr>
          <p:nvPr/>
        </p:nvPicPr>
        <p:blipFill>
          <a:blip r:embed="rId2"/>
          <a:srcRect/>
          <a:stretch>
            <a:fillRect/>
          </a:stretch>
        </p:blipFill>
        <p:spPr bwMode="auto">
          <a:xfrm>
            <a:off x="1187450" y="1916113"/>
            <a:ext cx="6985000" cy="4752975"/>
          </a:xfrm>
          <a:prstGeom prst="rect">
            <a:avLst/>
          </a:prstGeom>
          <a:noFill/>
        </p:spPr>
      </p:pic>
    </p:spTree>
  </p:cSld>
  <p:clrMapOvr>
    <a:masterClrMapping/>
  </p:clrMapOvr>
  <p:transition spd="slow">
    <p:pull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fa-IR" sz="6600" dirty="0">
                <a:cs typeface="B Arash" pitchFamily="2" charset="-78"/>
              </a:rPr>
              <a:t>سنگها</a:t>
            </a:r>
            <a:r>
              <a:rPr lang="fa-IR" dirty="0"/>
              <a:t> </a:t>
            </a:r>
            <a:endParaRPr lang="en-US" dirty="0"/>
          </a:p>
        </p:txBody>
      </p:sp>
      <p:sp>
        <p:nvSpPr>
          <p:cNvPr id="4099" name="Rectangle 3"/>
          <p:cNvSpPr>
            <a:spLocks noGrp="1" noChangeArrowheads="1"/>
          </p:cNvSpPr>
          <p:nvPr>
            <p:ph idx="1"/>
          </p:nvPr>
        </p:nvSpPr>
        <p:spPr/>
        <p:txBody>
          <a:bodyPr/>
          <a:lstStyle/>
          <a:p>
            <a:pPr algn="dist"/>
            <a:r>
              <a:rPr lang="ar-SA" sz="3600" dirty="0">
                <a:cs typeface="2  Nazanin" pitchFamily="2" charset="-78"/>
              </a:rPr>
              <a:t>كمتر كسي است كه در اطراف خود متوجه سنگها نشده باشد شايد سنگ هاي پله خانه خودتان را ديده ايد و يا درنماي بعضي از ساختمانها سنگ ها زيبا نظر شما را جلب كرده باشد آيا از خود سوال كرده ايد كه اين سنگ ها چگونه بوجود آمده اند؟ از كجا اين سنگ ها را تهيه مي كنند؟ چرا رنگ بعضي ها روشن و بعضي ها تيره است. براي يافتن پاسخ سئوالات خود بايد بيش تر با سنگ ها آشنا شويد.</a:t>
            </a:r>
            <a:br>
              <a:rPr lang="ar-SA" sz="3600" dirty="0">
                <a:cs typeface="2  Nazanin" pitchFamily="2" charset="-78"/>
              </a:rPr>
            </a:br>
            <a:endParaRPr lang="en-US" sz="3600" dirty="0">
              <a:cs typeface="2  Nazanin" pitchFamily="2" charset="-78"/>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circle(in)">
                                      <p:cBhvr>
                                        <p:cTn id="7" dur="2000"/>
                                        <p:tgtEl>
                                          <p:spTgt spid="40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468313" y="549275"/>
            <a:ext cx="8229600" cy="679450"/>
          </a:xfrm>
        </p:spPr>
        <p:txBody>
          <a:bodyPr/>
          <a:lstStyle/>
          <a:p>
            <a:r>
              <a:rPr lang="ar-SA" sz="3200" dirty="0">
                <a:cs typeface="B Nazanin" pitchFamily="2" charset="-78"/>
              </a:rPr>
              <a:t>بعضي از سنگ هاي رسوبي چگونه بر اثر واكنش شيميايي توليد مي شوند؟</a:t>
            </a:r>
            <a:r>
              <a:rPr lang="ar-SA" sz="3200" dirty="0"/>
              <a:t/>
            </a:r>
            <a:br>
              <a:rPr lang="ar-SA" sz="3200" dirty="0"/>
            </a:br>
            <a:endParaRPr lang="en-US" sz="3200" dirty="0"/>
          </a:p>
        </p:txBody>
      </p:sp>
      <p:sp>
        <p:nvSpPr>
          <p:cNvPr id="49155" name="Rectangle 3"/>
          <p:cNvSpPr>
            <a:spLocks noGrp="1" noChangeArrowheads="1"/>
          </p:cNvSpPr>
          <p:nvPr>
            <p:ph idx="1"/>
          </p:nvPr>
        </p:nvSpPr>
        <p:spPr/>
        <p:txBody>
          <a:bodyPr/>
          <a:lstStyle/>
          <a:p>
            <a:pPr algn="ctr"/>
            <a:r>
              <a:rPr lang="fa-IR" sz="4400" dirty="0">
                <a:cs typeface="2  Mitra_5 (MRT)" pitchFamily="2" charset="-78"/>
              </a:rPr>
              <a:t>آ</a:t>
            </a:r>
            <a:r>
              <a:rPr lang="ar-SA" sz="4400" dirty="0">
                <a:cs typeface="2  Mitra_5 (MRT)" pitchFamily="2" charset="-78"/>
              </a:rPr>
              <a:t>ب داراي مواد محلول زيادي است بعضي از اين مواد بر اثر انجام واكنش هاي شيميايي پيچيده اي رسوب مي كنند و مواد سفت و سختي توليد مي كنند كه سنگ رسوبي نام دارد مثل سنگ آهك </a:t>
            </a:r>
            <a:endParaRPr lang="en-US" sz="4400" dirty="0">
              <a:cs typeface="2  Mitra_5 (MRT)" pitchFamily="2" charset="-78"/>
            </a:endParaRPr>
          </a:p>
        </p:txBody>
      </p:sp>
    </p:spTree>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fade">
                                      <p:cBhvr>
                                        <p:cTn id="7" dur="1000"/>
                                        <p:tgtEl>
                                          <p:spTgt spid="49155">
                                            <p:txEl>
                                              <p:pRg st="0" end="0"/>
                                            </p:txEl>
                                          </p:spTgt>
                                        </p:tgtEl>
                                      </p:cBhvr>
                                    </p:animEffect>
                                    <p:anim calcmode="lin" valueType="num">
                                      <p:cBhvr>
                                        <p:cTn id="8" dur="1000" fill="hold"/>
                                        <p:tgtEl>
                                          <p:spTgt spid="4915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915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rrowheads="1"/>
          </p:cNvSpPr>
          <p:nvPr>
            <p:ph type="title"/>
          </p:nvPr>
        </p:nvSpPr>
        <p:spPr>
          <a:xfrm>
            <a:off x="468313" y="692150"/>
            <a:ext cx="8229600" cy="850900"/>
          </a:xfrm>
        </p:spPr>
        <p:txBody>
          <a:bodyPr/>
          <a:lstStyle/>
          <a:p>
            <a:r>
              <a:rPr lang="ar-SA" sz="3200">
                <a:cs typeface="B Homa" pitchFamily="2" charset="-78"/>
              </a:rPr>
              <a:t>چگونه بر اثر تبخير آب دريا سنگ رسوبي حاصل مي شود؟</a:t>
            </a:r>
            <a:br>
              <a:rPr lang="ar-SA" sz="3200">
                <a:cs typeface="B Homa" pitchFamily="2" charset="-78"/>
              </a:rPr>
            </a:br>
            <a:endParaRPr lang="en-US" sz="3200">
              <a:cs typeface="B Homa" pitchFamily="2" charset="-78"/>
            </a:endParaRPr>
          </a:p>
        </p:txBody>
      </p:sp>
      <p:sp>
        <p:nvSpPr>
          <p:cNvPr id="36867" name="Rectangle 3"/>
          <p:cNvSpPr>
            <a:spLocks noGrp="1" noRot="1" noChangeArrowheads="1"/>
          </p:cNvSpPr>
          <p:nvPr>
            <p:ph idx="1"/>
          </p:nvPr>
        </p:nvSpPr>
        <p:spPr>
          <a:xfrm>
            <a:off x="468313" y="1916113"/>
            <a:ext cx="8229600" cy="4495800"/>
          </a:xfrm>
        </p:spPr>
        <p:txBody>
          <a:bodyPr/>
          <a:lstStyle/>
          <a:p>
            <a:pPr algn="ctr"/>
            <a:r>
              <a:rPr lang="ar-SA" sz="4400" b="1" dirty="0">
                <a:cs typeface="B Nazanin" pitchFamily="2" charset="-78"/>
              </a:rPr>
              <a:t>چون آب درياها و درياچه ها به مقدار زيادي مواد محلول دارند(حدود 35 درصد). وقتي آب آن ها بر اثر گرما تبخير شود مقدار زيادي از املاح محلول در آب رسوب مي كنند و به سنگ تبديل مي شوند مثل سنگ گچ </a:t>
            </a:r>
            <a:r>
              <a:rPr lang="fa-IR" sz="4400" b="1" dirty="0">
                <a:cs typeface="B Nazanin" pitchFamily="2" charset="-78"/>
              </a:rPr>
              <a:t>و</a:t>
            </a:r>
            <a:r>
              <a:rPr lang="ar-SA" sz="4400" b="1" dirty="0">
                <a:cs typeface="B Nazanin" pitchFamily="2" charset="-78"/>
              </a:rPr>
              <a:t> سنگ نمك</a:t>
            </a:r>
            <a:r>
              <a:rPr lang="ar-SA" dirty="0"/>
              <a:t> </a:t>
            </a:r>
            <a:endParaRPr lang="en-US" dirty="0"/>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wipe(down)">
                                      <p:cBhvr>
                                        <p:cTn id="7" dur="580">
                                          <p:stCondLst>
                                            <p:cond delay="0"/>
                                          </p:stCondLst>
                                        </p:cTn>
                                        <p:tgtEl>
                                          <p:spTgt spid="36867">
                                            <p:txEl>
                                              <p:pRg st="0" end="0"/>
                                            </p:txEl>
                                          </p:spTgt>
                                        </p:tgtEl>
                                      </p:cBhvr>
                                    </p:animEffect>
                                    <p:anim calcmode="lin" valueType="num">
                                      <p:cBhvr>
                                        <p:cTn id="8" dur="1822" tmFilter="0,0; 0.14,0.36; 0.43,0.73; 0.71,0.91; 1.0,1.0">
                                          <p:stCondLst>
                                            <p:cond delay="0"/>
                                          </p:stCondLst>
                                        </p:cTn>
                                        <p:tgtEl>
                                          <p:spTgt spid="36867">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6867">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6867">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6867">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6867">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6867">
                                            <p:txEl>
                                              <p:pRg st="0" end="0"/>
                                            </p:txEl>
                                          </p:spTgt>
                                        </p:tgtEl>
                                      </p:cBhvr>
                                      <p:to x="100000" y="60000"/>
                                    </p:animScale>
                                    <p:animScale>
                                      <p:cBhvr>
                                        <p:cTn id="14" dur="166" decel="50000">
                                          <p:stCondLst>
                                            <p:cond delay="676"/>
                                          </p:stCondLst>
                                        </p:cTn>
                                        <p:tgtEl>
                                          <p:spTgt spid="36867">
                                            <p:txEl>
                                              <p:pRg st="0" end="0"/>
                                            </p:txEl>
                                          </p:spTgt>
                                        </p:tgtEl>
                                      </p:cBhvr>
                                      <p:to x="100000" y="100000"/>
                                    </p:animScale>
                                    <p:animScale>
                                      <p:cBhvr>
                                        <p:cTn id="15" dur="26">
                                          <p:stCondLst>
                                            <p:cond delay="1312"/>
                                          </p:stCondLst>
                                        </p:cTn>
                                        <p:tgtEl>
                                          <p:spTgt spid="36867">
                                            <p:txEl>
                                              <p:pRg st="0" end="0"/>
                                            </p:txEl>
                                          </p:spTgt>
                                        </p:tgtEl>
                                      </p:cBhvr>
                                      <p:to x="100000" y="80000"/>
                                    </p:animScale>
                                    <p:animScale>
                                      <p:cBhvr>
                                        <p:cTn id="16" dur="166" decel="50000">
                                          <p:stCondLst>
                                            <p:cond delay="1338"/>
                                          </p:stCondLst>
                                        </p:cTn>
                                        <p:tgtEl>
                                          <p:spTgt spid="36867">
                                            <p:txEl>
                                              <p:pRg st="0" end="0"/>
                                            </p:txEl>
                                          </p:spTgt>
                                        </p:tgtEl>
                                      </p:cBhvr>
                                      <p:to x="100000" y="100000"/>
                                    </p:animScale>
                                    <p:animScale>
                                      <p:cBhvr>
                                        <p:cTn id="17" dur="26">
                                          <p:stCondLst>
                                            <p:cond delay="1642"/>
                                          </p:stCondLst>
                                        </p:cTn>
                                        <p:tgtEl>
                                          <p:spTgt spid="36867">
                                            <p:txEl>
                                              <p:pRg st="0" end="0"/>
                                            </p:txEl>
                                          </p:spTgt>
                                        </p:tgtEl>
                                      </p:cBhvr>
                                      <p:to x="100000" y="90000"/>
                                    </p:animScale>
                                    <p:animScale>
                                      <p:cBhvr>
                                        <p:cTn id="18" dur="166" decel="50000">
                                          <p:stCondLst>
                                            <p:cond delay="1668"/>
                                          </p:stCondLst>
                                        </p:cTn>
                                        <p:tgtEl>
                                          <p:spTgt spid="36867">
                                            <p:txEl>
                                              <p:pRg st="0" end="0"/>
                                            </p:txEl>
                                          </p:spTgt>
                                        </p:tgtEl>
                                      </p:cBhvr>
                                      <p:to x="100000" y="100000"/>
                                    </p:animScale>
                                    <p:animScale>
                                      <p:cBhvr>
                                        <p:cTn id="19" dur="26">
                                          <p:stCondLst>
                                            <p:cond delay="1808"/>
                                          </p:stCondLst>
                                        </p:cTn>
                                        <p:tgtEl>
                                          <p:spTgt spid="36867">
                                            <p:txEl>
                                              <p:pRg st="0" end="0"/>
                                            </p:txEl>
                                          </p:spTgt>
                                        </p:tgtEl>
                                      </p:cBhvr>
                                      <p:to x="100000" y="95000"/>
                                    </p:animScale>
                                    <p:animScale>
                                      <p:cBhvr>
                                        <p:cTn id="20" dur="166" decel="50000">
                                          <p:stCondLst>
                                            <p:cond delay="1834"/>
                                          </p:stCondLst>
                                        </p:cTn>
                                        <p:tgtEl>
                                          <p:spTgt spid="36867">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ar-SA" sz="3000">
                <a:cs typeface="B Homa" pitchFamily="2" charset="-78"/>
              </a:rPr>
              <a:t>چگونه از بهم پيوستن ذرات سنگ هاي رسوبي توليد مي شوند؟</a:t>
            </a:r>
            <a:r>
              <a:rPr lang="ar-SA"/>
              <a:t> </a:t>
            </a:r>
            <a:endParaRPr lang="en-US"/>
          </a:p>
        </p:txBody>
      </p:sp>
      <p:sp>
        <p:nvSpPr>
          <p:cNvPr id="41987" name="Rectangle 3"/>
          <p:cNvSpPr>
            <a:spLocks noGrp="1" noChangeArrowheads="1"/>
          </p:cNvSpPr>
          <p:nvPr>
            <p:ph idx="1"/>
          </p:nvPr>
        </p:nvSpPr>
        <p:spPr/>
        <p:txBody>
          <a:bodyPr/>
          <a:lstStyle/>
          <a:p>
            <a:r>
              <a:rPr lang="ar-SA" sz="4400" b="1" dirty="0">
                <a:cs typeface="B Nazanin" pitchFamily="2" charset="-78"/>
              </a:rPr>
              <a:t>همه مواد رسوبي بر اثر فشار به هم نمي چسبند مثلا ماسه هر چه تحت فشار قرار بگيرد سفت سخت نمي شود و اين مواد توسط يك ماده چسبنده اي مثل سيمان به هم مي چسبند و به سنگ تبديل مي شوند مثل ماسه سنگ و كنگ</a:t>
            </a:r>
            <a:r>
              <a:rPr lang="fa-IR" sz="4400" b="1" dirty="0">
                <a:cs typeface="B Nazanin" pitchFamily="2" charset="-78"/>
              </a:rPr>
              <a:t>لو</a:t>
            </a:r>
            <a:r>
              <a:rPr lang="ar-SA" sz="4400" b="1" dirty="0">
                <a:cs typeface="B Nazanin" pitchFamily="2" charset="-78"/>
              </a:rPr>
              <a:t>مرا </a:t>
            </a:r>
            <a:endParaRPr lang="en-US" sz="4400" b="1" dirty="0">
              <a:cs typeface="B Nazanin" pitchFamily="2" charset="-78"/>
            </a:endParaRPr>
          </a:p>
        </p:txBody>
      </p:sp>
    </p:spTree>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 calcmode="lin" valueType="num">
                                      <p:cBhvr additive="base">
                                        <p:cTn id="7" dur="500" fill="hold"/>
                                        <p:tgtEl>
                                          <p:spTgt spid="4198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198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AutoShape 2"/>
          <p:cNvSpPr>
            <a:spLocks noGrp="1" noChangeArrowheads="1"/>
          </p:cNvSpPr>
          <p:nvPr>
            <p:ph type="title"/>
          </p:nvPr>
        </p:nvSpPr>
        <p:spPr/>
        <p:txBody>
          <a:bodyPr/>
          <a:lstStyle/>
          <a:p>
            <a:pPr algn="r"/>
            <a:r>
              <a:rPr lang="ar-SA" b="1" dirty="0">
                <a:cs typeface="2  Titr" pitchFamily="2" charset="-78"/>
              </a:rPr>
              <a:t>مرغوبيت يك سنگ دگرگوني به چه چيز بستگي دارد؟</a:t>
            </a:r>
            <a:r>
              <a:rPr lang="ar-SA" b="1" dirty="0"/>
              <a:t> </a:t>
            </a:r>
            <a:endParaRPr lang="en-US" b="1" dirty="0"/>
          </a:p>
        </p:txBody>
      </p:sp>
      <p:sp>
        <p:nvSpPr>
          <p:cNvPr id="75779" name="Rectangle 3"/>
          <p:cNvSpPr>
            <a:spLocks noGrp="1" noChangeArrowheads="1"/>
          </p:cNvSpPr>
          <p:nvPr>
            <p:ph idx="1"/>
          </p:nvPr>
        </p:nvSpPr>
        <p:spPr>
          <a:xfrm>
            <a:off x="900113" y="2781300"/>
            <a:ext cx="7693025" cy="3724275"/>
          </a:xfrm>
        </p:spPr>
        <p:txBody>
          <a:bodyPr/>
          <a:lstStyle/>
          <a:p>
            <a:pPr>
              <a:buFont typeface="Wingdings" pitchFamily="2" charset="2"/>
              <a:buNone/>
            </a:pPr>
            <a:r>
              <a:rPr lang="ar-SA" sz="4400" dirty="0">
                <a:cs typeface="2  Homa" pitchFamily="2" charset="-78"/>
              </a:rPr>
              <a:t>به ميزان فشار و گرمايي كه سنگ تحمل كرده است.</a:t>
            </a:r>
            <a:r>
              <a:rPr lang="ar-SA" sz="4400" dirty="0"/>
              <a:t> </a:t>
            </a:r>
            <a:endParaRPr lang="en-US" sz="4400" dirty="0"/>
          </a:p>
        </p:txBody>
      </p:sp>
    </p:spTree>
  </p:cSld>
  <p:clrMapOvr>
    <a:masterClrMapping/>
  </p:clrMapOvr>
  <p:transition spd="slow">
    <p:randomBar dir="ver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endParaRPr lang="ar-SA" sz="4800" dirty="0" smtClean="0">
              <a:latin typeface="IranNastaliq" pitchFamily="18" charset="0"/>
              <a:cs typeface="+mj-cs"/>
            </a:endParaRPr>
          </a:p>
          <a:p>
            <a:pPr algn="ctr"/>
            <a:endParaRPr lang="ar-SA" sz="4800" dirty="0">
              <a:latin typeface="IranNastaliq" pitchFamily="18" charset="0"/>
              <a:cs typeface="+mj-cs"/>
            </a:endParaRPr>
          </a:p>
          <a:p>
            <a:pPr algn="ctr"/>
            <a:r>
              <a:rPr lang="ar-SA" sz="4800" dirty="0" smtClean="0">
                <a:latin typeface="IranNastaliq" pitchFamily="18" charset="0"/>
                <a:cs typeface="+mj-cs"/>
              </a:rPr>
              <a:t>پايان نكته ها</a:t>
            </a:r>
            <a:endParaRPr lang="en-US" sz="4800" dirty="0">
              <a:latin typeface="IranNastaliq" pitchFamily="18" charset="0"/>
              <a:cs typeface="+mj-cs"/>
            </a:endParaRPr>
          </a:p>
        </p:txBody>
      </p:sp>
    </p:spTree>
    <p:extLst>
      <p:ext uri="{BB962C8B-B14F-4D97-AF65-F5344CB8AC3E}">
        <p14:creationId xmlns:p14="http://schemas.microsoft.com/office/powerpoint/2010/main" val="677113938"/>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839200" cy="6553200"/>
          </a:xfrm>
        </p:spPr>
        <p:txBody>
          <a:bodyPr/>
          <a:lstStyle/>
          <a:p>
            <a:r>
              <a:rPr lang="ar-SA" sz="2400" dirty="0" smtClean="0">
                <a:cs typeface="+mj-cs"/>
              </a:rPr>
              <a:t>مشا</a:t>
            </a:r>
            <a:r>
              <a:rPr lang="ar-SA" sz="2400" b="1" dirty="0" smtClean="0">
                <a:cs typeface="+mj-cs"/>
              </a:rPr>
              <a:t>هده </a:t>
            </a:r>
            <a:r>
              <a:rPr lang="ar-SA" sz="2400" b="1" dirty="0">
                <a:cs typeface="+mj-cs"/>
              </a:rPr>
              <a:t>كنيد صفحه ی 78 :</a:t>
            </a:r>
          </a:p>
          <a:p>
            <a:r>
              <a:rPr lang="ar-SA" sz="2400" b="1" dirty="0">
                <a:cs typeface="+mj-cs"/>
              </a:rPr>
              <a:t> </a:t>
            </a:r>
          </a:p>
          <a:p>
            <a:r>
              <a:rPr lang="ar-SA" sz="2400" b="1" dirty="0">
                <a:cs typeface="+mj-cs"/>
              </a:rPr>
              <a:t>1 – مقداري آب دريا يا چاه را در ظرفي بريزيد، سپس ظروف آب را در محل گرمي قراردهيد تا آب آن بخار شود. در ته ظرف چه مي بينيد؟ </a:t>
            </a:r>
          </a:p>
          <a:p>
            <a:r>
              <a:rPr lang="ar-SA" sz="2400" b="1" dirty="0">
                <a:cs typeface="+mj-cs"/>
              </a:rPr>
              <a:t>2- يك ميخ آهني را به مدت چند روز در يك محل مرطوب قراردهيد،‌روي ميخ چه مي بينيد؟ </a:t>
            </a:r>
          </a:p>
          <a:p>
            <a:r>
              <a:rPr lang="ar-SA" sz="2400" b="1" dirty="0">
                <a:cs typeface="+mj-cs"/>
              </a:rPr>
              <a:t>- در ته ظرف مقداري نمك رسوب مي كند.</a:t>
            </a:r>
          </a:p>
          <a:p>
            <a:r>
              <a:rPr lang="ar-SA" sz="2400" b="1" dirty="0">
                <a:cs typeface="+mj-cs"/>
              </a:rPr>
              <a:t>- روي ميخ زنگ مي زند.  </a:t>
            </a:r>
          </a:p>
          <a:p>
            <a:r>
              <a:rPr lang="ar-SA" sz="2400" b="1" dirty="0">
                <a:cs typeface="+mj-cs"/>
              </a:rPr>
              <a:t> </a:t>
            </a:r>
            <a:r>
              <a:rPr lang="ar-SA" sz="2400" b="1" dirty="0" smtClean="0">
                <a:cs typeface="+mj-cs"/>
              </a:rPr>
              <a:t> ------------------------------------------------------------------------------</a:t>
            </a:r>
            <a:endParaRPr lang="ar-SA" sz="2400" b="1" dirty="0">
              <a:cs typeface="+mj-cs"/>
            </a:endParaRPr>
          </a:p>
          <a:p>
            <a:r>
              <a:rPr lang="ar-SA" sz="2400" dirty="0">
                <a:solidFill>
                  <a:srgbClr val="FFFF00"/>
                </a:solidFill>
                <a:cs typeface="+mj-cs"/>
              </a:rPr>
              <a:t>مشاهده كنيد صفحه ی 82 :</a:t>
            </a:r>
          </a:p>
          <a:p>
            <a:r>
              <a:rPr lang="ar-SA" sz="2400" dirty="0">
                <a:solidFill>
                  <a:srgbClr val="FFFF00"/>
                </a:solidFill>
                <a:cs typeface="+mj-cs"/>
              </a:rPr>
              <a:t> </a:t>
            </a:r>
          </a:p>
          <a:p>
            <a:r>
              <a:rPr lang="ar-SA" sz="2400" dirty="0">
                <a:solidFill>
                  <a:srgbClr val="FFFF00"/>
                </a:solidFill>
                <a:cs typeface="+mj-cs"/>
              </a:rPr>
              <a:t>مقداري نمك خوراكي را روي شعله ي آتش بپاشيد،‌رنگ شعله چه تغييري مي كند؟</a:t>
            </a:r>
          </a:p>
          <a:p>
            <a:r>
              <a:rPr lang="ar-SA" sz="2400" dirty="0">
                <a:solidFill>
                  <a:srgbClr val="FFFF00"/>
                </a:solidFill>
                <a:cs typeface="+mj-cs"/>
              </a:rPr>
              <a:t> </a:t>
            </a:r>
          </a:p>
          <a:p>
            <a:r>
              <a:rPr lang="ar-SA" sz="2400" dirty="0">
                <a:solidFill>
                  <a:srgbClr val="FFFF00"/>
                </a:solidFill>
                <a:cs typeface="+mj-cs"/>
              </a:rPr>
              <a:t>رنگ شعله زرد مي شود كه نشانگر وجود سديم در نمك طعام است.</a:t>
            </a:r>
          </a:p>
          <a:p>
            <a:endParaRPr lang="en-US" sz="2400" dirty="0">
              <a:cs typeface="+mj-cs"/>
            </a:endParaRPr>
          </a:p>
        </p:txBody>
      </p:sp>
    </p:spTree>
    <p:extLst>
      <p:ext uri="{BB962C8B-B14F-4D97-AF65-F5344CB8AC3E}">
        <p14:creationId xmlns:p14="http://schemas.microsoft.com/office/powerpoint/2010/main" val="313289600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style>
          <a:lnRef idx="0">
            <a:scrgbClr r="0" g="0" b="0"/>
          </a:lnRef>
          <a:fillRef idx="1002">
            <a:schemeClr val="dk2"/>
          </a:fillRef>
          <a:effectRef idx="0">
            <a:scrgbClr r="0" g="0" b="0"/>
          </a:effectRef>
          <a:fontRef idx="major"/>
        </p:style>
        <p:txBody>
          <a:bodyPr/>
          <a:lstStyle/>
          <a:p>
            <a:r>
              <a:rPr lang="ar-SA" sz="2800" b="1" dirty="0"/>
              <a:t>فكر كنيد صفحه ی 86 :</a:t>
            </a:r>
            <a:endParaRPr lang="ar-SA" sz="2800" dirty="0"/>
          </a:p>
          <a:p>
            <a:r>
              <a:rPr lang="ar-SA" sz="2800" dirty="0"/>
              <a:t>1 – چرا طي صدها ميليون سال كه از عمر زمين مي گذرد همه ي كوه ها از بين نرفته اند ودرياها و درياچه ها از مواد رسوبي پرنشده اند؟ </a:t>
            </a:r>
            <a:br>
              <a:rPr lang="ar-SA" sz="2800" dirty="0"/>
            </a:br>
            <a:r>
              <a:rPr lang="ar-SA" sz="2800" dirty="0"/>
              <a:t>چون سنگ هاي رسوبي بوجود آمده دوباره بر اثر عواملي چون چين خوردگي يا گسل از آب خارج شده و بصورت كوه در مي آيند. </a:t>
            </a:r>
            <a:endParaRPr lang="ar-SA" sz="2800" dirty="0" smtClean="0"/>
          </a:p>
          <a:p>
            <a:r>
              <a:rPr lang="ar-SA" sz="2800" dirty="0" smtClean="0"/>
              <a:t>------------------------------------------------------------------</a:t>
            </a:r>
            <a:endParaRPr lang="ar-SA" sz="2800" dirty="0"/>
          </a:p>
          <a:p>
            <a:r>
              <a:rPr lang="ar-SA" sz="2800" b="1" dirty="0"/>
              <a:t>فكر كنيد صفحه ی 87 :</a:t>
            </a:r>
            <a:endParaRPr lang="ar-SA" sz="2800" dirty="0"/>
          </a:p>
          <a:p>
            <a:r>
              <a:rPr lang="ar-SA" sz="2800" dirty="0"/>
              <a:t>ديده ايد كه همواره در ته كتري و سماور لايه هاي نازكي از آهك بوجود مي آيد. آيا براي تشكيل اين لايه ها بايد آب كتري يا سماور بطور كامل تبخير شوند؟</a:t>
            </a:r>
          </a:p>
          <a:p>
            <a:r>
              <a:rPr lang="ar-SA" sz="2800" dirty="0"/>
              <a:t>خير هر زمان كه املاح موجود در آب به حد اشباع رسيد اضافي املاح بصورت رسوب در ديواره كتري ته نشين مي شود.</a:t>
            </a:r>
          </a:p>
          <a:p>
            <a:endParaRPr lang="en-US" sz="2800" dirty="0"/>
          </a:p>
        </p:txBody>
      </p:sp>
    </p:spTree>
    <p:extLst>
      <p:ext uri="{BB962C8B-B14F-4D97-AF65-F5344CB8AC3E}">
        <p14:creationId xmlns:p14="http://schemas.microsoft.com/office/powerpoint/2010/main" val="59373233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smtClean="0">
                <a:effectLst/>
              </a:rPr>
              <a:t>تا ديدار آينده خدا حافظ</a:t>
            </a:r>
            <a:endParaRPr lang="en-US" b="1" dirty="0">
              <a:effectLst/>
            </a:endParaRPr>
          </a:p>
        </p:txBody>
      </p:sp>
      <p:pic>
        <p:nvPicPr>
          <p:cNvPr id="2051" name="Picture 3" descr="D:\درس\298061.gif"/>
          <p:cNvPicPr>
            <a:picLocks noGrp="1" noChangeAspect="1" noChangeArrowheads="1" noCro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95300" y="2133600"/>
            <a:ext cx="3962400" cy="396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37313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a:xfrm>
            <a:off x="250825" y="476250"/>
            <a:ext cx="7345363" cy="5649913"/>
          </a:xfrm>
        </p:spPr>
        <p:txBody>
          <a:bodyPr/>
          <a:lstStyle/>
          <a:p>
            <a:pPr>
              <a:buFontTx/>
              <a:buNone/>
            </a:pPr>
            <a:r>
              <a:rPr lang="ar-SA" sz="2800" b="1" dirty="0">
                <a:cs typeface="B Elham" pitchFamily="2" charset="-78"/>
              </a:rPr>
              <a:t>بطور كلي سنگ ها را به سه گروه اصلي تقسيم مي</a:t>
            </a:r>
            <a:r>
              <a:rPr lang="fa-IR" sz="2800" b="1" dirty="0">
                <a:cs typeface="B Elham" pitchFamily="2" charset="-78"/>
              </a:rPr>
              <a:t> </a:t>
            </a:r>
            <a:r>
              <a:rPr lang="ar-SA" sz="2800" b="1" dirty="0">
                <a:cs typeface="B Elham" pitchFamily="2" charset="-78"/>
              </a:rPr>
              <a:t>كنند.</a:t>
            </a:r>
            <a:endParaRPr lang="fa-IR" sz="2800" b="1" dirty="0">
              <a:cs typeface="B Elham" pitchFamily="2" charset="-78"/>
            </a:endParaRPr>
          </a:p>
          <a:p>
            <a:pPr>
              <a:buFontTx/>
              <a:buNone/>
            </a:pPr>
            <a:endParaRPr lang="fa-IR" sz="2800" b="1" dirty="0">
              <a:cs typeface="B Elham" pitchFamily="2" charset="-78"/>
            </a:endParaRPr>
          </a:p>
          <a:p>
            <a:r>
              <a:rPr lang="ar-SA" sz="4800" dirty="0">
                <a:cs typeface="B Homa" pitchFamily="2" charset="-78"/>
              </a:rPr>
              <a:t>الف) سنگ هاي آذرين </a:t>
            </a:r>
            <a:endParaRPr lang="fa-IR" sz="4800" dirty="0">
              <a:cs typeface="B Homa" pitchFamily="2" charset="-78"/>
            </a:endParaRPr>
          </a:p>
          <a:p>
            <a:pPr>
              <a:buFontTx/>
              <a:buNone/>
            </a:pPr>
            <a:endParaRPr lang="fa-IR" sz="4800" dirty="0">
              <a:cs typeface="B Homa" pitchFamily="2" charset="-78"/>
            </a:endParaRPr>
          </a:p>
          <a:p>
            <a:r>
              <a:rPr lang="ar-SA" sz="4800" dirty="0">
                <a:cs typeface="B Homa" pitchFamily="2" charset="-78"/>
              </a:rPr>
              <a:t>ب)سنگ هاي رسوبي </a:t>
            </a:r>
            <a:endParaRPr lang="fa-IR" sz="4800" dirty="0">
              <a:cs typeface="B Homa" pitchFamily="2" charset="-78"/>
            </a:endParaRPr>
          </a:p>
          <a:p>
            <a:pPr>
              <a:buFontTx/>
              <a:buNone/>
            </a:pPr>
            <a:endParaRPr lang="ar-SA" sz="4800" dirty="0">
              <a:cs typeface="B Homa" pitchFamily="2" charset="-78"/>
            </a:endParaRPr>
          </a:p>
          <a:p>
            <a:r>
              <a:rPr lang="ar-SA" sz="4800" dirty="0">
                <a:cs typeface="B Homa" pitchFamily="2" charset="-78"/>
              </a:rPr>
              <a:t>ج) سنگهاي دگرگوني </a:t>
            </a:r>
            <a:endParaRPr lang="en-US" sz="4800" dirty="0">
              <a:cs typeface="B Homa" pitchFamily="2" charset="-78"/>
            </a:endParaRPr>
          </a:p>
        </p:txBody>
      </p:sp>
    </p:spTree>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9219">
                                            <p:txEl>
                                              <p:pRg st="2" end="2"/>
                                            </p:txEl>
                                          </p:spTgt>
                                        </p:tgtEl>
                                        <p:attrNameLst>
                                          <p:attrName>style.visibility</p:attrName>
                                        </p:attrNameLst>
                                      </p:cBhvr>
                                      <p:to>
                                        <p:strVal val="visible"/>
                                      </p:to>
                                    </p:set>
                                    <p:animEffect transition="in" filter="circle(in)">
                                      <p:cBhvr>
                                        <p:cTn id="7" dur="2000"/>
                                        <p:tgtEl>
                                          <p:spTgt spid="9219">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9219">
                                            <p:txEl>
                                              <p:pRg st="4" end="4"/>
                                            </p:txEl>
                                          </p:spTgt>
                                        </p:tgtEl>
                                        <p:attrNameLst>
                                          <p:attrName>style.visibility</p:attrName>
                                        </p:attrNameLst>
                                      </p:cBhvr>
                                      <p:to>
                                        <p:strVal val="visible"/>
                                      </p:to>
                                    </p:set>
                                    <p:animEffect transition="in" filter="barn(inVertical)">
                                      <p:cBhvr>
                                        <p:cTn id="12" dur="500"/>
                                        <p:tgtEl>
                                          <p:spTgt spid="9219">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9219">
                                            <p:txEl>
                                              <p:pRg st="6" end="6"/>
                                            </p:txEl>
                                          </p:spTgt>
                                        </p:tgtEl>
                                        <p:attrNameLst>
                                          <p:attrName>style.visibility</p:attrName>
                                        </p:attrNameLst>
                                      </p:cBhvr>
                                      <p:to>
                                        <p:strVal val="visible"/>
                                      </p:to>
                                    </p:set>
                                    <p:anim calcmode="lin" valueType="num">
                                      <p:cBhvr additive="base">
                                        <p:cTn id="17" dur="500" fill="hold"/>
                                        <p:tgtEl>
                                          <p:spTgt spid="9219">
                                            <p:txEl>
                                              <p:pRg st="6" end="6"/>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921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274638"/>
            <a:ext cx="8229600" cy="706437"/>
          </a:xfrm>
        </p:spPr>
        <p:txBody>
          <a:bodyPr/>
          <a:lstStyle/>
          <a:p>
            <a:pPr algn="r"/>
            <a:r>
              <a:rPr lang="fa-IR" sz="4800" b="1" dirty="0">
                <a:cs typeface="B Mahsa" pitchFamily="2" charset="-78"/>
              </a:rPr>
              <a:t/>
            </a:r>
            <a:br>
              <a:rPr lang="fa-IR" sz="4800" b="1" dirty="0">
                <a:cs typeface="B Mahsa" pitchFamily="2" charset="-78"/>
              </a:rPr>
            </a:br>
            <a:r>
              <a:rPr lang="ar-SA" sz="4800" b="1" dirty="0">
                <a:cs typeface="B Mahsa" pitchFamily="2" charset="-78"/>
              </a:rPr>
              <a:t>الف) سنگ هاي آذرين:</a:t>
            </a:r>
            <a:r>
              <a:rPr lang="ar-SA" b="1" dirty="0"/>
              <a:t/>
            </a:r>
            <a:br>
              <a:rPr lang="ar-SA" b="1" dirty="0"/>
            </a:br>
            <a:endParaRPr lang="en-US" b="1" dirty="0"/>
          </a:p>
        </p:txBody>
      </p:sp>
      <p:sp>
        <p:nvSpPr>
          <p:cNvPr id="16387" name="Rectangle 3"/>
          <p:cNvSpPr>
            <a:spLocks noGrp="1" noChangeArrowheads="1"/>
          </p:cNvSpPr>
          <p:nvPr>
            <p:ph idx="1"/>
          </p:nvPr>
        </p:nvSpPr>
        <p:spPr>
          <a:xfrm>
            <a:off x="457200" y="1268413"/>
            <a:ext cx="8229600" cy="5329237"/>
          </a:xfrm>
        </p:spPr>
        <p:txBody>
          <a:bodyPr/>
          <a:lstStyle/>
          <a:p>
            <a:pPr>
              <a:lnSpc>
                <a:spcPct val="90000"/>
              </a:lnSpc>
            </a:pPr>
            <a:r>
              <a:rPr lang="ar-SA" sz="2400" b="1" dirty="0">
                <a:cs typeface="2  Nazanin" pitchFamily="2" charset="-78"/>
              </a:rPr>
              <a:t>اين سنگ از سرد شدن مواد مذاب درون زمين بوجود مي آيند كه خود آن ها به دو دسته تقسيم مي شوند.</a:t>
            </a:r>
          </a:p>
          <a:p>
            <a:pPr>
              <a:lnSpc>
                <a:spcPct val="90000"/>
              </a:lnSpc>
            </a:pPr>
            <a:r>
              <a:rPr lang="ar-SA" b="1" dirty="0">
                <a:cs typeface="B Kamran" pitchFamily="2" charset="-78"/>
              </a:rPr>
              <a:t>1- آذرين دروني:</a:t>
            </a:r>
          </a:p>
          <a:p>
            <a:pPr>
              <a:lnSpc>
                <a:spcPct val="90000"/>
              </a:lnSpc>
              <a:buFont typeface="Wingdings" pitchFamily="2" charset="2"/>
              <a:buNone/>
            </a:pPr>
            <a:r>
              <a:rPr lang="ar-SA" b="1" dirty="0">
                <a:latin typeface="Arial"/>
                <a:cs typeface="B Kamran" pitchFamily="2" charset="-78"/>
              </a:rPr>
              <a:t> اين سنگ ها بر اثر سرد شدن مواد مذاب در داخل زمين بوجود مي آيند مثل سنگ گرانيت </a:t>
            </a:r>
            <a:r>
              <a:rPr lang="fa-IR" b="1" dirty="0">
                <a:cs typeface="B Kamran" pitchFamily="2" charset="-78"/>
              </a:rPr>
              <a:t>و</a:t>
            </a:r>
            <a:r>
              <a:rPr lang="ar-SA" b="1" dirty="0">
                <a:cs typeface="B Kamran" pitchFamily="2" charset="-78"/>
              </a:rPr>
              <a:t> گابرو</a:t>
            </a:r>
            <a:br>
              <a:rPr lang="ar-SA" b="1" dirty="0">
                <a:cs typeface="B Kamran" pitchFamily="2" charset="-78"/>
              </a:rPr>
            </a:br>
            <a:r>
              <a:rPr lang="ar-SA" b="1" dirty="0">
                <a:cs typeface="B Kamran" pitchFamily="2" charset="-78"/>
              </a:rPr>
              <a:t>ويژگي اين سنگ ها اين است كه داراي بلورهاي درشت مي باشند و بيش تر رنگ روشن دارند </a:t>
            </a:r>
          </a:p>
          <a:p>
            <a:pPr>
              <a:lnSpc>
                <a:spcPct val="90000"/>
              </a:lnSpc>
            </a:pPr>
            <a:r>
              <a:rPr lang="fa-IR" b="1" dirty="0">
                <a:cs typeface="B Kamran" pitchFamily="2" charset="-78"/>
              </a:rPr>
              <a:t>2</a:t>
            </a:r>
            <a:r>
              <a:rPr lang="ar-SA" b="1" dirty="0">
                <a:cs typeface="B Kamran" pitchFamily="2" charset="-78"/>
              </a:rPr>
              <a:t>- آذرين بيروني: سنگ هاي هستند كه بر اثر سرد شدن مواد مذاب در خارج از زمين بوجود مي آيند چون اين مواد مذاب توسط آتشفشان از زمين خارج مي شوند به اين سنگ ها آتشفشاني نيز مي گويند.</a:t>
            </a:r>
            <a:br>
              <a:rPr lang="ar-SA" b="1" dirty="0">
                <a:cs typeface="B Kamran" pitchFamily="2" charset="-78"/>
              </a:rPr>
            </a:br>
            <a:r>
              <a:rPr lang="ar-SA" b="1" dirty="0">
                <a:cs typeface="B Kamran" pitchFamily="2" charset="-78"/>
              </a:rPr>
              <a:t>مثال: بازالت </a:t>
            </a:r>
            <a:r>
              <a:rPr lang="fa-IR" b="1" dirty="0">
                <a:cs typeface="B Kamran" pitchFamily="2" charset="-78"/>
              </a:rPr>
              <a:t>و</a:t>
            </a:r>
            <a:r>
              <a:rPr lang="ar-SA" b="1" dirty="0">
                <a:cs typeface="B Kamran" pitchFamily="2" charset="-78"/>
              </a:rPr>
              <a:t> </a:t>
            </a:r>
            <a:r>
              <a:rPr lang="fa-IR" b="1" dirty="0">
                <a:cs typeface="B Kamran" pitchFamily="2" charset="-78"/>
              </a:rPr>
              <a:t>ر</a:t>
            </a:r>
            <a:r>
              <a:rPr lang="ar-SA" b="1" dirty="0">
                <a:cs typeface="B Kamran" pitchFamily="2" charset="-78"/>
              </a:rPr>
              <a:t>يوليت</a:t>
            </a:r>
            <a:endParaRPr lang="en-US" b="1" dirty="0">
              <a:cs typeface="B Kamran" pitchFamily="2" charset="-78"/>
            </a:endParaRP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fade">
                                      <p:cBhvr>
                                        <p:cTn id="7" dur="2000"/>
                                        <p:tgtEl>
                                          <p:spTgt spid="16387">
                                            <p:txEl>
                                              <p:pRg st="0" end="0"/>
                                            </p:txEl>
                                          </p:spTgt>
                                        </p:tgtEl>
                                      </p:cBhvr>
                                    </p:animEffect>
                                    <p:anim calcmode="lin" valueType="num">
                                      <p:cBhvr>
                                        <p:cTn id="8" dur="2000" fill="hold"/>
                                        <p:tgtEl>
                                          <p:spTgt spid="16387">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16387">
                                            <p:txEl>
                                              <p:pRg st="0" end="0"/>
                                            </p:txEl>
                                          </p:spTgt>
                                        </p:tgtEl>
                                        <p:attrNameLst>
                                          <p:attrName>ppt_h</p:attrName>
                                        </p:attrNameLst>
                                      </p:cBhvr>
                                      <p:tavLst>
                                        <p:tav tm="0">
                                          <p:val>
                                            <p:strVal val="#ppt_h"/>
                                          </p:val>
                                        </p:tav>
                                        <p:tav tm="100000">
                                          <p:val>
                                            <p:strVal val="#ppt_h"/>
                                          </p:val>
                                        </p:tav>
                                      </p:tavLst>
                                    </p:anim>
                                  </p:childTnLst>
                                </p:cTn>
                              </p:par>
                              <p:par>
                                <p:cTn id="10" presetID="45" presetClass="entr" presetSubtype="0" fill="hold" nodeType="with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fade">
                                      <p:cBhvr>
                                        <p:cTn id="12" dur="2000"/>
                                        <p:tgtEl>
                                          <p:spTgt spid="16387">
                                            <p:txEl>
                                              <p:pRg st="1" end="1"/>
                                            </p:txEl>
                                          </p:spTgt>
                                        </p:tgtEl>
                                      </p:cBhvr>
                                    </p:animEffect>
                                    <p:anim calcmode="lin" valueType="num">
                                      <p:cBhvr>
                                        <p:cTn id="13" dur="2000" fill="hold"/>
                                        <p:tgtEl>
                                          <p:spTgt spid="16387">
                                            <p:txEl>
                                              <p:pRg st="1" end="1"/>
                                            </p:txEl>
                                          </p:spTgt>
                                        </p:tgtEl>
                                        <p:attrNameLst>
                                          <p:attrName>ppt_w</p:attrName>
                                        </p:attrNameLst>
                                      </p:cBhvr>
                                      <p:tavLst>
                                        <p:tav tm="0" fmla="#ppt_w*sin(2.5*pi*$)">
                                          <p:val>
                                            <p:fltVal val="0"/>
                                          </p:val>
                                        </p:tav>
                                        <p:tav tm="100000">
                                          <p:val>
                                            <p:fltVal val="1"/>
                                          </p:val>
                                        </p:tav>
                                      </p:tavLst>
                                    </p:anim>
                                    <p:anim calcmode="lin" valueType="num">
                                      <p:cBhvr>
                                        <p:cTn id="14" dur="2000" fill="hold"/>
                                        <p:tgtEl>
                                          <p:spTgt spid="16387">
                                            <p:txEl>
                                              <p:pRg st="1" end="1"/>
                                            </p:txEl>
                                          </p:spTgt>
                                        </p:tgtEl>
                                        <p:attrNameLst>
                                          <p:attrName>ppt_h</p:attrName>
                                        </p:attrNameLst>
                                      </p:cBhvr>
                                      <p:tavLst>
                                        <p:tav tm="0">
                                          <p:val>
                                            <p:strVal val="#ppt_h"/>
                                          </p:val>
                                        </p:tav>
                                        <p:tav tm="100000">
                                          <p:val>
                                            <p:strVal val="#ppt_h"/>
                                          </p:val>
                                        </p:tav>
                                      </p:tavLst>
                                    </p:anim>
                                  </p:childTnLst>
                                </p:cTn>
                              </p:par>
                              <p:par>
                                <p:cTn id="15" presetID="45" presetClass="entr" presetSubtype="0" fill="hold" nodeType="with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Effect transition="in" filter="fade">
                                      <p:cBhvr>
                                        <p:cTn id="17" dur="2000"/>
                                        <p:tgtEl>
                                          <p:spTgt spid="16387">
                                            <p:txEl>
                                              <p:pRg st="2" end="2"/>
                                            </p:txEl>
                                          </p:spTgt>
                                        </p:tgtEl>
                                      </p:cBhvr>
                                    </p:animEffect>
                                    <p:anim calcmode="lin" valueType="num">
                                      <p:cBhvr>
                                        <p:cTn id="18" dur="2000" fill="hold"/>
                                        <p:tgtEl>
                                          <p:spTgt spid="16387">
                                            <p:txEl>
                                              <p:pRg st="2" end="2"/>
                                            </p:txEl>
                                          </p:spTgt>
                                        </p:tgtEl>
                                        <p:attrNameLst>
                                          <p:attrName>ppt_w</p:attrName>
                                        </p:attrNameLst>
                                      </p:cBhvr>
                                      <p:tavLst>
                                        <p:tav tm="0" fmla="#ppt_w*sin(2.5*pi*$)">
                                          <p:val>
                                            <p:fltVal val="0"/>
                                          </p:val>
                                        </p:tav>
                                        <p:tav tm="100000">
                                          <p:val>
                                            <p:fltVal val="1"/>
                                          </p:val>
                                        </p:tav>
                                      </p:tavLst>
                                    </p:anim>
                                    <p:anim calcmode="lin" valueType="num">
                                      <p:cBhvr>
                                        <p:cTn id="19" dur="2000" fill="hold"/>
                                        <p:tgtEl>
                                          <p:spTgt spid="16387">
                                            <p:txEl>
                                              <p:pRg st="2" end="2"/>
                                            </p:txEl>
                                          </p:spTgt>
                                        </p:tgtEl>
                                        <p:attrNameLst>
                                          <p:attrName>ppt_h</p:attrName>
                                        </p:attrNameLst>
                                      </p:cBhvr>
                                      <p:tavLst>
                                        <p:tav tm="0">
                                          <p:val>
                                            <p:strVal val="#ppt_h"/>
                                          </p:val>
                                        </p:tav>
                                        <p:tav tm="100000">
                                          <p:val>
                                            <p:strVal val="#ppt_h"/>
                                          </p:val>
                                        </p:tav>
                                      </p:tavLst>
                                    </p:anim>
                                  </p:childTnLst>
                                </p:cTn>
                              </p:par>
                              <p:par>
                                <p:cTn id="20" presetID="45" presetClass="entr" presetSubtype="0" fill="hold" nodeType="withEffect">
                                  <p:stCondLst>
                                    <p:cond delay="0"/>
                                  </p:stCondLst>
                                  <p:childTnLst>
                                    <p:set>
                                      <p:cBhvr>
                                        <p:cTn id="21" dur="1" fill="hold">
                                          <p:stCondLst>
                                            <p:cond delay="0"/>
                                          </p:stCondLst>
                                        </p:cTn>
                                        <p:tgtEl>
                                          <p:spTgt spid="16387">
                                            <p:txEl>
                                              <p:pRg st="3" end="3"/>
                                            </p:txEl>
                                          </p:spTgt>
                                        </p:tgtEl>
                                        <p:attrNameLst>
                                          <p:attrName>style.visibility</p:attrName>
                                        </p:attrNameLst>
                                      </p:cBhvr>
                                      <p:to>
                                        <p:strVal val="visible"/>
                                      </p:to>
                                    </p:set>
                                    <p:animEffect transition="in" filter="fade">
                                      <p:cBhvr>
                                        <p:cTn id="22" dur="2000"/>
                                        <p:tgtEl>
                                          <p:spTgt spid="16387">
                                            <p:txEl>
                                              <p:pRg st="3" end="3"/>
                                            </p:txEl>
                                          </p:spTgt>
                                        </p:tgtEl>
                                      </p:cBhvr>
                                    </p:animEffect>
                                    <p:anim calcmode="lin" valueType="num">
                                      <p:cBhvr>
                                        <p:cTn id="23" dur="2000" fill="hold"/>
                                        <p:tgtEl>
                                          <p:spTgt spid="16387">
                                            <p:txEl>
                                              <p:pRg st="3" end="3"/>
                                            </p:txEl>
                                          </p:spTgt>
                                        </p:tgtEl>
                                        <p:attrNameLst>
                                          <p:attrName>ppt_w</p:attrName>
                                        </p:attrNameLst>
                                      </p:cBhvr>
                                      <p:tavLst>
                                        <p:tav tm="0" fmla="#ppt_w*sin(2.5*pi*$)">
                                          <p:val>
                                            <p:fltVal val="0"/>
                                          </p:val>
                                        </p:tav>
                                        <p:tav tm="100000">
                                          <p:val>
                                            <p:fltVal val="1"/>
                                          </p:val>
                                        </p:tav>
                                      </p:tavLst>
                                    </p:anim>
                                    <p:anim calcmode="lin" valueType="num">
                                      <p:cBhvr>
                                        <p:cTn id="24" dur="2000" fill="hold"/>
                                        <p:tgtEl>
                                          <p:spTgt spid="16387">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4"/>
          <p:cNvSpPr>
            <a:spLocks noGrp="1" noChangeArrowheads="1"/>
          </p:cNvSpPr>
          <p:nvPr>
            <p:ph type="title"/>
          </p:nvPr>
        </p:nvSpPr>
        <p:spPr/>
        <p:txBody>
          <a:bodyPr/>
          <a:lstStyle/>
          <a:p>
            <a:pPr algn="r"/>
            <a:r>
              <a:rPr lang="ar-SA" sz="5400" b="1">
                <a:cs typeface="2  Esfehan" pitchFamily="2" charset="-78"/>
              </a:rPr>
              <a:t>ب)سنگ هاي رسوبي:</a:t>
            </a:r>
            <a:r>
              <a:rPr lang="ar-SA"/>
              <a:t> </a:t>
            </a:r>
            <a:endParaRPr lang="en-US"/>
          </a:p>
        </p:txBody>
      </p:sp>
      <p:sp>
        <p:nvSpPr>
          <p:cNvPr id="26629" name="Rectangle 5"/>
          <p:cNvSpPr>
            <a:spLocks noGrp="1" noChangeArrowheads="1"/>
          </p:cNvSpPr>
          <p:nvPr>
            <p:ph idx="1"/>
          </p:nvPr>
        </p:nvSpPr>
        <p:spPr>
          <a:xfrm>
            <a:off x="539750" y="1412875"/>
            <a:ext cx="8229600" cy="4824413"/>
          </a:xfrm>
        </p:spPr>
        <p:txBody>
          <a:bodyPr/>
          <a:lstStyle/>
          <a:p>
            <a:pPr marL="0" indent="0">
              <a:lnSpc>
                <a:spcPct val="90000"/>
              </a:lnSpc>
              <a:buNone/>
            </a:pPr>
            <a:r>
              <a:rPr lang="ar-SA" sz="4000" b="1" dirty="0">
                <a:solidFill>
                  <a:srgbClr val="FFFF00"/>
                </a:solidFill>
                <a:cs typeface="B Mitra" pitchFamily="2" charset="-78"/>
              </a:rPr>
              <a:t>آب و باد و يخ از عوامل فرسايش دهنده هستند كه موجب خرد شدن سنگ مي شوند و مواد حاصل توسط آب به دريا منتقل مي شود و به صورت لايه لايه روي هم ته نشين مي شوند و رسوبات را </a:t>
            </a:r>
            <a:r>
              <a:rPr lang="ar-SA" sz="4000" b="1" dirty="0" smtClean="0">
                <a:solidFill>
                  <a:srgbClr val="FFFF00"/>
                </a:solidFill>
                <a:cs typeface="B Mitra" pitchFamily="2" charset="-78"/>
              </a:rPr>
              <a:t>  تشكيل مي </a:t>
            </a:r>
            <a:r>
              <a:rPr lang="ar-SA" sz="4000" b="1" dirty="0">
                <a:solidFill>
                  <a:srgbClr val="FFFF00"/>
                </a:solidFill>
                <a:cs typeface="B Mitra" pitchFamily="2" charset="-78"/>
              </a:rPr>
              <a:t>دهند</a:t>
            </a:r>
            <a:br>
              <a:rPr lang="ar-SA" sz="4000" b="1" dirty="0">
                <a:solidFill>
                  <a:srgbClr val="FFFF00"/>
                </a:solidFill>
                <a:cs typeface="B Mitra" pitchFamily="2" charset="-78"/>
              </a:rPr>
            </a:br>
            <a:r>
              <a:rPr lang="ar-SA" sz="4000" b="1" dirty="0">
                <a:solidFill>
                  <a:srgbClr val="FFFF00"/>
                </a:solidFill>
                <a:cs typeface="B Mitra" pitchFamily="2" charset="-78"/>
              </a:rPr>
              <a:t>عوامل گوناگوني اين رسوبات سست و ناپيوسته را به سنگ سخت تبديل مي كنند كه به اين سنگ ها رسوبي مي گويند</a:t>
            </a:r>
            <a:r>
              <a:rPr lang="ar-SA" sz="2800" dirty="0"/>
              <a:t> </a:t>
            </a:r>
            <a:endParaRPr lang="en-US" sz="2800" dirty="0"/>
          </a:p>
        </p:txBody>
      </p:sp>
    </p:spTree>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6629">
                                            <p:txEl>
                                              <p:pRg st="0" end="0"/>
                                            </p:txEl>
                                          </p:spTgt>
                                        </p:tgtEl>
                                        <p:attrNameLst>
                                          <p:attrName>style.visibility</p:attrName>
                                        </p:attrNameLst>
                                      </p:cBhvr>
                                      <p:to>
                                        <p:strVal val="visible"/>
                                      </p:to>
                                    </p:set>
                                    <p:animEffect transition="in" filter="randombar(horizontal)">
                                      <p:cBhvr>
                                        <p:cTn id="7" dur="500"/>
                                        <p:tgtEl>
                                          <p:spTgt spid="2662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Rectangle 6"/>
          <p:cNvSpPr>
            <a:spLocks noGrp="1" noChangeArrowheads="1"/>
          </p:cNvSpPr>
          <p:nvPr>
            <p:ph type="ctrTitle"/>
          </p:nvPr>
        </p:nvSpPr>
        <p:spPr>
          <a:xfrm>
            <a:off x="323850" y="260350"/>
            <a:ext cx="8569325" cy="6264275"/>
          </a:xfrm>
        </p:spPr>
        <p:txBody>
          <a:bodyPr/>
          <a:lstStyle/>
          <a:p>
            <a:r>
              <a:rPr lang="ar-SA" sz="5600" dirty="0">
                <a:solidFill>
                  <a:srgbClr val="FFFF00"/>
                </a:solidFill>
                <a:cs typeface="B Esfehan" pitchFamily="2" charset="-78"/>
              </a:rPr>
              <a:t>علت تيره و روشن بودن سنگ بستگي به عناصر موجود در آن دارد مثلا سنگ ها تيره داراي آهن </a:t>
            </a:r>
            <a:r>
              <a:rPr lang="fa-IR" sz="5600" dirty="0">
                <a:solidFill>
                  <a:srgbClr val="FFFF00"/>
                </a:solidFill>
                <a:cs typeface="B Esfehan" pitchFamily="2" charset="-78"/>
              </a:rPr>
              <a:t>و</a:t>
            </a:r>
            <a:r>
              <a:rPr lang="ar-SA" sz="5600" dirty="0">
                <a:solidFill>
                  <a:srgbClr val="FFFF00"/>
                </a:solidFill>
                <a:cs typeface="B Esfehan" pitchFamily="2" charset="-78"/>
              </a:rPr>
              <a:t> منيزيم </a:t>
            </a:r>
            <a:r>
              <a:rPr lang="fa-IR" sz="5600" dirty="0">
                <a:solidFill>
                  <a:srgbClr val="FFFF00"/>
                </a:solidFill>
                <a:cs typeface="B Esfehan" pitchFamily="2" charset="-78"/>
              </a:rPr>
              <a:t>و</a:t>
            </a:r>
            <a:r>
              <a:rPr lang="ar-SA" sz="5600" dirty="0">
                <a:solidFill>
                  <a:srgbClr val="FFFF00"/>
                </a:solidFill>
                <a:cs typeface="B Esfehan" pitchFamily="2" charset="-78"/>
              </a:rPr>
              <a:t> كلسيم است و سنگ هاي روشن آلومينيوم </a:t>
            </a:r>
            <a:r>
              <a:rPr lang="fa-IR" sz="5600" dirty="0">
                <a:solidFill>
                  <a:srgbClr val="FFFF00"/>
                </a:solidFill>
                <a:cs typeface="B Esfehan" pitchFamily="2" charset="-78"/>
              </a:rPr>
              <a:t>و</a:t>
            </a:r>
            <a:r>
              <a:rPr lang="ar-SA" sz="5600" dirty="0">
                <a:solidFill>
                  <a:srgbClr val="FFFF00"/>
                </a:solidFill>
                <a:cs typeface="B Esfehan" pitchFamily="2" charset="-78"/>
              </a:rPr>
              <a:t> سديم </a:t>
            </a:r>
            <a:r>
              <a:rPr lang="fa-IR" sz="5600" dirty="0">
                <a:solidFill>
                  <a:srgbClr val="FFFF00"/>
                </a:solidFill>
                <a:cs typeface="B Esfehan" pitchFamily="2" charset="-78"/>
              </a:rPr>
              <a:t>و</a:t>
            </a:r>
            <a:r>
              <a:rPr lang="ar-SA" sz="5600" dirty="0">
                <a:solidFill>
                  <a:srgbClr val="FFFF00"/>
                </a:solidFill>
                <a:cs typeface="B Esfehan" pitchFamily="2" charset="-78"/>
              </a:rPr>
              <a:t> پتاسيم دارند</a:t>
            </a:r>
            <a:r>
              <a:rPr lang="ar-SA" sz="4700" dirty="0">
                <a:solidFill>
                  <a:srgbClr val="FFFF00"/>
                </a:solidFill>
                <a:cs typeface="B Esfehan" pitchFamily="2" charset="-78"/>
              </a:rPr>
              <a:t/>
            </a:r>
            <a:br>
              <a:rPr lang="ar-SA" sz="4700" dirty="0">
                <a:solidFill>
                  <a:srgbClr val="FFFF00"/>
                </a:solidFill>
                <a:cs typeface="B Esfehan" pitchFamily="2" charset="-78"/>
              </a:rPr>
            </a:br>
            <a:endParaRPr lang="en-US" sz="4700" dirty="0">
              <a:solidFill>
                <a:srgbClr val="FFFF00"/>
              </a:solidFill>
              <a:cs typeface="B Esfeha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9462"/>
                                        </p:tgtEl>
                                        <p:attrNameLst>
                                          <p:attrName>style.visibility</p:attrName>
                                        </p:attrNameLst>
                                      </p:cBhvr>
                                      <p:to>
                                        <p:strVal val="visible"/>
                                      </p:to>
                                    </p:set>
                                    <p:animEffect transition="in" filter="barn(inVertical)">
                                      <p:cBhvr>
                                        <p:cTn id="7" dur="500"/>
                                        <p:tgtEl>
                                          <p:spTgt spid="194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539750" y="476250"/>
            <a:ext cx="8229600" cy="936625"/>
          </a:xfrm>
        </p:spPr>
        <p:txBody>
          <a:bodyPr/>
          <a:lstStyle/>
          <a:p>
            <a:r>
              <a:rPr lang="ar-SA" sz="3600">
                <a:cs typeface="B Mitra" pitchFamily="2" charset="-78"/>
              </a:rPr>
              <a:t>سنگ هاي رسوبي چگونه بر اثر رسوبگذاري تشكيل مي شوند؟</a:t>
            </a:r>
            <a:r>
              <a:rPr lang="ar-SA"/>
              <a:t/>
            </a:r>
            <a:br>
              <a:rPr lang="ar-SA"/>
            </a:br>
            <a:endParaRPr lang="en-US"/>
          </a:p>
        </p:txBody>
      </p:sp>
      <p:sp>
        <p:nvSpPr>
          <p:cNvPr id="34819" name="Rectangle 3"/>
          <p:cNvSpPr>
            <a:spLocks noGrp="1" noChangeArrowheads="1"/>
          </p:cNvSpPr>
          <p:nvPr>
            <p:ph idx="1"/>
          </p:nvPr>
        </p:nvSpPr>
        <p:spPr/>
        <p:txBody>
          <a:bodyPr/>
          <a:lstStyle/>
          <a:p>
            <a:pPr algn="dist"/>
            <a:r>
              <a:rPr lang="ar-SA" sz="4000" b="1" dirty="0">
                <a:cs typeface="B Nazanin" pitchFamily="2" charset="-78"/>
              </a:rPr>
              <a:t>وقتي رسوبات توسط رودخانه ها به دريا منتقل مي شوند در كف دريا به ترتيب درشتي و ريزي روي هم انباشته مي شوند بر اثر فشار لايه هاي بالايي بر روي لايه هاي پايين آب درون آن ها خارج شده و مواد سفت سخت مي شوند مثل سنگ رستي </a:t>
            </a:r>
            <a:endParaRPr lang="en-US" sz="4000" b="1"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 calcmode="lin" valueType="num">
                                      <p:cBhvr additive="base">
                                        <p:cTn id="7" dur="500" fill="hold"/>
                                        <p:tgtEl>
                                          <p:spTgt spid="348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481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fa-IR">
                <a:cs typeface="B Esfehan" pitchFamily="2" charset="-78"/>
              </a:rPr>
              <a:t>روشهای تشکیل سنگهای رسوبی</a:t>
            </a:r>
            <a:endParaRPr lang="en-US">
              <a:cs typeface="B Esfehan" pitchFamily="2" charset="-78"/>
            </a:endParaRPr>
          </a:p>
        </p:txBody>
      </p:sp>
      <p:sp>
        <p:nvSpPr>
          <p:cNvPr id="30723" name="Rectangle 3"/>
          <p:cNvSpPr>
            <a:spLocks noGrp="1" noChangeArrowheads="1"/>
          </p:cNvSpPr>
          <p:nvPr>
            <p:ph idx="1"/>
          </p:nvPr>
        </p:nvSpPr>
        <p:spPr>
          <a:xfrm>
            <a:off x="457200" y="1600200"/>
            <a:ext cx="8229600" cy="1036638"/>
          </a:xfrm>
        </p:spPr>
        <p:txBody>
          <a:bodyPr/>
          <a:lstStyle/>
          <a:p>
            <a:r>
              <a:rPr lang="ar-SA" sz="2400">
                <a:cs typeface="B Homa" pitchFamily="2" charset="-78"/>
              </a:rPr>
              <a:t>سنگ هاي رسوبي به روش هاي متعددي بوجود مي آيند. ولي بيش ترين آن ها بر اثر فشار لايه هاي رسوبي بر روي همديگر حاصل مي شوند</a:t>
            </a:r>
            <a:r>
              <a:rPr lang="ar-SA">
                <a:cs typeface="B Homa" pitchFamily="2" charset="-78"/>
              </a:rPr>
              <a:t> </a:t>
            </a:r>
            <a:endParaRPr lang="en-US">
              <a:cs typeface="B Homa" pitchFamily="2" charset="-78"/>
            </a:endParaRPr>
          </a:p>
        </p:txBody>
      </p:sp>
      <p:pic>
        <p:nvPicPr>
          <p:cNvPr id="30725" name="Picture 5" descr="02"/>
          <p:cNvPicPr>
            <a:picLocks noChangeAspect="1" noChangeArrowheads="1"/>
          </p:cNvPicPr>
          <p:nvPr/>
        </p:nvPicPr>
        <p:blipFill>
          <a:blip r:embed="rId2"/>
          <a:srcRect/>
          <a:stretch>
            <a:fillRect/>
          </a:stretch>
        </p:blipFill>
        <p:spPr bwMode="auto">
          <a:xfrm>
            <a:off x="250825" y="3200400"/>
            <a:ext cx="8459788" cy="3468688"/>
          </a:xfrm>
          <a:prstGeom prst="rect">
            <a:avLst/>
          </a:prstGeom>
          <a:noFill/>
        </p:spPr>
      </p:pic>
    </p:spTree>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0725"/>
                                        </p:tgtEl>
                                        <p:attrNameLst>
                                          <p:attrName>style.visibility</p:attrName>
                                        </p:attrNameLst>
                                      </p:cBhvr>
                                      <p:to>
                                        <p:strVal val="visible"/>
                                      </p:to>
                                    </p:set>
                                    <p:animEffect transition="in" filter="circle(in)">
                                      <p:cBhvr>
                                        <p:cTn id="7" dur="2000"/>
                                        <p:tgtEl>
                                          <p:spTgt spid="307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Arial"/>
      </a:majorFont>
      <a:minorFont>
        <a:latin typeface="Garamond"/>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sangha6</Template>
  <TotalTime>95</TotalTime>
  <Words>765</Words>
  <Application>Microsoft Office PowerPoint</Application>
  <PresentationFormat>On-screen Show (4:3)</PresentationFormat>
  <Paragraphs>71</Paragraphs>
  <Slides>37</Slides>
  <Notes>0</Notes>
  <HiddenSlides>0</HiddenSlides>
  <MMClips>0</MMClips>
  <ScaleCrop>false</ScaleCrop>
  <HeadingPairs>
    <vt:vector size="4" baseType="variant">
      <vt:variant>
        <vt:lpstr>Theme</vt:lpstr>
      </vt:variant>
      <vt:variant>
        <vt:i4>3</vt:i4>
      </vt:variant>
      <vt:variant>
        <vt:lpstr>Slide Titles</vt:lpstr>
      </vt:variant>
      <vt:variant>
        <vt:i4>37</vt:i4>
      </vt:variant>
    </vt:vector>
  </HeadingPairs>
  <TitlesOfParts>
    <vt:vector size="40" baseType="lpstr">
      <vt:lpstr>Ocean</vt:lpstr>
      <vt:lpstr>Stream</vt:lpstr>
      <vt:lpstr>Executive</vt:lpstr>
      <vt:lpstr>بسم الله الرحمن الرحيم</vt:lpstr>
      <vt:lpstr>PowerPoint Presentation</vt:lpstr>
      <vt:lpstr>سنگها </vt:lpstr>
      <vt:lpstr>PowerPoint Presentation</vt:lpstr>
      <vt:lpstr> الف) سنگ هاي آذرين: </vt:lpstr>
      <vt:lpstr>ب)سنگ هاي رسوبي: </vt:lpstr>
      <vt:lpstr>علت تيره و روشن بودن سنگ بستگي به عناصر موجود در آن دارد مثلا سنگ ها تيره داراي آهن و منيزيم و كلسيم است و سنگ هاي روشن آلومينيوم و سديم و پتاسيم دارند </vt:lpstr>
      <vt:lpstr>سنگ هاي رسوبي چگونه بر اثر رسوبگذاري تشكيل مي شوند؟ </vt:lpstr>
      <vt:lpstr>روشهای تشکیل سنگهای رسوبی</vt:lpstr>
      <vt:lpstr>ويژگي هاي سنگ هاي رسوبي: </vt:lpstr>
      <vt:lpstr>فسيل چيست؟ </vt:lpstr>
      <vt:lpstr>ج) سنگ هاي دگرگوني:</vt:lpstr>
      <vt:lpstr>PowerPoint Presentation</vt:lpstr>
      <vt:lpstr>وقتي سنگي دچار دگرگوني مي شود ممكن است دو نوع تغيير در ساختمان آن بوجود بيايد</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چرخه سنگ ها:</vt:lpstr>
      <vt:lpstr>بعضي از سنگ هاي رسوبي چگونه بر اثر واكنش شيميايي توليد مي شوند؟ </vt:lpstr>
      <vt:lpstr>چگونه بر اثر تبخير آب دريا سنگ رسوبي حاصل مي شود؟ </vt:lpstr>
      <vt:lpstr>چگونه از بهم پيوستن ذرات سنگ هاي رسوبي توليد مي شوند؟ </vt:lpstr>
      <vt:lpstr>مرغوبيت يك سنگ دگرگوني به چه چيز بستگي دارد؟ </vt:lpstr>
      <vt:lpstr>PowerPoint Presentation</vt:lpstr>
      <vt:lpstr>PowerPoint Presentation</vt:lpstr>
      <vt:lpstr>PowerPoint Presentation</vt:lpstr>
      <vt:lpstr>تا ديدار آينده خدا حافظ</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partavoos</dc:creator>
  <cp:lastModifiedBy>partavoos</cp:lastModifiedBy>
  <cp:revision>14</cp:revision>
  <dcterms:created xsi:type="dcterms:W3CDTF">2012-05-03T21:11:27Z</dcterms:created>
  <dcterms:modified xsi:type="dcterms:W3CDTF">2012-05-08T21:06:12Z</dcterms:modified>
</cp:coreProperties>
</file>