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7" r:id="rId3"/>
    <p:sldId id="276" r:id="rId4"/>
    <p:sldId id="272" r:id="rId5"/>
    <p:sldId id="258" r:id="rId6"/>
    <p:sldId id="259" r:id="rId7"/>
    <p:sldId id="260" r:id="rId8"/>
    <p:sldId id="262" r:id="rId9"/>
    <p:sldId id="275" r:id="rId10"/>
    <p:sldId id="263" r:id="rId11"/>
    <p:sldId id="264" r:id="rId12"/>
    <p:sldId id="267" r:id="rId13"/>
    <p:sldId id="266" r:id="rId14"/>
    <p:sldId id="270"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06/27/1443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06/27/1443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06/27/1443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06/27/1443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06/27/1443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درس دهم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10</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2500298" y="1428736"/>
            <a:ext cx="4339857" cy="4339857"/>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000" dirty="0">
              <a:solidFill>
                <a:srgbClr val="002060"/>
              </a:solidFill>
            </a:endParaRPr>
          </a:p>
        </p:txBody>
      </p:sp>
      <p:sp>
        <p:nvSpPr>
          <p:cNvPr id="7" name="Rectangle 6"/>
          <p:cNvSpPr/>
          <p:nvPr/>
        </p:nvSpPr>
        <p:spPr>
          <a:xfrm>
            <a:off x="-500098" y="214290"/>
            <a:ext cx="7215238" cy="1015663"/>
          </a:xfrm>
          <a:prstGeom prst="rect">
            <a:avLst/>
          </a:prstGeom>
        </p:spPr>
        <p:txBody>
          <a:bodyPr wrap="square">
            <a:spAutoFit/>
          </a:bodyPr>
          <a:lstStyle/>
          <a:p>
            <a:r>
              <a:rPr lang="fa-IR" sz="6000" b="1" dirty="0" smtClean="0"/>
              <a:t>خيلي كوچك - خيلي بزرگ</a:t>
            </a:r>
            <a:endParaRPr lang="fa-IR" sz="60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200" b="1" dirty="0" smtClean="0">
                <a:cs typeface="2  Lotus" pitchFamily="2" charset="-78"/>
              </a:rPr>
              <a:t>پيشنهاد مي‌شود ابتدا اجزاي ميكروسكوپ (مطابق شكل كتاب) در روي يك ميكروسكوپ نشان داده شوند.</a:t>
            </a:r>
            <a:endParaRPr lang="en-US" sz="3200" b="1" dirty="0" smtClean="0">
              <a:cs typeface="2  Lotus" pitchFamily="2" charset="-78"/>
            </a:endParaRPr>
          </a:p>
          <a:p>
            <a:pPr lvl="0"/>
            <a:r>
              <a:rPr lang="fa-IR" sz="3200" b="1" dirty="0" smtClean="0">
                <a:cs typeface="2  Lotus" pitchFamily="2" charset="-78"/>
              </a:rPr>
              <a:t>پس از اطمينان از يادگيري اجزاي ميكروسكوپ، مراحل كار با ميكروسكوپ آموزش داده شود.</a:t>
            </a:r>
            <a:endParaRPr lang="en-US" sz="3200" b="1" dirty="0" smtClean="0">
              <a:cs typeface="2  Lotus" pitchFamily="2" charset="-78"/>
            </a:endParaRPr>
          </a:p>
          <a:p>
            <a:r>
              <a:rPr lang="fa-IR" sz="3200" b="1" dirty="0" smtClean="0">
                <a:cs typeface="2  Lotus" pitchFamily="2" charset="-78"/>
              </a:rPr>
              <a:t>در اين دو مرحله مي‌توانيد از فيلم آموزشي تهيه شده نيز استفاده نماييد.</a:t>
            </a:r>
            <a:endParaRPr lang="en-US" sz="3200" b="1" dirty="0" smtClean="0">
              <a:cs typeface="2  Lotus" pitchFamily="2" charset="-78"/>
            </a:endParaRPr>
          </a:p>
          <a:p>
            <a:pPr lvl="0"/>
            <a:r>
              <a:rPr lang="fa-IR" sz="3200" b="1" dirty="0" smtClean="0">
                <a:cs typeface="2  Lotus" pitchFamily="2" charset="-78"/>
              </a:rPr>
              <a:t>براي يادگيري بهتر، گروه‌ها مي‌توانند اجزا و مراحل كار را در گروه خود بازآموزي نمايند.</a:t>
            </a:r>
            <a:endParaRPr lang="en-US" sz="3200" b="1" dirty="0">
              <a:cs typeface="2  Lotus"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دهم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با توجه به كم بودن وقت جلسات در دوره‌ي ابتدايي، دانش‌آموزان مي‌توانند در هر جلسه، يك يا دو مورد  از فعاليت‌ها را در گروه‌ها انجام دهند و معلم با راهنمايي‌هاي خود و هدايت آنها، طوري عمل نمايد كه همه‌ي دانش‌آموزان مهارت كار با ميكروسكوپ را تجربه نمايند.</a:t>
            </a:r>
          </a:p>
          <a:p>
            <a:pPr lvl="0"/>
            <a:r>
              <a:rPr lang="fa-IR" sz="3600" b="1" dirty="0" smtClean="0">
                <a:cs typeface="2  Lotus" pitchFamily="2" charset="-78"/>
              </a:rPr>
              <a:t>براي هر فعاليت از دانش‌‌آموزان گزارشي به‌صورت رسم شكل خواسته شود تا دانش‌آموزان به‌صورت فعال‌تر در گروه شركت نمايند</a:t>
            </a:r>
            <a:endParaRPr lang="en-US" sz="3600" b="1" dirty="0" smtClean="0">
              <a:cs typeface="2  Lotus"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چک لیستی طراحی کنید</a:t>
            </a:r>
            <a:br>
              <a:rPr lang="fa-IR" dirty="0" smtClean="0"/>
            </a:br>
            <a:r>
              <a:rPr lang="fa-IR" dirty="0" smtClean="0"/>
              <a:t> (برای ارزیابی از کار عملی با میکروسکوپ)</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4" name="Table 3"/>
          <p:cNvGraphicFramePr>
            <a:graphicFrameLocks noGrp="1"/>
          </p:cNvGraphicFramePr>
          <p:nvPr/>
        </p:nvGraphicFramePr>
        <p:xfrm>
          <a:off x="214282" y="1693611"/>
          <a:ext cx="8715437" cy="4950100"/>
        </p:xfrm>
        <a:graphic>
          <a:graphicData uri="http://schemas.openxmlformats.org/drawingml/2006/table">
            <a:tbl>
              <a:tblPr rtl="1"/>
              <a:tblGrid>
                <a:gridCol w="1800973"/>
                <a:gridCol w="2186571"/>
                <a:gridCol w="2314499"/>
                <a:gridCol w="2413394"/>
              </a:tblGrid>
              <a:tr h="350005">
                <a:tc>
                  <a:txBody>
                    <a:bodyPr/>
                    <a:lstStyle/>
                    <a:p>
                      <a:pPr marL="457200" algn="ctr" rtl="1">
                        <a:lnSpc>
                          <a:spcPct val="115000"/>
                        </a:lnSpc>
                        <a:spcAft>
                          <a:spcPts val="0"/>
                        </a:spcAft>
                      </a:pPr>
                      <a:r>
                        <a:rPr lang="fa-IR" sz="1400" b="1">
                          <a:latin typeface="Traditional Arabic"/>
                          <a:ea typeface="Calibri"/>
                          <a:cs typeface="Zar"/>
                        </a:rPr>
                        <a:t>ملاک‌ها</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 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9147">
                <a:tc>
                  <a:txBody>
                    <a:bodyPr/>
                    <a:lstStyle/>
                    <a:p>
                      <a:pPr marL="457200" algn="ctr" rtl="1">
                        <a:lnSpc>
                          <a:spcPct val="115000"/>
                        </a:lnSpc>
                        <a:spcAft>
                          <a:spcPts val="0"/>
                        </a:spcAft>
                      </a:pPr>
                      <a:r>
                        <a:rPr lang="fa-IR" sz="2000" dirty="0">
                          <a:latin typeface="Traditional Arabic"/>
                          <a:ea typeface="Calibri"/>
                          <a:cs typeface="Zar"/>
                        </a:rPr>
                        <a:t>كار عملي</a:t>
                      </a:r>
                      <a:endParaRPr lang="en-US" sz="1600" dirty="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بتواند با ميكروسكوپ كار كند و لام را ببيند.</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a:latin typeface="Traditional Arabic"/>
                          <a:ea typeface="Calibri"/>
                          <a:cs typeface="Zar"/>
                        </a:rPr>
                        <a:t>بتواند نمونه‌هايي را با راهنمايي معلم ببيند.</a:t>
                      </a:r>
                      <a:endParaRPr lang="en-US" sz="16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a:latin typeface="Traditional Arabic"/>
                          <a:ea typeface="Calibri"/>
                          <a:cs typeface="Zar"/>
                        </a:rPr>
                        <a:t>بتواند به تنهايي با ميكروسكوپ نمونه‌هاي جديدي را ببيند.</a:t>
                      </a:r>
                      <a:endParaRPr lang="en-US" sz="16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0474">
                <a:tc>
                  <a:txBody>
                    <a:bodyPr/>
                    <a:lstStyle/>
                    <a:p>
                      <a:pPr marL="457200" algn="ctr" rtl="1">
                        <a:lnSpc>
                          <a:spcPct val="115000"/>
                        </a:lnSpc>
                        <a:spcAft>
                          <a:spcPts val="0"/>
                        </a:spcAft>
                      </a:pPr>
                      <a:r>
                        <a:rPr lang="fa-IR" sz="2000">
                          <a:latin typeface="Traditional Arabic"/>
                          <a:ea typeface="Calibri"/>
                          <a:cs typeface="Zar"/>
                        </a:rPr>
                        <a:t>گزارش‌دادن</a:t>
                      </a:r>
                      <a:endParaRPr lang="en-US" sz="16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شكل نمونه‌هاي آماده را رسم و گزارش نمايد.</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شكل نمونه‌هايي را رسم و گزارش نمايد.</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شكل نمونه‌هاي جديد را رسم و گزارش نمايد.</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0474">
                <a:tc>
                  <a:txBody>
                    <a:bodyPr/>
                    <a:lstStyle/>
                    <a:p>
                      <a:pPr marL="457200" algn="ctr" rtl="1">
                        <a:lnSpc>
                          <a:spcPct val="115000"/>
                        </a:lnSpc>
                        <a:spcAft>
                          <a:spcPts val="0"/>
                        </a:spcAft>
                      </a:pPr>
                      <a:r>
                        <a:rPr lang="fa-IR" sz="2000">
                          <a:latin typeface="Traditional Arabic"/>
                          <a:ea typeface="Calibri"/>
                          <a:cs typeface="Zar"/>
                        </a:rPr>
                        <a:t>همكاري با گروه</a:t>
                      </a:r>
                      <a:endParaRPr lang="en-US" sz="16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a:latin typeface="Traditional Arabic"/>
                          <a:ea typeface="Calibri"/>
                          <a:cs typeface="Zar"/>
                        </a:rPr>
                        <a:t>شركت در گروه</a:t>
                      </a:r>
                      <a:endParaRPr lang="en-US" sz="160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فعال بودن در گروه</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dirty="0">
                          <a:latin typeface="Traditional Arabic"/>
                          <a:ea typeface="Calibri"/>
                          <a:cs typeface="Zar"/>
                        </a:rPr>
                        <a:t>هدايت اعضاي گروه به سمت فعاليت بيشتر</a:t>
                      </a:r>
                      <a:endParaRPr lang="en-US" sz="1600"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ارزشیابی</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فعالیت</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10</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000100" y="1142984"/>
            <a:ext cx="7072362" cy="4083126"/>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solidFill>
                  <a:srgbClr val="002060"/>
                </a:solidFill>
              </a:rPr>
              <a:t>چگونه می فهمند که میکروسکوپ1000برابر سلول را بزرگنمای می کند ؟ </a:t>
            </a:r>
            <a:endParaRPr lang="fa-IR" sz="2000" dirty="0">
              <a:solidFill>
                <a:srgbClr val="002060"/>
              </a:solidFill>
            </a:endParaRPr>
          </a:p>
        </p:txBody>
      </p:sp>
      <p:sp>
        <p:nvSpPr>
          <p:cNvPr id="7" name="Rectangle 6"/>
          <p:cNvSpPr/>
          <p:nvPr/>
        </p:nvSpPr>
        <p:spPr>
          <a:xfrm>
            <a:off x="-500098" y="500042"/>
            <a:ext cx="9286940" cy="584775"/>
          </a:xfrm>
          <a:prstGeom prst="rect">
            <a:avLst/>
          </a:prstGeom>
        </p:spPr>
        <p:txBody>
          <a:bodyPr wrap="square">
            <a:spAutoFit/>
          </a:bodyPr>
          <a:lstStyle/>
          <a:p>
            <a:r>
              <a:rPr lang="fa-IR" sz="3200" b="1" dirty="0" smtClean="0"/>
              <a:t>شکل یک میکروسکوپ را نقاشی کنید واجزای آن را نام ببرید</a:t>
            </a:r>
            <a:endParaRPr lang="fa-IR" sz="32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2800" b="1" dirty="0" smtClean="0">
                <a:cs typeface="2  Lotus" pitchFamily="2" charset="-78"/>
              </a:rPr>
              <a:t>در دنيايي كه ما زندگي مي‌كنيم علاوه بر موجوداتي كه با چشم مي‌بينيم موجوداتي زيادي نيز وجود دارند كه با چشم غيرمسلح ديده نمي‌شوند و براي ديدن آنها از ذره‌بين يا ميكروسكوپ استفاده مي‌گردد، به همين دليل به آنها موجودات ذره‌بيني يا ميكروسكوپي گفته مي‌شود.</a:t>
            </a:r>
            <a:endParaRPr lang="en-US" sz="2800" b="1" dirty="0" smtClean="0">
              <a:cs typeface="2  Lotus" pitchFamily="2" charset="-78"/>
            </a:endParaRPr>
          </a:p>
          <a:p>
            <a:r>
              <a:rPr lang="fa-IR" sz="2800" b="1" dirty="0" smtClean="0">
                <a:cs typeface="2  Lotus" pitchFamily="2" charset="-78"/>
              </a:rPr>
              <a:t>مثلاً يك قطره‌ي كوچك آب در زير ميكروسكوپ به‌صورت دنياي بزرگي مشاهده مي‌شود كه در آن هزاران موجود زنده‌ي كوچك زندگي مي‌كنند، به همين دليل، عنوان درس، «خيلي كوچك، خيلي بزرگ» انتخاب شده است.</a:t>
            </a:r>
            <a:endParaRPr lang="en-US" sz="28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fontScale="92500" lnSpcReduction="10000"/>
          </a:bodyPr>
          <a:lstStyle/>
          <a:p>
            <a:r>
              <a:rPr lang="fa-IR" sz="3200" dirty="0" smtClean="0">
                <a:cs typeface="2  Lotus" pitchFamily="2" charset="-78"/>
              </a:rPr>
              <a:t>دانش‌آموزان در سال‌هاي گذشته ممكن است با ميكروسكوپ كار كرده باشند ولي كار با ميكروسكوپ، مهارت خاصي نياز دارد كه با آزمايش و خطا و بازي‌كردن با ميكروسكوپ به خوبي كسب نمي‌شود. براي رسيدن به اين مهارت، يا به عبارت ديگر، كسب اين شايستگي توسط دانش‌آموزان، اين درس آماده شده است و در آن ابتدا، اجزاي ميكروسكوپ و سپس مراحل كار با آن ارائه شده كه با اجراي صحيح آن مي‌توان با هر ميكروسكوپي كار كرد.</a:t>
            </a:r>
            <a:endParaRPr lang="en-US" sz="3200" dirty="0" smtClean="0">
              <a:cs typeface="2  Lotus" pitchFamily="2" charset="-78"/>
            </a:endParaRPr>
          </a:p>
          <a:p>
            <a:r>
              <a:rPr lang="fa-IR" sz="3200" dirty="0" smtClean="0">
                <a:cs typeface="2  Lotus" pitchFamily="2" charset="-78"/>
              </a:rPr>
              <a:t>براي افزايش مهارت كار با ميكروسكوپ چند نمونه فعاليت بيان شده، از جمله مشاهده‌ي يك قطره آب، جلبك، مخمر، سلول‌هاي گياهي و جانوري.</a:t>
            </a:r>
            <a:endParaRPr lang="en-US" sz="3200"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00240"/>
            <a:ext cx="9144000" cy="5072074"/>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1</a:t>
            </a:r>
            <a:r>
              <a:rPr lang="fa-IR" sz="3600" b="1" dirty="0" smtClean="0">
                <a:cs typeface="2  Lotus" pitchFamily="2" charset="-78"/>
              </a:rPr>
              <a:t>: از ميكروسكوپ به درستي استفاده نمايند و نمونه‌هاي آماده را در زیر آن قرار داده، مشاهده نمايند.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سطح2</a:t>
            </a:r>
            <a:r>
              <a:rPr lang="fa-IR" sz="3600" b="1" dirty="0" smtClean="0">
                <a:cs typeface="2  Lotus" pitchFamily="2" charset="-78"/>
              </a:rPr>
              <a:t>: نمونه‌هايي را با راهنمايي معلم تهيه كرده، آنها را در زير ميكروسكوپ با بزرگنمايي‌هاي مختلف مشاهده نمايند و نتايج به‌دست‌آمده را گزارش دهند.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 3:</a:t>
            </a:r>
            <a:r>
              <a:rPr lang="fa-IR" sz="3600" b="1" dirty="0" smtClean="0">
                <a:cs typeface="2  Lotus" pitchFamily="2" charset="-78"/>
              </a:rPr>
              <a:t> نمونه‌هايي را به كلاس آورده، در زير ميكروسكوپ با بزرگنمايي‌هاي مختلف مشاهده نمايند و به ديگران پيشنهاد دهند.</a:t>
            </a:r>
            <a:r>
              <a:rPr lang="en-US" sz="3600" b="1" dirty="0" smtClean="0">
                <a:cs typeface="2  Lotus" pitchFamily="2" charset="-78"/>
              </a:rPr>
              <a:t/>
            </a:r>
            <a:br>
              <a:rPr lang="en-US" sz="3600" b="1" dirty="0" smtClean="0">
                <a:cs typeface="2  Lotus" pitchFamily="2" charset="-78"/>
              </a:rPr>
            </a:br>
            <a:r>
              <a:rPr lang="en-US" sz="3600" dirty="0" smtClean="0">
                <a:cs typeface="2  Lotus" pitchFamily="2" charset="-78"/>
              </a:rPr>
              <a:t/>
            </a:r>
            <a:br>
              <a:rPr lang="en-US" sz="3600"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دهم علوم پایه ششم  </a:t>
            </a:r>
            <a:endParaRPr lang="fa-IR" dirty="0"/>
          </a:p>
        </p:txBody>
      </p:sp>
      <p:sp>
        <p:nvSpPr>
          <p:cNvPr id="4" name="Rounded Rectangle 3"/>
          <p:cNvSpPr/>
          <p:nvPr/>
        </p:nvSpPr>
        <p:spPr>
          <a:xfrm>
            <a:off x="1571604" y="0"/>
            <a:ext cx="6000792" cy="571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4400" dirty="0" smtClean="0">
                <a:cs typeface="2  Lotus" pitchFamily="2" charset="-78"/>
              </a:rPr>
              <a:t>استفاده از الكل معمولي و صنعتي براي پاك كردن عدسي‌ها صحيح نيست.</a:t>
            </a:r>
            <a:endParaRPr lang="en-US" sz="44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دهم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a:stretch>
            <a:fillRect/>
          </a:stretch>
        </p:blipFill>
        <p:spPr>
          <a:xfrm>
            <a:off x="3428993" y="183545"/>
            <a:ext cx="3643338" cy="3885678"/>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fontScale="92500" lnSpcReduction="10000"/>
          </a:bodyPr>
          <a:lstStyle/>
          <a:p>
            <a:pPr lvl="0"/>
            <a:r>
              <a:rPr lang="fa-IR" sz="4400" b="1" dirty="0" smtClean="0">
                <a:cs typeface="2  Lotus" pitchFamily="2" charset="-78"/>
              </a:rPr>
              <a:t>میکروسکوپ -اسلايدهاي آماده‌ي ميكروسكوپي (لام‌هاي آماده‌ي گياهي، جانوري و....)</a:t>
            </a:r>
            <a:endParaRPr lang="en-US" sz="4400" b="1" dirty="0" smtClean="0">
              <a:cs typeface="2  Lotus" pitchFamily="2" charset="-78"/>
            </a:endParaRPr>
          </a:p>
          <a:p>
            <a:pPr lvl="0"/>
            <a:r>
              <a:rPr lang="fa-IR" sz="4400" b="1" dirty="0" smtClean="0">
                <a:cs typeface="2  Lotus" pitchFamily="2" charset="-78"/>
              </a:rPr>
              <a:t>مقداري آب از بركه يا جويي كه داراي جلبك باشد.</a:t>
            </a:r>
            <a:endParaRPr lang="en-US" sz="4400" b="1" dirty="0" smtClean="0">
              <a:cs typeface="2  Lotus" pitchFamily="2" charset="-78"/>
            </a:endParaRPr>
          </a:p>
          <a:p>
            <a:pPr lvl="0"/>
            <a:r>
              <a:rPr lang="fa-IR" sz="4400" b="1" dirty="0" smtClean="0">
                <a:cs typeface="2  Lotus" pitchFamily="2" charset="-78"/>
              </a:rPr>
              <a:t>مخمر يا خمير مايه‌ي نانوايي.</a:t>
            </a:r>
            <a:endParaRPr lang="en-US" sz="4400" b="1" dirty="0" smtClean="0">
              <a:cs typeface="2  Lotus" pitchFamily="2" charset="-78"/>
            </a:endParaRPr>
          </a:p>
          <a:p>
            <a:r>
              <a:rPr lang="fa-IR" sz="4400" b="1" dirty="0" smtClean="0">
                <a:cs typeface="2  Lotus" pitchFamily="2" charset="-78"/>
              </a:rPr>
              <a:t>تعدادي برگ تازه از گياهان مختلف</a:t>
            </a:r>
            <a:r>
              <a:rPr lang="fa-IR" sz="4400" dirty="0" smtClean="0"/>
              <a:t>.</a:t>
            </a:r>
            <a:endParaRPr lang="en-US" sz="4400" b="1" dirty="0">
              <a:cs typeface="2  Koodak"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3200" dirty="0" smtClean="0">
                <a:cs typeface="2  Koodak" pitchFamily="2" charset="-78"/>
              </a:rPr>
              <a:t>درس دهم </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cs typeface="2  Lotus" pitchFamily="2" charset="-78"/>
              </a:rPr>
              <a:t>دانستنی های برای معلم</a:t>
            </a:r>
            <a:br>
              <a:rPr lang="fa-IR" sz="3200" b="1" dirty="0" smtClean="0">
                <a:cs typeface="2  Lotus" pitchFamily="2" charset="-78"/>
              </a:rPr>
            </a:br>
            <a:r>
              <a:rPr lang="fa-IR" sz="3200" b="1" dirty="0" smtClean="0">
                <a:solidFill>
                  <a:srgbClr val="00B0F0"/>
                </a:solidFill>
                <a:cs typeface="2  Lotus" pitchFamily="2" charset="-78"/>
              </a:rPr>
              <a:t>اجزاي ميكروسكوپ</a:t>
            </a:r>
            <a:r>
              <a:rPr lang="fa-IR" sz="3200" b="1" dirty="0" smtClean="0">
                <a:cs typeface="2  Lotus" pitchFamily="2" charset="-78"/>
              </a:rPr>
              <a:t>:</a:t>
            </a:r>
            <a:r>
              <a:rPr lang="en-US" sz="3200" dirty="0" smtClean="0">
                <a:cs typeface="2  Lotus" pitchFamily="2" charset="-78"/>
              </a:rPr>
              <a:t/>
            </a:r>
            <a:br>
              <a:rPr lang="en-US" sz="3200" dirty="0" smtClean="0">
                <a:cs typeface="2  Lotus" pitchFamily="2" charset="-78"/>
              </a:rPr>
            </a:br>
            <a:r>
              <a:rPr lang="fa-IR" sz="3200" b="1" dirty="0" smtClean="0">
                <a:cs typeface="2  Lotus" pitchFamily="2" charset="-78"/>
              </a:rPr>
              <a:t>1- </a:t>
            </a:r>
            <a:r>
              <a:rPr lang="fa-IR" sz="3200" b="1" dirty="0" smtClean="0">
                <a:solidFill>
                  <a:srgbClr val="FF0000"/>
                </a:solidFill>
                <a:cs typeface="2  Lotus" pitchFamily="2" charset="-78"/>
              </a:rPr>
              <a:t>عدسي‌هاي چشمي</a:t>
            </a:r>
            <a:r>
              <a:rPr lang="fa-IR" sz="3200" b="1" dirty="0" smtClean="0">
                <a:cs typeface="2  Lotus" pitchFamily="2" charset="-78"/>
              </a:rPr>
              <a:t>: </a:t>
            </a:r>
            <a:r>
              <a:rPr lang="fa-IR" sz="3200" dirty="0" smtClean="0">
                <a:cs typeface="2  Lotus" pitchFamily="2" charset="-78"/>
              </a:rPr>
              <a:t>اين عدسي‌ها كه تصوير نمونه را به چشم مي‌رسانند</a:t>
            </a:r>
            <a:r>
              <a:rPr lang="en-US" sz="3200" dirty="0" smtClean="0">
                <a:cs typeface="2  Lotus" pitchFamily="2" charset="-78"/>
              </a:rPr>
              <a:t/>
            </a:r>
            <a:br>
              <a:rPr lang="en-US" sz="3200" dirty="0" smtClean="0">
                <a:cs typeface="2  Lotus" pitchFamily="2" charset="-78"/>
              </a:rPr>
            </a:br>
            <a:r>
              <a:rPr lang="fa-IR" sz="3200" b="1" dirty="0" smtClean="0">
                <a:cs typeface="2  Lotus" pitchFamily="2" charset="-78"/>
              </a:rPr>
              <a:t>2- </a:t>
            </a:r>
            <a:r>
              <a:rPr lang="fa-IR" sz="3200" b="1" dirty="0" smtClean="0">
                <a:solidFill>
                  <a:srgbClr val="FF0000"/>
                </a:solidFill>
                <a:cs typeface="2  Lotus" pitchFamily="2" charset="-78"/>
              </a:rPr>
              <a:t>عدسي‌هاي شيئي</a:t>
            </a:r>
            <a:r>
              <a:rPr lang="fa-IR" sz="3200" b="1" dirty="0" smtClean="0">
                <a:cs typeface="2  Lotus" pitchFamily="2" charset="-78"/>
              </a:rPr>
              <a:t>: </a:t>
            </a:r>
            <a:r>
              <a:rPr lang="fa-IR" sz="3200" dirty="0" smtClean="0">
                <a:cs typeface="2  Lotus" pitchFamily="2" charset="-78"/>
              </a:rPr>
              <a:t>اين عدسي‌ها بر روي صفحه‌ي دايره‌اي به نام صفحه‌ي چرخان قرار دارند </a:t>
            </a:r>
            <a:r>
              <a:rPr lang="en-US" sz="2400" b="1" dirty="0" smtClean="0">
                <a:cs typeface="2  Lotus" pitchFamily="2" charset="-78"/>
              </a:rPr>
              <a:t/>
            </a:r>
            <a:br>
              <a:rPr lang="en-US" sz="2400" b="1" dirty="0" smtClean="0">
                <a:cs typeface="2  Lotus" pitchFamily="2" charset="-78"/>
              </a:rPr>
            </a:br>
            <a:r>
              <a:rPr lang="fa-IR" sz="3600" b="1" dirty="0" smtClean="0">
                <a:cs typeface="2  Lotus" pitchFamily="2" charset="-78"/>
              </a:rPr>
              <a:t>3- </a:t>
            </a:r>
            <a:r>
              <a:rPr lang="fa-IR" sz="3600" b="1" dirty="0" smtClean="0">
                <a:solidFill>
                  <a:srgbClr val="FF0000"/>
                </a:solidFill>
                <a:cs typeface="2  Lotus" pitchFamily="2" charset="-78"/>
              </a:rPr>
              <a:t>صفحه‌ي ميكروسكوپ</a:t>
            </a:r>
            <a:r>
              <a:rPr lang="fa-IR" sz="3600" b="1" dirty="0" smtClean="0">
                <a:cs typeface="2  Lotus" pitchFamily="2" charset="-78"/>
              </a:rPr>
              <a:t>:</a:t>
            </a:r>
            <a:r>
              <a:rPr lang="fa-IR" sz="3600" dirty="0" smtClean="0">
                <a:cs typeface="2  Lotus" pitchFamily="2" charset="-78"/>
              </a:rPr>
              <a:t> صفحه‌ي سوراخ‌دار كه نمونه روي آن قرار مي‌گيرد.</a:t>
            </a:r>
            <a:r>
              <a:rPr lang="en-US" sz="3600" dirty="0" smtClean="0">
                <a:cs typeface="2  Lotus" pitchFamily="2" charset="-78"/>
              </a:rPr>
              <a:t/>
            </a:r>
            <a:br>
              <a:rPr lang="en-US" sz="3600" dirty="0" smtClean="0">
                <a:cs typeface="2  Lotus" pitchFamily="2" charset="-78"/>
              </a:rPr>
            </a:br>
            <a:r>
              <a:rPr lang="fa-IR" sz="3600" b="1" dirty="0" smtClean="0">
                <a:cs typeface="2  Lotus" pitchFamily="2" charset="-78"/>
              </a:rPr>
              <a:t>4- </a:t>
            </a:r>
            <a:r>
              <a:rPr lang="fa-IR" sz="3600" b="1" dirty="0" smtClean="0">
                <a:solidFill>
                  <a:srgbClr val="FF0000"/>
                </a:solidFill>
                <a:cs typeface="2  Lotus" pitchFamily="2" charset="-78"/>
              </a:rPr>
              <a:t>گيره‌ي نگهدارنده</a:t>
            </a:r>
            <a:r>
              <a:rPr lang="fa-IR" sz="3600" b="1" dirty="0" smtClean="0">
                <a:cs typeface="2  Lotus" pitchFamily="2" charset="-78"/>
              </a:rPr>
              <a:t>:</a:t>
            </a:r>
            <a:r>
              <a:rPr lang="fa-IR" sz="3600" dirty="0" smtClean="0">
                <a:cs typeface="2  Lotus" pitchFamily="2" charset="-78"/>
              </a:rPr>
              <a:t> نمونه را در محل خود محكم نگه مي‌دارد و با فنري محكم شده است.</a:t>
            </a:r>
            <a:r>
              <a:rPr lang="en-US" sz="3600" dirty="0" smtClean="0">
                <a:cs typeface="2  Lotus" pitchFamily="2" charset="-78"/>
              </a:rPr>
              <a:t/>
            </a:r>
            <a:br>
              <a:rPr lang="en-US" sz="3600" dirty="0" smtClean="0">
                <a:cs typeface="2  Lotus" pitchFamily="2" charset="-78"/>
              </a:rPr>
            </a:br>
            <a:endParaRPr lang="fa-IR" sz="3600" b="1" dirty="0">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dirty="0" smtClean="0"/>
              <a:t> </a:t>
            </a:r>
            <a:r>
              <a:rPr lang="fa-IR" sz="3600" b="1" dirty="0" smtClean="0"/>
              <a:t>5</a:t>
            </a:r>
            <a:r>
              <a:rPr lang="fa-IR" sz="3600" b="1" dirty="0" smtClean="0">
                <a:solidFill>
                  <a:srgbClr val="FF0000"/>
                </a:solidFill>
              </a:rPr>
              <a:t>- پيچ حركت لام:</a:t>
            </a:r>
            <a:r>
              <a:rPr lang="fa-IR" sz="3600" dirty="0" smtClean="0">
                <a:solidFill>
                  <a:srgbClr val="FF0000"/>
                </a:solidFill>
              </a:rPr>
              <a:t> </a:t>
            </a:r>
            <a:r>
              <a:rPr lang="en-US" sz="3600" dirty="0" smtClean="0"/>
              <a:t/>
            </a:r>
            <a:br>
              <a:rPr lang="en-US" sz="3600" dirty="0" smtClean="0"/>
            </a:br>
            <a:r>
              <a:rPr lang="fa-IR" sz="3600" b="1" dirty="0" smtClean="0"/>
              <a:t>6- </a:t>
            </a:r>
            <a:r>
              <a:rPr lang="fa-IR" sz="3600" b="1" dirty="0" smtClean="0">
                <a:solidFill>
                  <a:srgbClr val="FF0000"/>
                </a:solidFill>
              </a:rPr>
              <a:t>كندانسور (متمركزكننده‌ي نور):</a:t>
            </a:r>
            <a:r>
              <a:rPr lang="fa-IR" sz="3600" dirty="0" smtClean="0">
                <a:solidFill>
                  <a:srgbClr val="FF0000"/>
                </a:solidFill>
              </a:rPr>
              <a:t> </a:t>
            </a:r>
            <a:r>
              <a:rPr lang="fa-IR" sz="3600" dirty="0" smtClean="0"/>
              <a:t>مجموعه‌اي از عدسي‌ها و يك دريچه (ديافراگم) است كه نور را از لامپ گرفته، بر روي نمونه متمركز مي‌كند.</a:t>
            </a:r>
            <a:r>
              <a:rPr lang="en-US" sz="3600" dirty="0" smtClean="0"/>
              <a:t/>
            </a:r>
            <a:br>
              <a:rPr lang="en-US" sz="3600" dirty="0" smtClean="0"/>
            </a:br>
            <a:r>
              <a:rPr lang="fa-IR" sz="3600" b="1" dirty="0" smtClean="0"/>
              <a:t>7- </a:t>
            </a:r>
            <a:r>
              <a:rPr lang="fa-IR" sz="3600" b="1" dirty="0" smtClean="0">
                <a:solidFill>
                  <a:srgbClr val="FF0000"/>
                </a:solidFill>
              </a:rPr>
              <a:t>پيچ‌هاي تنظيم‌كننده‌ي تصوير</a:t>
            </a:r>
            <a:r>
              <a:rPr lang="fa-IR" sz="3600" b="1" dirty="0" smtClean="0"/>
              <a:t>:</a:t>
            </a:r>
            <a:r>
              <a:rPr lang="fa-IR" sz="3600" dirty="0" smtClean="0"/>
              <a:t> </a:t>
            </a:r>
            <a:r>
              <a:rPr lang="en-US" sz="3600" dirty="0" smtClean="0"/>
              <a:t/>
            </a:r>
            <a:br>
              <a:rPr lang="en-US" sz="3600" dirty="0" smtClean="0"/>
            </a:br>
            <a:r>
              <a:rPr lang="fa-IR" sz="4000" b="1" dirty="0" smtClean="0"/>
              <a:t>8- </a:t>
            </a:r>
            <a:r>
              <a:rPr lang="fa-IR" sz="4000" b="1" dirty="0" smtClean="0">
                <a:solidFill>
                  <a:srgbClr val="FF0000"/>
                </a:solidFill>
              </a:rPr>
              <a:t>لامپ ميكروسكوپ</a:t>
            </a:r>
            <a:r>
              <a:rPr lang="fa-IR" sz="4000" b="1" dirty="0" smtClean="0"/>
              <a:t>:</a:t>
            </a:r>
            <a:r>
              <a:rPr lang="en-US" sz="4000" dirty="0" smtClean="0"/>
              <a:t/>
            </a:r>
            <a:br>
              <a:rPr lang="en-US" sz="4000" dirty="0" smtClean="0"/>
            </a:br>
            <a:r>
              <a:rPr lang="fa-IR" sz="4000" b="1" dirty="0" smtClean="0"/>
              <a:t>9- </a:t>
            </a:r>
            <a:r>
              <a:rPr lang="fa-IR" sz="4000" b="1" dirty="0" smtClean="0">
                <a:solidFill>
                  <a:srgbClr val="FF0000"/>
                </a:solidFill>
              </a:rPr>
              <a:t>پايه‌ي ميكروسكوپ:</a:t>
            </a:r>
            <a:r>
              <a:rPr lang="en-US" sz="4000" dirty="0" smtClean="0"/>
              <a:t/>
            </a:r>
            <a:br>
              <a:rPr lang="en-US" sz="4000" dirty="0" smtClean="0"/>
            </a:br>
            <a:r>
              <a:rPr lang="fa-IR" sz="4000" b="1" dirty="0" smtClean="0"/>
              <a:t>10- </a:t>
            </a:r>
            <a:r>
              <a:rPr lang="fa-IR" sz="4000" b="1" dirty="0" smtClean="0">
                <a:solidFill>
                  <a:srgbClr val="FF0000"/>
                </a:solidFill>
              </a:rPr>
              <a:t>دسته‌ي ميكروسكوپ:</a:t>
            </a:r>
            <a:r>
              <a:rPr lang="en-US" sz="4000" dirty="0" smtClean="0"/>
              <a:t/>
            </a:r>
            <a:br>
              <a:rPr lang="en-US" sz="4000" dirty="0" smtClean="0"/>
            </a:br>
            <a:r>
              <a:rPr lang="fa-IR" sz="4000" b="1" dirty="0" smtClean="0"/>
              <a:t>11- </a:t>
            </a:r>
            <a:r>
              <a:rPr lang="fa-IR" sz="4000" b="1" dirty="0" smtClean="0">
                <a:solidFill>
                  <a:srgbClr val="FF0000"/>
                </a:solidFill>
              </a:rPr>
              <a:t>كليد روشن و خاموش:</a:t>
            </a:r>
            <a:r>
              <a:rPr lang="en-US" sz="4000" dirty="0" smtClean="0"/>
              <a:t/>
            </a:r>
            <a:br>
              <a:rPr lang="en-US" sz="4000" dirty="0" smtClean="0"/>
            </a:br>
            <a:endParaRPr lang="en-US" sz="4000" b="1" dirty="0">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درس دهم علوم ششم ابتدایی مبحث خیلی کوچک،خیلی بزرگ</Template>
  <TotalTime>0</TotalTime>
  <Words>607</Words>
  <Application>Microsoft Office PowerPoint</Application>
  <PresentationFormat>On-screen Show (4:3)</PresentationFormat>
  <Paragraphs>60</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2  Koodak</vt:lpstr>
      <vt:lpstr>2  Lotus</vt:lpstr>
      <vt:lpstr>Arial</vt:lpstr>
      <vt:lpstr>Calibri</vt:lpstr>
      <vt:lpstr>Traditional Arabic</vt:lpstr>
      <vt:lpstr>Tw Cen MT</vt:lpstr>
      <vt:lpstr>Wingdings</vt:lpstr>
      <vt:lpstr>Wingdings 2</vt:lpstr>
      <vt:lpstr>Zar</vt:lpstr>
      <vt:lpstr>Median</vt:lpstr>
      <vt:lpstr>درس دهم :      </vt:lpstr>
      <vt:lpstr>فعالیت:      </vt:lpstr>
      <vt:lpstr>درس در يك نگاه </vt:lpstr>
      <vt:lpstr>درس در يك نگاه </vt:lpstr>
      <vt:lpstr>در پايان اين درس انتظار مي‌رود دانش‌آموزان بتوانند:  سطح 1: از ميكروسكوپ به درستي استفاده نمايند و نمونه‌هاي آماده را در زیر آن قرار داده، مشاهده نمايند. سطح2: نمونه‌هايي را با راهنمايي معلم تهيه كرده، آنها را در زير ميكروسكوپ با بزرگنمايي‌هاي مختلف مشاهده نمايند و نتايج به‌دست‌آمده را گزارش دهند. سطح 3: نمونه‌هايي را به كلاس آورده، در زير ميكروسكوپ با بزرگنمايي‌هاي مختلف مشاهده نمايند و به ديگران پيشنهاد دهند.  </vt:lpstr>
      <vt:lpstr>علوم پایه ششم  درس دهم</vt:lpstr>
      <vt:lpstr>مواد و وسايل لازم</vt:lpstr>
      <vt:lpstr>دانستنی های برای معلم اجزاي ميكروسكوپ: 1- عدسي‌هاي چشمي: اين عدسي‌ها كه تصوير نمونه را به چشم مي‌رسانند 2- عدسي‌هاي شيئي: اين عدسي‌ها بر روي صفحه‌ي دايره‌اي به نام صفحه‌ي چرخان قرار دارند  3- صفحه‌ي ميكروسكوپ: صفحه‌ي سوراخ‌دار كه نمونه روي آن قرار مي‌گيرد. 4- گيره‌ي نگهدارنده: نمونه را در محل خود محكم نگه مي‌دارد و با فنري محكم شده است. </vt:lpstr>
      <vt:lpstr>دانستنی های برای معلم  5- پيچ حركت لام:  6- كندانسور (متمركزكننده‌ي نور): مجموعه‌اي از عدسي‌ها و يك دريچه (ديافراگم) است كه نور را از لامپ گرفته، بر روي نمونه متمركز مي‌كند. 7- پيچ‌هاي تنظيم‌كننده‌ي تصوير:  8- لامپ ميكروسكوپ: 9- پايه‌ي ميكروسكوپ: 10- دسته‌ي ميكروسكوپ: 11- كليد روشن و خاموش: </vt:lpstr>
      <vt:lpstr>نكات آموزشي و فعاليت‌هاي پيشنهادي</vt:lpstr>
      <vt:lpstr>نكات آموزشي و فعاليت‌هاي پيشنهادي</vt:lpstr>
      <vt:lpstr>با توجه به ملاک های ارزشیابی چک لیستی طراحی کنید  (برای ارزیابی از کار عملی با میکروسکوپ)</vt:lpstr>
      <vt:lpstr>جدول ارزشيابي ملاک ها و سطوح عملکرد</vt:lpstr>
      <vt:lpstr>اهمییت چک لیست برای 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دهم :      </dc:title>
  <dc:creator>omid arzi</dc:creator>
  <cp:lastModifiedBy>omid arzi</cp:lastModifiedBy>
  <cp:revision>1</cp:revision>
  <dcterms:created xsi:type="dcterms:W3CDTF">2022-01-31T06:34:21Z</dcterms:created>
  <dcterms:modified xsi:type="dcterms:W3CDTF">2022-01-31T06:34:31Z</dcterms:modified>
</cp:coreProperties>
</file>