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2" autoAdjust="0"/>
    <p:restoredTop sz="94660"/>
  </p:normalViewPr>
  <p:slideViewPr>
    <p:cSldViewPr>
      <p:cViewPr varScale="1">
        <p:scale>
          <a:sx n="60" d="100"/>
          <a:sy n="60" d="100"/>
        </p:scale>
        <p:origin x="8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54DD-8677-4D23-85DB-28508AA5EE0A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AE85-B1B3-45F5-AF34-61E264B8B0D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54DD-8677-4D23-85DB-28508AA5EE0A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AE85-B1B3-45F5-AF34-61E264B8B0D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54DD-8677-4D23-85DB-28508AA5EE0A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AE85-B1B3-45F5-AF34-61E264B8B0D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54DD-8677-4D23-85DB-28508AA5EE0A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AE85-B1B3-45F5-AF34-61E264B8B0D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54DD-8677-4D23-85DB-28508AA5EE0A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AE85-B1B3-45F5-AF34-61E264B8B0D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54DD-8677-4D23-85DB-28508AA5EE0A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AE85-B1B3-45F5-AF34-61E264B8B0D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54DD-8677-4D23-85DB-28508AA5EE0A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AE85-B1B3-45F5-AF34-61E264B8B0D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54DD-8677-4D23-85DB-28508AA5EE0A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AE85-B1B3-45F5-AF34-61E264B8B0D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54DD-8677-4D23-85DB-28508AA5EE0A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AE85-B1B3-45F5-AF34-61E264B8B0D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54DD-8677-4D23-85DB-28508AA5EE0A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AE85-B1B3-45F5-AF34-61E264B8B0D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54DD-8677-4D23-85DB-28508AA5EE0A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AE85-B1B3-45F5-AF34-61E264B8B0D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E54DD-8677-4D23-85DB-28508AA5EE0A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DAE85-B1B3-45F5-AF34-61E264B8B0D1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6sheshom6.blogfa.com/Profile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hyperlink" Target="http://aks.roshd.ir/photos/22.6668.original.aspx?pro=Download" TargetMode="Externa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4320479"/>
          </a:xfrm>
          <a:solidFill>
            <a:srgbClr val="00B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a-IR" sz="6600" dirty="0" smtClean="0">
                <a:cs typeface="Titr Mazar" pitchFamily="2" charset="-78"/>
              </a:rPr>
              <a:t>انرژی را بهتر مصرف كنيم</a:t>
            </a:r>
            <a:endParaRPr lang="fa-IR" sz="6600" dirty="0">
              <a:cs typeface="Titr Ma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a-IR" sz="8000" dirty="0" smtClean="0">
                <a:solidFill>
                  <a:schemeClr val="tx2"/>
                </a:solidFill>
                <a:cs typeface="Titr Mazar" pitchFamily="2" charset="-78"/>
              </a:rPr>
              <a:t>پايان</a:t>
            </a:r>
            <a:endParaRPr lang="fa-IR" sz="8000" dirty="0">
              <a:solidFill>
                <a:schemeClr val="tx2"/>
              </a:solidFill>
              <a:cs typeface="Titr Ma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22530" name="Picture 2" descr="http://img.irna.ir/1390/13900709/30588972/30588972-17135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3357586" cy="2857500"/>
          </a:xfrm>
          <a:prstGeom prst="rect">
            <a:avLst/>
          </a:prstGeom>
          <a:noFill/>
        </p:spPr>
      </p:pic>
      <p:pic>
        <p:nvPicPr>
          <p:cNvPr id="22532" name="Picture 4" descr="http://img.irna.ir/1390/13901217/80028763/80028763-235162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071942"/>
            <a:ext cx="3500462" cy="2381394"/>
          </a:xfrm>
          <a:prstGeom prst="rect">
            <a:avLst/>
          </a:prstGeom>
          <a:noFill/>
        </p:spPr>
      </p:pic>
      <p:pic>
        <p:nvPicPr>
          <p:cNvPr id="22534" name="Picture 6" descr="http://danyar.ir/wp-content/uploads/2012/06/renewable-energy-solar-panels-and-wind-power-thumb12784025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203" y="1500174"/>
            <a:ext cx="5077201" cy="4738694"/>
          </a:xfrm>
          <a:prstGeom prst="rect">
            <a:avLst/>
          </a:prstGeom>
          <a:noFill/>
        </p:spPr>
      </p:pic>
      <p:sp>
        <p:nvSpPr>
          <p:cNvPr id="7" name="Smiley Face 6"/>
          <p:cNvSpPr/>
          <p:nvPr/>
        </p:nvSpPr>
        <p:spPr>
          <a:xfrm>
            <a:off x="7429520" y="5429264"/>
            <a:ext cx="1214446" cy="785818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6000" dirty="0">
                <a:cs typeface="Titr Mazar" pitchFamily="2" charset="-78"/>
              </a:rPr>
              <a:t>انرژى را بهتر مصرف كنيم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357298"/>
            <a:ext cx="8501122" cy="4768865"/>
          </a:xfrm>
        </p:spPr>
        <p:txBody>
          <a:bodyPr>
            <a:noAutofit/>
          </a:bodyPr>
          <a:lstStyle/>
          <a:p>
            <a:pPr algn="just"/>
            <a:r>
              <a:rPr lang="fa-IR" sz="3600" dirty="0">
                <a:cs typeface="MavFon" pitchFamily="2" charset="-78"/>
              </a:rPr>
              <a:t>در درس گذشته پی برديد که </a:t>
            </a:r>
            <a:r>
              <a:rPr lang="fa-IR" sz="3600" dirty="0" smtClean="0">
                <a:cs typeface="MavFon" pitchFamily="2" charset="-78"/>
              </a:rPr>
              <a:t>سوخت های </a:t>
            </a:r>
            <a:r>
              <a:rPr lang="fa-IR" sz="3600" dirty="0">
                <a:cs typeface="MavFon" pitchFamily="2" charset="-78"/>
              </a:rPr>
              <a:t>فسيلی </a:t>
            </a:r>
            <a:r>
              <a:rPr lang="fa-IR" sz="3600" dirty="0" smtClean="0">
                <a:cs typeface="MavFon" pitchFamily="2" charset="-78"/>
              </a:rPr>
              <a:t>مهم ترين منابـع </a:t>
            </a:r>
            <a:r>
              <a:rPr lang="fa-IR" sz="3600" dirty="0">
                <a:cs typeface="MavFon" pitchFamily="2" charset="-78"/>
              </a:rPr>
              <a:t>مصرف </a:t>
            </a:r>
            <a:r>
              <a:rPr lang="fa-IR" sz="3600" dirty="0" smtClean="0">
                <a:cs typeface="MavFon" pitchFamily="2" charset="-78"/>
              </a:rPr>
              <a:t>انـرژی </a:t>
            </a:r>
            <a:r>
              <a:rPr lang="fa-IR" sz="3600" dirty="0">
                <a:cs typeface="MavFon" pitchFamily="2" charset="-78"/>
              </a:rPr>
              <a:t>در دنيای امروز هستند. </a:t>
            </a:r>
            <a:r>
              <a:rPr lang="fa-IR" sz="3600" dirty="0" smtClean="0">
                <a:cs typeface="MavFon" pitchFamily="2" charset="-78"/>
              </a:rPr>
              <a:t>بـه </a:t>
            </a:r>
            <a:r>
              <a:rPr lang="fa-IR" sz="3600" dirty="0">
                <a:cs typeface="MavFon" pitchFamily="2" charset="-78"/>
              </a:rPr>
              <a:t>اين </a:t>
            </a:r>
            <a:r>
              <a:rPr lang="fa-IR" sz="3600" dirty="0" smtClean="0">
                <a:cs typeface="MavFon" pitchFamily="2" charset="-78"/>
              </a:rPr>
              <a:t>منابـع </a:t>
            </a:r>
            <a:r>
              <a:rPr lang="fa-IR" sz="3600" b="1" dirty="0" smtClean="0">
                <a:solidFill>
                  <a:srgbClr val="FFFF00"/>
                </a:solidFill>
                <a:cs typeface="MavFon" pitchFamily="2" charset="-78"/>
              </a:rPr>
              <a:t>« </a:t>
            </a:r>
            <a:r>
              <a:rPr lang="fa-IR" sz="3600" b="1" dirty="0">
                <a:solidFill>
                  <a:srgbClr val="FFFF00"/>
                </a:solidFill>
                <a:cs typeface="MavFon" pitchFamily="2" charset="-78"/>
              </a:rPr>
              <a:t>غيرقابل تجديد » </a:t>
            </a:r>
            <a:r>
              <a:rPr lang="fa-IR" sz="3600" dirty="0">
                <a:cs typeface="MavFon" pitchFamily="2" charset="-78"/>
              </a:rPr>
              <a:t>می گويند، يعنی با استخراج تمام می شوند. سوخت های فسيلی در اعماق زمين وجود دارند و ميليو ن ها سال طول می کشد تا تشکيل شوند. به همين دليل امروزه همه ی کشو رها تلاش می کنند تا   </a:t>
            </a:r>
            <a:r>
              <a:rPr lang="fa-IR" sz="3600" b="1" dirty="0">
                <a:solidFill>
                  <a:srgbClr val="00B050"/>
                </a:solidFill>
                <a:cs typeface="MavFon" pitchFamily="2" charset="-78"/>
              </a:rPr>
              <a:t>انرژی های نو </a:t>
            </a:r>
            <a:r>
              <a:rPr lang="fa-IR" sz="3600" b="1" dirty="0">
                <a:cs typeface="MavFon" pitchFamily="2" charset="-78"/>
              </a:rPr>
              <a:t>را جايگزين سوخت های فسيلی کنند.</a:t>
            </a:r>
            <a:endParaRPr lang="fa-IR" sz="3600" dirty="0">
              <a:cs typeface="MavFon" pitchFamily="2" charset="-78"/>
            </a:endParaRPr>
          </a:p>
          <a:p>
            <a:pPr algn="just"/>
            <a:endParaRPr lang="fa-IR" dirty="0">
              <a:cs typeface="MavFon" pitchFamily="2" charset="-78"/>
            </a:endParaRPr>
          </a:p>
          <a:p>
            <a:pPr algn="just"/>
            <a:endParaRPr lang="fa-IR" dirty="0">
              <a:cs typeface="MavFon" pitchFamily="2" charset="-78"/>
            </a:endParaRPr>
          </a:p>
          <a:p>
            <a:pPr algn="just"/>
            <a:endParaRPr lang="fa-IR" b="1" dirty="0" smtClean="0">
              <a:cs typeface="MavFo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6000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tr Mazar" pitchFamily="2" charset="-78"/>
              </a:rPr>
              <a:t>انرژی هاى نو </a:t>
            </a:r>
            <a:r>
              <a:rPr lang="fa-IR" sz="6000" dirty="0" smtClean="0">
                <a:solidFill>
                  <a:srgbClr val="C00000"/>
                </a:solidFill>
                <a:cs typeface="Titr Mazar" pitchFamily="2" charset="-78"/>
              </a:rPr>
              <a:t>(قابل تجديد)</a:t>
            </a:r>
            <a:endParaRPr lang="fa-IR" sz="6000" dirty="0">
              <a:solidFill>
                <a:srgbClr val="C00000"/>
              </a:solidFill>
              <a:cs typeface="Titr Ma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4786346"/>
          </a:xfrm>
        </p:spPr>
        <p:txBody>
          <a:bodyPr>
            <a:normAutofit fontScale="92500" lnSpcReduction="10000"/>
          </a:bodyPr>
          <a:lstStyle/>
          <a:p>
            <a:r>
              <a:rPr lang="fa-IR" b="1" dirty="0" smtClean="0">
                <a:cs typeface="MavFon" pitchFamily="2" charset="-78"/>
              </a:rPr>
              <a:t>انرژی های نو آن دسته از منابع انرژی هستند که تمام نمی </a:t>
            </a:r>
            <a:r>
              <a:rPr lang="fa-IR" b="1" dirty="0">
                <a:cs typeface="MavFon" pitchFamily="2" charset="-78"/>
              </a:rPr>
              <a:t>شوند و همواره می توان از آ نها استفاده کرد؛ مانند:</a:t>
            </a:r>
          </a:p>
          <a:p>
            <a:endParaRPr lang="fa-IR" b="1" dirty="0" smtClean="0">
              <a:cs typeface="MavFon" pitchFamily="2" charset="-78"/>
            </a:endParaRPr>
          </a:p>
          <a:p>
            <a:pPr marL="0" indent="0">
              <a:buNone/>
            </a:pPr>
            <a:r>
              <a:rPr lang="fa-IR" b="1" dirty="0" smtClean="0">
                <a:cs typeface="MavFon" pitchFamily="2" charset="-78"/>
              </a:rPr>
              <a:t>   انرژی </a:t>
            </a:r>
            <a:r>
              <a:rPr lang="fa-IR" b="1" dirty="0">
                <a:cs typeface="MavFon" pitchFamily="2" charset="-78"/>
              </a:rPr>
              <a:t>خورشيد </a:t>
            </a:r>
            <a:r>
              <a:rPr lang="fa-IR" b="1" dirty="0" smtClean="0">
                <a:cs typeface="MavFon" pitchFamily="2" charset="-78"/>
              </a:rPr>
              <a:t>                                              انرژی </a:t>
            </a:r>
            <a:r>
              <a:rPr lang="fa-IR" b="1" dirty="0">
                <a:cs typeface="MavFon" pitchFamily="2" charset="-78"/>
              </a:rPr>
              <a:t>آب </a:t>
            </a:r>
          </a:p>
          <a:p>
            <a:endParaRPr lang="fa-IR" b="1" dirty="0" smtClean="0">
              <a:cs typeface="MavFon" pitchFamily="2" charset="-78"/>
            </a:endParaRPr>
          </a:p>
          <a:p>
            <a:endParaRPr lang="fa-IR" b="1" dirty="0" smtClean="0">
              <a:cs typeface="MavFon" pitchFamily="2" charset="-78"/>
            </a:endParaRPr>
          </a:p>
          <a:p>
            <a:pPr>
              <a:buNone/>
            </a:pPr>
            <a:endParaRPr lang="fa-IR" b="1" dirty="0" smtClean="0">
              <a:cs typeface="MavFon" pitchFamily="2" charset="-78"/>
            </a:endParaRPr>
          </a:p>
          <a:p>
            <a:pPr>
              <a:buNone/>
            </a:pPr>
            <a:r>
              <a:rPr lang="fa-IR" b="1" dirty="0" smtClean="0">
                <a:cs typeface="MavFon" pitchFamily="2" charset="-78"/>
              </a:rPr>
              <a:t>   انرژی </a:t>
            </a:r>
            <a:r>
              <a:rPr lang="fa-IR" b="1" dirty="0">
                <a:cs typeface="MavFon" pitchFamily="2" charset="-78"/>
              </a:rPr>
              <a:t>باد</a:t>
            </a:r>
            <a:endParaRPr lang="fa-IR" b="1" dirty="0" smtClean="0">
              <a:cs typeface="MavFon" pitchFamily="2" charset="-78"/>
            </a:endParaRPr>
          </a:p>
          <a:p>
            <a:pPr marL="0" indent="0">
              <a:buNone/>
            </a:pPr>
            <a:r>
              <a:rPr lang="fa-IR" b="1" dirty="0" smtClean="0">
                <a:cs typeface="MavFon" pitchFamily="2" charset="-78"/>
              </a:rPr>
              <a:t>   </a:t>
            </a:r>
            <a:endParaRPr lang="fa-IR" b="1" dirty="0">
              <a:cs typeface="MavFon" pitchFamily="2" charset="-78"/>
            </a:endParaRPr>
          </a:p>
        </p:txBody>
      </p:sp>
      <p:pic>
        <p:nvPicPr>
          <p:cNvPr id="1026" name="Picture 2" descr="http://www.ncat.org/images/moving_su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166935"/>
            <a:ext cx="1895475" cy="1952625"/>
          </a:xfrm>
          <a:prstGeom prst="rect">
            <a:avLst/>
          </a:prstGeom>
          <a:noFill/>
        </p:spPr>
      </p:pic>
      <p:pic>
        <p:nvPicPr>
          <p:cNvPr id="1028" name="Picture 4" descr=" _*̡͌l̡*̡̡ ̴̡ı̴̴̡ ̡̡͡|___͡͡͡ _▫_͡ ___͡͡π__͡͡ __͡▫__͡͡ _|̡̡̡ ̡ ̴̡ı̴̡̡ *̡͌l̡*̡̡_سلام عزیزان خیلی خوش آمدید تصاویرمتحرک شباهنگ www.shabahang20.blogfa.com _*̡͌l̡*̡̡ ̴̡ı̴̴̡ ̡̡͡|___͡͡͡ _▫_͡ ___͡͡π__͡͡ __͡▫__͡͡ _|̡̡̡ ̡ ̴̡ı̴̡̡ *̡͌l̡*̡̡_ 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520" y="3490909"/>
            <a:ext cx="4249042" cy="2843871"/>
          </a:xfrm>
          <a:prstGeom prst="rect">
            <a:avLst/>
          </a:prstGeom>
          <a:noFill/>
        </p:spPr>
      </p:pic>
      <p:pic>
        <p:nvPicPr>
          <p:cNvPr id="1030" name="Picture 6" descr="http://aks.roshd.ir/photos/22.6668.medium.aspx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94845" y="3356992"/>
            <a:ext cx="2657475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5911873"/>
          </a:xfrm>
        </p:spPr>
        <p:txBody>
          <a:bodyPr>
            <a:normAutofit/>
          </a:bodyPr>
          <a:lstStyle/>
          <a:p>
            <a:pPr marL="342900" lvl="5" indent="-342900" algn="just"/>
            <a:r>
              <a:rPr lang="fa-IR" sz="4000" b="1" dirty="0" smtClean="0">
                <a:cs typeface="MavFon" pitchFamily="2" charset="-78"/>
              </a:rPr>
              <a:t>انرژ ی های نو برخلاف سوخت های فسيلی محيط زيست را </a:t>
            </a:r>
            <a:r>
              <a:rPr lang="fa-IR" sz="4000" b="1" dirty="0">
                <a:cs typeface="MavFon" pitchFamily="2" charset="-78"/>
              </a:rPr>
              <a:t>آلوده نمی کنند. امّا حمل و نقل نفت و گاز موجب </a:t>
            </a:r>
            <a:r>
              <a:rPr lang="fa-IR" sz="4000" b="1" dirty="0" smtClean="0">
                <a:cs typeface="MavFon" pitchFamily="2" charset="-78"/>
              </a:rPr>
              <a:t>آلودگی محيط </a:t>
            </a:r>
            <a:r>
              <a:rPr lang="fa-IR" sz="4000" b="1" dirty="0">
                <a:cs typeface="MavFon" pitchFamily="2" charset="-78"/>
              </a:rPr>
              <a:t>می شود و سوزاندن آ </a:t>
            </a:r>
            <a:r>
              <a:rPr lang="fa-IR" sz="4000" b="1" dirty="0" smtClean="0">
                <a:cs typeface="MavFon" pitchFamily="2" charset="-78"/>
              </a:rPr>
              <a:t>ن ها </a:t>
            </a:r>
            <a:r>
              <a:rPr lang="fa-IR" sz="4000" b="1" dirty="0">
                <a:cs typeface="MavFon" pitchFamily="2" charset="-78"/>
              </a:rPr>
              <a:t>نيز هوا را آلوده می کند.</a:t>
            </a:r>
          </a:p>
          <a:p>
            <a:pPr marL="342900" lvl="5" indent="-342900"/>
            <a:endParaRPr lang="fa-IR" b="1" dirty="0">
              <a:cs typeface="MavFon" pitchFamily="2" charset="-78"/>
            </a:endParaRPr>
          </a:p>
          <a:p>
            <a:endParaRPr lang="fa-IR" b="1" dirty="0" smtClean="0">
              <a:cs typeface="MavFon" pitchFamily="2" charset="-78"/>
            </a:endParaRPr>
          </a:p>
        </p:txBody>
      </p:sp>
      <p:pic>
        <p:nvPicPr>
          <p:cNvPr id="16386" name="Picture 2" descr="http://www.asriran.com/files/fa/news/1387/11/14/105529_8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928934"/>
            <a:ext cx="4643438" cy="3929066"/>
          </a:xfrm>
          <a:prstGeom prst="rect">
            <a:avLst/>
          </a:prstGeom>
          <a:noFill/>
        </p:spPr>
      </p:pic>
      <p:pic>
        <p:nvPicPr>
          <p:cNvPr id="16388" name="Picture 4" descr="http://rickanderson.tateauthor.com/files/white-smok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28934"/>
            <a:ext cx="4500562" cy="3929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5000" dirty="0" smtClean="0">
                <a:cs typeface="Titr Mazar" pitchFamily="2" charset="-78"/>
              </a:rPr>
              <a:t>استفاده از انرژی های نو در ايران</a:t>
            </a:r>
            <a:endParaRPr lang="fa-IR" sz="5000" dirty="0">
              <a:cs typeface="Titr Ma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dirty="0" smtClean="0">
                <a:cs typeface="MavFon" pitchFamily="2" charset="-78"/>
              </a:rPr>
              <a:t>متخصّصان کشور ما تلاش می کنند تا با مطالعه و تحقيق و </a:t>
            </a:r>
            <a:r>
              <a:rPr lang="fa-IR" dirty="0">
                <a:cs typeface="MavFon" pitchFamily="2" charset="-78"/>
              </a:rPr>
              <a:t>ساختن دستگاه ها و ابزا رها، از انرژی های نو هرچه بيشتراستفاده کنند. به همين دليل، تاکنون در بعضی </a:t>
            </a:r>
            <a:r>
              <a:rPr lang="fa-IR" dirty="0" smtClean="0">
                <a:cs typeface="MavFon" pitchFamily="2" charset="-78"/>
              </a:rPr>
              <a:t>مناطق کشورطرح </a:t>
            </a:r>
            <a:r>
              <a:rPr lang="fa-IR" dirty="0">
                <a:cs typeface="MavFon" pitchFamily="2" charset="-78"/>
              </a:rPr>
              <a:t>هايی اجرا شده است.</a:t>
            </a:r>
          </a:p>
          <a:p>
            <a:pPr algn="just"/>
            <a:r>
              <a:rPr lang="fa-IR" dirty="0" smtClean="0">
                <a:cs typeface="MavFon" pitchFamily="2" charset="-78"/>
              </a:rPr>
              <a:t> </a:t>
            </a:r>
          </a:p>
        </p:txBody>
      </p:sp>
      <p:pic>
        <p:nvPicPr>
          <p:cNvPr id="17412" name="Picture 4" descr="http://www.energyhouse.ir/fckimages/images/sanfran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3786190"/>
            <a:ext cx="4548218" cy="3071810"/>
          </a:xfrm>
          <a:prstGeom prst="rect">
            <a:avLst/>
          </a:prstGeom>
          <a:noFill/>
        </p:spPr>
      </p:pic>
      <p:pic>
        <p:nvPicPr>
          <p:cNvPr id="17416" name="Picture 8" descr="http://media.farsnews.com/media/8708/Images/jpg/A0540/A054069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786190"/>
            <a:ext cx="4071966" cy="2286006"/>
          </a:xfrm>
          <a:prstGeom prst="rect">
            <a:avLst/>
          </a:prstGeom>
          <a:noFill/>
        </p:spPr>
      </p:pic>
      <p:sp>
        <p:nvSpPr>
          <p:cNvPr id="10" name="Down Arrow Callout 9"/>
          <p:cNvSpPr/>
          <p:nvPr/>
        </p:nvSpPr>
        <p:spPr>
          <a:xfrm>
            <a:off x="571472" y="3214686"/>
            <a:ext cx="3286148" cy="785818"/>
          </a:xfrm>
          <a:prstGeom prst="downArrowCallou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Titr Mazar" pitchFamily="2" charset="-78"/>
              </a:rPr>
              <a:t>نيروگاه خورشيدى  شيراز</a:t>
            </a:r>
            <a:endParaRPr lang="fa-IR" dirty="0">
              <a:solidFill>
                <a:schemeClr val="tx1"/>
              </a:solidFill>
              <a:cs typeface="Titr Mazar" pitchFamily="2" charset="-78"/>
            </a:endParaRPr>
          </a:p>
        </p:txBody>
      </p:sp>
      <p:sp>
        <p:nvSpPr>
          <p:cNvPr id="11" name="Up Arrow Callout 10"/>
          <p:cNvSpPr/>
          <p:nvPr/>
        </p:nvSpPr>
        <p:spPr>
          <a:xfrm>
            <a:off x="4619624" y="5857892"/>
            <a:ext cx="4416872" cy="857256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71072"/>
            </a:avLst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solidFill>
                  <a:schemeClr val="tx1"/>
                </a:solidFill>
                <a:cs typeface="Titr Mazar" pitchFamily="2" charset="-78"/>
              </a:rPr>
              <a:t>صفحاتی که انرژی خورشيدی را جمع و متمرکز می کنند</a:t>
            </a:r>
            <a:endParaRPr lang="fa-IR" sz="1600" dirty="0">
              <a:solidFill>
                <a:schemeClr val="tx1"/>
              </a:solidFill>
              <a:cs typeface="Titr Ma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 algn="just"/>
            <a:r>
              <a:rPr lang="fa-IR" b="1" dirty="0" smtClean="0">
                <a:cs typeface="MavFon" pitchFamily="2" charset="-78"/>
              </a:rPr>
              <a:t>کشور ما از آفتاب خوبی برخوردار است. </a:t>
            </a:r>
            <a:r>
              <a:rPr lang="fa-IR" b="1" dirty="0">
                <a:cs typeface="MavFon" pitchFamily="2" charset="-78"/>
              </a:rPr>
              <a:t>از </a:t>
            </a:r>
            <a:r>
              <a:rPr lang="fa-IR" b="1" dirty="0" smtClean="0">
                <a:cs typeface="MavFon" pitchFamily="2" charset="-78"/>
              </a:rPr>
              <a:t>انرژی خورشيدی </a:t>
            </a:r>
            <a:r>
              <a:rPr lang="fa-IR" b="1" dirty="0">
                <a:cs typeface="MavFon" pitchFamily="2" charset="-78"/>
              </a:rPr>
              <a:t>می توان برای گرم کردن هوا يا آب استفاده </a:t>
            </a:r>
            <a:r>
              <a:rPr lang="fa-IR" b="1" dirty="0" smtClean="0">
                <a:cs typeface="MavFon" pitchFamily="2" charset="-78"/>
              </a:rPr>
              <a:t>کرد و </a:t>
            </a:r>
            <a:r>
              <a:rPr lang="fa-IR" b="1" dirty="0">
                <a:cs typeface="MavFon" pitchFamily="2" charset="-78"/>
              </a:rPr>
              <a:t>يا از آن انرژی الکتريکی به دست آورد</a:t>
            </a:r>
            <a:r>
              <a:rPr lang="fa-IR" b="1" dirty="0" smtClean="0">
                <a:cs typeface="MavFon" pitchFamily="2" charset="-78"/>
              </a:rPr>
              <a:t>.</a:t>
            </a:r>
          </a:p>
          <a:p>
            <a:r>
              <a:rPr lang="fa-IR" b="1" dirty="0" smtClean="0">
                <a:solidFill>
                  <a:srgbClr val="FF0000"/>
                </a:solidFill>
              </a:rPr>
              <a:t>آيا شما نيز دوست داريد در پشت بام خانه تان آبگرمکن</a:t>
            </a:r>
          </a:p>
          <a:p>
            <a:pPr>
              <a:buNone/>
            </a:pPr>
            <a:r>
              <a:rPr lang="fa-IR" b="1" dirty="0" smtClean="0">
                <a:solidFill>
                  <a:srgbClr val="FF0000"/>
                </a:solidFill>
              </a:rPr>
              <a:t>خورشيدی داشته باشيد؟ چرا؟</a:t>
            </a:r>
            <a:endParaRPr lang="fa-IR" b="1" dirty="0">
              <a:solidFill>
                <a:srgbClr val="FF0000"/>
              </a:solidFill>
            </a:endParaRPr>
          </a:p>
        </p:txBody>
      </p:sp>
      <p:sp>
        <p:nvSpPr>
          <p:cNvPr id="18434" name="AutoShape 2" descr="data:image/jpeg;base64,/9j/4AAQSkZJRgABAQAAAQABAAD/2wCEAAkGBhQSERQUEhIUFBUWFBUUGBcVFxQXGhgXFxUVFxcYFRUXGyYeFxkjGhQVHy8gIycpLCwsGB4xNTAqNSYrLCkBCQoKDgwOGg8PGiwkHCQsKSwsLSksKSwsKSwsKSwsLCksLCwsKSwpLCwpLCwsLCksLCwsLCwsLCwsLCwpLCwpLP/AABEIAMIBAwMBIgACEQEDEQH/xAAbAAABBQEBAAAAAAAAAAAAAAADAAEEBQYCB//EAEMQAAEDAgMEBwUGAwcFAQEAAAEAAhEDIQQSMQVBUWEGEyIycYGRQqGxwfAHFCNSYtFykuEkM0OCorLxFTRTc8KzFv/EABoBAAIDAQEAAAAAAAAAAAAAAAECAAMEBQb/xAAzEQACAQMDAgQDBwQDAAAAAAAAAQIDERIEITEyQRNRYXEUItEFI0KBkaHwM2KxwRUkNP/aAAwDAQACEQMRAD8ArMqjbRH4T4t2Tqppaou0ac0nj9DvgvfyXys8xCykjNt22aJI1GsHnBIkaaq0wm2mP4g+o91/chbGpA1KkgEFlM3E6g8VNrbBou/wwObez8LLFRVXG8X+RqqunlZoLSrNd3XA+fyXeVVdTozH93UcOTgHD11QhhcVT0IqDk4fBw+C0eLNdUf0KfCjLpl+pdZU2VVNPbzmg9dSc0jgHD5Ee9SqO36JEyfMCB43k+iK1FN9xXRmuxMyJixGZVkSDIN+IMrLdIdqOL3UxLYjQxNryN/r5JqtXw43YKVLxJWRosiRashi9p1OtLmkN7tmS0WaB3Tbd6qTQ6U1B3mh3iIPqLLPDWwfVsXz0cl0u5psiWRVuH6S0nd6W+Nx6hWlCo14lpBHELZGpCfDMkqcodSOciWRGyJZVZYqA5EsiNlTFqliAcqfIilqQag4hBZEsiLlTZULEQMtSNNEyrrKlGA5UsiNlSyqWGBBqfIiZUsqWxAeVPlRA1KFAnAaug266AXQCABsqZdwkoIGIXDmSjEJoVli5Iz+wLPImZpMPhBIhXZCodhU4ru5sf7qsX9AtDCo03R+bLa/WChVG2McRLWmOPjwCuqlgTwErGYiqS4niZ96TVzcY2RXCN2NSqkbz6ripRGYEtEjl534+aVM3Cn7Xwhp1CwiC23H60XEcnwX3ceDrB7YNNoblBAmNd5lQtoMZWeXdppMcCLCNbHcpGB2Y+tPVgHLE3A1nj4J6myKzdabvIT8Fa605RxfBItweSKd+z+Dx6ke5wUZrHS4QDHlPgripSIsQR4gj4oRaFlaa4NK1G26KtwjVpB+uC1vRRn4JuYzGJ8BvVPTMGR74PuKsqW3HixDT5R8Fu0dSMJ3kyqvUzhikaCEsqq6fSAe0w+RCk09s0jvjxBXajXpy4ZzXBol5UsqelUDhLSCOS7yq1NPgWwPKkWomVItRCCyp8qJlSyqBBhqeF3lShK0RHEJsqLlSyJbDA4ShEhLKgE4DUsiJCdAgPKllRISyoEOcqS6ypKFdg8JiEbKuSFLl9jNbMpxi3iNRV//AEB+a0EKgwziMaJgy6s3fa2eY8loy1U0Xs16surLdexC2jak/wDhWKctDtLpE0tc1tN7gZaH2AkawNVQNGZrnAG14MaEgazzFlj1VWLezGhTkldoHMKTi8VndmO9QusuFzWq31XJcxsLl9sXGllPEQcp6sEHgWkgH0cUZu1qhbavSe6dDkbwNicp/dVWxtptp582btARlAOk6gkKa7a1B2rB50wfeCVbCtsdLT1adOOM43LGhjKlRr2VWtANOpBBJuGk6ZiFmyrN2NogOLMoORzWgBw1GgsqTrUk6lzNqcJSvBWQdKEEVV0KyryRkxYZOhisnzhPGQGmWGzcYabwfZNnDktTlWKY5bTAiabObWn1C7Ghqt3iZ6kbbj5EsqNlSyrp5FIHKnyouVItUyIgWVLKi5UsqmQyBBqeETKnyIXCCDU5aiZUsqAQYallRcqfKhcgINT5UTKnAUIDypIuVJC4gYsTFqkZFyWKrI0WMg5wGPH/ALSJ/ipWHxWoFEnQSs70jwfV1etOcNOUh7BOSo3QuHAgBdbD6cPbWZOVwzBri0OBc11nW0BEz5Ln1K7oxnZXfK9TbGl4zj5GYbgHVH0qUFhc5wDoiwJJO6SBKFtTYzsNUykktIME7/DgvR+lhOHq5/vFZjKkvaWl7mydRrA1mOBVE7bLasNdiGv4CrRY4f6mWXHp13Wp5xW79f2N04YSxb29jDGtCE+vdbSq3DZiP7E7nkeyfDI5ohAfs3Cu/wAKkedPEPb/AL8yqefeL/VAUIeZkRil2MVzWo//AJfDOFhWbr3alJ/oCwSo7+iFHdVrN/ipNd72Vfkg5W5T/QPhwfcoxiAkK6tH9Em+ziqf+ZlZvwaU7Og9dwPVupVIEnK+8cYcAd49UucW7CuiuSsFZddcrBvQLGGctOY4Fp+ajYjonjKYl2HqxBMhjiLcwE0mouze4vg5K6BCquhVUJmHqXlrmxrmBEeMrprXRrPgCfQoqV+BJULE9r+F16LhWdhsaZW/ALFYLo+9tE1qkt7TGtbBmS9oJcNdDYb5W7wNI9VTnXIz/aF3NCnG+Xc5+oiklYbKllRixINXTyMYHIlkUjKlkUyCR8ifq0XInyqZBQHKkGo+VMWqZBsCyJZEbInFNTIIDKusqLkSDEMiAsqQYjZEsiGRAWVJG6tJTIWxJ6tc9WpWRc5FmyNdiJWpdk+vohO2VSJnq2TeCGgQSNZCsDTVZtzDVjQqNolslrgJmYgyGmYmNCUs2mtxoXTVmC+6HG4Gphz/AH9DtM42Jyj/AHM/lXlZqG4JI+Pgt90e25lNHEkn/wANePACTwJGVw5gqq+03o/1GJ6xgHV15eI0D57QHIyHea81Raoal0n0y3Xv3X+zt1l4kFNfmZGpiCd/1zXTcWY0H18UB43rkFdbFGREunjyDoPKykDaBN2kg7wHOHmP2VYkHIYIPJas27UabPJHPKfiFdbM6UVHVaQDm2mBla0OLrFrotBFllh2v4vj4c1yHJJUoyVmBO3B6TgquIpV21GHPhnZnXAkg2dSqEDvNNr7wCNUDpRhm4UipTZ+DU7THNeWwd7SALEePwXHQvb7S11OobOgOB3O0bUHAHuu8itJU2e17X4SvZtTukxNOp7Lh52P9SuTVpulLxOWufWPn7ovTUljx9TEM6TuAs6qBp/fPPxK7Z0lm5c7XUik4z4ukrPbW2Y/DVn0qghzTB5jcRxBF1EBXRhQo1EpJJp+xQ3NO1zZnbTXiHEOn81JkSLeyRw1RcPtCk9wD35BYZpxLY8g+PcsSDvUhtSdD2vj58fitHgR7bezYmTNi3a5w72nMauHccpJJcWHkSJiASJ1AO8FaloBEi44heX7O2nlJa/tMcMpBO6dJ3XAIO4gFa3o3tUUi2jUdLHH8F5tIPsOGjXA2ideRBVtCtKnLw5vbs/9GavRUlnFe5pMiWRSMiXVroZmCxHyJZFI6tLq0chrEfIlkUjq0urUyJYAGJZEfIlkQyJYAGJ8iOGJdWhkSwDIkGKR1aXVqZEsByJI2VJTIWx1TxjXGPoqRlWSxGNLTmBj5XWpwOLFSmHgH038Fz6ddSOlOlbg7yJqggHwPwVXWxBc52QwZFyTp8hZaKr0TrOwoLK1PNGcuh1294s8Yt6oS1UIuzGWnb3R5n0PwjaxxDdxp0jH6g5xDo46LV4/Zv37AvoEfi0u0zxbOUed2fyqD9mmyXVTiDTb3aeHkTc2fceivsRRfhcQ1z2locO0P0nU+6fJczXU1VpXg/njuvdfU2UZOM7S4Z4Q9kEg+B8UIhbb7T+j3UYnrGD8OvL7aB/tj35v8yxZE+S1aWuq9KNRdxZwcJOLGTJBIlaRRAo4Ob+L4+PP4qOnBUIScNiTTcHDUajcRoQeS9S2TtRuKw7QTLmAQTqWaDNxLTDSf4Txjyxjg6xN9xO/k79/XlZbC2y7D1RuE3B0FouPykGDyPJZ69PJXjyiK3c3vSXY337D52j+04dum+pT4c3D671vL9F7OcSCKeKo2B1H5XCzmH4ehWM6f9HWtIxdAfhVT2h+SpqRyBM+c8QufpqioVPD/BLj0feP0LJrON+65+pjE4K5lPK7SMwZwzX37/3/AH9VO2ZjAQaVXuEyDEljo7wG+1iN4trEVgdBkIuWbttyG4/shUgpqzCnZ3PUejO1i+aNU/isEgzOdm5wPtWIvvEHir8sXlGydqFxY3NlqsOak/nr1bv0uJPIEncSvTdhbXbiKcgZXt7L2HVrhujWLW/dSjVfRPlfv6metSt80eGSurS6tScibKtGRnxI/VpdWpGVLKpkHEj9Wl1akQlCmRMSP1aXVqRlShDImIDIlkRsiWRHIXEB1aSPkSUyK8TK9I8IKeUF1+0XRrM90+k+ajbF2o+kCGPcGm+Xh68ZUzHAVnZnyXE63HqAoX3dt+zv4ndwXnnLe6PSKiy3w2KL8xdUsWuOl5beOR4K26K9IKjSaJaS2oDImSMwgOjcLhYzEAQRkgQTMncrDYm3BSrNc9pdDmkkmD2SBfjYack11LkWUXE0f2KAf2rjGGEcAGP+crW9NNlipQLvaZ8Db4rC/Y3jmsqYsuIbmFEjM6LZqwtO5bLprthv3Ou1rmyaZIIcLEFsQN53pXkqt0R2cbGM2hswY7Avon+9p3ZOsgHJ6iWei8VqsyuINoMEL2jZu0Mr6dbRtRvb5TE+hhwWJ+1Ho91GJ61g/DrS62gf7Y87O80lB/Dap0n0z+aPv3X+yS+empd1szEEJgE8e5crsmYRTpJpRQTpqNTeCIceQPDkeXwQAU8ogN30F6SdW/7vX7lSASTYW7L/ACsCfywdy2RoNYamHriaNUZXTunR3Ijj4HcvHMLiYIndcHWP3HEfNepbE2mMVhw1xGem2xJmWWAvvy2aeRadxXM1dGLTy6Xz6Psy2EnyuV+6PPuk2wH4Su6m64F2uizmnQ+PHmCqpetbT2QMdhzRdbEUQTSJ9oDVhPoPQ7ivKK9ItJaQQQSCDqCDcHmrdDqZTTpVOuPPr5P8xKsEvmjwzkFdMfB+vQoYXQMrplNiQWEy5vny+vretHsPbjw4VGXrMH4g/wDNSGp/jaBfiADq0zmKVYg/VwjyWFtSmSIIII1a4Xg81TWpuVnHlEi7bPg9swO0qdVjXscCHeoO8HgQpOa07uP14LzXYPSEUj1zWZqZI66kI7Lrw5gIgNdpyNvyzq6e3W0mkm+d7XgAgSAakxuGoVHxXpv3D4CLt+JaNSgnaAmBJjXzVVS27TqNc95cwgAWgyMztB/mhVNLahzuOWJOk7tEz1SVgeAkar/qTZi/uRG4xp/r/RY/EbQOcTqBHCxJMnjwlW2EfmZnLgLO0bnBF4gk24eSMdSncjoIJh9vDrXSezMa2Eb48lLO02PHZqlsVR3ZvAALXAtsDG66x2Mc6nUOTtglpBAgC97TbgpOL2m9tAdkiKpJPZ3gd0zfnPqqVX8xvCRpqm3mdWXs7YBj8o1jeu6e2WuAI9xWEcXPIILjJ0vbUkm/D4oVSu1wDSGl7XtNtR3t8EZeRT/FWd7AVBWPQP8ArjPohJYdtZ/s5Y8kknxcvIT4dGgru6xgqMFVgyCQerPagmdDlB3Ak6bphVLsUdM1T+Zo/wDlXbseH0TTqEi7XNcLkls9lxmct/6Kudhm8Fila+x2Yp2symxtc7nP43dI9IUzB1MrQ9wdBmA4RHCeHmprabRo0TxgIgO46IZCyhlyF+zDbmGwzq/3kntMp5Ya51g+rM5dDJGqv+lPSjCVqb2UJJcxzR2HNgxa7tR+ypPsqwlE4pzKrKby+n2c7c3aZUeIbOhj4LbdNcNRZRc1lCk12U9prWiPCB4p7/ebGZqyMFsXEB9MU+LBG7tgXA42srfH7O+/4B9H/FpwWE/mbOQ+YlqzVSoKT2mzYAe0/tzkaLS7Nx4ZUZVFqdRvaHCdR4tcqtZRlVpPHqhvH8uxKU1Ge/D2PEqjCDBEEGCFw4Lcfal0f6jFda0QytLraB47485DvNYeFv0moWopRqruVTg4ScWM07kimSWoURK7a2y4TymRDoK46ObZdh6zSHQ2bzcCbTHCDBG8EqnhOEsoqUbPhgvY9oqVc4biKNtDb2TaWu5iYvqCDvWc6f7BFVn32i2N1do9l2mfzkT5HiofQjb9+qqGxAkz+UQ1x4gA5T+k/pWyp/2eo5tRv4VQZXtNxBsfGJ8wTyXErU505KUeuPH90fL+dy+DTVnw/wBmeMQumlX/AEy6MnCV4F6T+1TdrLeBO8j3iDvWfC7VCvGtTVSPDMs4uLszojf9Si0a0cwRBH1vGoQ8ybKtCFJ+GxDqDw9vaaRF9HsPea4e6NQYPArTYbE0urg3p1AG0nkAmmc4L6bjucMxjcQeBWPpVPZPdJ9DxCsNn4oUi6nU7VJ8ZgPc9k6OG4+IOqyV6Lfzx5/yvqWQnbZml2nRayiXB86+yWkmfG29Nha4LARpukwRG6d9wqnEk0WvzvLi6HNIgsqU9JG+VxhNoZhAaAHAkTMTpA4WK59k+C61+S6xD2kgxxk/JMMWTSyB7gQDYwBqQDIEkearWuMFpkHjz0tPFEoVuzebcUeEFhjieIh2hG7XcVZYmr1mBaCMzhXbreA5j5JPiBqqxl93C/P5qZg74JxDr/eBNtOzI5FCK3Ax+jVbtVRItRrbrxld4KidgHCq982Im17zfRaPDNeylUfIdmpVPZAdoQb8NT6Klo1zwA0kjgTxTtKwq3Csr2sHeidRq1Q5jBOpSSXQ1jQZk/WKKa178fil16rOiSi5cishCrfyQi9GwCHsLFOpYh5bILSXNPNtUkR6helYiocTRNckAmm8wAd7C1wv5heX0XkVncMz/e2m75Fbvo1j/wCyPbJsagi2haDr4kq+KuzJUXykzBdEKeJpNqOaTLRJE2iYg5gqihh6TC+hSqF4AztJ3OBIewHeIAPkVZUcafujWmpkZl7UNBcQToCL3Wc23iW0qlE0jAZk3afiOmx5E+quWSlvwUbWNBtPZv3/AAD6RvVp9078ze56tlq8QqMINxBFiF7ls7GNp1mvaZpVRryOh8jCwX2p9HuoxXWsEU68u8Hjvjzs7zK5mnfwmrlQ/DPePv3Ron95TU+62ZiAVyQnSIXdMoikCmamNkQnYXS4C6lH0FD4TEljg9puDI/Y8l670f2k3F4cU57TWZmE6lgsWn9TDY/pyleOBXXRnbLqFVpDsvaDmncHaX/SR2T48ln1FJzjlHlfywY7bPhnpj9ntxVB2Eq2c2TScdWuEnKeWtt4ngF5RjsA+jUdTe3K5pLSDuIXr2KcKrG4ilIPtDe1zTcHm0+ogql6Y7HGMofeqbQK1MZarR7TR7QHEC/hI9lcujU+HqZr+nN7/wBsvo+/qXTjnGz6l+6PMwV0XJnDikF6C5jGUii6RB8jw/oggfXzSBTAZe7LIqsOHrGIJcx5/wAMmJP8Btm4WduMwH0XYeoaT2mxPlx8VzhMSQWkWc025/pPEf8AC0bHDE0xA/EZZg3ke1RJ4gdw8OzuC52oo4/OuO/1L6c8tmVeCr5gQCbi06C9tTKbBYk5j7vD+qkUOjdQgVaOUi51va5blnvAWhBoMBb2Te8brcI+tVl4LiY8GQQTy/qFL2e142XWccoDawMQZkw2ZB0N7QoFAVJJIjWBv4eu+FcUqYOzMWCL52GPBzN3ifimQGVmwsc+sxzcwDWU6rogukNYZBJO8k8UHAuaRLZA4G074RuiuHu5pBa4YevpH5f6qE1xa4A+0dI4E+pQfAI9xYktLicpOnEbgkgP2kJMi+mvDzTqoOSNBXcELrriJ9I+KCDrz/ZJonTd80LG65KNbeEB2JvZcGxvpf4Lo0YYD+Yn0EfOVZshLlXWcRVk/nbw3te3T/KrvZ2wzWHW08S+lUBIIBkFg3Fsg8bqhx7+06AJa1jv9UfOFYbK2kxrB3Q/jBnUmZBWqjDMyVJ47Fpjcbi6eVzMhpZWuAOYGwALS4DQm+qhvx78TSqvqU203U8tmzcFwkzrqVcV8KHsZJ7Ia1x7QDZ4O+r81Hw9BgbVDRALJJgiT1jbid3j7lbjtcpyD9GMaalJ9Jwgs7dMHXLbOPW/mVpNrbN/6hs91PWqzu/xsHZ/mbLVjdnP6mo2oLkG44jQjzBK2mzMSKVcQfw6oF+Trtd5H5rn/amnlUpKcOuO6/Iu01S08Xw9jwupTixEEGCEOVuftS6Ofd8V1rWwyvLuQqDvj4O81iIWvSahaijGrHuLUg4ScWc6FOWpEWSaVqFGauoTEJ4RAxwugUyQF0yFZ6N0C2+1oDXvcWudlqggDIRAp1Ad7SJa7wPJaioDha2YXYZDhxG8eI1H9SvH9l4/qarXxmbo9v5mnUfW8Bep7H2m2tRNN7pyNDmvOpo+y/xZo79MH2VzNRSUW0+mXPv5/wA9yyMr8coy/TrokKLhVoXpVe03kdSByi4HCeBjHtC9iw1Jr2vwlezXk5DvY/UR53HPxXmm29ivoVn03CHtOgEB41DmePD03hHQ1pRk9PUfzLh+a+q7gqwTWceH/kqGrpzd+76skGb/AKldsO46H3HcV1zNcZh+vrerjZGODHw4SHCDrJHsubHttN+d9+tPlhEYDHnrwKLSezFN6zGFjusN7A1ctw5tsuIYBrqA4Dx32r9sbBJf1uHykPEloIHamSWE2IOsblz0eruc2HENLWuqNedLSHNPjcEGxvxUrZzhM0yeqdOUC/VVBJcwnXKR2mneOcrmSp4SwfHb6GmM7q/cpAH03EOD28A4a8TzV3s6m5+GxDdzmA2452kQFdQ2pTyubLZDi2YMj2mncea6weyG0g9+aWOaDTkidW5muAOogpJU3Fj5poyvR3CObUxBh3/bVozNIHdvBPMFV1CXBpJMxmnnpPuHqvWtuuDsDYC1Nwka/wBy/wDZeaYDZ4xBzdwmkCAJF2CBHiQSq5KwY/MrmedSMns/870lf4bZb8t2OmXatJ9o70kmPqEBjK0OYOMz5AfuptKiRTbpLiXX4RA+Kptov/HpNG/5u/otFtFwDW7rT8Le5VvbY3LfcqcbU7dJk3LiPgPmVb4ylDWjgPmqMPnGUQdwcfj+yuNrYsB4E7hbzO7wRb3IlsF6U7Epsw9JzKRFR3Ze5weCS6mS0SbCHDQcVR7AcxsOewOkPb3Zg5TBvoRZbzpvjQcIxzXtP4tJ2omL3HgSF5zgwQKbWzmcS7Q8S0ePdlaqb2sY57u5pzR7LC4+wN0300UnC4cXaNOrjy6ynNvVCxeHcXMaNADOrZIJ0J3XU7BYVzQ8vaWjqzu1h9PQei2uUcbIx4u9zL1Gva1pzE525p84I8oWk6OY3rqDqbjL6PaHE03a+h+Kp6sPw1MggFgd6ZiFU7G6Qfd8SypqJyvAvLHWd7r+ICtkk4lUW1I9Q25s0bQ2e5lutbdv/sYOz/M23mvCqrCDcXFj4he9bKrClXyz2KgEHde7HTwv71519qPRz7vijUaIp15d4VPbb6mfNec0j+E1UtO+mXzR9+6OrU+9pqp3WzMOuSLokJstl3jJcYBMCugncN6i8yDJwmaF0xMiDhavodtVwPVg/iMJfRnQ2OemRvDhNvFZk0DYga6KfhNnVQBUaC0tc2CbX1F/JCcFONnwInZ7Hp7stWk11OQIlo3tDbOpuP5qZjxblO4lC6QbKG0MNmb/ANzQHm9vDzifH+JVWz+kDG1soc1oqBpcdWsrRZw/TctPJx4IbNs4huPa1lPq3Nc5vVTOaxJaTHdIFjzBXGrU3wn88d4vzX82Zph68MylKhnJBEONjzO6eB+PjqqGyjm7cNbJBLjEf8GF6ftHokcQ/rKNVtGm/tO7ALg496DuuONjO5c0+ieBpQarjXcN7j8m/MrSvtWlZKzcu6S4fuI9NK/ax5vhsG0nKA6q4hwApgmTum1/ELSbM6EYqoABQZQBg5qpl1v03O/gtmNu06Qy0aLKQ5gN/wBLbn3qBV2pWqFuYua15cGkgtaXDdESLcQker1VV/LFRXq7sfwaUeW2Ap9BKDCDisU6o4eyw5B4QO18FYMo4anTc2jQDWvsXHX1ubG+5WGx+jmYE1Lg6WjwNz8VJ2jgqdFgDSCSBYwSOY4cFWqTk71ZuT/RfoNdLpSRjKFZkkNMx7V4PLNxVhRxLYLXNJYdQNA6ZzN4Gbp8Xh5GaNDwtxjxVZRqOBvEbwV1Y4yRkldMuKwfSaWEyx4JBGjpBAcD+aDoqrB7JawDLeJvrqZ3eKscGWvaaZIgzlDjaeE+zPxugDClrsznveM0a6Qbs4Aj3rPOOTt3HTx9hfdykg1nuzGM0SYtu3JKnB+Q115mApNc/HMIBIaATawsTfzKvNovDntbNgBLhMCfjEqFQGRxjfE8/FHqNJOnuWdq5tU7AqeHHWhxu7LlBjdM75hTapE6cCohwoBmB4o7mWTqNxMti4NAObDoIIiI/r4J+jWy6TMTncWgMaerv3TpHIi/qqxrjGvvPyT0HQdfef3Vig+xU2kej18LTcJqZXDWZg/zAc+azW3XNogljgWwRlDszokWDdDMDhoqlmIdxPqU33TOfaPmm+ZCPETsTSqUsuUTkhoBiLR2mETxWOxuzCxxtabHd4LZVujBcNfWPjFlFr7DrNaQDnHB1/Q6hWQlYrlEuejWM67CBpMvoQ08Sw90+REeiv8ApBssbQ2e5v8Ait7Tf/Ywf/Tbea8/6N7XbQxDS6WtM03g6ZXWPoQD5L0fZVXqqxpnuutO6dWn5eaw/alB1Kaqw6obov00lGWL4Z4HVZBv4HxTZY8F6F9ofRMUqz63ZbTquDgJu1578A6ib+aoMfhsEzqxRdWrHIM+ZoaM51DYPdGm/RbtNqY1qcai7opqQcG4mbfRLTHFTcPst7gZaQMpdJtpc+NuC0eA2Di6+X7vhXBsRJBjU3zGBpbyWkwH2T4ioB95xAYPy05eY4bmpKv2hpqO0p7+g0aNSfY88ZsoNjPUa3fYyVK+6sfUIo0alUmAIBuYE2HOV6vg/s+2dhv7z8Rw/wDI6f8AQyB6qxb0hoURlw9EAC3ZDWD/AE/usX/KzqP7ik36vZFvw8V1yPO9m/Z/j6sfhtw7biXkAwf03PuWlw32V0mDNi8U528gEMb6uufQKViOl9WocrHRuikJN+JGnmVBq4au4Z3DKCCZeS4mP0i3qVXJ6yr/AFJqPpHkZKlHpjf3LjD0dn4aBSote4aGMx/mf8go+I2rSfVc/JDy3LDRmdAuCYEg6jwPIKNgdg5wC9xOZwaADAm2obEDxJlXZ2dRoMbmyhxIBY0Dd4XMi0809GhGlLLdvzbDKWSt29CrpYGu8WaWBxsCYmTqG793BWGyuiOYnr3PbeA0EMJ03m8QQdSu8V0gd1gcxsNDcuU2BEzoNLqFj9p1K8Z5ABkBoIA89T5rVhLkrukS3U6FFoDQwk5gSJJy6gfLzKH0n2syu1rGUyMjmvkgCYBtAO8b5Uak4b/h77I5Ddwtv/4RjFLkEnfgrMDteo4dWHOgXFw0G/H5KY6jU80R3R+mSKmbKdbG5B1ECxHIqfQdTaDAL4AAzHwuQFoy9NyqzKgYd0d73BQMZhC2+4/VlcGSSQI3208FHfB3fXNG6iyNXKYCD9XU7DOLmOymN5kSDcyHN366iComJ7JuYHu8kKhiCHSBbfO/y+ad2kVp4lxSwJcAQS2dxZJHESLFJKkHZRePMfuklvUDjE8+pd5S3nspJLn/AIjWuBj+y6foEkldHqF7HLdQptAfFJJWrkRknCC7la4FogGLzr5pJJZBRZ1RYeCjvF0kkOxJGG6Rj+0P8R8lu834OHO/qKd9/d4pJK6XR+RTHlHX2ntBwjSRJ65nvpulL7Otm0jTzGlTLrdosaT6xKSS8lSf/Rn7s6c//QvZG5Z3iNyz/SjEOBgOcBGgJA9Eklzvs3eav5l9fgycy+99dVaYui0mkC0EF4BBAg9kahJJe6XQcn8ReNota0BrQBawAG/kj7YYM2g1cPLsWSSWemWvgqsU8soDKS2al8tuPBVpaJNt/wC6SStj1FcukkEWPgorjdMkrCBgbeY+BXNM29EkkJARLpoeI7s7/wDlJJWiSAtKZx+SdJUz4HRU48ds8miPUqIT3PNOkrafSVTLmi45R4JkkkxSf//Z"/>
          <p:cNvSpPr>
            <a:spLocks noChangeAspect="1" noChangeArrowheads="1"/>
          </p:cNvSpPr>
          <p:nvPr/>
        </p:nvSpPr>
        <p:spPr bwMode="auto">
          <a:xfrm>
            <a:off x="8580438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18436" name="AutoShape 4" descr="data:image/jpeg;base64,/9j/4AAQSkZJRgABAQAAAQABAAD/2wCEAAkGBhQSERQUEhIUFBUWFBUUGBcVFxQXGhgXFxUVFxcYFRUXGyYeFxkjGhQVHy8gIycpLCwsGB4xNTAqNSYrLCkBCQoKDgwOGg8PGiwkHCQsKSwsLSksKSwsKSwsKSwsLCksLCwsKSwpLCwpLCwsLCksLCwsLCwsLCwsLCwpLCwpLP/AABEIAMIBAwMBIgACEQEDEQH/xAAbAAABBQEBAAAAAAAAAAAAAAADAAEEBQYCB//EAEMQAAEDAgMEBwUGAwcFAQEAAAEAAhEDIQQSMQVBUWEGEyIycYGRQqGxwfAHFCNSYtFykuEkM0OCorLxFTRTc8KzFv/EABoBAAIDAQEAAAAAAAAAAAAAAAECAAMEBQb/xAAzEQACAQMDAgQDBwQDAAAAAAAAAQIDERIEITEyQRNRYXEUItEFI0KBkaHwM2KxwRUkNP/aAAwDAQACEQMRAD8ArMqjbRH4T4t2Tqppaou0ac0nj9DvgvfyXys8xCykjNt22aJI1GsHnBIkaaq0wm2mP4g+o91/chbGpA1KkgEFlM3E6g8VNrbBou/wwObez8LLFRVXG8X+RqqunlZoLSrNd3XA+fyXeVVdTozH93UcOTgHD11QhhcVT0IqDk4fBw+C0eLNdUf0KfCjLpl+pdZU2VVNPbzmg9dSc0jgHD5Ee9SqO36JEyfMCB43k+iK1FN9xXRmuxMyJixGZVkSDIN+IMrLdIdqOL3UxLYjQxNryN/r5JqtXw43YKVLxJWRosiRashi9p1OtLmkN7tmS0WaB3Tbd6qTQ6U1B3mh3iIPqLLPDWwfVsXz0cl0u5psiWRVuH6S0nd6W+Nx6hWlCo14lpBHELZGpCfDMkqcodSOciWRGyJZVZYqA5EsiNlTFqliAcqfIilqQag4hBZEsiLlTZULEQMtSNNEyrrKlGA5UsiNlSyqWGBBqfIiZUsqWxAeVPlRA1KFAnAaug266AXQCABsqZdwkoIGIXDmSjEJoVli5Iz+wLPImZpMPhBIhXZCodhU4ru5sf7qsX9AtDCo03R+bLa/WChVG2McRLWmOPjwCuqlgTwErGYiqS4niZ96TVzcY2RXCN2NSqkbz6ripRGYEtEjl534+aVM3Cn7Xwhp1CwiC23H60XEcnwX3ceDrB7YNNoblBAmNd5lQtoMZWeXdppMcCLCNbHcpGB2Y+tPVgHLE3A1nj4J6myKzdabvIT8Fa605RxfBItweSKd+z+Dx6ke5wUZrHS4QDHlPgripSIsQR4gj4oRaFlaa4NK1G26KtwjVpB+uC1vRRn4JuYzGJ8BvVPTMGR74PuKsqW3HixDT5R8Fu0dSMJ3kyqvUzhikaCEsqq6fSAe0w+RCk09s0jvjxBXajXpy4ZzXBol5UsqelUDhLSCOS7yq1NPgWwPKkWomVItRCCyp8qJlSyqBBhqeF3lShK0RHEJsqLlSyJbDA4ShEhLKgE4DUsiJCdAgPKllRISyoEOcqS6ypKFdg8JiEbKuSFLl9jNbMpxi3iNRV//AEB+a0EKgwziMaJgy6s3fa2eY8loy1U0Xs16surLdexC2jak/wDhWKctDtLpE0tc1tN7gZaH2AkawNVQNGZrnAG14MaEgazzFlj1VWLezGhTkldoHMKTi8VndmO9QusuFzWq31XJcxsLl9sXGllPEQcp6sEHgWkgH0cUZu1qhbavSe6dDkbwNicp/dVWxtptp582btARlAOk6gkKa7a1B2rB50wfeCVbCtsdLT1adOOM43LGhjKlRr2VWtANOpBBJuGk6ZiFmyrN2NogOLMoORzWgBw1GgsqTrUk6lzNqcJSvBWQdKEEVV0KyryRkxYZOhisnzhPGQGmWGzcYabwfZNnDktTlWKY5bTAiabObWn1C7Ghqt3iZ6kbbj5EsqNlSyrp5FIHKnyouVItUyIgWVLKi5UsqmQyBBqeETKnyIXCCDU5aiZUsqAQYallRcqfKhcgINT5UTKnAUIDypIuVJC4gYsTFqkZFyWKrI0WMg5wGPH/ALSJ/ipWHxWoFEnQSs70jwfV1etOcNOUh7BOSo3QuHAgBdbD6cPbWZOVwzBri0OBc11nW0BEz5Ln1K7oxnZXfK9TbGl4zj5GYbgHVH0qUFhc5wDoiwJJO6SBKFtTYzsNUykktIME7/DgvR+lhOHq5/vFZjKkvaWl7mydRrA1mOBVE7bLasNdiGv4CrRY4f6mWXHp13Wp5xW79f2N04YSxb29jDGtCE+vdbSq3DZiP7E7nkeyfDI5ohAfs3Cu/wAKkedPEPb/AL8yqefeL/VAUIeZkRil2MVzWo//AJfDOFhWbr3alJ/oCwSo7+iFHdVrN/ipNd72Vfkg5W5T/QPhwfcoxiAkK6tH9Em+ziqf+ZlZvwaU7Og9dwPVupVIEnK+8cYcAd49UucW7CuiuSsFZddcrBvQLGGctOY4Fp+ajYjonjKYl2HqxBMhjiLcwE0mouze4vg5K6BCquhVUJmHqXlrmxrmBEeMrprXRrPgCfQoqV+BJULE9r+F16LhWdhsaZW/ALFYLo+9tE1qkt7TGtbBmS9oJcNdDYb5W7wNI9VTnXIz/aF3NCnG+Xc5+oiklYbKllRixINXTyMYHIlkUjKlkUyCR8ifq0XInyqZBQHKkGo+VMWqZBsCyJZEbInFNTIIDKusqLkSDEMiAsqQYjZEsiGRAWVJG6tJTIWxJ6tc9WpWRc5FmyNdiJWpdk+vohO2VSJnq2TeCGgQSNZCsDTVZtzDVjQqNolslrgJmYgyGmYmNCUs2mtxoXTVmC+6HG4Gphz/AH9DtM42Jyj/AHM/lXlZqG4JI+Pgt90e25lNHEkn/wANePACTwJGVw5gqq+03o/1GJ6xgHV15eI0D57QHIyHea81Raoal0n0y3Xv3X+zt1l4kFNfmZGpiCd/1zXTcWY0H18UB43rkFdbFGREunjyDoPKykDaBN2kg7wHOHmP2VYkHIYIPJas27UabPJHPKfiFdbM6UVHVaQDm2mBla0OLrFrotBFllh2v4vj4c1yHJJUoyVmBO3B6TgquIpV21GHPhnZnXAkg2dSqEDvNNr7wCNUDpRhm4UipTZ+DU7THNeWwd7SALEePwXHQvb7S11OobOgOB3O0bUHAHuu8itJU2e17X4SvZtTukxNOp7Lh52P9SuTVpulLxOWufWPn7ovTUljx9TEM6TuAs6qBp/fPPxK7Z0lm5c7XUik4z4ukrPbW2Y/DVn0qghzTB5jcRxBF1EBXRhQo1EpJJp+xQ3NO1zZnbTXiHEOn81JkSLeyRw1RcPtCk9wD35BYZpxLY8g+PcsSDvUhtSdD2vj58fitHgR7bezYmTNi3a5w72nMauHccpJJcWHkSJiASJ1AO8FaloBEi44heX7O2nlJa/tMcMpBO6dJ3XAIO4gFa3o3tUUi2jUdLHH8F5tIPsOGjXA2ideRBVtCtKnLw5vbs/9GavRUlnFe5pMiWRSMiXVroZmCxHyJZFI6tLq0chrEfIlkUjq0urUyJYAGJZEfIlkQyJYAGJ8iOGJdWhkSwDIkGKR1aXVqZEsByJI2VJTIWx1TxjXGPoqRlWSxGNLTmBj5XWpwOLFSmHgH038Fz6ddSOlOlbg7yJqggHwPwVXWxBc52QwZFyTp8hZaKr0TrOwoLK1PNGcuh1294s8Yt6oS1UIuzGWnb3R5n0PwjaxxDdxp0jH6g5xDo46LV4/Zv37AvoEfi0u0zxbOUed2fyqD9mmyXVTiDTb3aeHkTc2fceivsRRfhcQ1z2locO0P0nU+6fJczXU1VpXg/njuvdfU2UZOM7S4Z4Q9kEg+B8UIhbb7T+j3UYnrGD8OvL7aB/tj35v8yxZE+S1aWuq9KNRdxZwcJOLGTJBIlaRRAo4Ob+L4+PP4qOnBUIScNiTTcHDUajcRoQeS9S2TtRuKw7QTLmAQTqWaDNxLTDSf4Txjyxjg6xN9xO/k79/XlZbC2y7D1RuE3B0FouPykGDyPJZ69PJXjyiK3c3vSXY337D52j+04dum+pT4c3D671vL9F7OcSCKeKo2B1H5XCzmH4ehWM6f9HWtIxdAfhVT2h+SpqRyBM+c8QufpqioVPD/BLj0feP0LJrON+65+pjE4K5lPK7SMwZwzX37/3/AH9VO2ZjAQaVXuEyDEljo7wG+1iN4trEVgdBkIuWbttyG4/shUgpqzCnZ3PUejO1i+aNU/isEgzOdm5wPtWIvvEHir8sXlGydqFxY3NlqsOak/nr1bv0uJPIEncSvTdhbXbiKcgZXt7L2HVrhujWLW/dSjVfRPlfv6metSt80eGSurS6tScibKtGRnxI/VpdWpGVLKpkHEj9Wl1akQlCmRMSP1aXVqRlShDImIDIlkRsiWRHIXEB1aSPkSUyK8TK9I8IKeUF1+0XRrM90+k+ajbF2o+kCGPcGm+Xh68ZUzHAVnZnyXE63HqAoX3dt+zv4ndwXnnLe6PSKiy3w2KL8xdUsWuOl5beOR4K26K9IKjSaJaS2oDImSMwgOjcLhYzEAQRkgQTMncrDYm3BSrNc9pdDmkkmD2SBfjYack11LkWUXE0f2KAf2rjGGEcAGP+crW9NNlipQLvaZ8Db4rC/Y3jmsqYsuIbmFEjM6LZqwtO5bLprthv3Ou1rmyaZIIcLEFsQN53pXkqt0R2cbGM2hswY7Avon+9p3ZOsgHJ6iWei8VqsyuINoMEL2jZu0Mr6dbRtRvb5TE+hhwWJ+1Ho91GJ61g/DrS62gf7Y87O80lB/Dap0n0z+aPv3X+yS+empd1szEEJgE8e5crsmYRTpJpRQTpqNTeCIceQPDkeXwQAU8ogN30F6SdW/7vX7lSASTYW7L/ACsCfywdy2RoNYamHriaNUZXTunR3Ijj4HcvHMLiYIndcHWP3HEfNepbE2mMVhw1xGem2xJmWWAvvy2aeRadxXM1dGLTy6Xz6Psy2EnyuV+6PPuk2wH4Su6m64F2uizmnQ+PHmCqpetbT2QMdhzRdbEUQTSJ9oDVhPoPQ7ivKK9ItJaQQQSCDqCDcHmrdDqZTTpVOuPPr5P8xKsEvmjwzkFdMfB+vQoYXQMrplNiQWEy5vny+vretHsPbjw4VGXrMH4g/wDNSGp/jaBfiADq0zmKVYg/VwjyWFtSmSIIII1a4Xg81TWpuVnHlEi7bPg9swO0qdVjXscCHeoO8HgQpOa07uP14LzXYPSEUj1zWZqZI66kI7Lrw5gIgNdpyNvyzq6e3W0mkm+d7XgAgSAakxuGoVHxXpv3D4CLt+JaNSgnaAmBJjXzVVS27TqNc95cwgAWgyMztB/mhVNLahzuOWJOk7tEz1SVgeAkar/qTZi/uRG4xp/r/RY/EbQOcTqBHCxJMnjwlW2EfmZnLgLO0bnBF4gk24eSMdSncjoIJh9vDrXSezMa2Eb48lLO02PHZqlsVR3ZvAALXAtsDG66x2Mc6nUOTtglpBAgC97TbgpOL2m9tAdkiKpJPZ3gd0zfnPqqVX8xvCRpqm3mdWXs7YBj8o1jeu6e2WuAI9xWEcXPIILjJ0vbUkm/D4oVSu1wDSGl7XtNtR3t8EZeRT/FWd7AVBWPQP8ArjPohJYdtZ/s5Y8kknxcvIT4dGgru6xgqMFVgyCQerPagmdDlB3Ak6bphVLsUdM1T+Zo/wDlXbseH0TTqEi7XNcLkls9lxmct/6Kudhm8Fila+x2Yp2symxtc7nP43dI9IUzB1MrQ9wdBmA4RHCeHmprabRo0TxgIgO46IZCyhlyF+zDbmGwzq/3kntMp5Ya51g+rM5dDJGqv+lPSjCVqb2UJJcxzR2HNgxa7tR+ypPsqwlE4pzKrKby+n2c7c3aZUeIbOhj4LbdNcNRZRc1lCk12U9prWiPCB4p7/ebGZqyMFsXEB9MU+LBG7tgXA42srfH7O+/4B9H/FpwWE/mbOQ+YlqzVSoKT2mzYAe0/tzkaLS7Nx4ZUZVFqdRvaHCdR4tcqtZRlVpPHqhvH8uxKU1Ge/D2PEqjCDBEEGCFw4Lcfal0f6jFda0QytLraB47485DvNYeFv0moWopRqruVTg4ScWM07kimSWoURK7a2y4TymRDoK46ObZdh6zSHQ2bzcCbTHCDBG8EqnhOEsoqUbPhgvY9oqVc4biKNtDb2TaWu5iYvqCDvWc6f7BFVn32i2N1do9l2mfzkT5HiofQjb9+qqGxAkz+UQ1x4gA5T+k/pWyp/2eo5tRv4VQZXtNxBsfGJ8wTyXErU505KUeuPH90fL+dy+DTVnw/wBmeMQumlX/AEy6MnCV4F6T+1TdrLeBO8j3iDvWfC7VCvGtTVSPDMs4uLszojf9Si0a0cwRBH1vGoQ8ybKtCFJ+GxDqDw9vaaRF9HsPea4e6NQYPArTYbE0urg3p1AG0nkAmmc4L6bjucMxjcQeBWPpVPZPdJ9DxCsNn4oUi6nU7VJ8ZgPc9k6OG4+IOqyV6Lfzx5/yvqWQnbZml2nRayiXB86+yWkmfG29Nha4LARpukwRG6d9wqnEk0WvzvLi6HNIgsqU9JG+VxhNoZhAaAHAkTMTpA4WK59k+C61+S6xD2kgxxk/JMMWTSyB7gQDYwBqQDIEkearWuMFpkHjz0tPFEoVuzebcUeEFhjieIh2hG7XcVZYmr1mBaCMzhXbreA5j5JPiBqqxl93C/P5qZg74JxDr/eBNtOzI5FCK3Ax+jVbtVRItRrbrxld4KidgHCq982Im17zfRaPDNeylUfIdmpVPZAdoQb8NT6Klo1zwA0kjgTxTtKwq3Csr2sHeidRq1Q5jBOpSSXQ1jQZk/WKKa178fil16rOiSi5cishCrfyQi9GwCHsLFOpYh5bILSXNPNtUkR6helYiocTRNckAmm8wAd7C1wv5heX0XkVncMz/e2m75Fbvo1j/wCyPbJsagi2haDr4kq+KuzJUXykzBdEKeJpNqOaTLRJE2iYg5gqihh6TC+hSqF4AztJ3OBIewHeIAPkVZUcafujWmpkZl7UNBcQToCL3Wc23iW0qlE0jAZk3afiOmx5E+quWSlvwUbWNBtPZv3/AAD6RvVp9078ze56tlq8QqMINxBFiF7ls7GNp1mvaZpVRryOh8jCwX2p9HuoxXWsEU68u8Hjvjzs7zK5mnfwmrlQ/DPePv3Ron95TU+62ZiAVyQnSIXdMoikCmamNkQnYXS4C6lH0FD4TEljg9puDI/Y8l670f2k3F4cU57TWZmE6lgsWn9TDY/pyleOBXXRnbLqFVpDsvaDmncHaX/SR2T48ln1FJzjlHlfywY7bPhnpj9ntxVB2Eq2c2TScdWuEnKeWtt4ngF5RjsA+jUdTe3K5pLSDuIXr2KcKrG4ilIPtDe1zTcHm0+ogql6Y7HGMofeqbQK1MZarR7TR7QHEC/hI9lcujU+HqZr+nN7/wBsvo+/qXTjnGz6l+6PMwV0XJnDikF6C5jGUii6RB8jw/oggfXzSBTAZe7LIqsOHrGIJcx5/wAMmJP8Btm4WduMwH0XYeoaT2mxPlx8VzhMSQWkWc025/pPEf8AC0bHDE0xA/EZZg3ke1RJ4gdw8OzuC52oo4/OuO/1L6c8tmVeCr5gQCbi06C9tTKbBYk5j7vD+qkUOjdQgVaOUi51va5blnvAWhBoMBb2Te8brcI+tVl4LiY8GQQTy/qFL2e142XWccoDawMQZkw2ZB0N7QoFAVJJIjWBv4eu+FcUqYOzMWCL52GPBzN3ifimQGVmwsc+sxzcwDWU6rogukNYZBJO8k8UHAuaRLZA4G074RuiuHu5pBa4YevpH5f6qE1xa4A+0dI4E+pQfAI9xYktLicpOnEbgkgP2kJMi+mvDzTqoOSNBXcELrriJ9I+KCDrz/ZJonTd80LG65KNbeEB2JvZcGxvpf4Lo0YYD+Yn0EfOVZshLlXWcRVk/nbw3te3T/KrvZ2wzWHW08S+lUBIIBkFg3Fsg8bqhx7+06AJa1jv9UfOFYbK2kxrB3Q/jBnUmZBWqjDMyVJ47Fpjcbi6eVzMhpZWuAOYGwALS4DQm+qhvx78TSqvqU203U8tmzcFwkzrqVcV8KHsZJ7Ia1x7QDZ4O+r81Hw9BgbVDRALJJgiT1jbid3j7lbjtcpyD9GMaalJ9Jwgs7dMHXLbOPW/mVpNrbN/6hs91PWqzu/xsHZ/mbLVjdnP6mo2oLkG44jQjzBK2mzMSKVcQfw6oF+Trtd5H5rn/amnlUpKcOuO6/Iu01S08Xw9jwupTixEEGCEOVuftS6Ofd8V1rWwyvLuQqDvj4O81iIWvSahaijGrHuLUg4ScWc6FOWpEWSaVqFGauoTEJ4RAxwugUyQF0yFZ6N0C2+1oDXvcWudlqggDIRAp1Ad7SJa7wPJaioDha2YXYZDhxG8eI1H9SvH9l4/qarXxmbo9v5mnUfW8Bep7H2m2tRNN7pyNDmvOpo+y/xZo79MH2VzNRSUW0+mXPv5/wA9yyMr8coy/TrokKLhVoXpVe03kdSByi4HCeBjHtC9iw1Jr2vwlezXk5DvY/UR53HPxXmm29ivoVn03CHtOgEB41DmePD03hHQ1pRk9PUfzLh+a+q7gqwTWceH/kqGrpzd+76skGb/AKldsO46H3HcV1zNcZh+vrerjZGODHw4SHCDrJHsubHttN+d9+tPlhEYDHnrwKLSezFN6zGFjusN7A1ctw5tsuIYBrqA4Dx32r9sbBJf1uHykPEloIHamSWE2IOsblz0eruc2HENLWuqNedLSHNPjcEGxvxUrZzhM0yeqdOUC/VVBJcwnXKR2mneOcrmSp4SwfHb6GmM7q/cpAH03EOD28A4a8TzV3s6m5+GxDdzmA2452kQFdQ2pTyubLZDi2YMj2mncea6weyG0g9+aWOaDTkidW5muAOogpJU3Fj5poyvR3CObUxBh3/bVozNIHdvBPMFV1CXBpJMxmnnpPuHqvWtuuDsDYC1Nwka/wBy/wDZeaYDZ4xBzdwmkCAJF2CBHiQSq5KwY/MrmedSMns/870lf4bZb8t2OmXatJ9o70kmPqEBjK0OYOMz5AfuptKiRTbpLiXX4RA+Kptov/HpNG/5u/otFtFwDW7rT8Le5VvbY3LfcqcbU7dJk3LiPgPmVb4ylDWjgPmqMPnGUQdwcfj+yuNrYsB4E7hbzO7wRb3IlsF6U7Epsw9JzKRFR3Ze5weCS6mS0SbCHDQcVR7AcxsOewOkPb3Zg5TBvoRZbzpvjQcIxzXtP4tJ2omL3HgSF5zgwQKbWzmcS7Q8S0ePdlaqb2sY57u5pzR7LC4+wN0300UnC4cXaNOrjy6ynNvVCxeHcXMaNADOrZIJ0J3XU7BYVzQ8vaWjqzu1h9PQei2uUcbIx4u9zL1Gva1pzE525p84I8oWk6OY3rqDqbjL6PaHE03a+h+Kp6sPw1MggFgd6ZiFU7G6Qfd8SypqJyvAvLHWd7r+ICtkk4lUW1I9Q25s0bQ2e5lutbdv/sYOz/M23mvCqrCDcXFj4he9bKrClXyz2KgEHde7HTwv71519qPRz7vijUaIp15d4VPbb6mfNec0j+E1UtO+mXzR9+6OrU+9pqp3WzMOuSLokJstl3jJcYBMCugncN6i8yDJwmaF0xMiDhavodtVwPVg/iMJfRnQ2OemRvDhNvFZk0DYga6KfhNnVQBUaC0tc2CbX1F/JCcFONnwInZ7Hp7stWk11OQIlo3tDbOpuP5qZjxblO4lC6QbKG0MNmb/ANzQHm9vDzifH+JVWz+kDG1soc1oqBpcdWsrRZw/TctPJx4IbNs4huPa1lPq3Nc5vVTOaxJaTHdIFjzBXGrU3wn88d4vzX82Zph68MylKhnJBEONjzO6eB+PjqqGyjm7cNbJBLjEf8GF6ftHokcQ/rKNVtGm/tO7ALg496DuuONjO5c0+ieBpQarjXcN7j8m/MrSvtWlZKzcu6S4fuI9NK/ax5vhsG0nKA6q4hwApgmTum1/ELSbM6EYqoABQZQBg5qpl1v03O/gtmNu06Qy0aLKQ5gN/wBLbn3qBV2pWqFuYua15cGkgtaXDdESLcQker1VV/LFRXq7sfwaUeW2Ap9BKDCDisU6o4eyw5B4QO18FYMo4anTc2jQDWvsXHX1ubG+5WGx+jmYE1Lg6WjwNz8VJ2jgqdFgDSCSBYwSOY4cFWqTk71ZuT/RfoNdLpSRjKFZkkNMx7V4PLNxVhRxLYLXNJYdQNA6ZzN4Gbp8Xh5GaNDwtxjxVZRqOBvEbwV1Y4yRkldMuKwfSaWEyx4JBGjpBAcD+aDoqrB7JawDLeJvrqZ3eKscGWvaaZIgzlDjaeE+zPxugDClrsznveM0a6Qbs4Aj3rPOOTt3HTx9hfdykg1nuzGM0SYtu3JKnB+Q115mApNc/HMIBIaATawsTfzKvNovDntbNgBLhMCfjEqFQGRxjfE8/FHqNJOnuWdq5tU7AqeHHWhxu7LlBjdM75hTapE6cCohwoBmB4o7mWTqNxMti4NAObDoIIiI/r4J+jWy6TMTncWgMaerv3TpHIi/qqxrjGvvPyT0HQdfef3Vig+xU2kej18LTcJqZXDWZg/zAc+azW3XNogljgWwRlDszokWDdDMDhoqlmIdxPqU33TOfaPmm+ZCPETsTSqUsuUTkhoBiLR2mETxWOxuzCxxtabHd4LZVujBcNfWPjFlFr7DrNaQDnHB1/Q6hWQlYrlEuejWM67CBpMvoQ08Sw90+REeiv8ApBssbQ2e5v8Ait7Tf/Ywf/Tbea8/6N7XbQxDS6WtM03g6ZXWPoQD5L0fZVXqqxpnuutO6dWn5eaw/alB1Kaqw6obov00lGWL4Z4HVZBv4HxTZY8F6F9ofRMUqz63ZbTquDgJu1578A6ib+aoMfhsEzqxRdWrHIM+ZoaM51DYPdGm/RbtNqY1qcai7opqQcG4mbfRLTHFTcPst7gZaQMpdJtpc+NuC0eA2Di6+X7vhXBsRJBjU3zGBpbyWkwH2T4ioB95xAYPy05eY4bmpKv2hpqO0p7+g0aNSfY88ZsoNjPUa3fYyVK+6sfUIo0alUmAIBuYE2HOV6vg/s+2dhv7z8Rw/wDI6f8AQyB6qxb0hoURlw9EAC3ZDWD/AE/usX/KzqP7ik36vZFvw8V1yPO9m/Z/j6sfhtw7biXkAwf03PuWlw32V0mDNi8U528gEMb6uufQKViOl9WocrHRuikJN+JGnmVBq4au4Z3DKCCZeS4mP0i3qVXJ6yr/AFJqPpHkZKlHpjf3LjD0dn4aBSote4aGMx/mf8go+I2rSfVc/JDy3LDRmdAuCYEg6jwPIKNgdg5wC9xOZwaADAm2obEDxJlXZ2dRoMbmyhxIBY0Dd4XMi0809GhGlLLdvzbDKWSt29CrpYGu8WaWBxsCYmTqG793BWGyuiOYnr3PbeA0EMJ03m8QQdSu8V0gd1gcxsNDcuU2BEzoNLqFj9p1K8Z5ABkBoIA89T5rVhLkrukS3U6FFoDQwk5gSJJy6gfLzKH0n2syu1rGUyMjmvkgCYBtAO8b5Uak4b/h77I5Ddwtv/4RjFLkEnfgrMDteo4dWHOgXFw0G/H5KY6jU80R3R+mSKmbKdbG5B1ECxHIqfQdTaDAL4AAzHwuQFoy9NyqzKgYd0d73BQMZhC2+4/VlcGSSQI3208FHfB3fXNG6iyNXKYCD9XU7DOLmOymN5kSDcyHN366iComJ7JuYHu8kKhiCHSBbfO/y+ad2kVp4lxSwJcAQS2dxZJHESLFJKkHZRePMfuklvUDjE8+pd5S3nspJLn/AIjWuBj+y6foEkldHqF7HLdQptAfFJJWrkRknCC7la4FogGLzr5pJJZBRZ1RYeCjvF0kkOxJGG6Rj+0P8R8lu834OHO/qKd9/d4pJK6XR+RTHlHX2ntBwjSRJ65nvpulL7Otm0jTzGlTLrdosaT6xKSS8lSf/Rn7s6c//QvZG5Z3iNyz/SjEOBgOcBGgJA9Eklzvs3eav5l9fgycy+99dVaYui0mkC0EF4BBAg9kahJJe6XQcn8ReNota0BrQBawAG/kj7YYM2g1cPLsWSSWemWvgqsU8soDKS2al8tuPBVpaJNt/wC6SStj1FcukkEWPgorjdMkrCBgbeY+BXNM29EkkJARLpoeI7s7/wDlJJWiSAtKZx+SdJUz4HRU48ds8miPUqIT3PNOkrafSVTLmi45R4JkkkxSf//Z"/>
          <p:cNvSpPr>
            <a:spLocks noChangeAspect="1" noChangeArrowheads="1"/>
          </p:cNvSpPr>
          <p:nvPr/>
        </p:nvSpPr>
        <p:spPr bwMode="auto">
          <a:xfrm>
            <a:off x="8580438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pic>
        <p:nvPicPr>
          <p:cNvPr id="18438" name="Picture 6" descr="http://50.22.218.42/images/docs/000029/n00029044-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786058"/>
            <a:ext cx="4267200" cy="3700467"/>
          </a:xfrm>
          <a:prstGeom prst="rect">
            <a:avLst/>
          </a:prstGeom>
          <a:noFill/>
        </p:spPr>
      </p:pic>
      <p:pic>
        <p:nvPicPr>
          <p:cNvPr id="18440" name="Picture 8" descr="http://www.energyhouse.ir/fckimages/images/HybridHWH%282%2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143248"/>
            <a:ext cx="4067176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857388"/>
          </a:xfrm>
        </p:spPr>
        <p:txBody>
          <a:bodyPr>
            <a:noAutofit/>
          </a:bodyPr>
          <a:lstStyle/>
          <a:p>
            <a:pPr algn="just"/>
            <a:r>
              <a:rPr lang="fa-IR" sz="3200" b="1" dirty="0" smtClean="0">
                <a:cs typeface="MavFon" pitchFamily="2" charset="-78"/>
              </a:rPr>
              <a:t>از انرژی باد می توان در جاهايی که در بيش تر اوقات سال باد می وزد، به خوبی استفاده کرد. انرژی باد توربين ها را به حرکت درمی آورد و انرژی الکتريکی توليد می کند.</a:t>
            </a:r>
            <a:endParaRPr lang="fa-IR" sz="3200" b="1" dirty="0">
              <a:cs typeface="MavFo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endParaRPr lang="fa-IR" dirty="0"/>
          </a:p>
        </p:txBody>
      </p:sp>
      <p:pic>
        <p:nvPicPr>
          <p:cNvPr id="19458" name="Picture 2" descr="http://www.ramsar.org/pictures/wwd2006-iran-zabol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3116"/>
            <a:ext cx="8429684" cy="4286250"/>
          </a:xfrm>
          <a:prstGeom prst="rect">
            <a:avLst/>
          </a:prstGeom>
          <a:noFill/>
        </p:spPr>
      </p:pic>
      <p:sp>
        <p:nvSpPr>
          <p:cNvPr id="6" name="Cloud Callout 5"/>
          <p:cNvSpPr/>
          <p:nvPr/>
        </p:nvSpPr>
        <p:spPr>
          <a:xfrm>
            <a:off x="5143504" y="2285992"/>
            <a:ext cx="3714776" cy="785818"/>
          </a:xfrm>
          <a:prstGeom prst="cloud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/>
              <a:t>نیرو گاه بادی منجیل</a:t>
            </a:r>
            <a:endParaRPr lang="fa-I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6000" dirty="0" smtClean="0">
                <a:cs typeface="Titr Mazar" pitchFamily="2" charset="-78"/>
              </a:rPr>
              <a:t>انرژی هسته ای (اتمی)</a:t>
            </a:r>
            <a:endParaRPr lang="fa-IR" sz="6000" dirty="0">
              <a:cs typeface="Titr Ma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4525963"/>
          </a:xfrm>
        </p:spPr>
        <p:txBody>
          <a:bodyPr/>
          <a:lstStyle/>
          <a:p>
            <a:pPr algn="just"/>
            <a:r>
              <a:rPr lang="fa-IR" sz="3600" dirty="0" smtClean="0">
                <a:cs typeface="MavFon" pitchFamily="2" charset="-78"/>
              </a:rPr>
              <a:t>انرژی هسته ای از شکافتن هسته ی اتم های بعضی عناصر مثل </a:t>
            </a:r>
            <a:r>
              <a:rPr lang="fa-I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MavFon" pitchFamily="2" charset="-78"/>
              </a:rPr>
              <a:t>اورانيوم</a:t>
            </a:r>
            <a:r>
              <a:rPr lang="fa-IR" sz="3600" b="1" dirty="0" smtClean="0">
                <a:cs typeface="MavFon" pitchFamily="2" charset="-78"/>
              </a:rPr>
              <a:t> </a:t>
            </a:r>
            <a:r>
              <a:rPr lang="fa-IR" sz="3600" dirty="0" smtClean="0">
                <a:cs typeface="MavFon" pitchFamily="2" charset="-78"/>
              </a:rPr>
              <a:t>پديد می آيد</a:t>
            </a:r>
            <a:r>
              <a:rPr lang="fa-IR" sz="3600" dirty="0">
                <a:cs typeface="MavFon" pitchFamily="2" charset="-78"/>
              </a:rPr>
              <a:t>. سنگ اورانيوم در طبيعت وجود دارد. برای مثال در کشور ما استان يزد دارای معادن اورانيوم است.</a:t>
            </a:r>
          </a:p>
          <a:p>
            <a:endParaRPr lang="fa-IR" dirty="0" smtClean="0">
              <a:cs typeface="MavFon" pitchFamily="2" charset="-78"/>
            </a:endParaRPr>
          </a:p>
        </p:txBody>
      </p:sp>
      <p:pic>
        <p:nvPicPr>
          <p:cNvPr id="20488" name="Picture 8" descr="http://sharim2.persiangig.com/image/Saghand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86190"/>
            <a:ext cx="9144000" cy="3071810"/>
          </a:xfrm>
          <a:prstGeom prst="rect">
            <a:avLst/>
          </a:prstGeom>
          <a:noFill/>
        </p:spPr>
      </p:pic>
      <p:sp>
        <p:nvSpPr>
          <p:cNvPr id="9" name="Rounded Rectangle 8"/>
          <p:cNvSpPr/>
          <p:nvPr/>
        </p:nvSpPr>
        <p:spPr>
          <a:xfrm>
            <a:off x="6143636" y="6429396"/>
            <a:ext cx="3000364" cy="4286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accent5">
                    <a:lumMod val="50000"/>
                  </a:schemeClr>
                </a:solidFill>
              </a:rPr>
              <a:t>سنگ آهن غنی از اورانیوم</a:t>
            </a:r>
            <a:endParaRPr lang="fa-I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357166"/>
            <a:ext cx="8929718" cy="5768997"/>
          </a:xfrm>
        </p:spPr>
        <p:txBody>
          <a:bodyPr>
            <a:normAutofit/>
          </a:bodyPr>
          <a:lstStyle/>
          <a:p>
            <a:pPr algn="just"/>
            <a:r>
              <a:rPr lang="fa-IR" sz="3000" b="1" dirty="0" smtClean="0">
                <a:cs typeface="MavFon" pitchFamily="2" charset="-78"/>
              </a:rPr>
              <a:t>انرژی هسته ای قابل تجديد نيست چون روزی معادن آن تمام می شود، امّا يک فرق مهم با ساير انرژی ها دارد و آن اين است که انرژی بسيار زيادی توليد می کند. برای مثال يک کيلوگرم اورانيوم معادل سوختن ۱۲۰۰۰ بشکه نفت انرژی توليد  می کند</a:t>
            </a:r>
            <a:r>
              <a:rPr lang="fa-IR" sz="3000" b="1" dirty="0">
                <a:cs typeface="MavFon" pitchFamily="2" charset="-78"/>
              </a:rPr>
              <a:t>. در ايران، نيروگاه اتمی در بوشهر ساخته شده است و متخصّصان و دانشمندان ايرانی در حال راه اندازی اين نيروگاه برای توليد برق هستند.</a:t>
            </a:r>
          </a:p>
          <a:p>
            <a:pPr algn="just"/>
            <a:endParaRPr lang="fa-IR" sz="3000" b="1" dirty="0" smtClean="0">
              <a:cs typeface="MavFon" pitchFamily="2" charset="-78"/>
            </a:endParaRPr>
          </a:p>
        </p:txBody>
      </p:sp>
      <p:pic>
        <p:nvPicPr>
          <p:cNvPr id="4" name="Picture 4" descr="http://etefaghnews.com/images/docs/000008/n00008448-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43248"/>
            <a:ext cx="4876800" cy="3714752"/>
          </a:xfrm>
          <a:prstGeom prst="rect">
            <a:avLst/>
          </a:prstGeom>
          <a:noFill/>
        </p:spPr>
      </p:pic>
      <p:pic>
        <p:nvPicPr>
          <p:cNvPr id="5" name="Picture 6" descr="http://khedmat.ir/images/docs/000005/n00005239-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143248"/>
            <a:ext cx="4500561" cy="3714752"/>
          </a:xfrm>
          <a:prstGeom prst="rect">
            <a:avLst/>
          </a:prstGeom>
          <a:noFill/>
        </p:spPr>
      </p:pic>
      <p:sp>
        <p:nvSpPr>
          <p:cNvPr id="6" name="Left-Right Arrow 5"/>
          <p:cNvSpPr/>
          <p:nvPr/>
        </p:nvSpPr>
        <p:spPr>
          <a:xfrm>
            <a:off x="3357554" y="3214686"/>
            <a:ext cx="2571768" cy="571504"/>
          </a:xfrm>
          <a:prstGeom prst="left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Titr Mazar" pitchFamily="2" charset="-78"/>
              </a:rPr>
              <a:t>نيروگاه اتمی بوشهر</a:t>
            </a:r>
            <a:endParaRPr lang="fa-IR" dirty="0">
              <a:cs typeface="Titr Ma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انرژی را بهتر مصرف کنیم-درس هشتم</Template>
  <TotalTime>1</TotalTime>
  <Words>447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MavFon</vt:lpstr>
      <vt:lpstr>Times New Roman</vt:lpstr>
      <vt:lpstr>Titr Mazar</vt:lpstr>
      <vt:lpstr>Office Theme</vt:lpstr>
      <vt:lpstr>انرژی را بهتر مصرف كنيم</vt:lpstr>
      <vt:lpstr>انرژى را بهتر مصرف كنيم</vt:lpstr>
      <vt:lpstr>انرژی هاى نو (قابل تجديد)</vt:lpstr>
      <vt:lpstr>PowerPoint Presentation</vt:lpstr>
      <vt:lpstr>استفاده از انرژی های نو در ايران</vt:lpstr>
      <vt:lpstr>PowerPoint Presentation</vt:lpstr>
      <vt:lpstr>از انرژی باد می توان در جاهايی که در بيش تر اوقات سال باد می وزد، به خوبی استفاده کرد. انرژی باد توربين ها را به حرکت درمی آورد و انرژی الکتريکی توليد می کند.</vt:lpstr>
      <vt:lpstr>انرژی هسته ای (اتمی)</vt:lpstr>
      <vt:lpstr>PowerPoint Presentation</vt:lpstr>
      <vt:lpstr>پايان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انرژی را بهتر مصرف كنيم</dc:title>
  <dc:creator>omid arzi</dc:creator>
  <cp:lastModifiedBy>omid arzi</cp:lastModifiedBy>
  <cp:revision>1</cp:revision>
  <dcterms:created xsi:type="dcterms:W3CDTF">2022-02-04T08:14:20Z</dcterms:created>
  <dcterms:modified xsi:type="dcterms:W3CDTF">2022-02-04T08:15:29Z</dcterms:modified>
</cp:coreProperties>
</file>