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7" r:id="rId10"/>
    <p:sldId id="269" r:id="rId11"/>
    <p:sldId id="270" r:id="rId12"/>
    <p:sldId id="268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90DC0-BA38-4973-A343-BF4CDF1E50EA}" type="datetimeFigureOut">
              <a:rPr lang="fa-IR" smtClean="0"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C9652-E0FE-46FE-816A-6F4EFB0BA208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8165" y="836712"/>
            <a:ext cx="7772400" cy="3458815"/>
          </a:xfr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9600" dirty="0" smtClean="0">
                <a:solidFill>
                  <a:schemeClr val="tx1"/>
                </a:solidFill>
                <a:cs typeface="Titr Mazar" pitchFamily="2" charset="-78"/>
              </a:rPr>
              <a:t>انرژی هسته ای</a:t>
            </a:r>
            <a:endParaRPr lang="fa-IR" sz="9600" dirty="0">
              <a:solidFill>
                <a:schemeClr val="tx1"/>
              </a:solidFill>
              <a:cs typeface="Titr Ma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tr Mazar" pitchFamily="2" charset="-78"/>
              </a:rPr>
              <a:t>نمايي از نيروگاه تبديل کننده </a:t>
            </a: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tr Mazar" pitchFamily="2" charset="-78"/>
              </a:rPr>
              <a:t>ی 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tr Mazar" pitchFamily="2" charset="-78"/>
              </a:rPr>
              <a:t>نيروي هسته اي به برق</a:t>
            </a:r>
            <a:endParaRPr lang="fa-IR" sz="3600" dirty="0">
              <a:cs typeface="Titr Mazar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1303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a-I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fa-IR" sz="22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a-IR" sz="22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ngdir.ir/Data_SD/GeoLab/Pics/GeoLabPic_979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8215370" cy="521497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6275982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7650" name="Picture 2" descr="http://www.shia-leaders.com/wp-content/uploads/2012/04/n00002486-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86808" cy="621510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6040743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915400" cy="1447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9600" dirty="0" smtClean="0">
                <a:cs typeface="Titr Mazar" pitchFamily="2" charset="-78"/>
              </a:rPr>
              <a:t>پايان</a:t>
            </a:r>
            <a:endParaRPr lang="en-US" sz="9600" dirty="0" smtClean="0">
              <a:cs typeface="Titr Mazar" pitchFamily="2" charset="-78"/>
            </a:endParaRPr>
          </a:p>
        </p:txBody>
      </p:sp>
      <p:sp>
        <p:nvSpPr>
          <p:cNvPr id="34822" name="Rectangle 20"/>
          <p:cNvSpPr>
            <a:spLocks noChangeArrowheads="1"/>
          </p:cNvSpPr>
          <p:nvPr/>
        </p:nvSpPr>
        <p:spPr bwMode="auto">
          <a:xfrm>
            <a:off x="0" y="548680"/>
            <a:ext cx="9144000" cy="1280120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4823" name="Rectangle 22"/>
          <p:cNvSpPr>
            <a:spLocks noChangeArrowheads="1"/>
          </p:cNvSpPr>
          <p:nvPr/>
        </p:nvSpPr>
        <p:spPr bwMode="auto">
          <a:xfrm>
            <a:off x="0" y="5029200"/>
            <a:ext cx="9144000" cy="1212467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1743330" y="6273225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 eaLnBrk="1" hangingPunct="1"/>
            <a:r>
              <a:rPr lang="fa-IR" sz="2800" b="1" dirty="0" smtClean="0">
                <a:cs typeface="Titr Mazar" pitchFamily="2" charset="-78"/>
              </a:rPr>
              <a:t>راکتور هسته ای به عنوان چشمه توليد انرژی</a:t>
            </a:r>
            <a:r>
              <a:rPr lang="en-US" dirty="0" smtClean="0">
                <a:cs typeface="Titr Mazar" pitchFamily="2" charset="-78"/>
              </a:rPr>
              <a:t>‎</a:t>
            </a:r>
            <a:r>
              <a:rPr lang="fa-IR" dirty="0" smtClean="0">
                <a:cs typeface="Titr Mazar" pitchFamily="2" charset="-78"/>
              </a:rPr>
              <a:t> </a:t>
            </a:r>
            <a:endParaRPr lang="en-US" dirty="0" smtClean="0">
              <a:cs typeface="Titr Mazar" pitchFamily="2" charset="-78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42672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4400" b="1" dirty="0" smtClean="0">
                <a:cs typeface="B Yekan" pitchFamily="2" charset="-78"/>
              </a:rPr>
              <a:t>‎</a:t>
            </a:r>
            <a:r>
              <a:rPr lang="fa-IR" sz="4400" b="1" dirty="0" smtClean="0">
                <a:cs typeface="MavFon" pitchFamily="2" charset="-78"/>
              </a:rPr>
              <a:t>اولین نیروگاه هسته ای  در سال 1945 در روسیه ساخته شد. ساختمان این راکتور بیانگر ‏این است که بخش اصلی این راکتور عناصر سوختش است که شامل اورانیوم می باشد. عناصر "سوخت" به ‏صورت دو دیوار نازک از لوله های فولادی ضد زنگ ساخته شده اند که یکی</a:t>
            </a:r>
            <a:r>
              <a:rPr lang="en-US" sz="4400" b="1" dirty="0" smtClean="0">
                <a:cs typeface="MavFon" pitchFamily="2" charset="-78"/>
              </a:rPr>
              <a:t>‎ ‎</a:t>
            </a:r>
            <a:r>
              <a:rPr lang="fa-IR" sz="4400" b="1" dirty="0" smtClean="0">
                <a:cs typeface="MavFon" pitchFamily="2" charset="-78"/>
              </a:rPr>
              <a:t>توی دیگری قرار دارد</a:t>
            </a:r>
            <a:r>
              <a:rPr lang="en-US" sz="4400" b="1" dirty="0" smtClean="0">
                <a:cs typeface="MavFon" pitchFamily="2" charset="-78"/>
              </a:rPr>
              <a:t>‎ .‎</a:t>
            </a:r>
            <a:r>
              <a:rPr lang="fa-IR" sz="4400" b="1" dirty="0" smtClean="0">
                <a:cs typeface="MavFon" pitchFamily="2" charset="-78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endParaRPr lang="en-US" sz="2400" dirty="0" smtClean="0">
              <a:cs typeface="B Yekan" pitchFamily="2" charset="-78"/>
            </a:endParaRPr>
          </a:p>
        </p:txBody>
      </p:sp>
      <p:sp>
        <p:nvSpPr>
          <p:cNvPr id="23556" name="WordArt 6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924800" y="6477000"/>
            <a:ext cx="962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فهرست مطالب</a:t>
            </a:r>
          </a:p>
        </p:txBody>
      </p:sp>
      <p:sp>
        <p:nvSpPr>
          <p:cNvPr id="23557" name="WordArt 7">
            <a:hlinkClick r:id="" action="ppaction://hlinkshowjump?jump=firstslide"/>
          </p:cNvPr>
          <p:cNvSpPr>
            <a:spLocks noChangeArrowheads="1" noChangeShapeType="1" noTextEdit="1"/>
          </p:cNvSpPr>
          <p:nvPr/>
        </p:nvSpPr>
        <p:spPr bwMode="auto">
          <a:xfrm>
            <a:off x="8305800" y="6248400"/>
            <a:ext cx="55245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شروع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315" y="6271604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fa-IR" sz="4000" dirty="0" smtClean="0">
                <a:cs typeface="Titr Mazar" pitchFamily="2" charset="-78"/>
              </a:rPr>
              <a:t>راکتور هسته ای</a:t>
            </a:r>
            <a:endParaRPr lang="en-US" sz="4000" dirty="0" smtClean="0">
              <a:cs typeface="Titr Mazar" pitchFamily="2" charset="-7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981200"/>
            <a:ext cx="5410200" cy="4648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fa-IR" b="1" dirty="0" smtClean="0">
                <a:cs typeface="MavFon" pitchFamily="2" charset="-78"/>
              </a:rPr>
              <a:t>برای تسهیل گسترش واکنش زنجیری ، عناصر "سوخت" را از اورانیومی که با ایزوتوب سریعا</a:t>
            </a:r>
            <a:r>
              <a:rPr lang="fa-IR" b="1" dirty="0">
                <a:cs typeface="MavFon" pitchFamily="2" charset="-78"/>
              </a:rPr>
              <a:t>ً</a:t>
            </a:r>
            <a:r>
              <a:rPr lang="fa-IR" b="1" dirty="0" smtClean="0">
                <a:cs typeface="MavFon" pitchFamily="2" charset="-78"/>
              </a:rPr>
              <a:t> ‏شکافت پذیر اورانیوم 235 غنی شده اند، درست می کنند «اورانیوم غنی شده که در راکتور مصرف می کنند. ‏دارای 5 درصد‏</a:t>
            </a:r>
            <a:r>
              <a:rPr lang="en-US" b="1" dirty="0" smtClean="0">
                <a:cs typeface="MavFon" pitchFamily="2" charset="-78"/>
              </a:rPr>
              <a:t>‎</a:t>
            </a:r>
            <a:r>
              <a:rPr lang="fa-IR" b="1" dirty="0" smtClean="0">
                <a:cs typeface="MavFon" pitchFamily="2" charset="-78"/>
              </a:rPr>
              <a:t> </a:t>
            </a:r>
            <a:r>
              <a:rPr lang="fa-IR" b="1" dirty="0" smtClean="0">
                <a:solidFill>
                  <a:srgbClr val="FFFF00"/>
                </a:solidFill>
                <a:cs typeface="MavFon" pitchFamily="2" charset="-78"/>
              </a:rPr>
              <a:t>235</a:t>
            </a:r>
            <a:r>
              <a:rPr lang="en-US" b="1" dirty="0" smtClean="0">
                <a:solidFill>
                  <a:srgbClr val="FFFF00"/>
                </a:solidFill>
                <a:cs typeface="MavFon" pitchFamily="2" charset="-78"/>
              </a:rPr>
              <a:t>U‎</a:t>
            </a:r>
            <a:r>
              <a:rPr lang="fa-IR" b="1" dirty="0" smtClean="0">
                <a:solidFill>
                  <a:srgbClr val="FFFF00"/>
                </a:solidFill>
                <a:cs typeface="MavFon" pitchFamily="2" charset="-78"/>
              </a:rPr>
              <a:t> </a:t>
            </a:r>
            <a:r>
              <a:rPr lang="fa-IR" b="1" dirty="0" smtClean="0">
                <a:cs typeface="MavFon" pitchFamily="2" charset="-78"/>
              </a:rPr>
              <a:t>در حالی که اورانیوم طبیعی فقط دارای 0.7 درصد از این ایزوتوپ است 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cs typeface="MavFon" pitchFamily="2" charset="-78"/>
            </a:endParaRPr>
          </a:p>
        </p:txBody>
      </p:sp>
      <p:pic>
        <p:nvPicPr>
          <p:cNvPr id="24580" name="Picture 4" descr="sieme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81200"/>
            <a:ext cx="350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WordArt 6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924800" y="6477000"/>
            <a:ext cx="962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فهرست مطالب</a:t>
            </a:r>
          </a:p>
        </p:txBody>
      </p:sp>
      <p:sp>
        <p:nvSpPr>
          <p:cNvPr id="24582" name="WordArt 7">
            <a:hlinkClick r:id="" action="ppaction://hlinkshowjump?jump=firstslide"/>
          </p:cNvPr>
          <p:cNvSpPr>
            <a:spLocks noChangeArrowheads="1" noChangeShapeType="1" noTextEdit="1"/>
          </p:cNvSpPr>
          <p:nvPr/>
        </p:nvSpPr>
        <p:spPr bwMode="auto">
          <a:xfrm>
            <a:off x="8305800" y="6248400"/>
            <a:ext cx="55245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شروع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6271604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fa-IR" sz="4000" dirty="0" smtClean="0">
                <a:cs typeface="Titr Mazar" pitchFamily="2" charset="-78"/>
              </a:rPr>
              <a:t>راکتور هسته ای</a:t>
            </a:r>
            <a:endParaRPr lang="en-US" sz="4000" dirty="0" smtClean="0">
              <a:cs typeface="Titr Mazar" pitchFamily="2" charset="-78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114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dirty="0" smtClean="0">
                <a:cs typeface="MavFon" pitchFamily="2" charset="-78"/>
              </a:rPr>
              <a:t>‎</a:t>
            </a:r>
            <a:r>
              <a:rPr lang="fa-IR" b="1" dirty="0" smtClean="0">
                <a:cs typeface="MavFon" pitchFamily="2" charset="-78"/>
              </a:rPr>
              <a:t>امتیاز بزرگ راکتور هسته ای به عنوان چشمه ی تولید انرژی هزینه ی کم سوخت آن است. مقدار گرمایی که ‏در ضمن شکافت یک گرم</a:t>
            </a:r>
            <a:r>
              <a:rPr lang="en-US" b="1" dirty="0" smtClean="0">
                <a:cs typeface="MavFon" pitchFamily="2" charset="-78"/>
              </a:rPr>
              <a:t>‎ </a:t>
            </a:r>
            <a:r>
              <a:rPr lang="en-US" b="1" dirty="0" smtClean="0">
                <a:solidFill>
                  <a:srgbClr val="FFFF00"/>
                </a:solidFill>
                <a:cs typeface="MavFon" pitchFamily="2" charset="-78"/>
              </a:rPr>
              <a:t>U 235 </a:t>
            </a:r>
            <a:r>
              <a:rPr lang="en-US" b="1" dirty="0" smtClean="0">
                <a:cs typeface="MavFon" pitchFamily="2" charset="-78"/>
              </a:rPr>
              <a:t>‎</a:t>
            </a:r>
            <a:r>
              <a:rPr lang="fa-IR" b="1" dirty="0" smtClean="0">
                <a:cs typeface="MavFon" pitchFamily="2" charset="-78"/>
              </a:rPr>
              <a:t>آزاد می شود برابر با مقدار گرمایی است که از سوختن چند تن زغال ‏سنگ به دست می آید. این امر امکان می دهد که راکتورها را در نواحی دور از‏</a:t>
            </a:r>
            <a:r>
              <a:rPr lang="en-US" b="1" dirty="0" smtClean="0">
                <a:cs typeface="MavFon" pitchFamily="2" charset="-78"/>
              </a:rPr>
              <a:t>‎ ‎</a:t>
            </a:r>
            <a:r>
              <a:rPr lang="fa-IR" b="1" dirty="0" smtClean="0">
                <a:cs typeface="MavFon" pitchFamily="2" charset="-78"/>
              </a:rPr>
              <a:t>ذخایر زغال سنگ و نفت و حتی ‏دور از راه های حمل و نقل ( با کشتی، زیردریایی و هواپیما ) برپا سازند</a:t>
            </a:r>
            <a:r>
              <a:rPr lang="en-US" b="1" dirty="0" smtClean="0">
                <a:cs typeface="MavFon" pitchFamily="2" charset="-78"/>
              </a:rPr>
              <a:t>‎.‎</a:t>
            </a:r>
            <a:r>
              <a:rPr lang="fa-IR" b="1" dirty="0" smtClean="0">
                <a:cs typeface="MavFon" pitchFamily="2" charset="-78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 smtClean="0">
              <a:cs typeface="MavFon" pitchFamily="2" charset="-78"/>
            </a:endParaRPr>
          </a:p>
        </p:txBody>
      </p:sp>
      <p:pic>
        <p:nvPicPr>
          <p:cNvPr id="25604" name="Picture 4" descr="images(3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800600"/>
            <a:ext cx="2743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 descr="chemic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800600"/>
            <a:ext cx="27813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WordArt 8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924800" y="6477000"/>
            <a:ext cx="962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فهرست مطالب</a:t>
            </a:r>
          </a:p>
        </p:txBody>
      </p:sp>
      <p:sp>
        <p:nvSpPr>
          <p:cNvPr id="25607" name="WordArt 9">
            <a:hlinkClick r:id="" action="ppaction://hlinkshowjump?jump=firstslide"/>
          </p:cNvPr>
          <p:cNvSpPr>
            <a:spLocks noChangeArrowheads="1" noChangeShapeType="1" noTextEdit="1"/>
          </p:cNvSpPr>
          <p:nvPr/>
        </p:nvSpPr>
        <p:spPr bwMode="auto">
          <a:xfrm>
            <a:off x="8305800" y="6248400"/>
            <a:ext cx="55245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شروع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6241667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fa-IR" sz="4000" dirty="0" smtClean="0">
                <a:cs typeface="Titr Mazar" pitchFamily="2" charset="-78"/>
              </a:rPr>
              <a:t>اورانيوم و انرژی هسته ای </a:t>
            </a:r>
            <a:endParaRPr lang="en-US" sz="4000" dirty="0" smtClean="0">
              <a:cs typeface="Titr Mazar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5029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4000" b="1" dirty="0" smtClean="0">
                <a:cs typeface="MavFon" pitchFamily="2" charset="-78"/>
              </a:rPr>
              <a:t>‎</a:t>
            </a:r>
            <a:r>
              <a:rPr lang="fa-IR" sz="4000" b="1" dirty="0" smtClean="0">
                <a:cs typeface="MavFon" pitchFamily="2" charset="-78"/>
              </a:rPr>
              <a:t>محاسبه شده است که با آهنگ امروزی مصرف انرژی کمبود زغال سنگ و نفت حتی در 50 سال آینده حس ‏خواهد شد. استفاده از اورانیوم راهی برای خروج از این مشکل است. زیرا انرژی ذخیره شده در ذخایر ‏اورانیوم 10 تا 20 برابر انرژی ذخیره شده در سوخت های آلی است. مسئله ی منابع انرژی پس ‏از مهار شدن واکنش های گداخت به کلی حل خواهد شد</a:t>
            </a:r>
            <a:r>
              <a:rPr lang="en-US" sz="4000" b="1" dirty="0" smtClean="0">
                <a:cs typeface="MavFon" pitchFamily="2" charset="-78"/>
              </a:rPr>
              <a:t>‎.‎</a:t>
            </a:r>
            <a:endParaRPr lang="fa-IR" sz="4000" b="1" dirty="0" smtClean="0">
              <a:cs typeface="MavFon" pitchFamily="2" charset="-78"/>
            </a:endParaRPr>
          </a:p>
        </p:txBody>
      </p:sp>
      <p:sp>
        <p:nvSpPr>
          <p:cNvPr id="26628" name="WordArt 5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924800" y="6477000"/>
            <a:ext cx="962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فهرست مطالب</a:t>
            </a:r>
          </a:p>
        </p:txBody>
      </p:sp>
      <p:sp>
        <p:nvSpPr>
          <p:cNvPr id="26629" name="WordArt 6">
            <a:hlinkClick r:id="" action="ppaction://hlinkshowjump?jump=firstslide"/>
          </p:cNvPr>
          <p:cNvSpPr>
            <a:spLocks noChangeArrowheads="1" noChangeShapeType="1" noTextEdit="1"/>
          </p:cNvSpPr>
          <p:nvPr/>
        </p:nvSpPr>
        <p:spPr bwMode="auto">
          <a:xfrm>
            <a:off x="8305800" y="6248400"/>
            <a:ext cx="55245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شروع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35" y="6240046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ar-SA" sz="4000" dirty="0" smtClean="0">
                <a:cs typeface="Titr Mazar" pitchFamily="2" charset="-78"/>
              </a:rPr>
              <a:t>ن</a:t>
            </a:r>
            <a:r>
              <a:rPr lang="fa-IR" sz="4000" dirty="0" smtClean="0">
                <a:cs typeface="Titr Mazar" pitchFamily="2" charset="-78"/>
              </a:rPr>
              <a:t>ي</a:t>
            </a:r>
            <a:r>
              <a:rPr lang="ar-SA" sz="4000" dirty="0" smtClean="0">
                <a:cs typeface="Titr Mazar" pitchFamily="2" charset="-78"/>
              </a:rPr>
              <a:t>روگاه برق هسته ای</a:t>
            </a:r>
            <a:endParaRPr lang="en-US" sz="4000" dirty="0" smtClean="0">
              <a:cs typeface="Titr Mazar" pitchFamily="2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991600" cy="4267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ar-SA" sz="4000" b="1" dirty="0" smtClean="0">
                <a:cs typeface="MavFon" pitchFamily="2" charset="-78"/>
              </a:rPr>
              <a:t>یک نیروگاه برق هسته ای با یک نیروگاه برق که از سوخت فسیلی استفاده می کند در بسیاری از قسمت ها مشترک هستند. هر دو </a:t>
            </a:r>
            <a:r>
              <a:rPr lang="fa-IR" sz="4000" b="1" dirty="0" smtClean="0">
                <a:cs typeface="MavFon" pitchFamily="2" charset="-78"/>
              </a:rPr>
              <a:t>ی </a:t>
            </a:r>
            <a:r>
              <a:rPr lang="ar-SA" sz="4000" b="1" dirty="0" smtClean="0">
                <a:cs typeface="MavFon" pitchFamily="2" charset="-78"/>
              </a:rPr>
              <a:t>آن</a:t>
            </a:r>
            <a:r>
              <a:rPr lang="fa-IR" sz="4000" b="1" dirty="0" smtClean="0">
                <a:cs typeface="MavFon" pitchFamily="2" charset="-78"/>
              </a:rPr>
              <a:t> </a:t>
            </a:r>
            <a:r>
              <a:rPr lang="ar-SA" sz="4000" b="1" dirty="0" smtClean="0">
                <a:cs typeface="MavFon" pitchFamily="2" charset="-78"/>
              </a:rPr>
              <a:t>ها به بخار آب برای ب</a:t>
            </a:r>
            <a:r>
              <a:rPr lang="fa-IR" sz="4000" b="1" dirty="0" smtClean="0">
                <a:cs typeface="MavFon" pitchFamily="2" charset="-78"/>
              </a:rPr>
              <a:t>ه </a:t>
            </a:r>
            <a:r>
              <a:rPr lang="ar-SA" sz="4000" b="1" dirty="0" smtClean="0">
                <a:cs typeface="MavFon" pitchFamily="2" charset="-78"/>
              </a:rPr>
              <a:t>گردش در آوردن توربین بخار نیاز دارند و نیز به یک ژنراتور برق؛ تنها تفاوت آن</a:t>
            </a:r>
            <a:r>
              <a:rPr lang="fa-IR" sz="4000" b="1" dirty="0" smtClean="0">
                <a:cs typeface="MavFon" pitchFamily="2" charset="-78"/>
              </a:rPr>
              <a:t> </a:t>
            </a:r>
            <a:r>
              <a:rPr lang="ar-SA" sz="4000" b="1" dirty="0" smtClean="0">
                <a:cs typeface="MavFon" pitchFamily="2" charset="-78"/>
              </a:rPr>
              <a:t>ها در این است که در نیروگاه هسته ای ب</a:t>
            </a:r>
            <a:r>
              <a:rPr lang="fa-IR" sz="4000" b="1" dirty="0" smtClean="0">
                <a:cs typeface="MavFon" pitchFamily="2" charset="-78"/>
              </a:rPr>
              <a:t>ه </a:t>
            </a:r>
            <a:r>
              <a:rPr lang="ar-SA" sz="4000" b="1" dirty="0" smtClean="0">
                <a:cs typeface="MavFon" pitchFamily="2" charset="-78"/>
              </a:rPr>
              <a:t>جای سوخت فسیلی از واکنش های هسته ای برای تهیه</a:t>
            </a:r>
            <a:r>
              <a:rPr lang="fa-IR" sz="4000" b="1" dirty="0" smtClean="0">
                <a:cs typeface="MavFon" pitchFamily="2" charset="-78"/>
              </a:rPr>
              <a:t> ی</a:t>
            </a:r>
            <a:r>
              <a:rPr lang="ar-SA" sz="4000" b="1" dirty="0" smtClean="0">
                <a:cs typeface="MavFon" pitchFamily="2" charset="-78"/>
              </a:rPr>
              <a:t> بخار استفاده می شود. </a:t>
            </a:r>
          </a:p>
        </p:txBody>
      </p:sp>
      <p:sp>
        <p:nvSpPr>
          <p:cNvPr id="29700" name="WordArt 5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924800" y="6477000"/>
            <a:ext cx="962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فهرست مطالب</a:t>
            </a:r>
          </a:p>
        </p:txBody>
      </p:sp>
      <p:sp>
        <p:nvSpPr>
          <p:cNvPr id="29701" name="WordArt 6">
            <a:hlinkClick r:id="" action="ppaction://hlinkshowjump?jump=firstslide"/>
          </p:cNvPr>
          <p:cNvSpPr>
            <a:spLocks noChangeArrowheads="1" noChangeShapeType="1" noTextEdit="1"/>
          </p:cNvSpPr>
          <p:nvPr/>
        </p:nvSpPr>
        <p:spPr bwMode="auto">
          <a:xfrm>
            <a:off x="8305800" y="6248400"/>
            <a:ext cx="55245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شروع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6240046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fa-IR" sz="4000" dirty="0" smtClean="0">
                <a:cs typeface="Titr Mazar" pitchFamily="2" charset="-78"/>
              </a:rPr>
              <a:t>تصوير کلی از يک </a:t>
            </a:r>
            <a:r>
              <a:rPr lang="ar-SA" sz="4000" dirty="0" smtClean="0">
                <a:cs typeface="Titr Mazar" pitchFamily="2" charset="-78"/>
              </a:rPr>
              <a:t>ن</a:t>
            </a:r>
            <a:r>
              <a:rPr lang="fa-IR" sz="4000" dirty="0" smtClean="0">
                <a:cs typeface="Titr Mazar" pitchFamily="2" charset="-78"/>
              </a:rPr>
              <a:t>ي</a:t>
            </a:r>
            <a:r>
              <a:rPr lang="ar-SA" sz="4000" dirty="0" smtClean="0">
                <a:cs typeface="Titr Mazar" pitchFamily="2" charset="-78"/>
              </a:rPr>
              <a:t>روگاه برق هسته ای</a:t>
            </a:r>
            <a:endParaRPr lang="en-US" sz="4000" dirty="0" smtClean="0">
              <a:cs typeface="Titr Mazar" pitchFamily="2" charset="-78"/>
            </a:endParaRPr>
          </a:p>
        </p:txBody>
      </p:sp>
      <p:pic>
        <p:nvPicPr>
          <p:cNvPr id="31747" name="Picture 5" descr="water_reac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8686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WordArt 7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924800" y="6477000"/>
            <a:ext cx="962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فهرست مطالب</a:t>
            </a:r>
          </a:p>
        </p:txBody>
      </p:sp>
      <p:sp>
        <p:nvSpPr>
          <p:cNvPr id="31749" name="WordArt 8">
            <a:hlinkClick r:id="" action="ppaction://hlinkshowjump?jump=firstslide"/>
          </p:cNvPr>
          <p:cNvSpPr>
            <a:spLocks noChangeArrowheads="1" noChangeShapeType="1" noTextEdit="1"/>
          </p:cNvSpPr>
          <p:nvPr/>
        </p:nvSpPr>
        <p:spPr bwMode="auto">
          <a:xfrm>
            <a:off x="8305800" y="6248400"/>
            <a:ext cx="55245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شروع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9066" y="6184612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/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fa-IR" sz="4000" dirty="0" smtClean="0">
                <a:cs typeface="Titr Mazar" pitchFamily="2" charset="-78"/>
              </a:rPr>
              <a:t>توربين های قدرت</a:t>
            </a:r>
            <a:endParaRPr lang="en-US" sz="4000" dirty="0" smtClean="0">
              <a:cs typeface="Titr Mazar" pitchFamily="2" charset="-78"/>
            </a:endParaRPr>
          </a:p>
        </p:txBody>
      </p:sp>
      <p:pic>
        <p:nvPicPr>
          <p:cNvPr id="32771" name="Picture 6" descr="powtu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19050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7" descr="rtu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905000"/>
            <a:ext cx="3581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WordArt 13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924800" y="6477000"/>
            <a:ext cx="962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فهرست مطالب</a:t>
            </a:r>
          </a:p>
        </p:txBody>
      </p:sp>
      <p:sp>
        <p:nvSpPr>
          <p:cNvPr id="32774" name="WordArt 14">
            <a:hlinkClick r:id="" action="ppaction://hlinkshowjump?jump=firstslide"/>
          </p:cNvPr>
          <p:cNvSpPr>
            <a:spLocks noChangeArrowheads="1" noChangeShapeType="1" noTextEdit="1"/>
          </p:cNvSpPr>
          <p:nvPr/>
        </p:nvSpPr>
        <p:spPr bwMode="auto">
          <a:xfrm>
            <a:off x="8305800" y="6248400"/>
            <a:ext cx="55245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kern="10" spc="48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cs typeface="B Yekan"/>
              </a:rPr>
              <a:t>شروع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6273225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457200"/>
            <a:ext cx="8219256" cy="1143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fa-IR" sz="3600" dirty="0" smtClean="0">
                <a:cs typeface="Titr Mazar" pitchFamily="2" charset="-78"/>
              </a:rPr>
              <a:t>تنش های حرارتی در يک رديف پره های توربين</a:t>
            </a:r>
            <a:endParaRPr lang="en-US" sz="3600" dirty="0" smtClean="0">
              <a:cs typeface="Titr Mazar" pitchFamily="2" charset="-78"/>
            </a:endParaRPr>
          </a:p>
        </p:txBody>
      </p:sp>
      <p:pic>
        <p:nvPicPr>
          <p:cNvPr id="33795" name="Picture 5" descr="Copy of TurbineHo-Tei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676400"/>
            <a:ext cx="5257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6229255"/>
            <a:ext cx="565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http://farzanegane6.blogfa.com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انرژی هسته ای</Template>
  <TotalTime>5</TotalTime>
  <Words>496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 Yekan</vt:lpstr>
      <vt:lpstr>Calibri</vt:lpstr>
      <vt:lpstr>MavFon</vt:lpstr>
      <vt:lpstr>Times New Roman</vt:lpstr>
      <vt:lpstr>Titr Mazar</vt:lpstr>
      <vt:lpstr>Wingdings</vt:lpstr>
      <vt:lpstr>Office Theme</vt:lpstr>
      <vt:lpstr>انرژی هسته ای</vt:lpstr>
      <vt:lpstr>راکتور هسته ای به عنوان چشمه توليد انرژی‎ </vt:lpstr>
      <vt:lpstr>راکتور هسته ای</vt:lpstr>
      <vt:lpstr>راکتور هسته ای</vt:lpstr>
      <vt:lpstr>اورانيوم و انرژی هسته ای </vt:lpstr>
      <vt:lpstr>نيروگاه برق هسته ای</vt:lpstr>
      <vt:lpstr>تصوير کلی از يک نيروگاه برق هسته ای</vt:lpstr>
      <vt:lpstr>توربين های قدرت</vt:lpstr>
      <vt:lpstr>تنش های حرارتی در يک رديف پره های توربين</vt:lpstr>
      <vt:lpstr>نمايي از نيروگاه تبديل کننده ی نيروي هسته اي به برق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انرژی هسته ای</dc:title>
  <dc:creator>omid arzi</dc:creator>
  <cp:lastModifiedBy>omid arzi</cp:lastModifiedBy>
  <cp:revision>1</cp:revision>
  <dcterms:created xsi:type="dcterms:W3CDTF">2022-02-04T08:15:50Z</dcterms:created>
  <dcterms:modified xsi:type="dcterms:W3CDTF">2022-02-04T08:21:48Z</dcterms:modified>
</cp:coreProperties>
</file>