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8" r:id="rId2"/>
    <p:sldId id="269" r:id="rId3"/>
    <p:sldId id="258" r:id="rId4"/>
    <p:sldId id="259" r:id="rId5"/>
    <p:sldId id="315" r:id="rId6"/>
    <p:sldId id="341" r:id="rId7"/>
    <p:sldId id="282" r:id="rId8"/>
    <p:sldId id="329" r:id="rId9"/>
    <p:sldId id="331" r:id="rId10"/>
    <p:sldId id="285" r:id="rId11"/>
    <p:sldId id="287" r:id="rId12"/>
    <p:sldId id="332" r:id="rId13"/>
    <p:sldId id="319" r:id="rId14"/>
    <p:sldId id="320" r:id="rId15"/>
    <p:sldId id="321" r:id="rId16"/>
    <p:sldId id="322" r:id="rId17"/>
    <p:sldId id="288" r:id="rId18"/>
    <p:sldId id="271" r:id="rId19"/>
    <p:sldId id="327" r:id="rId20"/>
    <p:sldId id="273" r:id="rId21"/>
    <p:sldId id="294" r:id="rId22"/>
    <p:sldId id="296" r:id="rId23"/>
    <p:sldId id="298" r:id="rId24"/>
    <p:sldId id="297" r:id="rId25"/>
    <p:sldId id="262" r:id="rId26"/>
    <p:sldId id="301" r:id="rId27"/>
    <p:sldId id="310" r:id="rId28"/>
    <p:sldId id="313" r:id="rId29"/>
    <p:sldId id="314" r:id="rId30"/>
    <p:sldId id="342" r:id="rId31"/>
    <p:sldId id="348" r:id="rId32"/>
    <p:sldId id="343" r:id="rId33"/>
    <p:sldId id="349" r:id="rId34"/>
    <p:sldId id="336" r:id="rId35"/>
    <p:sldId id="306" r:id="rId36"/>
    <p:sldId id="338" r:id="rId37"/>
    <p:sldId id="308" r:id="rId38"/>
    <p:sldId id="300" r:id="rId39"/>
    <p:sldId id="344" r:id="rId40"/>
    <p:sldId id="350" r:id="rId41"/>
    <p:sldId id="34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slide" Target="../slides/slide40.xml"/><Relationship Id="rId1" Type="http://schemas.openxmlformats.org/officeDocument/2006/relationships/slide" Target="../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46B83-AA6A-48CF-90C9-9EB005D9706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76DB61-863C-4F9B-9865-4B6DF7BBEF48}" type="pres">
      <dgm:prSet presAssocID="{CE346B83-AA6A-48CF-90C9-9EB005D970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6330D44-BEBC-43EB-9D2A-3509B7A6C194}" type="presOf" srcId="{CE346B83-AA6A-48CF-90C9-9EB005D9706B}" destId="{5176DB61-863C-4F9B-9865-4B6DF7BBEF4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BB7FCE-AAE4-4360-A73D-E41C69BF4B2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7C0F0C-932C-4E72-ACAF-B1FA5B15AFB5}">
      <dgm:prSet phldrT="[Text]" custT="1"/>
      <dgm:spPr/>
      <dgm:t>
        <a:bodyPr/>
        <a:lstStyle/>
        <a:p>
          <a:r>
            <a:rPr lang="fa-IR" sz="3200" b="1" dirty="0" smtClean="0">
              <a:cs typeface="B Mitra" pitchFamily="2" charset="-78"/>
            </a:rPr>
            <a:t>درس اول</a:t>
          </a:r>
          <a:endParaRPr lang="en-US" sz="3200" b="1" dirty="0">
            <a:cs typeface="B Mitra" pitchFamily="2" charset="-78"/>
          </a:endParaRPr>
        </a:p>
      </dgm:t>
    </dgm:pt>
    <dgm:pt modelId="{99068B54-0865-44FF-ACD1-39624F9ED721}" type="parTrans" cxnId="{2E622123-A6CB-4C44-876C-85EA3C4D5163}">
      <dgm:prSet/>
      <dgm:spPr/>
      <dgm:t>
        <a:bodyPr/>
        <a:lstStyle/>
        <a:p>
          <a:endParaRPr lang="en-US"/>
        </a:p>
      </dgm:t>
    </dgm:pt>
    <dgm:pt modelId="{C800BFB3-5602-4989-91DE-A65115316D08}" type="sibTrans" cxnId="{2E622123-A6CB-4C44-876C-85EA3C4D5163}">
      <dgm:prSet/>
      <dgm:spPr/>
      <dgm:t>
        <a:bodyPr/>
        <a:lstStyle/>
        <a:p>
          <a:endParaRPr lang="en-US"/>
        </a:p>
      </dgm:t>
    </dgm:pt>
    <dgm:pt modelId="{2B72B822-DC8A-4CDB-957F-5B3B9D194815}">
      <dgm:prSet phldrT="[Text]" custT="1"/>
      <dgm:spPr/>
      <dgm:t>
        <a:bodyPr/>
        <a:lstStyle/>
        <a:p>
          <a:pPr algn="r" rtl="1"/>
          <a:r>
            <a:rPr lang="fa-IR" sz="2800" b="1" dirty="0" smtClean="0">
              <a:cs typeface="B Mitra" pitchFamily="2" charset="-78"/>
              <a:hlinkClick xmlns:r="http://schemas.openxmlformats.org/officeDocument/2006/relationships" r:id="rId1" action="ppaction://hlinksldjump"/>
            </a:rPr>
            <a:t>مرکز تقارن و تقارن مرکزی</a:t>
          </a:r>
          <a:endParaRPr lang="en-US" sz="2800" b="1" dirty="0">
            <a:cs typeface="B Mitra" pitchFamily="2" charset="-78"/>
          </a:endParaRPr>
        </a:p>
      </dgm:t>
    </dgm:pt>
    <dgm:pt modelId="{90B301B0-A7D7-4E03-8A52-835FADFA6ED7}" type="parTrans" cxnId="{48D3919A-A5E7-444E-AEC1-0998AEF8A689}">
      <dgm:prSet/>
      <dgm:spPr/>
      <dgm:t>
        <a:bodyPr/>
        <a:lstStyle/>
        <a:p>
          <a:endParaRPr lang="en-US"/>
        </a:p>
      </dgm:t>
    </dgm:pt>
    <dgm:pt modelId="{F9F6B416-1D8D-4792-888F-0E658ED299AE}" type="sibTrans" cxnId="{48D3919A-A5E7-444E-AEC1-0998AEF8A689}">
      <dgm:prSet/>
      <dgm:spPr/>
      <dgm:t>
        <a:bodyPr/>
        <a:lstStyle/>
        <a:p>
          <a:endParaRPr lang="en-US"/>
        </a:p>
      </dgm:t>
    </dgm:pt>
    <dgm:pt modelId="{E60418EB-BFD7-4B86-913D-80D5FFAD3E5D}">
      <dgm:prSet phldrT="[Text]" custT="1"/>
      <dgm:spPr/>
      <dgm:t>
        <a:bodyPr/>
        <a:lstStyle/>
        <a:p>
          <a:r>
            <a:rPr lang="fa-IR" sz="3200" b="1" dirty="0" smtClean="0">
              <a:cs typeface="B Mitra" pitchFamily="2" charset="-78"/>
            </a:rPr>
            <a:t>درس سوم</a:t>
          </a:r>
          <a:endParaRPr lang="en-US" sz="3200" b="1" dirty="0">
            <a:cs typeface="B Mitra" pitchFamily="2" charset="-78"/>
          </a:endParaRPr>
        </a:p>
      </dgm:t>
    </dgm:pt>
    <dgm:pt modelId="{6B072C53-A42F-4CF2-A25C-A002F51817D2}" type="parTrans" cxnId="{7206A810-1AF7-4343-95D7-491CC087A26D}">
      <dgm:prSet/>
      <dgm:spPr/>
      <dgm:t>
        <a:bodyPr/>
        <a:lstStyle/>
        <a:p>
          <a:endParaRPr lang="en-US"/>
        </a:p>
      </dgm:t>
    </dgm:pt>
    <dgm:pt modelId="{E8A1BF70-9A18-4031-90E2-BC382EF4D6D1}" type="sibTrans" cxnId="{7206A810-1AF7-4343-95D7-491CC087A26D}">
      <dgm:prSet/>
      <dgm:spPr/>
      <dgm:t>
        <a:bodyPr/>
        <a:lstStyle/>
        <a:p>
          <a:endParaRPr lang="en-US"/>
        </a:p>
      </dgm:t>
    </dgm:pt>
    <dgm:pt modelId="{61512307-453A-42FB-B43B-3304DDEAD300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Mitra" pitchFamily="2" charset="-78"/>
              <a:hlinkClick xmlns:r="http://schemas.openxmlformats.org/officeDocument/2006/relationships" r:id="rId2" action="ppaction://hlinksldjump"/>
            </a:rPr>
            <a:t>محورهای مختصات</a:t>
          </a:r>
          <a:endParaRPr lang="en-US" sz="2800" b="1" dirty="0">
            <a:cs typeface="B Mitra" pitchFamily="2" charset="-78"/>
          </a:endParaRPr>
        </a:p>
      </dgm:t>
    </dgm:pt>
    <dgm:pt modelId="{E8D5D3B8-C343-4D62-BC54-EBE8E29C88C3}" type="parTrans" cxnId="{E3CD690B-0162-4A7A-825F-9DB3A77BB779}">
      <dgm:prSet/>
      <dgm:spPr/>
      <dgm:t>
        <a:bodyPr/>
        <a:lstStyle/>
        <a:p>
          <a:endParaRPr lang="en-US"/>
        </a:p>
      </dgm:t>
    </dgm:pt>
    <dgm:pt modelId="{FD52AABE-C317-4CEF-B52C-0E3B35F05DA5}" type="sibTrans" cxnId="{E3CD690B-0162-4A7A-825F-9DB3A77BB779}">
      <dgm:prSet/>
      <dgm:spPr/>
      <dgm:t>
        <a:bodyPr/>
        <a:lstStyle/>
        <a:p>
          <a:endParaRPr lang="en-US"/>
        </a:p>
      </dgm:t>
    </dgm:pt>
    <dgm:pt modelId="{7DB943B7-84B9-4D45-97CC-F34378BC8675}">
      <dgm:prSet phldrT="[Text]" custT="1"/>
      <dgm:spPr/>
      <dgm:t>
        <a:bodyPr/>
        <a:lstStyle/>
        <a:p>
          <a:r>
            <a:rPr lang="fa-IR" sz="3200" b="1" dirty="0" smtClean="0">
              <a:cs typeface="B Mitra" pitchFamily="2" charset="-78"/>
            </a:rPr>
            <a:t>درس چهارم</a:t>
          </a:r>
          <a:endParaRPr lang="en-US" sz="3200" b="1" dirty="0">
            <a:cs typeface="B Mitra" pitchFamily="2" charset="-78"/>
          </a:endParaRPr>
        </a:p>
      </dgm:t>
    </dgm:pt>
    <dgm:pt modelId="{B3CF0AE0-5883-4FF8-8DB7-70C95022590C}" type="parTrans" cxnId="{09024F5D-D16E-49A8-B9DD-2647B74DE0FB}">
      <dgm:prSet/>
      <dgm:spPr/>
      <dgm:t>
        <a:bodyPr/>
        <a:lstStyle/>
        <a:p>
          <a:endParaRPr lang="en-US"/>
        </a:p>
      </dgm:t>
    </dgm:pt>
    <dgm:pt modelId="{A9F41030-FCE1-4AFC-8EF8-72424910A244}" type="sibTrans" cxnId="{09024F5D-D16E-49A8-B9DD-2647B74DE0FB}">
      <dgm:prSet/>
      <dgm:spPr/>
      <dgm:t>
        <a:bodyPr/>
        <a:lstStyle/>
        <a:p>
          <a:endParaRPr lang="en-US"/>
        </a:p>
      </dgm:t>
    </dgm:pt>
    <dgm:pt modelId="{7688CE48-9C13-4985-A133-423E0E428B87}">
      <dgm:prSet custT="1"/>
      <dgm:spPr/>
      <dgm:t>
        <a:bodyPr/>
        <a:lstStyle/>
        <a:p>
          <a:pPr rtl="1"/>
          <a:r>
            <a:rPr lang="fa-IR" sz="2800" b="1" dirty="0" smtClean="0">
              <a:cs typeface="B Mitra" pitchFamily="2" charset="-78"/>
              <a:hlinkClick xmlns:r="http://schemas.openxmlformats.org/officeDocument/2006/relationships" r:id="rId3" action="ppaction://hlinksldjump"/>
            </a:rPr>
            <a:t>دوران</a:t>
          </a:r>
          <a:endParaRPr lang="en-US" sz="2800" b="1" dirty="0">
            <a:cs typeface="B Mitra" pitchFamily="2" charset="-78"/>
          </a:endParaRPr>
        </a:p>
      </dgm:t>
    </dgm:pt>
    <dgm:pt modelId="{D86F8872-839A-4DF6-B361-29E046B97399}" type="parTrans" cxnId="{875B0CD5-818B-4D28-A36C-FF717DF8CD38}">
      <dgm:prSet/>
      <dgm:spPr/>
      <dgm:t>
        <a:bodyPr/>
        <a:lstStyle/>
        <a:p>
          <a:endParaRPr lang="en-US"/>
        </a:p>
      </dgm:t>
    </dgm:pt>
    <dgm:pt modelId="{E894A7D2-2275-4901-AAE0-CD5A80FE3EA0}" type="sibTrans" cxnId="{875B0CD5-818B-4D28-A36C-FF717DF8CD38}">
      <dgm:prSet/>
      <dgm:spPr/>
      <dgm:t>
        <a:bodyPr/>
        <a:lstStyle/>
        <a:p>
          <a:endParaRPr lang="en-US"/>
        </a:p>
      </dgm:t>
    </dgm:pt>
    <dgm:pt modelId="{FE0F4AEE-B19F-468A-9D39-ACB4149E1491}">
      <dgm:prSet custT="1"/>
      <dgm:spPr/>
      <dgm:t>
        <a:bodyPr/>
        <a:lstStyle/>
        <a:p>
          <a:r>
            <a:rPr lang="fa-IR" sz="3200" b="1" dirty="0" smtClean="0">
              <a:cs typeface="B Mitra" pitchFamily="2" charset="-78"/>
            </a:rPr>
            <a:t>درس دوم</a:t>
          </a:r>
          <a:endParaRPr lang="en-US" sz="3200" b="1" dirty="0">
            <a:cs typeface="B Mitra" pitchFamily="2" charset="-78"/>
          </a:endParaRPr>
        </a:p>
      </dgm:t>
    </dgm:pt>
    <dgm:pt modelId="{454585AF-C093-44F5-990A-A5BA19540F61}" type="parTrans" cxnId="{F8C25A5A-B1AF-4F5D-A740-7ACB37A38631}">
      <dgm:prSet/>
      <dgm:spPr/>
      <dgm:t>
        <a:bodyPr/>
        <a:lstStyle/>
        <a:p>
          <a:endParaRPr lang="en-US"/>
        </a:p>
      </dgm:t>
    </dgm:pt>
    <dgm:pt modelId="{6AC8EFCE-9F45-4A3B-BC06-D2D714C5DF80}" type="sibTrans" cxnId="{F8C25A5A-B1AF-4F5D-A740-7ACB37A38631}">
      <dgm:prSet/>
      <dgm:spPr/>
      <dgm:t>
        <a:bodyPr/>
        <a:lstStyle/>
        <a:p>
          <a:endParaRPr lang="en-US"/>
        </a:p>
      </dgm:t>
    </dgm:pt>
    <dgm:pt modelId="{CA90474A-F4C1-4397-AEB8-92BCE737A39B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Mitra" pitchFamily="2" charset="-78"/>
              <a:hlinkClick xmlns:r="http://schemas.openxmlformats.org/officeDocument/2006/relationships" r:id="" action="ppaction://noaction"/>
            </a:rPr>
            <a:t>تقارن و مختصات</a:t>
          </a:r>
          <a:endParaRPr lang="en-US" sz="2800" b="1" dirty="0">
            <a:cs typeface="B Mitra" pitchFamily="2" charset="-78"/>
          </a:endParaRPr>
        </a:p>
      </dgm:t>
    </dgm:pt>
    <dgm:pt modelId="{D14DA327-FF53-4439-87DA-C0C50FA8D71C}" type="sibTrans" cxnId="{4C1B31FF-3649-47FF-8F44-795949AEDC83}">
      <dgm:prSet/>
      <dgm:spPr/>
      <dgm:t>
        <a:bodyPr/>
        <a:lstStyle/>
        <a:p>
          <a:endParaRPr lang="en-US"/>
        </a:p>
      </dgm:t>
    </dgm:pt>
    <dgm:pt modelId="{5E1F314A-4695-47BD-83CA-00D6C10F185C}" type="parTrans" cxnId="{4C1B31FF-3649-47FF-8F44-795949AEDC83}">
      <dgm:prSet/>
      <dgm:spPr/>
      <dgm:t>
        <a:bodyPr/>
        <a:lstStyle/>
        <a:p>
          <a:endParaRPr lang="en-US"/>
        </a:p>
      </dgm:t>
    </dgm:pt>
    <dgm:pt modelId="{D586141C-7E99-4F41-8166-61F7C759ACF0}" type="pres">
      <dgm:prSet presAssocID="{7ABB7FCE-AAE4-4360-A73D-E41C69BF4B2C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15E19F-6E6D-4CC0-B306-07396289F538}" type="pres">
      <dgm:prSet presAssocID="{9A7C0F0C-932C-4E72-ACAF-B1FA5B15AFB5}" presName="linNode" presStyleCnt="0"/>
      <dgm:spPr/>
    </dgm:pt>
    <dgm:pt modelId="{AC270FFF-CE65-48B3-91C9-A3CB5FE151FC}" type="pres">
      <dgm:prSet presAssocID="{9A7C0F0C-932C-4E72-ACAF-B1FA5B15AFB5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BC69E-E78D-4E66-A0F8-09B623165BB1}" type="pres">
      <dgm:prSet presAssocID="{9A7C0F0C-932C-4E72-ACAF-B1FA5B15AFB5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15864-A0DF-4CD2-A989-5EB5F56595DC}" type="pres">
      <dgm:prSet presAssocID="{C800BFB3-5602-4989-91DE-A65115316D08}" presName="sp" presStyleCnt="0"/>
      <dgm:spPr/>
    </dgm:pt>
    <dgm:pt modelId="{67B68DF2-D180-4DDF-BA47-04E3E3A9B5A0}" type="pres">
      <dgm:prSet presAssocID="{FE0F4AEE-B19F-468A-9D39-ACB4149E1491}" presName="linNode" presStyleCnt="0"/>
      <dgm:spPr/>
    </dgm:pt>
    <dgm:pt modelId="{32A7788E-868C-42CA-BF79-AED45AC7D556}" type="pres">
      <dgm:prSet presAssocID="{FE0F4AEE-B19F-468A-9D39-ACB4149E149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19E10-27D0-4863-98F7-334FECF49AF7}" type="pres">
      <dgm:prSet presAssocID="{FE0F4AEE-B19F-468A-9D39-ACB4149E149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9358F-7928-4B41-8CED-290843415EAB}" type="pres">
      <dgm:prSet presAssocID="{6AC8EFCE-9F45-4A3B-BC06-D2D714C5DF80}" presName="sp" presStyleCnt="0"/>
      <dgm:spPr/>
    </dgm:pt>
    <dgm:pt modelId="{5D598BD2-563E-49B9-84B9-48110DF24D6D}" type="pres">
      <dgm:prSet presAssocID="{E60418EB-BFD7-4B86-913D-80D5FFAD3E5D}" presName="linNode" presStyleCnt="0"/>
      <dgm:spPr/>
    </dgm:pt>
    <dgm:pt modelId="{A0A05257-2F70-49ED-90EB-27F7C7F466E0}" type="pres">
      <dgm:prSet presAssocID="{E60418EB-BFD7-4B86-913D-80D5FFAD3E5D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24CE6-DCA8-47B9-9280-B2A4FADE48E9}" type="pres">
      <dgm:prSet presAssocID="{E60418EB-BFD7-4B86-913D-80D5FFAD3E5D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07F0D-4810-49AF-A867-25E3E81A803C}" type="pres">
      <dgm:prSet presAssocID="{E8A1BF70-9A18-4031-90E2-BC382EF4D6D1}" presName="sp" presStyleCnt="0"/>
      <dgm:spPr/>
    </dgm:pt>
    <dgm:pt modelId="{1552439C-9E2E-4DE8-B60A-FD6431529C34}" type="pres">
      <dgm:prSet presAssocID="{7DB943B7-84B9-4D45-97CC-F34378BC8675}" presName="linNode" presStyleCnt="0"/>
      <dgm:spPr/>
    </dgm:pt>
    <dgm:pt modelId="{F547B3EF-4E41-4CFB-BF52-0CE8C08732FF}" type="pres">
      <dgm:prSet presAssocID="{7DB943B7-84B9-4D45-97CC-F34378BC867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4D928-12DF-47FD-9042-866C09383140}" type="pres">
      <dgm:prSet presAssocID="{7DB943B7-84B9-4D45-97CC-F34378BC867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32AB9A-5C70-4DF1-8BA5-FA18149C1ECC}" type="presOf" srcId="{CA90474A-F4C1-4397-AEB8-92BCE737A39B}" destId="{A5D4D928-12DF-47FD-9042-866C09383140}" srcOrd="0" destOrd="0" presId="urn:microsoft.com/office/officeart/2005/8/layout/vList5"/>
    <dgm:cxn modelId="{F8C25A5A-B1AF-4F5D-A740-7ACB37A38631}" srcId="{7ABB7FCE-AAE4-4360-A73D-E41C69BF4B2C}" destId="{FE0F4AEE-B19F-468A-9D39-ACB4149E1491}" srcOrd="1" destOrd="0" parTransId="{454585AF-C093-44F5-990A-A5BA19540F61}" sibTransId="{6AC8EFCE-9F45-4A3B-BC06-D2D714C5DF80}"/>
    <dgm:cxn modelId="{3B1D3C4C-D9EF-418A-A670-4A31AC73C7CD}" type="presOf" srcId="{9A7C0F0C-932C-4E72-ACAF-B1FA5B15AFB5}" destId="{AC270FFF-CE65-48B3-91C9-A3CB5FE151FC}" srcOrd="0" destOrd="0" presId="urn:microsoft.com/office/officeart/2005/8/layout/vList5"/>
    <dgm:cxn modelId="{EB13CD86-D556-4A8C-B75C-63CFE27CDE3B}" type="presOf" srcId="{7ABB7FCE-AAE4-4360-A73D-E41C69BF4B2C}" destId="{D586141C-7E99-4F41-8166-61F7C759ACF0}" srcOrd="0" destOrd="0" presId="urn:microsoft.com/office/officeart/2005/8/layout/vList5"/>
    <dgm:cxn modelId="{1DCFCE4E-7057-421B-82AF-10AD3F88F6E7}" type="presOf" srcId="{2B72B822-DC8A-4CDB-957F-5B3B9D194815}" destId="{D76BC69E-E78D-4E66-A0F8-09B623165BB1}" srcOrd="0" destOrd="0" presId="urn:microsoft.com/office/officeart/2005/8/layout/vList5"/>
    <dgm:cxn modelId="{32AE0E7E-E0E5-4A4A-A63E-52230727DB40}" type="presOf" srcId="{E60418EB-BFD7-4B86-913D-80D5FFAD3E5D}" destId="{A0A05257-2F70-49ED-90EB-27F7C7F466E0}" srcOrd="0" destOrd="0" presId="urn:microsoft.com/office/officeart/2005/8/layout/vList5"/>
    <dgm:cxn modelId="{E3CD690B-0162-4A7A-825F-9DB3A77BB779}" srcId="{E60418EB-BFD7-4B86-913D-80D5FFAD3E5D}" destId="{61512307-453A-42FB-B43B-3304DDEAD300}" srcOrd="0" destOrd="0" parTransId="{E8D5D3B8-C343-4D62-BC54-EBE8E29C88C3}" sibTransId="{FD52AABE-C317-4CEF-B52C-0E3B35F05DA5}"/>
    <dgm:cxn modelId="{E09C1111-69C9-4AD9-828A-76D79949BC3B}" type="presOf" srcId="{FE0F4AEE-B19F-468A-9D39-ACB4149E1491}" destId="{32A7788E-868C-42CA-BF79-AED45AC7D556}" srcOrd="0" destOrd="0" presId="urn:microsoft.com/office/officeart/2005/8/layout/vList5"/>
    <dgm:cxn modelId="{7206A810-1AF7-4343-95D7-491CC087A26D}" srcId="{7ABB7FCE-AAE4-4360-A73D-E41C69BF4B2C}" destId="{E60418EB-BFD7-4B86-913D-80D5FFAD3E5D}" srcOrd="2" destOrd="0" parTransId="{6B072C53-A42F-4CF2-A25C-A002F51817D2}" sibTransId="{E8A1BF70-9A18-4031-90E2-BC382EF4D6D1}"/>
    <dgm:cxn modelId="{ABD5A502-296A-422B-9AC2-E017A8298BAF}" type="presOf" srcId="{7688CE48-9C13-4985-A133-423E0E428B87}" destId="{BDF19E10-27D0-4863-98F7-334FECF49AF7}" srcOrd="0" destOrd="0" presId="urn:microsoft.com/office/officeart/2005/8/layout/vList5"/>
    <dgm:cxn modelId="{9211F445-CD53-47FD-B773-667B57214993}" type="presOf" srcId="{61512307-453A-42FB-B43B-3304DDEAD300}" destId="{8EF24CE6-DCA8-47B9-9280-B2A4FADE48E9}" srcOrd="0" destOrd="0" presId="urn:microsoft.com/office/officeart/2005/8/layout/vList5"/>
    <dgm:cxn modelId="{4C1B31FF-3649-47FF-8F44-795949AEDC83}" srcId="{7DB943B7-84B9-4D45-97CC-F34378BC8675}" destId="{CA90474A-F4C1-4397-AEB8-92BCE737A39B}" srcOrd="0" destOrd="0" parTransId="{5E1F314A-4695-47BD-83CA-00D6C10F185C}" sibTransId="{D14DA327-FF53-4439-87DA-C0C50FA8D71C}"/>
    <dgm:cxn modelId="{1F3AA33A-C5BD-4ACC-9FCB-F2405C359DC3}" type="presOf" srcId="{7DB943B7-84B9-4D45-97CC-F34378BC8675}" destId="{F547B3EF-4E41-4CFB-BF52-0CE8C08732FF}" srcOrd="0" destOrd="0" presId="urn:microsoft.com/office/officeart/2005/8/layout/vList5"/>
    <dgm:cxn modelId="{875B0CD5-818B-4D28-A36C-FF717DF8CD38}" srcId="{FE0F4AEE-B19F-468A-9D39-ACB4149E1491}" destId="{7688CE48-9C13-4985-A133-423E0E428B87}" srcOrd="0" destOrd="0" parTransId="{D86F8872-839A-4DF6-B361-29E046B97399}" sibTransId="{E894A7D2-2275-4901-AAE0-CD5A80FE3EA0}"/>
    <dgm:cxn modelId="{48D3919A-A5E7-444E-AEC1-0998AEF8A689}" srcId="{9A7C0F0C-932C-4E72-ACAF-B1FA5B15AFB5}" destId="{2B72B822-DC8A-4CDB-957F-5B3B9D194815}" srcOrd="0" destOrd="0" parTransId="{90B301B0-A7D7-4E03-8A52-835FADFA6ED7}" sibTransId="{F9F6B416-1D8D-4792-888F-0E658ED299AE}"/>
    <dgm:cxn modelId="{2E622123-A6CB-4C44-876C-85EA3C4D5163}" srcId="{7ABB7FCE-AAE4-4360-A73D-E41C69BF4B2C}" destId="{9A7C0F0C-932C-4E72-ACAF-B1FA5B15AFB5}" srcOrd="0" destOrd="0" parTransId="{99068B54-0865-44FF-ACD1-39624F9ED721}" sibTransId="{C800BFB3-5602-4989-91DE-A65115316D08}"/>
    <dgm:cxn modelId="{09024F5D-D16E-49A8-B9DD-2647B74DE0FB}" srcId="{7ABB7FCE-AAE4-4360-A73D-E41C69BF4B2C}" destId="{7DB943B7-84B9-4D45-97CC-F34378BC8675}" srcOrd="3" destOrd="0" parTransId="{B3CF0AE0-5883-4FF8-8DB7-70C95022590C}" sibTransId="{A9F41030-FCE1-4AFC-8EF8-72424910A244}"/>
    <dgm:cxn modelId="{A9F6FAC1-CC42-44B6-BEBC-458CAC53BEBD}" type="presParOf" srcId="{D586141C-7E99-4F41-8166-61F7C759ACF0}" destId="{B015E19F-6E6D-4CC0-B306-07396289F538}" srcOrd="0" destOrd="0" presId="urn:microsoft.com/office/officeart/2005/8/layout/vList5"/>
    <dgm:cxn modelId="{61C5CAAE-8C2D-4D5E-86C2-4325AEFD84DE}" type="presParOf" srcId="{B015E19F-6E6D-4CC0-B306-07396289F538}" destId="{AC270FFF-CE65-48B3-91C9-A3CB5FE151FC}" srcOrd="0" destOrd="0" presId="urn:microsoft.com/office/officeart/2005/8/layout/vList5"/>
    <dgm:cxn modelId="{02B0914B-D8CC-4274-B363-97411A031B6F}" type="presParOf" srcId="{B015E19F-6E6D-4CC0-B306-07396289F538}" destId="{D76BC69E-E78D-4E66-A0F8-09B623165BB1}" srcOrd="1" destOrd="0" presId="urn:microsoft.com/office/officeart/2005/8/layout/vList5"/>
    <dgm:cxn modelId="{84AA00C4-C62C-4BB7-B5F8-F614AD18035F}" type="presParOf" srcId="{D586141C-7E99-4F41-8166-61F7C759ACF0}" destId="{2D915864-A0DF-4CD2-A989-5EB5F56595DC}" srcOrd="1" destOrd="0" presId="urn:microsoft.com/office/officeart/2005/8/layout/vList5"/>
    <dgm:cxn modelId="{D0639604-6AFA-4429-AF96-84FBB641009D}" type="presParOf" srcId="{D586141C-7E99-4F41-8166-61F7C759ACF0}" destId="{67B68DF2-D180-4DDF-BA47-04E3E3A9B5A0}" srcOrd="2" destOrd="0" presId="urn:microsoft.com/office/officeart/2005/8/layout/vList5"/>
    <dgm:cxn modelId="{8FE34271-5E6C-4610-82C7-024CF83205BE}" type="presParOf" srcId="{67B68DF2-D180-4DDF-BA47-04E3E3A9B5A0}" destId="{32A7788E-868C-42CA-BF79-AED45AC7D556}" srcOrd="0" destOrd="0" presId="urn:microsoft.com/office/officeart/2005/8/layout/vList5"/>
    <dgm:cxn modelId="{9D372425-634B-4EDC-A35E-C99A8C6353CB}" type="presParOf" srcId="{67B68DF2-D180-4DDF-BA47-04E3E3A9B5A0}" destId="{BDF19E10-27D0-4863-98F7-334FECF49AF7}" srcOrd="1" destOrd="0" presId="urn:microsoft.com/office/officeart/2005/8/layout/vList5"/>
    <dgm:cxn modelId="{5F6A1757-9D1C-41A7-BEF9-E5A67571DC50}" type="presParOf" srcId="{D586141C-7E99-4F41-8166-61F7C759ACF0}" destId="{3769358F-7928-4B41-8CED-290843415EAB}" srcOrd="3" destOrd="0" presId="urn:microsoft.com/office/officeart/2005/8/layout/vList5"/>
    <dgm:cxn modelId="{B064CD22-57CF-4375-9BD5-6A1C071F7263}" type="presParOf" srcId="{D586141C-7E99-4F41-8166-61F7C759ACF0}" destId="{5D598BD2-563E-49B9-84B9-48110DF24D6D}" srcOrd="4" destOrd="0" presId="urn:microsoft.com/office/officeart/2005/8/layout/vList5"/>
    <dgm:cxn modelId="{3595DA80-9EC0-4A3D-891A-CAABF3680778}" type="presParOf" srcId="{5D598BD2-563E-49B9-84B9-48110DF24D6D}" destId="{A0A05257-2F70-49ED-90EB-27F7C7F466E0}" srcOrd="0" destOrd="0" presId="urn:microsoft.com/office/officeart/2005/8/layout/vList5"/>
    <dgm:cxn modelId="{5B9A3ACB-872C-42FC-B53A-7D6F06ED140E}" type="presParOf" srcId="{5D598BD2-563E-49B9-84B9-48110DF24D6D}" destId="{8EF24CE6-DCA8-47B9-9280-B2A4FADE48E9}" srcOrd="1" destOrd="0" presId="urn:microsoft.com/office/officeart/2005/8/layout/vList5"/>
    <dgm:cxn modelId="{B717C0E7-1B71-484E-B9C5-52328D54884A}" type="presParOf" srcId="{D586141C-7E99-4F41-8166-61F7C759ACF0}" destId="{DC807F0D-4810-49AF-A867-25E3E81A803C}" srcOrd="5" destOrd="0" presId="urn:microsoft.com/office/officeart/2005/8/layout/vList5"/>
    <dgm:cxn modelId="{E49ECA1E-3DBF-4691-959D-7399EE5F339C}" type="presParOf" srcId="{D586141C-7E99-4F41-8166-61F7C759ACF0}" destId="{1552439C-9E2E-4DE8-B60A-FD6431529C34}" srcOrd="6" destOrd="0" presId="urn:microsoft.com/office/officeart/2005/8/layout/vList5"/>
    <dgm:cxn modelId="{75132FE9-F5DE-44E0-BBCD-FE27D1864932}" type="presParOf" srcId="{1552439C-9E2E-4DE8-B60A-FD6431529C34}" destId="{F547B3EF-4E41-4CFB-BF52-0CE8C08732FF}" srcOrd="0" destOrd="0" presId="urn:microsoft.com/office/officeart/2005/8/layout/vList5"/>
    <dgm:cxn modelId="{2A47D7F2-B1F9-4934-A50B-82D8C3AD298C}" type="presParOf" srcId="{1552439C-9E2E-4DE8-B60A-FD6431529C34}" destId="{A5D4D928-12DF-47FD-9042-866C093831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6BC69E-E78D-4E66-A0F8-09B623165BB1}">
      <dsp:nvSpPr>
        <dsp:cNvPr id="0" name=""/>
        <dsp:cNvSpPr/>
      </dsp:nvSpPr>
      <dsp:spPr>
        <a:xfrm rot="16200000">
          <a:off x="1878895" y="-1776528"/>
          <a:ext cx="802250" cy="45600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b="1" kern="1200" dirty="0" smtClean="0">
              <a:cs typeface="B Mitra" pitchFamily="2" charset="-78"/>
              <a:hlinkClick xmlns:r="http://schemas.openxmlformats.org/officeDocument/2006/relationships" r:id="" action="ppaction://hlinksldjump"/>
            </a:rPr>
            <a:t>مرکز تقارن و تقارن مرکزی</a:t>
          </a:r>
          <a:endParaRPr lang="en-US" sz="2800" b="1" kern="1200" dirty="0">
            <a:cs typeface="B Mitra" pitchFamily="2" charset="-78"/>
          </a:endParaRPr>
        </a:p>
      </dsp:txBody>
      <dsp:txXfrm rot="16200000">
        <a:off x="1878895" y="-1776528"/>
        <a:ext cx="802250" cy="4560040"/>
      </dsp:txXfrm>
    </dsp:sp>
    <dsp:sp modelId="{AC270FFF-CE65-48B3-91C9-A3CB5FE151FC}">
      <dsp:nvSpPr>
        <dsp:cNvPr id="0" name=""/>
        <dsp:cNvSpPr/>
      </dsp:nvSpPr>
      <dsp:spPr>
        <a:xfrm>
          <a:off x="4560040" y="2084"/>
          <a:ext cx="2565022" cy="1002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Mitra" pitchFamily="2" charset="-78"/>
            </a:rPr>
            <a:t>درس اول</a:t>
          </a:r>
          <a:endParaRPr lang="en-US" sz="3200" b="1" kern="1200" dirty="0">
            <a:cs typeface="B Mitra" pitchFamily="2" charset="-78"/>
          </a:endParaRPr>
        </a:p>
      </dsp:txBody>
      <dsp:txXfrm>
        <a:off x="4560040" y="2084"/>
        <a:ext cx="2565022" cy="1002812"/>
      </dsp:txXfrm>
    </dsp:sp>
    <dsp:sp modelId="{BDF19E10-27D0-4863-98F7-334FECF49AF7}">
      <dsp:nvSpPr>
        <dsp:cNvPr id="0" name=""/>
        <dsp:cNvSpPr/>
      </dsp:nvSpPr>
      <dsp:spPr>
        <a:xfrm rot="16200000">
          <a:off x="1878895" y="-723575"/>
          <a:ext cx="802250" cy="45600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b="1" kern="1200" dirty="0" smtClean="0">
              <a:cs typeface="B Mitra" pitchFamily="2" charset="-78"/>
              <a:hlinkClick xmlns:r="http://schemas.openxmlformats.org/officeDocument/2006/relationships" r:id="" action="ppaction://hlinksldjump"/>
            </a:rPr>
            <a:t>دوران</a:t>
          </a:r>
          <a:endParaRPr lang="en-US" sz="2800" b="1" kern="1200" dirty="0">
            <a:cs typeface="B Mitra" pitchFamily="2" charset="-78"/>
          </a:endParaRPr>
        </a:p>
      </dsp:txBody>
      <dsp:txXfrm rot="16200000">
        <a:off x="1878895" y="-723575"/>
        <a:ext cx="802250" cy="4560040"/>
      </dsp:txXfrm>
    </dsp:sp>
    <dsp:sp modelId="{32A7788E-868C-42CA-BF79-AED45AC7D556}">
      <dsp:nvSpPr>
        <dsp:cNvPr id="0" name=""/>
        <dsp:cNvSpPr/>
      </dsp:nvSpPr>
      <dsp:spPr>
        <a:xfrm>
          <a:off x="4560040" y="1055038"/>
          <a:ext cx="2565022" cy="1002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Mitra" pitchFamily="2" charset="-78"/>
            </a:rPr>
            <a:t>درس دوم</a:t>
          </a:r>
          <a:endParaRPr lang="en-US" sz="3200" b="1" kern="1200" dirty="0">
            <a:cs typeface="B Mitra" pitchFamily="2" charset="-78"/>
          </a:endParaRPr>
        </a:p>
      </dsp:txBody>
      <dsp:txXfrm>
        <a:off x="4560040" y="1055038"/>
        <a:ext cx="2565022" cy="1002812"/>
      </dsp:txXfrm>
    </dsp:sp>
    <dsp:sp modelId="{8EF24CE6-DCA8-47B9-9280-B2A4FADE48E9}">
      <dsp:nvSpPr>
        <dsp:cNvPr id="0" name=""/>
        <dsp:cNvSpPr/>
      </dsp:nvSpPr>
      <dsp:spPr>
        <a:xfrm rot="16200000">
          <a:off x="1878895" y="329377"/>
          <a:ext cx="802250" cy="45600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b="1" kern="1200" dirty="0" smtClean="0">
              <a:cs typeface="B Mitra" pitchFamily="2" charset="-78"/>
              <a:hlinkClick xmlns:r="http://schemas.openxmlformats.org/officeDocument/2006/relationships" r:id="" action="ppaction://hlinksldjump"/>
            </a:rPr>
            <a:t>محورهای مختصات</a:t>
          </a:r>
          <a:endParaRPr lang="en-US" sz="2800" b="1" kern="1200" dirty="0">
            <a:cs typeface="B Mitra" pitchFamily="2" charset="-78"/>
          </a:endParaRPr>
        </a:p>
      </dsp:txBody>
      <dsp:txXfrm rot="16200000">
        <a:off x="1878895" y="329377"/>
        <a:ext cx="802250" cy="4560040"/>
      </dsp:txXfrm>
    </dsp:sp>
    <dsp:sp modelId="{A0A05257-2F70-49ED-90EB-27F7C7F466E0}">
      <dsp:nvSpPr>
        <dsp:cNvPr id="0" name=""/>
        <dsp:cNvSpPr/>
      </dsp:nvSpPr>
      <dsp:spPr>
        <a:xfrm>
          <a:off x="4560040" y="2107991"/>
          <a:ext cx="2565022" cy="1002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Mitra" pitchFamily="2" charset="-78"/>
            </a:rPr>
            <a:t>درس سوم</a:t>
          </a:r>
          <a:endParaRPr lang="en-US" sz="3200" b="1" kern="1200" dirty="0">
            <a:cs typeface="B Mitra" pitchFamily="2" charset="-78"/>
          </a:endParaRPr>
        </a:p>
      </dsp:txBody>
      <dsp:txXfrm>
        <a:off x="4560040" y="2107991"/>
        <a:ext cx="2565022" cy="1002812"/>
      </dsp:txXfrm>
    </dsp:sp>
    <dsp:sp modelId="{A5D4D928-12DF-47FD-9042-866C09383140}">
      <dsp:nvSpPr>
        <dsp:cNvPr id="0" name=""/>
        <dsp:cNvSpPr/>
      </dsp:nvSpPr>
      <dsp:spPr>
        <a:xfrm rot="16200000">
          <a:off x="1878895" y="1382330"/>
          <a:ext cx="802250" cy="45600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b="1" kern="1200" dirty="0" smtClean="0">
              <a:cs typeface="B Mitra" pitchFamily="2" charset="-78"/>
              <a:hlinkClick xmlns:r="http://schemas.openxmlformats.org/officeDocument/2006/relationships" r:id="" action="ppaction://noaction"/>
            </a:rPr>
            <a:t>تقارن و مختصات</a:t>
          </a:r>
          <a:endParaRPr lang="en-US" sz="2800" b="1" kern="1200" dirty="0">
            <a:cs typeface="B Mitra" pitchFamily="2" charset="-78"/>
          </a:endParaRPr>
        </a:p>
      </dsp:txBody>
      <dsp:txXfrm rot="16200000">
        <a:off x="1878895" y="1382330"/>
        <a:ext cx="802250" cy="4560040"/>
      </dsp:txXfrm>
    </dsp:sp>
    <dsp:sp modelId="{F547B3EF-4E41-4CFB-BF52-0CE8C08732FF}">
      <dsp:nvSpPr>
        <dsp:cNvPr id="0" name=""/>
        <dsp:cNvSpPr/>
      </dsp:nvSpPr>
      <dsp:spPr>
        <a:xfrm>
          <a:off x="4560040" y="3160944"/>
          <a:ext cx="2565022" cy="1002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Mitra" pitchFamily="2" charset="-78"/>
            </a:rPr>
            <a:t>درس چهارم</a:t>
          </a:r>
          <a:endParaRPr lang="en-US" sz="3200" b="1" kern="1200" dirty="0">
            <a:cs typeface="B Mitra" pitchFamily="2" charset="-78"/>
          </a:endParaRPr>
        </a:p>
      </dsp:txBody>
      <dsp:txXfrm>
        <a:off x="4560040" y="3160944"/>
        <a:ext cx="2565022" cy="1002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0B4-E31A-404E-8CB2-A1BF8FE3D23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EC73-C377-4EB3-8E64-D340AF1A3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0B4-E31A-404E-8CB2-A1BF8FE3D23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EC73-C377-4EB3-8E64-D340AF1A3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0B4-E31A-404E-8CB2-A1BF8FE3D23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EC73-C377-4EB3-8E64-D340AF1A38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0B4-E31A-404E-8CB2-A1BF8FE3D23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EC73-C377-4EB3-8E64-D340AF1A3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0B4-E31A-404E-8CB2-A1BF8FE3D23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EC73-C377-4EB3-8E64-D340AF1A38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0B4-E31A-404E-8CB2-A1BF8FE3D23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EC73-C377-4EB3-8E64-D340AF1A3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0B4-E31A-404E-8CB2-A1BF8FE3D23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EC73-C377-4EB3-8E64-D340AF1A3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0B4-E31A-404E-8CB2-A1BF8FE3D23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EC73-C377-4EB3-8E64-D340AF1A3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0B4-E31A-404E-8CB2-A1BF8FE3D23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EC73-C377-4EB3-8E64-D340AF1A3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0B4-E31A-404E-8CB2-A1BF8FE3D23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EC73-C377-4EB3-8E64-D340AF1A3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0B4-E31A-404E-8CB2-A1BF8FE3D23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EC73-C377-4EB3-8E64-D340AF1A3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0B4-E31A-404E-8CB2-A1BF8FE3D23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EC73-C377-4EB3-8E64-D340AF1A3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0B4-E31A-404E-8CB2-A1BF8FE3D23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EC73-C377-4EB3-8E64-D340AF1A3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0B4-E31A-404E-8CB2-A1BF8FE3D23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EC73-C377-4EB3-8E64-D340AF1A3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0B4-E31A-404E-8CB2-A1BF8FE3D23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EC73-C377-4EB3-8E64-D340AF1A3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90B4-E31A-404E-8CB2-A1BF8FE3D23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EC73-C377-4EB3-8E64-D340AF1A3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590B4-E31A-404E-8CB2-A1BF8FE3D23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05EC73-C377-4EB3-8E64-D340AF1A3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slide" Target="slide16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20.xml"/><Relationship Id="rId7" Type="http://schemas.openxmlformats.org/officeDocument/2006/relationships/slide" Target="slide2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Relationship Id="rId9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3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4.xml"/><Relationship Id="rId4" Type="http://schemas.openxmlformats.org/officeDocument/2006/relationships/hyperlink" Target="4_304665944683184297.mp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slide" Target="slide26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slide" Target="slide26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slide" Target="slide26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hyperlink" Target="4_304665944683184297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26.xml"/><Relationship Id="rId7" Type="http://schemas.openxmlformats.org/officeDocument/2006/relationships/slide" Target="slide3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8.xml"/><Relationship Id="rId4" Type="http://schemas.openxmlformats.org/officeDocument/2006/relationships/slide" Target="slide21.xml"/><Relationship Id="rId9" Type="http://schemas.openxmlformats.org/officeDocument/2006/relationships/slide" Target="slide3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slide" Target="slide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392" y="676086"/>
            <a:ext cx="8467344" cy="567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6912475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01782"/>
            <a:ext cx="8573589" cy="592282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800" b="1" dirty="0" smtClean="0">
                <a:solidFill>
                  <a:schemeClr val="tx1"/>
                </a:solidFill>
                <a:cs typeface="B Mitra" pitchFamily="2" charset="-78"/>
              </a:rPr>
              <a:t>تقارن مفسر هندسی در طبیعت و هنر است.دو نوع تقارن </a:t>
            </a:r>
            <a:r>
              <a:rPr lang="fa-IR" sz="2800" b="1" dirty="0" smtClean="0">
                <a:solidFill>
                  <a:srgbClr val="FF0000"/>
                </a:solidFill>
                <a:cs typeface="B Mitra" pitchFamily="2" charset="-78"/>
              </a:rPr>
              <a:t>محوری </a:t>
            </a:r>
            <a:r>
              <a:rPr lang="fa-IR" sz="2800" b="1" dirty="0" smtClean="0">
                <a:solidFill>
                  <a:schemeClr val="tx1"/>
                </a:solidFill>
                <a:cs typeface="B Mitra" pitchFamily="2" charset="-78"/>
              </a:rPr>
              <a:t>و</a:t>
            </a:r>
          </a:p>
          <a:p>
            <a:pPr algn="r" rtl="1">
              <a:buNone/>
            </a:pPr>
            <a:r>
              <a:rPr lang="fa-IR" sz="2800" b="1" dirty="0" smtClean="0">
                <a:cs typeface="B Mitra" pitchFamily="2" charset="-78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cs typeface="B Mitra" pitchFamily="2" charset="-78"/>
              </a:rPr>
              <a:t>چرخشی</a:t>
            </a:r>
            <a:r>
              <a:rPr lang="fa-IR" sz="2800" b="1" dirty="0" smtClean="0">
                <a:cs typeface="B Mitra" pitchFamily="2" charset="-78"/>
              </a:rPr>
              <a:t> </a:t>
            </a:r>
            <a:r>
              <a:rPr lang="fa-IR" sz="2800" b="1" dirty="0" smtClean="0">
                <a:solidFill>
                  <a:schemeClr val="tx1"/>
                </a:solidFill>
                <a:cs typeface="B Mitra" pitchFamily="2" charset="-78"/>
              </a:rPr>
              <a:t>را می شناسید.</a:t>
            </a:r>
          </a:p>
          <a:p>
            <a:pPr algn="r" rtl="1">
              <a:buNone/>
            </a:pPr>
            <a:endParaRPr lang="fa-IR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None/>
            </a:pP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تقارنی که حاصل از تا زدن طرح به گونه‌ای که تمام نقاط یک طرف دقیقا بر روی طرف دیگر منطبق شود را </a:t>
            </a:r>
            <a:r>
              <a:rPr lang="fa-IR" sz="2400" b="1" dirty="0" smtClean="0">
                <a:solidFill>
                  <a:srgbClr val="C00000"/>
                </a:solidFill>
                <a:cs typeface="B Mitra" pitchFamily="2" charset="-78"/>
              </a:rPr>
              <a:t>تقارن محوری </a:t>
            </a: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یا </a:t>
            </a:r>
            <a:r>
              <a:rPr lang="fa-IR" sz="2400" b="1" dirty="0" smtClean="0">
                <a:solidFill>
                  <a:srgbClr val="C00000"/>
                </a:solidFill>
                <a:cs typeface="B Mitra" pitchFamily="2" charset="-78"/>
              </a:rPr>
              <a:t>خط تقارن </a:t>
            </a: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گویند.</a:t>
            </a:r>
            <a:endParaRPr lang="en-US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None/>
            </a:pPr>
            <a:endParaRPr lang="fa-IR" sz="2400" b="1" dirty="0">
              <a:solidFill>
                <a:schemeClr val="tx1"/>
              </a:solidFill>
              <a:cs typeface="B Mitra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2883" y="3356187"/>
            <a:ext cx="6991398" cy="241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171836" y="3711282"/>
            <a:ext cx="1201738" cy="338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Arial" pitchFamily="34" charset="0"/>
                <a:ea typeface="Arial" pitchFamily="34" charset="0"/>
                <a:cs typeface="B Titr" pitchFamily="2" charset="-78"/>
              </a:rPr>
              <a:t>خط  تقارن</a:t>
            </a:r>
            <a:endParaRPr kumimoji="0" lang="fa-I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Titr" pitchFamily="2" charset="-78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1055" y="5763142"/>
            <a:ext cx="95457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 Mitra" pitchFamily="2" charset="-78"/>
              </a:rPr>
              <a:t>این برگ و پروانه هردو یک خط تقارن انعکاسی دارند.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Return 8">
            <a:hlinkClick r:id="rId3" action="ppaction://hlinksldjump" highlightClick="1"/>
          </p:cNvPr>
          <p:cNvSpPr/>
          <p:nvPr/>
        </p:nvSpPr>
        <p:spPr>
          <a:xfrm>
            <a:off x="155448" y="164592"/>
            <a:ext cx="320040" cy="292608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822960"/>
            <a:ext cx="8724405" cy="1795549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یک طرح </a:t>
            </a:r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تقارن چرخشی </a:t>
            </a: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دارد اگر حول یک نقطه کمتر از</a:t>
            </a:r>
            <a:r>
              <a:rPr lang="fa-IR" sz="2400" b="1" baseline="30000" dirty="0" smtClean="0">
                <a:solidFill>
                  <a:schemeClr val="tx1"/>
                </a:solidFill>
                <a:cs typeface="B Mitra" pitchFamily="2" charset="-78"/>
              </a:rPr>
              <a:t>°</a:t>
            </a: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180(نیم صفحه)در جهت </a:t>
            </a:r>
          </a:p>
          <a:p>
            <a:pPr algn="r" rtl="1">
              <a:buNone/>
            </a:pPr>
            <a:endParaRPr lang="fa-IR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None/>
            </a:pP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عقربه های ساعت دوران دهیم، به شکل اولیه خود درآید.</a:t>
            </a:r>
          </a:p>
          <a:p>
            <a:pPr algn="r" rtl="1">
              <a:buNone/>
            </a:pPr>
            <a:endParaRPr lang="fa-IR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None/>
            </a:pPr>
            <a:endParaRPr lang="fa-IR" sz="2400" b="1" baseline="30000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None/>
            </a:pP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 </a:t>
            </a:r>
            <a:endParaRPr lang="en-US" sz="2400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/>
            <a:endParaRPr lang="fa-IR" sz="24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Return 9">
            <a:hlinkClick r:id="rId2" action="ppaction://hlinksldjump" highlightClick="1"/>
          </p:cNvPr>
          <p:cNvSpPr/>
          <p:nvPr/>
        </p:nvSpPr>
        <p:spPr>
          <a:xfrm>
            <a:off x="155448" y="164592"/>
            <a:ext cx="320040" cy="292608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ttps://encrypted-tbn0.gstatic.com/images?q=tbn:ANd9GcSM_ldj3Nws68ChaedkWzWAZkLj_Kws8vh-z4qzF24NREbMUbO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6728" y="2798618"/>
            <a:ext cx="399010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06583"/>
            <a:ext cx="8596668" cy="5334780"/>
          </a:xfrm>
        </p:spPr>
        <p:txBody>
          <a:bodyPr/>
          <a:lstStyle/>
          <a:p>
            <a:pPr algn="r" rtl="1">
              <a:buNone/>
            </a:pP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یک شکل</a:t>
            </a:r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 تقارن مرکزی</a:t>
            </a: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 دارد هرگاه بعد از چرخش</a:t>
            </a:r>
            <a:r>
              <a:rPr lang="fa-IR" sz="2400" b="1" baseline="30000" dirty="0" smtClean="0">
                <a:solidFill>
                  <a:schemeClr val="tx1"/>
                </a:solidFill>
                <a:cs typeface="B Mitra" pitchFamily="2" charset="-78"/>
              </a:rPr>
              <a:t>°</a:t>
            </a: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180(نیم صفحه)حول نقطه‌ای </a:t>
            </a:r>
          </a:p>
          <a:p>
            <a:pPr algn="r" rtl="1">
              <a:buNone/>
            </a:pP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شکل یا طرح بر روی خودش منطبق شود.</a:t>
            </a:r>
            <a:endParaRPr lang="en-US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None/>
            </a:pPr>
            <a:endParaRPr lang="fa-IR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None/>
            </a:pP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به نقطه‌ای که طرح را حول آن با چرخش</a:t>
            </a:r>
            <a:r>
              <a:rPr lang="fa-IR" sz="2400" b="1" baseline="30000" dirty="0" smtClean="0">
                <a:solidFill>
                  <a:schemeClr val="tx1"/>
                </a:solidFill>
                <a:cs typeface="B Mitra" pitchFamily="2" charset="-78"/>
              </a:rPr>
              <a:t>°</a:t>
            </a: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180(نیم صفحه) برروی خودش منطبق </a:t>
            </a:r>
          </a:p>
          <a:p>
            <a:pPr algn="r" rtl="1">
              <a:buNone/>
            </a:pP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می‌شود </a:t>
            </a:r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مرکزتقارن</a:t>
            </a: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 گویند.</a:t>
            </a:r>
          </a:p>
          <a:p>
            <a:endParaRPr lang="fa-IR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6033" y="3369819"/>
            <a:ext cx="4749100" cy="191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9238" y="3390034"/>
            <a:ext cx="220763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Return 8">
            <a:hlinkClick r:id="rId4" action="ppaction://hlinksldjump" highlightClick="1"/>
          </p:cNvPr>
          <p:cNvSpPr/>
          <p:nvPr/>
        </p:nvSpPr>
        <p:spPr>
          <a:xfrm>
            <a:off x="155448" y="164592"/>
            <a:ext cx="320040" cy="292608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25491" y="5735782"/>
            <a:ext cx="2479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>
                <a:hlinkClick r:id="rId5" action="ppaction://hlinksldjump"/>
              </a:rPr>
              <a:t>دست ورزی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4073"/>
            <a:ext cx="8596668" cy="1556327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  <a:cs typeface="B Mitra" panose="00000400000000000000" pitchFamily="2" charset="-78"/>
              </a:rPr>
              <a:t>مركز تقارن مربع </a:t>
            </a:r>
            <a:r>
              <a:rPr lang="fa-I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  <a:cs typeface="B Mitra" panose="00000400000000000000" pitchFamily="2" charset="-78"/>
              </a:rPr>
              <a:t/>
            </a:r>
            <a:br>
              <a:rPr lang="fa-I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  <a:cs typeface="B Mitra" panose="00000400000000000000" pitchFamily="2" charset="-78"/>
              </a:rPr>
            </a:br>
            <a:r>
              <a:rPr lang="fa-IR" sz="28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/>
            </a:r>
            <a:br>
              <a:rPr lang="fa-IR" sz="28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</a:br>
            <a:r>
              <a:rPr lang="fa-IR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Calibri"/>
                <a:cs typeface="B Mitra" panose="00000400000000000000" pitchFamily="2" charset="-78"/>
              </a:rPr>
              <a:t>مربع را </a:t>
            </a:r>
            <a:r>
              <a:rPr lang="fa-IR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Calibri"/>
                <a:cs typeface="B Mitra" panose="00000400000000000000" pitchFamily="2" charset="-78"/>
              </a:rPr>
              <a:t>به اندازه 180 درجه مي </a:t>
            </a:r>
            <a:r>
              <a:rPr lang="fa-IR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Calibri"/>
                <a:cs typeface="B Mitra" panose="00000400000000000000" pitchFamily="2" charset="-78"/>
              </a:rPr>
              <a:t>چرخانيم</a:t>
            </a:r>
            <a:r>
              <a:rPr lang="fa-IR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Calibri"/>
                <a:cs typeface="B Mitra" panose="00000400000000000000" pitchFamily="2" charset="-78"/>
              </a:rPr>
              <a:t> </a:t>
            </a:r>
            <a:r>
              <a:rPr lang="fa-IR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Calibri"/>
                <a:cs typeface="B Mitra" panose="00000400000000000000" pitchFamily="2" charset="-78"/>
              </a:rPr>
              <a:t>(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Calibri"/>
                <a:cs typeface="B Mitra" panose="00000400000000000000" pitchFamily="2" charset="-78"/>
              </a:rPr>
              <a:t>A</a:t>
            </a:r>
            <a:r>
              <a:rPr lang="fa-IR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Calibri"/>
                <a:cs typeface="B Mitra" panose="00000400000000000000" pitchFamily="2" charset="-78"/>
              </a:rPr>
              <a:t> كاغذ </a:t>
            </a:r>
            <a:r>
              <a:rPr lang="fa-IR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Calibri"/>
                <a:cs typeface="B Mitra" panose="00000400000000000000" pitchFamily="2" charset="-78"/>
              </a:rPr>
              <a:t>پوستي )</a:t>
            </a:r>
            <a:endParaRPr lang="en-US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2039" y="2458292"/>
            <a:ext cx="3407959" cy="3286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6209" y="3131957"/>
            <a:ext cx="2078916" cy="1938696"/>
          </a:xfrm>
          <a:prstGeom prst="rect">
            <a:avLst/>
          </a:prstGeom>
        </p:spPr>
      </p:pic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Return 8">
            <a:hlinkClick r:id="rId4" action="ppaction://hlinksldjump" highlightClick="1"/>
          </p:cNvPr>
          <p:cNvSpPr/>
          <p:nvPr/>
        </p:nvSpPr>
        <p:spPr>
          <a:xfrm>
            <a:off x="155448" y="164592"/>
            <a:ext cx="320040" cy="292608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552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Calibri"/>
                <a:cs typeface="B Mitra" panose="00000400000000000000" pitchFamily="2" charset="-78"/>
              </a:rPr>
              <a:t>آیا مثلث </a:t>
            </a:r>
            <a:r>
              <a:rPr lang="fa-IR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Calibri"/>
                <a:cs typeface="B Mitra" panose="00000400000000000000" pitchFamily="2" charset="-78"/>
              </a:rPr>
              <a:t>نيز مركز دوران دارد </a:t>
            </a:r>
            <a:r>
              <a:rPr lang="fa-IR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Calibri"/>
                <a:cs typeface="B Mitra" panose="00000400000000000000" pitchFamily="2" charset="-78"/>
              </a:rPr>
              <a:t>؟</a:t>
            </a:r>
            <a:endParaRPr lang="en-US" sz="2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Return 10">
            <a:hlinkClick r:id="rId2" action="ppaction://hlinksldjump" highlightClick="1"/>
          </p:cNvPr>
          <p:cNvSpPr/>
          <p:nvPr/>
        </p:nvSpPr>
        <p:spPr>
          <a:xfrm>
            <a:off x="155448" y="164592"/>
            <a:ext cx="320040" cy="292608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49783" y="2716039"/>
            <a:ext cx="2335794" cy="24715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91380" y="2984848"/>
            <a:ext cx="2055660" cy="185645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491619" y="3022349"/>
            <a:ext cx="2038538" cy="1827290"/>
            <a:chOff x="8941806" y="2895601"/>
            <a:chExt cx="2038538" cy="1827290"/>
          </a:xfrm>
        </p:grpSpPr>
        <p:cxnSp>
          <p:nvCxnSpPr>
            <p:cNvPr id="21" name="Straight Connector 20"/>
            <p:cNvCxnSpPr/>
            <p:nvPr/>
          </p:nvCxnSpPr>
          <p:spPr>
            <a:xfrm rot="16200000" flipH="1">
              <a:off x="9563477" y="3298480"/>
              <a:ext cx="1819746" cy="1013988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8546474" y="3304518"/>
              <a:ext cx="1819744" cy="1004933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8941806" y="4707801"/>
              <a:ext cx="2021941" cy="1509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3200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b="1" dirty="0">
                <a:solidFill>
                  <a:prstClr val="black"/>
                </a:solidFill>
                <a:latin typeface="Calibri"/>
                <a:cs typeface="B Mitra" panose="00000400000000000000" pitchFamily="2" charset="-78"/>
              </a:rPr>
              <a:t>5 </a:t>
            </a:r>
            <a:r>
              <a:rPr lang="fa-IR" sz="2800" b="1" dirty="0" smtClean="0">
                <a:solidFill>
                  <a:prstClr val="black"/>
                </a:solidFill>
                <a:latin typeface="Calibri"/>
                <a:cs typeface="B Mitra" panose="00000400000000000000" pitchFamily="2" charset="-78"/>
              </a:rPr>
              <a:t>ضلعي</a:t>
            </a:r>
            <a:endParaRPr lang="en-US" sz="2000" b="1" dirty="0">
              <a:cs typeface="B Mitra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087" y="2455244"/>
            <a:ext cx="3401863" cy="3292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4389" y="3125861"/>
            <a:ext cx="2182557" cy="1950889"/>
          </a:xfrm>
          <a:prstGeom prst="rect">
            <a:avLst/>
          </a:prstGeom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1" name="Action Button: Return 10">
            <a:hlinkClick r:id="rId4" action="ppaction://hlinksldjump" highlightClick="1"/>
          </p:cNvPr>
          <p:cNvSpPr/>
          <p:nvPr/>
        </p:nvSpPr>
        <p:spPr>
          <a:xfrm>
            <a:off x="155448" y="164592"/>
            <a:ext cx="320040" cy="292608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59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b="1" dirty="0">
                <a:solidFill>
                  <a:prstClr val="black"/>
                </a:solidFill>
                <a:latin typeface="Calibri"/>
                <a:cs typeface="B Mitra" panose="00000400000000000000" pitchFamily="2" charset="-78"/>
              </a:rPr>
              <a:t>6 </a:t>
            </a:r>
            <a:r>
              <a:rPr lang="fa-IR" sz="2800" b="1" dirty="0" smtClean="0">
                <a:solidFill>
                  <a:prstClr val="black"/>
                </a:solidFill>
                <a:latin typeface="Calibri"/>
                <a:cs typeface="B Mitra" panose="00000400000000000000" pitchFamily="2" charset="-78"/>
              </a:rPr>
              <a:t>ضلعي</a:t>
            </a:r>
            <a:endParaRPr lang="en-US" sz="2000" dirty="0">
              <a:cs typeface="B Mitra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1688" y="2277823"/>
            <a:ext cx="3407959" cy="329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7547" y="2985019"/>
            <a:ext cx="2036240" cy="1877731"/>
          </a:xfrm>
          <a:prstGeom prst="rect">
            <a:avLst/>
          </a:prstGeom>
        </p:spPr>
      </p:pic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Return 9">
            <a:hlinkClick r:id="rId4" action="ppaction://hlinksldjump" highlightClick="1"/>
          </p:cNvPr>
          <p:cNvSpPr/>
          <p:nvPr/>
        </p:nvSpPr>
        <p:spPr>
          <a:xfrm>
            <a:off x="155448" y="164592"/>
            <a:ext cx="320040" cy="292608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459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46" y="568037"/>
            <a:ext cx="8992392" cy="5825838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Mitra" pitchFamily="2" charset="-78"/>
              </a:rPr>
              <a:t>بیشتر بدانیم : </a:t>
            </a:r>
          </a:p>
          <a:p>
            <a:pPr algn="r" rtl="1">
              <a:buNone/>
            </a:pPr>
            <a:r>
              <a:rPr lang="fa-IR" sz="2800" b="1" dirty="0" smtClean="0">
                <a:solidFill>
                  <a:srgbClr val="FF0000"/>
                </a:solidFill>
                <a:cs typeface="B Mitra" pitchFamily="2" charset="-78"/>
              </a:rPr>
              <a:t>مرتبه دوران چرخشی </a:t>
            </a:r>
          </a:p>
          <a:p>
            <a:pPr algn="r" rtl="1">
              <a:buNone/>
            </a:pPr>
            <a:endParaRPr lang="fa-IR" sz="20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r" rtl="1">
              <a:buNone/>
            </a:pP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به تعداد دفعاتی که شکل را حول نقطه‌ای می‌چرخانیم تا شکل به حالت اولیه خود </a:t>
            </a:r>
          </a:p>
          <a:p>
            <a:pPr algn="r" rtl="1">
              <a:buNone/>
            </a:pP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برگردد گفته می‌شود.</a:t>
            </a:r>
            <a:endParaRPr lang="en-US" sz="2400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None/>
            </a:pPr>
            <a:endParaRPr lang="fa-IR" sz="2600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None/>
            </a:pPr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برای مثال مرتبه دوران چرخشی این سبد 3 است. </a:t>
            </a:r>
          </a:p>
          <a:p>
            <a:pPr algn="r" rtl="1">
              <a:buNone/>
            </a:pPr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زیرا که با سه بار چرخش 120 درجه ای به شکل اولیه خود</a:t>
            </a:r>
          </a:p>
          <a:p>
            <a:pPr algn="r" rtl="1">
              <a:buNone/>
            </a:pPr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 برمی گردد.</a:t>
            </a:r>
            <a:endParaRPr lang="fa-IR" sz="2000" b="1" baseline="30000" dirty="0" smtClean="0">
              <a:cs typeface="B Mitra" pitchFamily="2" charset="-78"/>
            </a:endParaRPr>
          </a:p>
          <a:p>
            <a:pPr algn="r" rtl="1">
              <a:buNone/>
            </a:pPr>
            <a:endParaRPr lang="en-US" sz="2000" dirty="0" smtClean="0">
              <a:cs typeface="B Mitra" pitchFamily="2" charset="-78"/>
            </a:endParaRPr>
          </a:p>
          <a:p>
            <a:pPr algn="r" rtl="1">
              <a:buNone/>
            </a:pPr>
            <a:r>
              <a:rPr lang="fa-IR" sz="2000" dirty="0" smtClean="0">
                <a:cs typeface="B Mitra" pitchFamily="2" charset="-78"/>
              </a:rPr>
              <a:t> </a:t>
            </a:r>
            <a:endParaRPr lang="en-US" sz="2000" dirty="0" smtClean="0">
              <a:cs typeface="B Mitra" pitchFamily="2" charset="-78"/>
            </a:endParaRPr>
          </a:p>
          <a:p>
            <a:pPr algn="r" rtl="1">
              <a:buNone/>
            </a:pPr>
            <a:endParaRPr lang="fa-IR" sz="2000" dirty="0">
              <a:cs typeface="B Mitra" pitchFamily="2" charset="-78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1216034" y="3045626"/>
          <a:ext cx="2801784" cy="2892489"/>
        </p:xfrm>
        <a:graphic>
          <a:graphicData uri="http://schemas.openxmlformats.org/presentationml/2006/ole">
            <p:oleObj spid="_x0000_s3119" name="Bitmap Image" r:id="rId3" imgW="2895238" imgH="2834886" progId="PBrush">
              <p:embed/>
            </p:oleObj>
          </a:graphicData>
        </a:graphic>
      </p:graphicFrame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4700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Return 8">
            <a:hlinkClick r:id="rId4" action="ppaction://hlinksldjump" highlightClick="1"/>
          </p:cNvPr>
          <p:cNvSpPr/>
          <p:nvPr/>
        </p:nvSpPr>
        <p:spPr>
          <a:xfrm>
            <a:off x="155448" y="164592"/>
            <a:ext cx="320040" cy="292608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160328" y="5791200"/>
            <a:ext cx="21751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C000"/>
                </a:solidFill>
                <a:hlinkClick r:id="rId5" action="ppaction://hlinksldjump"/>
              </a:rPr>
              <a:t>دست ورزی </a:t>
            </a:r>
            <a:endParaRPr lang="fa-IR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19" y="347472"/>
            <a:ext cx="4946905" cy="822613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Titr" pitchFamily="2" charset="-78"/>
              </a:rPr>
              <a:t>بررسی طولی تقارن</a:t>
            </a:r>
            <a:br>
              <a:rPr lang="fa-I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Titr" pitchFamily="2" charset="-78"/>
              </a:rPr>
            </a:br>
            <a:r>
              <a:rPr lang="fa-I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Titr" pitchFamily="2" charset="-78"/>
              </a:rPr>
              <a:t> </a:t>
            </a:r>
            <a:br>
              <a:rPr lang="fa-I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Titr" pitchFamily="2" charset="-78"/>
              </a:rPr>
            </a:br>
            <a:r>
              <a:rPr lang="en-US" dirty="0" smtClean="0">
                <a:cs typeface="B Titr" pitchFamily="2" charset="-78"/>
              </a:rPr>
              <a:t/>
            </a:r>
            <a:br>
              <a:rPr lang="en-US" dirty="0" smtClean="0">
                <a:cs typeface="B Titr" pitchFamily="2" charset="-78"/>
              </a:rPr>
            </a:br>
            <a:endParaRPr lang="en-US" b="1" cap="all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820096" y="1892135"/>
            <a:ext cx="3380509" cy="342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ü"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B Nazanin" panose="00000400000000000000" pitchFamily="2" charset="-78"/>
                <a:hlinkClick r:id="rId2" action="ppaction://hlinksldjump"/>
              </a:rPr>
              <a:t>تقارن در پایه اول </a:t>
            </a:r>
            <a:endParaRPr kumimoji="0" lang="fa-IR" sz="3200" b="1" i="0" u="none" strike="noStrike" kern="1200" cap="none" spc="0" normalizeH="0" baseline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273050" marR="0" lvl="0" indent="-27305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ü"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B Nazanin" panose="00000400000000000000" pitchFamily="2" charset="-78"/>
                <a:hlinkClick r:id="rId3" action="ppaction://hlinksldjump"/>
              </a:rPr>
              <a:t>تقارن در پایه دوم</a:t>
            </a:r>
            <a:r>
              <a:rPr kumimoji="0" lang="fa-IR" sz="3200" b="1" i="0" u="none" strike="noStrike" kern="1200" cap="none" spc="0" normalizeH="0" baseline="0" noProof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B Nazanin" panose="00000400000000000000" pitchFamily="2" charset="-78"/>
                <a:hlinkClick r:id="rId4" action="ppaction://hlinksldjump"/>
              </a:rPr>
              <a:t> </a:t>
            </a:r>
            <a:endParaRPr kumimoji="0" lang="fa-IR" sz="3200" b="1" i="0" u="none" strike="noStrike" kern="1200" cap="none" spc="0" normalizeH="0" baseline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273050" marR="0" lvl="0" indent="-27305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ü"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B Nazanin" panose="00000400000000000000" pitchFamily="2" charset="-78"/>
                <a:hlinkClick r:id="rId4" action="ppaction://hlinksldjump"/>
              </a:rPr>
              <a:t>تقارن در پایه سوم</a:t>
            </a:r>
            <a:endParaRPr kumimoji="0" lang="fa-IR" sz="3200" b="1" i="0" u="none" strike="noStrike" kern="1200" cap="none" spc="0" normalizeH="0" baseline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273050" marR="0" lvl="0" indent="-27305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ü"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B Nazanin" panose="00000400000000000000" pitchFamily="2" charset="-78"/>
                <a:hlinkClick r:id="rId5" action="ppaction://hlinksldjump"/>
              </a:rPr>
              <a:t>تقارن در پایه چهارم</a:t>
            </a:r>
            <a:endParaRPr kumimoji="0" lang="fa-IR" sz="3200" b="1" i="0" u="none" strike="noStrike" kern="1200" cap="none" spc="0" normalizeH="0" baseline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273050" marR="0" lvl="0" indent="-27305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ü"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B Nazanin" panose="00000400000000000000" pitchFamily="2" charset="-78"/>
                <a:hlinkClick r:id="rId6" action="ppaction://hlinksldjump"/>
              </a:rPr>
              <a:t>تقارن در پایه پنجم </a:t>
            </a:r>
            <a:endParaRPr kumimoji="0" lang="fa-IR" sz="3200" b="1" i="0" u="none" strike="noStrike" kern="1200" cap="none" spc="0" normalizeH="0" baseline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273050" indent="-273050" algn="r" defTabSz="914400" rtl="1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ü"/>
            </a:pPr>
            <a:r>
              <a:rPr lang="fa-IR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B Nazanin" panose="00000400000000000000" pitchFamily="2" charset="-78"/>
                <a:hlinkClick r:id="rId7" action="ppaction://hlinksldjump"/>
              </a:rPr>
              <a:t>کاربرد تقارن </a:t>
            </a:r>
            <a:endParaRPr lang="fa-IR" sz="32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cs typeface="B Nazanin" panose="00000400000000000000" pitchFamily="2" charset="-78"/>
            </a:endParaRPr>
          </a:p>
          <a:p>
            <a:pPr marL="273050" marR="0" lvl="0" indent="-27305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itchFamily="2" charset="2"/>
              <a:buChar char="ü"/>
              <a:tabLst/>
              <a:defRPr/>
            </a:pPr>
            <a:endParaRPr kumimoji="0" lang="fa-IR" sz="3200" b="1" i="0" u="none" strike="noStrike" kern="1200" cap="none" spc="0" normalizeH="0" baseline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273050" marR="0" lvl="0" indent="-27305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fa-IR" sz="2600" b="1" i="0" u="none" strike="noStrike" kern="1200" cap="none" spc="0" normalizeH="0" baseline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829" y="1290181"/>
            <a:ext cx="4976949" cy="53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Return 8">
            <a:hlinkClick r:id="rId9" action="ppaction://hlinksldjump" highlightClick="1"/>
          </p:cNvPr>
          <p:cNvSpPr/>
          <p:nvPr/>
        </p:nvSpPr>
        <p:spPr>
          <a:xfrm>
            <a:off x="155448" y="164592"/>
            <a:ext cx="320040" cy="292608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87" y="5596421"/>
            <a:ext cx="4092595" cy="600635"/>
          </a:xfrm>
        </p:spPr>
        <p:txBody>
          <a:bodyPr>
            <a:noAutofit/>
          </a:bodyPr>
          <a:lstStyle/>
          <a:p>
            <a:pPr algn="r" rtl="1"/>
            <a:r>
              <a:rPr lang="fa-IR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/>
            </a:r>
            <a:br>
              <a:rPr lang="fa-IR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endParaRPr lang="en-US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1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7084" y="1136073"/>
            <a:ext cx="3911969" cy="572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66801"/>
            <a:ext cx="4876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48801" y="263236"/>
            <a:ext cx="234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buFont typeface="Wingdings" pitchFamily="2" charset="2"/>
              <a:buChar char="Ø"/>
            </a:pP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پایه اول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136073"/>
            <a:ext cx="3380510" cy="57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4178304" y="182571"/>
            <a:ext cx="2533066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B Mitra" pitchFamily="2" charset="-78"/>
              </a:rPr>
              <a:t>آشنایی با مفهوم تقارن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Return 16">
            <a:hlinkClick r:id="rId5" action="ppaction://hlinksldjump" highlightClick="1"/>
          </p:cNvPr>
          <p:cNvSpPr/>
          <p:nvPr/>
        </p:nvSpPr>
        <p:spPr>
          <a:xfrm>
            <a:off x="155448" y="173736"/>
            <a:ext cx="320040" cy="283464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66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 mitra"/>
                <a:cs typeface="B Mitra" pitchFamily="2" charset="-78"/>
              </a:rPr>
              <a:t>آموزش کتاب جدید التالیف ریاضی پایه ششم دوره ابتدایی</a:t>
            </a:r>
            <a:br>
              <a:rPr lang="fa-IR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 mitra"/>
                <a:cs typeface="B Mitra" pitchFamily="2" charset="-78"/>
              </a:rPr>
            </a:br>
            <a:r>
              <a:rPr lang="fa-IR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 mitra"/>
                <a:cs typeface="B Mitra" pitchFamily="2" charset="-78"/>
              </a:rPr>
              <a:t> </a:t>
            </a:r>
            <a:br>
              <a:rPr lang="fa-IR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 mitra"/>
                <a:cs typeface="B Mitra" pitchFamily="2" charset="-78"/>
              </a:rPr>
            </a:br>
            <a:endParaRPr lang="en-US" sz="3200" dirty="0">
              <a:latin typeface="B mitra"/>
              <a:cs typeface="B Mitr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0440" y="5861304"/>
            <a:ext cx="313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Titr" pitchFamily="2" charset="-78"/>
              </a:rPr>
              <a:t>سال تحصیلی96-1395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1438" y="1401611"/>
            <a:ext cx="4507991" cy="244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99465" y="195942"/>
            <a:ext cx="247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buFont typeface="Wingdings" pitchFamily="2" charset="2"/>
              <a:buChar char="Ø"/>
            </a:pPr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پایه دوم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6445" y="837539"/>
            <a:ext cx="3754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معرفی خط تقارن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023" y="1476101"/>
            <a:ext cx="3984171" cy="206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469176" y="851143"/>
            <a:ext cx="2521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رسم خط تقارن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Return 16">
            <a:hlinkClick r:id="rId4" action="ppaction://hlinksldjump" highlightClick="1"/>
          </p:cNvPr>
          <p:cNvSpPr/>
          <p:nvPr/>
        </p:nvSpPr>
        <p:spPr>
          <a:xfrm>
            <a:off x="155448" y="173736"/>
            <a:ext cx="320040" cy="283464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38492" y="3874979"/>
            <a:ext cx="5207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رسم قرینه شکل نسبت به خط تقارن</a:t>
            </a:r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endParaRPr lang="fa-I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2953" y="3735855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تقارن چهار قسمتی </a:t>
            </a:r>
            <a:endParaRPr lang="fa-I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cstate="print"/>
          <a:stretch>
            <a:fillRect/>
          </a:stretch>
        </p:blipFill>
        <p:spPr bwMode="auto">
          <a:xfrm>
            <a:off x="6089763" y="4774588"/>
            <a:ext cx="37814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647" y="4344765"/>
            <a:ext cx="4088674" cy="191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Straight Connector 25"/>
          <p:cNvCxnSpPr/>
          <p:nvPr/>
        </p:nvCxnSpPr>
        <p:spPr>
          <a:xfrm rot="16200000" flipH="1">
            <a:off x="2592977" y="3428999"/>
            <a:ext cx="5068388" cy="65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5131" y="3683726"/>
            <a:ext cx="10084526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91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04" y="483325"/>
            <a:ext cx="8897547" cy="851699"/>
          </a:xfrm>
        </p:spPr>
        <p:txBody>
          <a:bodyPr>
            <a:noAutofit/>
          </a:bodyPr>
          <a:lstStyle/>
          <a:p>
            <a:pPr algn="ctr"/>
            <a:r>
              <a:rPr lang="fa-IR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تمرینات چالشی و بدفهمی های </a:t>
            </a:r>
            <a:r>
              <a:rPr lang="fa-IR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  <a:hlinkClick r:id="rId2" action="ppaction://hlinksldjump"/>
              </a:rPr>
              <a:t>تقارن</a:t>
            </a:r>
            <a:r>
              <a:rPr lang="fa-IR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/>
            </a:r>
            <a:br>
              <a:rPr lang="fa-IR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</a:br>
            <a:r>
              <a:rPr lang="fa-IR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br>
              <a:rPr lang="fa-IR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</a:br>
            <a:r>
              <a:rPr lang="fa-IR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/>
            </a:r>
            <a:br>
              <a:rPr lang="fa-IR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</a:br>
            <a:r>
              <a:rPr lang="fa-IR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/>
            </a:r>
            <a:br>
              <a:rPr lang="fa-IR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14609" y="2984976"/>
            <a:ext cx="7322820" cy="223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98448" y="1219200"/>
            <a:ext cx="7845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tx2">
                    <a:lumMod val="50000"/>
                  </a:schemeClr>
                </a:solidFill>
                <a:cs typeface="B Mitra" pitchFamily="2" charset="-78"/>
              </a:rPr>
              <a:t>داخل هر شکلی مرکز تقارن آن شکل است این فعالیت نشان  می دهد که</a:t>
            </a:r>
          </a:p>
          <a:p>
            <a:pPr algn="r" rtl="1"/>
            <a:endParaRPr lang="fa-IR" sz="2400" b="1" dirty="0" smtClean="0">
              <a:solidFill>
                <a:schemeClr val="tx2">
                  <a:lumMod val="50000"/>
                </a:schemeClr>
              </a:solidFill>
              <a:cs typeface="B Mitra" pitchFamily="2" charset="-78"/>
            </a:endParaRPr>
          </a:p>
          <a:p>
            <a:pPr algn="r" rtl="1"/>
            <a:r>
              <a:rPr lang="fa-IR" sz="2400" b="1" dirty="0" smtClean="0">
                <a:solidFill>
                  <a:schemeClr val="tx2">
                    <a:lumMod val="50000"/>
                  </a:schemeClr>
                </a:solidFill>
                <a:cs typeface="B Mitra" pitchFamily="2" charset="-78"/>
              </a:rPr>
              <a:t> اینگونه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cs typeface="B Mitra" pitchFamily="2" charset="-78"/>
              </a:rPr>
              <a:t> </a:t>
            </a:r>
            <a:r>
              <a:rPr lang="fa-IR" sz="2400" b="1" dirty="0" smtClean="0">
                <a:solidFill>
                  <a:schemeClr val="tx2">
                    <a:lumMod val="50000"/>
                  </a:schemeClr>
                </a:solidFill>
                <a:cs typeface="B Mitra" pitchFamily="2" charset="-78"/>
              </a:rPr>
              <a:t>نیست.</a:t>
            </a:r>
            <a:endParaRPr lang="en-US" sz="2400" dirty="0">
              <a:cs typeface="B Mitra" pitchFamily="2" charset="-78"/>
            </a:endParaRPr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Return 8">
            <a:hlinkClick r:id="rId4" action="ppaction://hlinksldjump" highlightClick="1"/>
          </p:cNvPr>
          <p:cNvSpPr/>
          <p:nvPr/>
        </p:nvSpPr>
        <p:spPr>
          <a:xfrm>
            <a:off x="155448" y="164592"/>
            <a:ext cx="320040" cy="292608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382" y="326136"/>
            <a:ext cx="8596668" cy="670560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 smtClean="0">
                <a:solidFill>
                  <a:srgbClr val="C00000"/>
                </a:solidFill>
                <a:cs typeface="B Titr" pitchFamily="2" charset="-78"/>
              </a:rPr>
              <a:t>مفهوم تقارن مرکزی و مرکز تقارن:</a:t>
            </a:r>
            <a:endParaRPr lang="en-US" sz="3200" b="1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" y="1758261"/>
            <a:ext cx="8666335" cy="4090852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حتی گاهی تفکیک این دو برای معلمان نیز دشوار است.</a:t>
            </a:r>
          </a:p>
          <a:p>
            <a:pPr algn="r" rtl="1">
              <a:buNone/>
            </a:pPr>
            <a:endParaRPr lang="fa-IR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برای اطلاعات بیشتر مراجعه شود به مبانی نظری تقارن  </a:t>
            </a:r>
          </a:p>
          <a:p>
            <a:pPr algn="r" rtl="1">
              <a:buFont typeface="Wingdings" pitchFamily="2" charset="2"/>
              <a:buChar char="q"/>
            </a:pPr>
            <a:endParaRPr lang="fa-IR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در کتاب نیز به این بدفهمی توجه شده مثال های بیان شده نمونه ای از این توجه </a:t>
            </a:r>
          </a:p>
          <a:p>
            <a:pPr algn="r" rtl="1">
              <a:buNone/>
            </a:pP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است.</a:t>
            </a: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2" action="ppaction://hlinksldjump" highlightClick="1"/>
          </p:cNvPr>
          <p:cNvSpPr/>
          <p:nvPr/>
        </p:nvSpPr>
        <p:spPr>
          <a:xfrm>
            <a:off x="155448" y="173736"/>
            <a:ext cx="320040" cy="283464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Information 7">
            <a:hlinkClick r:id="rId3" action="ppaction://hlinksldjump" highlightClick="1"/>
          </p:cNvPr>
          <p:cNvSpPr/>
          <p:nvPr/>
        </p:nvSpPr>
        <p:spPr>
          <a:xfrm>
            <a:off x="2479964" y="2743199"/>
            <a:ext cx="457200" cy="42949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22592" y="329184"/>
            <a:ext cx="240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Titr" pitchFamily="2" charset="-78"/>
              </a:rPr>
              <a:t>فعالیت صفحه 66 و 64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Return 8">
            <a:hlinkClick r:id="rId2" action="ppaction://hlinksldjump" highlightClick="1"/>
          </p:cNvPr>
          <p:cNvSpPr/>
          <p:nvPr/>
        </p:nvSpPr>
        <p:spPr>
          <a:xfrm>
            <a:off x="155448" y="173736"/>
            <a:ext cx="320040" cy="283464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6571"/>
            <a:ext cx="10972800" cy="888275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 smtClean="0">
                <a:solidFill>
                  <a:srgbClr val="C00000"/>
                </a:solidFill>
                <a:cs typeface="B Titr" pitchFamily="2" charset="-78"/>
              </a:rPr>
              <a:t>تفاوت تقارن مرکزی و تقارن</a:t>
            </a:r>
            <a:r>
              <a:rPr lang="fa-IR" sz="3200" b="1" dirty="0" smtClean="0">
                <a:solidFill>
                  <a:srgbClr val="C00000"/>
                </a:solidFill>
                <a:cs typeface="B Titr" pitchFamily="2" charset="-78"/>
                <a:hlinkClick r:id="rId2" action="ppaction://hlinksldjump"/>
              </a:rPr>
              <a:t> چرخشی</a:t>
            </a:r>
            <a:endParaRPr lang="en-US" sz="3200" b="1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2880" y="1158675"/>
            <a:ext cx="9509760" cy="4992190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وقتی شکلی به اندازه ی 180 درجه حول نقطه ای بچرخد و روی خودش منطبق شود</a:t>
            </a:r>
            <a:endParaRPr lang="en-US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/>
            <a:endParaRPr lang="en-US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None/>
            </a:pP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 می گوییم شکل تقارن مرکزی دارد.</a:t>
            </a:r>
          </a:p>
          <a:p>
            <a:pPr algn="r" rtl="1"/>
            <a:endParaRPr lang="fa-IR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None/>
            </a:pPr>
            <a:endParaRPr lang="fa-IR" sz="2400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وقتی شکلی را حول یک نقطه به اندازه ی 180 درجه یا کمتر در جهت عقربه های ساعت </a:t>
            </a:r>
            <a:endParaRPr lang="en-US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/>
            <a:endParaRPr lang="en-US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None/>
            </a:pP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می چرخانیم و شکل روی خودش می افتد می گوییم </a:t>
            </a:r>
            <a:endParaRPr lang="en-US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None/>
            </a:pPr>
            <a:endParaRPr lang="en-US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None/>
            </a:pP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شکل،تقارن چرخشی دارد.</a:t>
            </a:r>
          </a:p>
          <a:p>
            <a:pPr algn="r" rtl="1"/>
            <a:endParaRPr lang="fa-IR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/>
            <a:endParaRPr lang="fa-IR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None/>
            </a:pPr>
            <a:endParaRPr lang="en-US" sz="24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Return 9">
            <a:hlinkClick r:id="rId3" action="ppaction://hlinksldjump" highlightClick="1"/>
          </p:cNvPr>
          <p:cNvSpPr/>
          <p:nvPr/>
        </p:nvSpPr>
        <p:spPr>
          <a:xfrm>
            <a:off x="155448" y="173736"/>
            <a:ext cx="320040" cy="283464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5688" y="530352"/>
            <a:ext cx="7278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B Mitra" pitchFamily="2" charset="-78"/>
              </a:rPr>
              <a:t>کاردرکلاس صفحه 72 و  73 برای رفع چالش مناسب است.</a:t>
            </a:r>
            <a:endParaRPr lang="en-US" sz="2400" b="1" dirty="0">
              <a:cs typeface="B Mitra" pitchFamily="2" charset="-78"/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Return 8">
            <a:hlinkClick r:id="rId2" action="ppaction://hlinksldjump" highlightClick="1"/>
          </p:cNvPr>
          <p:cNvSpPr/>
          <p:nvPr/>
        </p:nvSpPr>
        <p:spPr>
          <a:xfrm>
            <a:off x="155448" y="173736"/>
            <a:ext cx="320040" cy="283464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430" y="381000"/>
            <a:ext cx="4781634" cy="725424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Titr" pitchFamily="2" charset="-78"/>
              </a:rPr>
              <a:t>دست ورزی ها ی درس تقارن</a:t>
            </a:r>
            <a:br>
              <a:rPr lang="fa-I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Titr" pitchFamily="2" charset="-78"/>
              </a:rPr>
            </a:br>
            <a:r>
              <a:rPr lang="fa-I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Titr" pitchFamily="2" charset="-78"/>
              </a:rPr>
              <a:t> </a:t>
            </a:r>
            <a:br>
              <a:rPr lang="fa-I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Titr" pitchFamily="2" charset="-78"/>
              </a:rPr>
            </a:br>
            <a:r>
              <a:rPr lang="en-US" dirty="0" smtClean="0">
                <a:cs typeface="B Titr" pitchFamily="2" charset="-78"/>
              </a:rPr>
              <a:t/>
            </a:r>
            <a:br>
              <a:rPr lang="en-US" dirty="0" smtClean="0">
                <a:cs typeface="B Titr" pitchFamily="2" charset="-78"/>
              </a:rPr>
            </a:br>
            <a:r>
              <a:rPr lang="fa-IR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/>
            </a:r>
            <a:br>
              <a:rPr lang="fa-IR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</a:br>
            <a:r>
              <a:rPr lang="fa-IR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/>
            </a:r>
            <a:br>
              <a:rPr lang="fa-IR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8216" y="2185416"/>
            <a:ext cx="75712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sz="2000" dirty="0" smtClean="0">
                <a:cs typeface="B Mitra" pitchFamily="2" charset="-78"/>
              </a:rPr>
              <a:t> </a:t>
            </a:r>
            <a:r>
              <a:rPr lang="fa-IR" sz="2400" b="1" dirty="0" smtClean="0">
                <a:cs typeface="B Mitra" pitchFamily="2" charset="-78"/>
                <a:hlinkClick r:id="rId2" action="ppaction://hlinksldjump"/>
              </a:rPr>
              <a:t>رسم قرینه یک شکل نسبت به یک نقطه</a:t>
            </a:r>
            <a:endParaRPr lang="en-US" sz="2400" b="1" dirty="0" smtClean="0">
              <a:cs typeface="B Mitra" pitchFamily="2" charset="-78"/>
            </a:endParaRPr>
          </a:p>
          <a:p>
            <a:pPr algn="r" rtl="1"/>
            <a:endParaRPr lang="en-US" sz="2400" dirty="0" smtClean="0">
              <a:cs typeface="B Mitra" pitchFamily="2" charset="-78"/>
            </a:endParaRPr>
          </a:p>
          <a:p>
            <a:pPr algn="r" rtl="1"/>
            <a:endParaRPr lang="fa-IR" sz="2400" dirty="0" smtClean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2400" dirty="0" smtClean="0">
                <a:cs typeface="B Mitra" pitchFamily="2" charset="-78"/>
              </a:rPr>
              <a:t> </a:t>
            </a:r>
            <a:r>
              <a:rPr lang="fa-IR" sz="2400" b="1" dirty="0" smtClean="0">
                <a:cs typeface="B Mitra" pitchFamily="2" charset="-78"/>
                <a:hlinkClick r:id="rId3" action="ppaction://hlinksldjump"/>
              </a:rPr>
              <a:t>تشخیص مرکز تقارن</a:t>
            </a:r>
            <a:endParaRPr lang="fa-IR" sz="2400" b="1" dirty="0" smtClean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400" b="1" dirty="0" smtClean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400" b="1" dirty="0" smtClean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2400" b="1" dirty="0" smtClean="0">
                <a:cs typeface="B Mitra" pitchFamily="2" charset="-78"/>
                <a:hlinkClick r:id="rId4" action="ppaction://hlinkfile"/>
              </a:rPr>
              <a:t>دست ورزی تقارن چرخشی</a:t>
            </a:r>
            <a:endParaRPr lang="fa-IR" sz="2400" b="1" dirty="0" smtClean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000" dirty="0" smtClean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000" dirty="0" smtClean="0">
              <a:cs typeface="B Mitra" pitchFamily="2" charset="-78"/>
            </a:endParaRPr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Return 8">
            <a:hlinkClick r:id="rId5" action="ppaction://hlinksldjump" highlightClick="1"/>
          </p:cNvPr>
          <p:cNvSpPr/>
          <p:nvPr/>
        </p:nvSpPr>
        <p:spPr>
          <a:xfrm>
            <a:off x="155448" y="164592"/>
            <a:ext cx="320040" cy="292608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0" name="Action Button: Information 9">
            <a:hlinkClick r:id="rId6" action="ppaction://hlinksldjump" highlightClick="1"/>
          </p:cNvPr>
          <p:cNvSpPr/>
          <p:nvPr/>
        </p:nvSpPr>
        <p:spPr>
          <a:xfrm>
            <a:off x="4350327" y="2355273"/>
            <a:ext cx="318655" cy="3048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Action Button: Information 10">
            <a:hlinkClick r:id="rId6" action="ppaction://hlinksldjump" highlightClick="1"/>
          </p:cNvPr>
          <p:cNvSpPr/>
          <p:nvPr/>
        </p:nvSpPr>
        <p:spPr>
          <a:xfrm>
            <a:off x="6289964" y="3380509"/>
            <a:ext cx="318655" cy="3048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Action Button: Information 11">
            <a:hlinkClick r:id="rId7" action="ppaction://hlinksldjump" highlightClick="1"/>
          </p:cNvPr>
          <p:cNvSpPr/>
          <p:nvPr/>
        </p:nvSpPr>
        <p:spPr>
          <a:xfrm>
            <a:off x="5694218" y="4433455"/>
            <a:ext cx="318655" cy="3048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68225" y="257384"/>
            <a:ext cx="2729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مرکز تقارن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6477" y="1237256"/>
            <a:ext cx="4009732" cy="361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C:\Users\Lenovo\Desktop\دست سازه\IMG_20160614_184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6476" y="1254107"/>
            <a:ext cx="4009733" cy="3601228"/>
          </a:xfrm>
          <a:prstGeom prst="rect">
            <a:avLst/>
          </a:prstGeom>
          <a:noFill/>
        </p:spPr>
      </p:pic>
      <p:pic>
        <p:nvPicPr>
          <p:cNvPr id="31747" name="Picture 3" descr="C:\Users\Lenovo\Desktop\دست سازه\IMG_20160614_184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6475" y="1254105"/>
            <a:ext cx="4009734" cy="3601229"/>
          </a:xfrm>
          <a:prstGeom prst="rect">
            <a:avLst/>
          </a:prstGeom>
          <a:noFill/>
        </p:spPr>
      </p:pic>
      <p:pic>
        <p:nvPicPr>
          <p:cNvPr id="31748" name="Picture 4" descr="C:\Users\Lenovo\Desktop\دست سازه\IMG_20160614_1841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6473" y="1254104"/>
            <a:ext cx="4009735" cy="3601230"/>
          </a:xfrm>
          <a:prstGeom prst="rect">
            <a:avLst/>
          </a:prstGeom>
          <a:noFill/>
        </p:spPr>
      </p:pic>
      <p:pic>
        <p:nvPicPr>
          <p:cNvPr id="31749" name="Picture 5" descr="C:\Users\Lenovo\Desktop\دست سازه\IMG_20160614_1841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6472" y="1254103"/>
            <a:ext cx="4009736" cy="3601231"/>
          </a:xfrm>
          <a:prstGeom prst="rect">
            <a:avLst/>
          </a:prstGeom>
          <a:noFill/>
        </p:spPr>
      </p:pic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Return 11">
            <a:hlinkClick r:id="rId7" action="ppaction://hlinksldjump" highlightClick="1"/>
          </p:cNvPr>
          <p:cNvSpPr/>
          <p:nvPr/>
        </p:nvSpPr>
        <p:spPr>
          <a:xfrm>
            <a:off x="155448" y="173736"/>
            <a:ext cx="320040" cy="283464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59975" y="622306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روی صفحه کلیک کنید</a:t>
            </a:r>
            <a:endParaRPr lang="fa-I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enovo\Desktop\دست سازه\IMG_20160614_184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790726" y="853083"/>
            <a:ext cx="3422304" cy="4015528"/>
          </a:xfrm>
          <a:prstGeom prst="rect">
            <a:avLst/>
          </a:prstGeom>
          <a:noFill/>
        </p:spPr>
      </p:pic>
      <p:pic>
        <p:nvPicPr>
          <p:cNvPr id="32771" name="Picture 3" descr="C:\Users\Lenovo\Desktop\دست سازه\IMG_20160614_184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805209" y="867567"/>
            <a:ext cx="3422307" cy="3986559"/>
          </a:xfrm>
          <a:prstGeom prst="rect">
            <a:avLst/>
          </a:prstGeom>
          <a:noFill/>
        </p:spPr>
      </p:pic>
      <p:pic>
        <p:nvPicPr>
          <p:cNvPr id="32772" name="Picture 4" descr="C:\Users\Lenovo\Desktop\دست سازه\IMG_20160614_1841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799506" y="899037"/>
            <a:ext cx="3459480" cy="3960792"/>
          </a:xfrm>
          <a:prstGeom prst="rect">
            <a:avLst/>
          </a:prstGeom>
          <a:noFill/>
        </p:spPr>
      </p:pic>
      <p:pic>
        <p:nvPicPr>
          <p:cNvPr id="32773" name="Picture 5" descr="C:\Users\Lenovo\Desktop\دست سازه\IMG_20160614_184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786622" y="848980"/>
            <a:ext cx="3459482" cy="3986559"/>
          </a:xfrm>
          <a:prstGeom prst="rect">
            <a:avLst/>
          </a:prstGeom>
          <a:noFill/>
        </p:spPr>
      </p:pic>
      <p:pic>
        <p:nvPicPr>
          <p:cNvPr id="32774" name="Picture 6" descr="C:\Users\Lenovo\Desktop\دست سازه\IMG_20160614_1841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2772135" y="834492"/>
            <a:ext cx="3459485" cy="4015529"/>
          </a:xfrm>
          <a:prstGeom prst="rect">
            <a:avLst/>
          </a:prstGeom>
          <a:noFill/>
        </p:spPr>
      </p:pic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Return 13">
            <a:hlinkClick r:id="rId7" action="ppaction://hlinksldjump" highlightClick="1"/>
          </p:cNvPr>
          <p:cNvSpPr/>
          <p:nvPr/>
        </p:nvSpPr>
        <p:spPr>
          <a:xfrm>
            <a:off x="155448" y="173736"/>
            <a:ext cx="320040" cy="283464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68225" y="257384"/>
            <a:ext cx="2729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مرکز تقارن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34048" y="6139934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روی صفحه کلیک کنید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6237" y="315468"/>
            <a:ext cx="5653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cs typeface="B Titr" pitchFamily="2" charset="-78"/>
              </a:rPr>
              <a:t> مرکز تقارن به کمک کاغذ پوستی</a:t>
            </a:r>
          </a:p>
          <a:p>
            <a:pPr algn="r"/>
            <a:endParaRPr lang="fa-IR" sz="2400" dirty="0">
              <a:cs typeface="B Titr" pitchFamily="2" charset="-78"/>
            </a:endParaRPr>
          </a:p>
          <a:p>
            <a:pPr algn="r"/>
            <a:endParaRPr lang="fa-IR" sz="2400" dirty="0" smtClean="0">
              <a:cs typeface="B Titr" pitchFamily="2" charset="-78"/>
            </a:endParaRPr>
          </a:p>
          <a:p>
            <a:pPr algn="r"/>
            <a:endParaRPr lang="fa-IR" sz="2400" dirty="0">
              <a:cs typeface="B Titr" pitchFamily="2" charset="-78"/>
            </a:endParaRPr>
          </a:p>
          <a:p>
            <a:pPr algn="r"/>
            <a:endParaRPr lang="fa-IR" sz="2400" dirty="0" smtClean="0">
              <a:cs typeface="B Titr" pitchFamily="2" charset="-78"/>
            </a:endParaRPr>
          </a:p>
          <a:p>
            <a:pPr algn="r"/>
            <a:endParaRPr lang="en-US" sz="2400" dirty="0">
              <a:cs typeface="B Titr" pitchFamily="2" charset="-78"/>
            </a:endParaRPr>
          </a:p>
        </p:txBody>
      </p:sp>
      <p:pic>
        <p:nvPicPr>
          <p:cNvPr id="33794" name="Picture 2" descr="C:\Users\Lenovo\Desktop\دست سازه\IMG_20160614_184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682130" y="1042334"/>
            <a:ext cx="3634392" cy="3922265"/>
          </a:xfrm>
          <a:prstGeom prst="rect">
            <a:avLst/>
          </a:prstGeom>
          <a:noFill/>
        </p:spPr>
      </p:pic>
      <p:pic>
        <p:nvPicPr>
          <p:cNvPr id="33795" name="Picture 3" descr="C:\Users\Lenovo\Desktop\دست سازه\IMG_20160614_184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669214" y="1055246"/>
            <a:ext cx="3660223" cy="3922267"/>
          </a:xfrm>
          <a:prstGeom prst="rect">
            <a:avLst/>
          </a:prstGeom>
          <a:noFill/>
        </p:spPr>
      </p:pic>
      <p:pic>
        <p:nvPicPr>
          <p:cNvPr id="33796" name="Picture 4" descr="C:\Users\Lenovo\Desktop\دست سازه\IMG_20160614_184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682127" y="1042331"/>
            <a:ext cx="3634395" cy="3922268"/>
          </a:xfrm>
          <a:prstGeom prst="rect">
            <a:avLst/>
          </a:prstGeom>
          <a:noFill/>
        </p:spPr>
      </p:pic>
      <p:pic>
        <p:nvPicPr>
          <p:cNvPr id="33797" name="Picture 5" descr="C:\Users\Lenovo\Desktop\دست سازه\IMG_20160614_1842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697446" y="1059978"/>
            <a:ext cx="3601427" cy="3919939"/>
          </a:xfrm>
          <a:prstGeom prst="rect">
            <a:avLst/>
          </a:prstGeom>
          <a:noFill/>
        </p:spPr>
      </p:pic>
      <p:pic>
        <p:nvPicPr>
          <p:cNvPr id="33798" name="Picture 6" descr="C:\Users\Lenovo\Desktop\دست سازه\IMG_20160614_1842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2666882" y="1029415"/>
            <a:ext cx="3660224" cy="3922269"/>
          </a:xfrm>
          <a:prstGeom prst="rect">
            <a:avLst/>
          </a:prstGeom>
          <a:noFill/>
        </p:spPr>
      </p:pic>
      <p:pic>
        <p:nvPicPr>
          <p:cNvPr id="33799" name="Picture 7" descr="C:\Users\Lenovo\Desktop\دست سازه\IMG_20160614_184210.jpg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 rot="16200000">
            <a:off x="2665716" y="1028249"/>
            <a:ext cx="3660226" cy="3924600"/>
          </a:xfrm>
          <a:prstGeom prst="rect">
            <a:avLst/>
          </a:prstGeom>
          <a:noFill/>
        </p:spPr>
      </p:pic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Return 13">
            <a:hlinkClick r:id="rId7" action="ppaction://hlinksldjump" highlightClick="1"/>
          </p:cNvPr>
          <p:cNvSpPr/>
          <p:nvPr/>
        </p:nvSpPr>
        <p:spPr>
          <a:xfrm>
            <a:off x="155448" y="173736"/>
            <a:ext cx="320040" cy="283464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96739" y="607066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روی صفحه کلیک کنید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6803" y="197798"/>
            <a:ext cx="4971722" cy="645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344" y="249382"/>
            <a:ext cx="6525491" cy="955964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اهداف درس مرکز تقارن و تقارن مرکزی</a:t>
            </a:r>
            <a:endParaRPr lang="fa-IR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a-IR" sz="2400" dirty="0"/>
              <a:t>چرخش 180 درجه</a:t>
            </a:r>
            <a:endParaRPr lang="en-US" sz="2400" dirty="0"/>
          </a:p>
          <a:p>
            <a:pPr lvl="0"/>
            <a:r>
              <a:rPr lang="fa-IR" sz="2400" dirty="0"/>
              <a:t>درک مفهوم تقارن </a:t>
            </a:r>
            <a:r>
              <a:rPr lang="fa-IR" sz="2400" dirty="0" smtClean="0"/>
              <a:t>مرکزی</a:t>
            </a:r>
            <a:endParaRPr lang="en-US" sz="2400" dirty="0"/>
          </a:p>
          <a:p>
            <a:pPr lvl="0"/>
            <a:r>
              <a:rPr lang="fa-IR" sz="2400" dirty="0"/>
              <a:t>درک مفهوم مرکز تقارن</a:t>
            </a:r>
            <a:endParaRPr lang="en-US" sz="2400" dirty="0"/>
          </a:p>
          <a:p>
            <a:pPr lvl="0"/>
            <a:r>
              <a:rPr lang="fa-IR" sz="2400" dirty="0"/>
              <a:t>ارتباط مرکز تقارن با محور­های عمودی و افقی تقارن</a:t>
            </a:r>
            <a:endParaRPr lang="en-US" sz="2400" dirty="0"/>
          </a:p>
          <a:p>
            <a:r>
              <a:rPr lang="fa-IR" sz="2400" dirty="0"/>
              <a:t>رسم قرینه شکل نسبت به یک نقطه به روش­های مختلف</a:t>
            </a:r>
          </a:p>
        </p:txBody>
      </p:sp>
      <p:sp>
        <p:nvSpPr>
          <p:cNvPr id="4" name="Action Button: Return 3">
            <a:hlinkClick r:id="rId2" action="ppaction://hlinksldjump" highlightClick="1"/>
          </p:cNvPr>
          <p:cNvSpPr/>
          <p:nvPr/>
        </p:nvSpPr>
        <p:spPr>
          <a:xfrm>
            <a:off x="155448" y="164592"/>
            <a:ext cx="320040" cy="292608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6789" y="290946"/>
            <a:ext cx="1941175" cy="762000"/>
          </a:xfrm>
        </p:spPr>
        <p:txBody>
          <a:bodyPr/>
          <a:lstStyle/>
          <a:p>
            <a:r>
              <a:rPr lang="fa-IR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درس اول</a:t>
            </a:r>
            <a:endParaRPr lang="fa-IR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6183"/>
            <a:ext cx="8596668" cy="4725180"/>
          </a:xfrm>
        </p:spPr>
        <p:txBody>
          <a:bodyPr>
            <a:normAutofit/>
          </a:bodyPr>
          <a:lstStyle/>
          <a:p>
            <a:r>
              <a:rPr lang="fa-IR" sz="2400" b="1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</a:rPr>
              <a:t>یادآوری مرکز تقارن و تقارن مرکزی</a:t>
            </a:r>
          </a:p>
          <a:p>
            <a:r>
              <a:rPr lang="fa-IR" sz="2400" b="1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</a:rPr>
              <a:t>بازنمایی های مختلف برای رسم قرینه یک شکل نسبت به یک نقطه</a:t>
            </a:r>
            <a:endParaRPr lang="fa-IR" sz="2400" b="1" dirty="0">
              <a:solidFill>
                <a:schemeClr val="accent4">
                  <a:lumMod val="50000"/>
                </a:schemeClr>
              </a:solidFill>
              <a:cs typeface="B Mitr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4618" y="5223164"/>
            <a:ext cx="85759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</a:rPr>
              <a:t>برای مشاهده </a:t>
            </a:r>
            <a:r>
              <a:rPr lang="fa-IR" sz="2400" b="1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  <a:hlinkClick r:id="rId2" action="ppaction://hlinksldjump"/>
              </a:rPr>
              <a:t>دست ورزی  </a:t>
            </a:r>
            <a:r>
              <a:rPr lang="fa-IR" sz="2400" b="1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</a:rPr>
              <a:t>و </a:t>
            </a:r>
            <a:r>
              <a:rPr lang="fa-IR" sz="2400" b="1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  <a:hlinkClick r:id="rId3" action="ppaction://hlinksldjump"/>
              </a:rPr>
              <a:t>بدفهمی</a:t>
            </a:r>
            <a:r>
              <a:rPr lang="fa-IR" sz="2400" b="1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</a:rPr>
              <a:t> مربوط به این درس روی آن ها کلیک کنید.  </a:t>
            </a:r>
            <a:endParaRPr lang="fa-IR" sz="2400" b="1" dirty="0">
              <a:solidFill>
                <a:schemeClr val="accent4">
                  <a:lumMod val="50000"/>
                </a:schemeClr>
              </a:solidFill>
              <a:cs typeface="B Mitra" pitchFamily="2" charset="-78"/>
            </a:endParaRPr>
          </a:p>
        </p:txBody>
      </p:sp>
      <p:sp>
        <p:nvSpPr>
          <p:cNvPr id="6" name="Action Button: Return 5">
            <a:hlinkClick r:id="rId4" action="ppaction://hlinksldjump" highlightClick="1"/>
          </p:cNvPr>
          <p:cNvSpPr/>
          <p:nvPr/>
        </p:nvSpPr>
        <p:spPr>
          <a:xfrm>
            <a:off x="155448" y="164592"/>
            <a:ext cx="320040" cy="292608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3625" y="235528"/>
            <a:ext cx="3160375" cy="1320800"/>
          </a:xfrm>
        </p:spPr>
        <p:txBody>
          <a:bodyPr/>
          <a:lstStyle/>
          <a:p>
            <a:r>
              <a:rPr lang="fa-I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اهداف درس دوران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a-IR" sz="2400" dirty="0"/>
              <a:t>چرخش 90 درجه</a:t>
            </a:r>
            <a:endParaRPr lang="en-US" sz="2400" dirty="0"/>
          </a:p>
          <a:p>
            <a:pPr lvl="0"/>
            <a:r>
              <a:rPr lang="fa-IR" sz="2400" dirty="0"/>
              <a:t>درک مفهوم دوران</a:t>
            </a:r>
            <a:endParaRPr lang="en-US" sz="2400" dirty="0"/>
          </a:p>
          <a:p>
            <a:pPr lvl="0"/>
            <a:r>
              <a:rPr lang="fa-IR" sz="2400" dirty="0"/>
              <a:t>درک مفهوم مرکز دوران</a:t>
            </a:r>
            <a:endParaRPr lang="en-US" sz="2400" dirty="0"/>
          </a:p>
          <a:p>
            <a:pPr lvl="0"/>
            <a:r>
              <a:rPr lang="fa-IR" sz="2400" dirty="0"/>
              <a:t>رسم دوران یافته­ی شکل­ها</a:t>
            </a:r>
            <a:endParaRPr lang="en-US" sz="2400" dirty="0"/>
          </a:p>
          <a:p>
            <a:pPr lvl="0"/>
            <a:r>
              <a:rPr lang="fa-IR" sz="2400" dirty="0"/>
              <a:t>مفهوم تقارن چرخش</a:t>
            </a:r>
            <a:endParaRPr lang="en-US" sz="2400" dirty="0"/>
          </a:p>
          <a:p>
            <a:pPr lvl="0"/>
            <a:r>
              <a:rPr lang="fa-IR" sz="2400" dirty="0"/>
              <a:t>تشخیص زاویه تقارن چرخشی بدون صفحه شطرنجی</a:t>
            </a:r>
            <a:endParaRPr lang="en-US" sz="2400" dirty="0"/>
          </a:p>
          <a:p>
            <a:pPr lvl="0"/>
            <a:r>
              <a:rPr lang="fa-IR" sz="2400" dirty="0"/>
              <a:t>تشخیص اشکال دارای تقارن چرخشی</a:t>
            </a:r>
            <a:endParaRPr lang="en-US" sz="2400" dirty="0"/>
          </a:p>
        </p:txBody>
      </p:sp>
      <p:sp>
        <p:nvSpPr>
          <p:cNvPr id="4" name="Action Button: Return 3">
            <a:hlinkClick r:id="rId2" action="ppaction://hlinksldjump" highlightClick="1"/>
          </p:cNvPr>
          <p:cNvSpPr/>
          <p:nvPr/>
        </p:nvSpPr>
        <p:spPr>
          <a:xfrm>
            <a:off x="155448" y="164592"/>
            <a:ext cx="320040" cy="292608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7407" y="360218"/>
            <a:ext cx="1927321" cy="762000"/>
          </a:xfrm>
        </p:spPr>
        <p:txBody>
          <a:bodyPr/>
          <a:lstStyle/>
          <a:p>
            <a:r>
              <a:rPr lang="fa-IR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درس دوم</a:t>
            </a: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928255" y="5488817"/>
            <a:ext cx="865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</a:rPr>
              <a:t>برای مشاهده </a:t>
            </a:r>
            <a:r>
              <a:rPr lang="fa-IR" sz="2400" b="1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  <a:hlinkClick r:id="rId2" action="ppaction://hlinkfile"/>
              </a:rPr>
              <a:t>دست ورزی تقارن چرخشی  </a:t>
            </a:r>
            <a:r>
              <a:rPr lang="fa-IR" sz="2400" b="1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</a:rPr>
              <a:t>و </a:t>
            </a:r>
            <a:r>
              <a:rPr lang="fa-IR" sz="2400" b="1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  <a:hlinkClick r:id="rId3" action="ppaction://hlinksldjump"/>
              </a:rPr>
              <a:t>بدفهمی</a:t>
            </a:r>
            <a:r>
              <a:rPr lang="fa-IR" sz="2400" b="1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</a:rPr>
              <a:t> مربوط به این درس روی آن ها کلیک کنید.  </a:t>
            </a:r>
            <a:endParaRPr lang="fa-IR" sz="2400" b="1" dirty="0">
              <a:solidFill>
                <a:schemeClr val="accent4">
                  <a:lumMod val="50000"/>
                </a:schemeClr>
              </a:solidFill>
              <a:cs typeface="B Mitr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4763" y="1357746"/>
            <a:ext cx="51400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تقارن چرخشی</a:t>
            </a:r>
            <a:endParaRPr lang="fa-IR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7" name="Action Button: Return 6">
            <a:hlinkClick r:id="rId4" action="ppaction://hlinksldjump" highlightClick="1"/>
          </p:cNvPr>
          <p:cNvSpPr/>
          <p:nvPr/>
        </p:nvSpPr>
        <p:spPr>
          <a:xfrm>
            <a:off x="155448" y="164592"/>
            <a:ext cx="320040" cy="292608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908" y="955964"/>
            <a:ext cx="899160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None/>
            </a:pPr>
            <a:r>
              <a:rPr lang="fa-IR" sz="2400" b="1" dirty="0" smtClean="0">
                <a:cs typeface="B Mitra" pitchFamily="2" charset="-78"/>
              </a:rPr>
              <a:t>مختصات امروزه نقش مهم و کاربرد های فراوان دارد. در فیزیک ، نقشه های جغرافیایی</a:t>
            </a:r>
          </a:p>
          <a:p>
            <a:pPr algn="r" rtl="1">
              <a:buNone/>
            </a:pPr>
            <a:endParaRPr lang="fa-IR" sz="2400" b="1" dirty="0" smtClean="0">
              <a:cs typeface="B Mitra" pitchFamily="2" charset="-78"/>
            </a:endParaRPr>
          </a:p>
          <a:p>
            <a:pPr algn="r" rtl="1">
              <a:buNone/>
            </a:pPr>
            <a:r>
              <a:rPr lang="fa-IR" sz="2400" b="1" dirty="0" smtClean="0">
                <a:cs typeface="B Mitra" pitchFamily="2" charset="-78"/>
              </a:rPr>
              <a:t>و هر آنچه که به مکان یابی نیاز دارد.</a:t>
            </a:r>
          </a:p>
          <a:p>
            <a:pPr algn="r" rtl="1">
              <a:buNone/>
            </a:pPr>
            <a:endParaRPr lang="fa-IR" sz="2400" b="1" dirty="0" smtClean="0">
              <a:cs typeface="B Mitra" pitchFamily="2" charset="-78"/>
            </a:endParaRPr>
          </a:p>
          <a:p>
            <a:pPr algn="r" rtl="1">
              <a:buNone/>
            </a:pPr>
            <a:r>
              <a:rPr lang="fa-IR" sz="2400" b="1" dirty="0" smtClean="0">
                <a:cs typeface="B Mitra" pitchFamily="2" charset="-78"/>
              </a:rPr>
              <a:t>در علوم هوا و فضا و نجوم و همچنین در کاربرد های نظامی مختصات بی تردید نقش </a:t>
            </a:r>
          </a:p>
          <a:p>
            <a:pPr algn="r" rtl="1">
              <a:buNone/>
            </a:pPr>
            <a:endParaRPr lang="fa-IR" sz="2400" b="1" dirty="0" smtClean="0">
              <a:cs typeface="B Mitra" pitchFamily="2" charset="-78"/>
            </a:endParaRPr>
          </a:p>
          <a:p>
            <a:pPr algn="r" rtl="1">
              <a:buNone/>
            </a:pPr>
            <a:r>
              <a:rPr lang="fa-IR" sz="2400" b="1" dirty="0" smtClean="0">
                <a:cs typeface="B Mitra" pitchFamily="2" charset="-78"/>
              </a:rPr>
              <a:t>اساسی دارد.</a:t>
            </a:r>
          </a:p>
          <a:p>
            <a:pPr algn="r" rtl="1">
              <a:buNone/>
            </a:pPr>
            <a:endParaRPr lang="fa-IR" sz="2400" b="1" dirty="0" smtClean="0">
              <a:cs typeface="B Mitra" pitchFamily="2" charset="-78"/>
            </a:endParaRPr>
          </a:p>
          <a:p>
            <a:pPr algn="r" rtl="1">
              <a:buNone/>
            </a:pPr>
            <a:endParaRPr lang="fa-IR" sz="2400" b="1" dirty="0" smtClean="0">
              <a:cs typeface="B Mitra" pitchFamily="2" charset="-78"/>
            </a:endParaRPr>
          </a:p>
          <a:p>
            <a:pPr algn="r">
              <a:buNone/>
            </a:pPr>
            <a:r>
              <a:rPr lang="fa-IR" sz="2400" b="1" dirty="0" smtClean="0">
                <a:cs typeface="B Mitra" pitchFamily="2" charset="-78"/>
              </a:rPr>
              <a:t> در واقع مختصات اولین قدم برای نزدیک کردن هندسه و جبر است. </a:t>
            </a:r>
            <a:endParaRPr lang="fa-IR" sz="2400" dirty="0"/>
          </a:p>
        </p:txBody>
      </p:sp>
      <p:sp>
        <p:nvSpPr>
          <p:cNvPr id="3" name="Action Button: Return 2">
            <a:hlinkClick r:id="rId2" action="ppaction://hlinksldjump" highlightClick="1"/>
          </p:cNvPr>
          <p:cNvSpPr/>
          <p:nvPr/>
        </p:nvSpPr>
        <p:spPr>
          <a:xfrm>
            <a:off x="155448" y="164592"/>
            <a:ext cx="320040" cy="292608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75709" y="1413164"/>
            <a:ext cx="68532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B Mitra" pitchFamily="2" charset="-78"/>
              </a:rPr>
              <a:t>محور افقی را محور </a:t>
            </a:r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طول </a:t>
            </a:r>
            <a:r>
              <a:rPr lang="fa-IR" sz="2400" b="1" dirty="0" smtClean="0">
                <a:cs typeface="B Mitra" pitchFamily="2" charset="-78"/>
              </a:rPr>
              <a:t>، محور عمودی را </a:t>
            </a:r>
          </a:p>
          <a:p>
            <a:pPr algn="r" rtl="1"/>
            <a:endParaRPr lang="fa-IR" sz="2400" b="1" dirty="0" smtClean="0">
              <a:cs typeface="B Mitra" pitchFamily="2" charset="-78"/>
            </a:endParaRPr>
          </a:p>
          <a:p>
            <a:pPr algn="r" rtl="1"/>
            <a:r>
              <a:rPr lang="fa-IR" sz="2400" b="1" dirty="0" smtClean="0">
                <a:cs typeface="B Mitra" pitchFamily="2" charset="-78"/>
              </a:rPr>
              <a:t>محور </a:t>
            </a:r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عرض </a:t>
            </a:r>
            <a:r>
              <a:rPr lang="fa-IR" sz="2400" b="1" dirty="0" smtClean="0">
                <a:cs typeface="B Mitra" pitchFamily="2" charset="-78"/>
              </a:rPr>
              <a:t>، محل برخورد دو محور را </a:t>
            </a:r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مبدأ</a:t>
            </a:r>
          </a:p>
          <a:p>
            <a:pPr algn="r" rtl="1"/>
            <a:endParaRPr lang="fa-IR" sz="24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r" rtl="1"/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 مختصات</a:t>
            </a:r>
            <a:r>
              <a:rPr lang="fa-IR" sz="2400" b="1" dirty="0" smtClean="0">
                <a:cs typeface="B Mitra" pitchFamily="2" charset="-78"/>
              </a:rPr>
              <a:t> می نامند. صفحه ی حاصل از دو </a:t>
            </a:r>
          </a:p>
          <a:p>
            <a:pPr algn="r" rtl="1"/>
            <a:endParaRPr lang="fa-IR" sz="2400" b="1" dirty="0" smtClean="0">
              <a:cs typeface="B Mitra" pitchFamily="2" charset="-78"/>
            </a:endParaRPr>
          </a:p>
          <a:p>
            <a:pPr algn="r" rtl="1"/>
            <a:r>
              <a:rPr lang="fa-IR" sz="2400" b="1" dirty="0" smtClean="0">
                <a:cs typeface="B Mitra" pitchFamily="2" charset="-78"/>
              </a:rPr>
              <a:t>محور مختصات را </a:t>
            </a:r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صفحه ی مختصات </a:t>
            </a:r>
            <a:r>
              <a:rPr lang="fa-IR" sz="2400" b="1" dirty="0" smtClean="0">
                <a:cs typeface="B Mitra" pitchFamily="2" charset="-78"/>
              </a:rPr>
              <a:t>می‌گوییم.</a:t>
            </a:r>
          </a:p>
          <a:p>
            <a:pPr algn="r" rtl="1"/>
            <a:endParaRPr lang="fa-IR" sz="2400" b="1" dirty="0" smtClean="0">
              <a:cs typeface="B Mitra" pitchFamily="2" charset="-78"/>
            </a:endParaRPr>
          </a:p>
          <a:p>
            <a:pPr algn="r" rtl="1"/>
            <a:endParaRPr lang="fa-IR" sz="2400" b="1" dirty="0" smtClean="0">
              <a:cs typeface="B Mitra" pitchFamily="2" charset="-78"/>
            </a:endParaRPr>
          </a:p>
          <a:p>
            <a:pPr algn="r" rtl="1"/>
            <a:endParaRPr lang="fa-IR" sz="24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r" rtl="1">
              <a:buNone/>
            </a:pPr>
            <a:endParaRPr lang="fa-IR" sz="2400" b="1" dirty="0" smtClean="0">
              <a:cs typeface="B Mitra" pitchFamily="2" charset="-78"/>
            </a:endParaRPr>
          </a:p>
          <a:p>
            <a:pPr algn="r" rtl="1">
              <a:buNone/>
            </a:pPr>
            <a:endParaRPr lang="fa-IR" sz="2400" b="1" dirty="0" smtClean="0">
              <a:cs typeface="B Mitra" pitchFamily="2" charset="-78"/>
            </a:endParaRPr>
          </a:p>
          <a:p>
            <a:pPr algn="r" rtl="1">
              <a:buNone/>
            </a:pPr>
            <a:endParaRPr lang="fa-IR" sz="2400" b="1" dirty="0" smtClean="0">
              <a:cs typeface="B Mitra" pitchFamily="2" charset="-78"/>
            </a:endParaRPr>
          </a:p>
          <a:p>
            <a:pPr algn="r" rtl="1">
              <a:buNone/>
            </a:pPr>
            <a:endParaRPr lang="en-US" sz="2400" b="1" dirty="0" smtClean="0">
              <a:cs typeface="B Mitra" pitchFamily="2" charset="-78"/>
            </a:endParaRPr>
          </a:p>
          <a:p>
            <a:pPr algn="r" rtl="1">
              <a:buNone/>
            </a:pPr>
            <a:endParaRPr lang="fa-IR" sz="24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r" rtl="1">
              <a:buNone/>
            </a:pPr>
            <a:endParaRPr lang="en-US" sz="2400" b="1" dirty="0" smtClean="0">
              <a:cs typeface="B Mitra" pitchFamily="2" charset="-78"/>
            </a:endParaRP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Return 9">
            <a:hlinkClick r:id="rId2" action="ppaction://hlinksldjump" highlightClick="1"/>
          </p:cNvPr>
          <p:cNvSpPr/>
          <p:nvPr/>
        </p:nvSpPr>
        <p:spPr>
          <a:xfrm>
            <a:off x="155448" y="173736"/>
            <a:ext cx="320040" cy="283464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86400" y="1005840"/>
            <a:ext cx="4343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None/>
            </a:pPr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   نکته:</a:t>
            </a:r>
          </a:p>
          <a:p>
            <a:pPr algn="r" rtl="1">
              <a:buNone/>
            </a:pPr>
            <a:endParaRPr lang="fa-IR" sz="3200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r" rtl="1">
              <a:buNone/>
            </a:pPr>
            <a:endParaRPr lang="fa-IR" sz="2400" b="1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r" rtl="1">
              <a:buNone/>
            </a:pPr>
            <a:r>
              <a:rPr lang="fa-IR" sz="2400" b="1" dirty="0" smtClean="0">
                <a:cs typeface="B Mitra" pitchFamily="2" charset="-78"/>
              </a:rPr>
              <a:t>محورهای مختصات ۴ ناحیه روی صفحه </a:t>
            </a:r>
          </a:p>
          <a:p>
            <a:pPr algn="r" rtl="1">
              <a:buNone/>
            </a:pPr>
            <a:endParaRPr lang="fa-IR" sz="2400" b="1" dirty="0" smtClean="0">
              <a:cs typeface="B Mitra" pitchFamily="2" charset="-78"/>
            </a:endParaRPr>
          </a:p>
          <a:p>
            <a:pPr algn="r" rtl="1">
              <a:buNone/>
            </a:pPr>
            <a:r>
              <a:rPr lang="fa-IR" sz="2400" b="1" dirty="0" smtClean="0">
                <a:cs typeface="B Mitra" pitchFamily="2" charset="-78"/>
              </a:rPr>
              <a:t>ایجاد می‌کند. این نواحی را به ترتیب، </a:t>
            </a:r>
          </a:p>
          <a:p>
            <a:pPr algn="r" rtl="1">
              <a:buNone/>
            </a:pPr>
            <a:endParaRPr lang="fa-IR" sz="2400" b="1" dirty="0" smtClean="0">
              <a:cs typeface="B Mitra" pitchFamily="2" charset="-78"/>
            </a:endParaRPr>
          </a:p>
          <a:p>
            <a:pPr algn="r" rtl="1">
              <a:buNone/>
            </a:pPr>
            <a:r>
              <a:rPr lang="fa-IR" sz="2400" b="1" dirty="0" smtClean="0">
                <a:cs typeface="B Mitra" pitchFamily="2" charset="-78"/>
              </a:rPr>
              <a:t>برخلاف گردش عقربه‌های ساعت، نواحی</a:t>
            </a:r>
          </a:p>
          <a:p>
            <a:pPr algn="r" rtl="1">
              <a:buNone/>
            </a:pPr>
            <a:endParaRPr lang="fa-IR" sz="2400" b="1" dirty="0" smtClean="0">
              <a:cs typeface="B Mitra" pitchFamily="2" charset="-78"/>
            </a:endParaRPr>
          </a:p>
          <a:p>
            <a:pPr algn="r" rtl="1"/>
            <a:r>
              <a:rPr lang="fa-IR" sz="2400" b="1" dirty="0" smtClean="0">
                <a:cs typeface="B Mitra" pitchFamily="2" charset="-78"/>
              </a:rPr>
              <a:t> ۱تا۴می‌نامند.</a:t>
            </a:r>
            <a:endParaRPr lang="en-US" sz="2400" b="1" dirty="0" smtClean="0">
              <a:cs typeface="B Mitra" pitchFamily="2" charset="-78"/>
            </a:endParaRPr>
          </a:p>
          <a:p>
            <a:pPr algn="r" rtl="1">
              <a:buNone/>
            </a:pPr>
            <a:r>
              <a:rPr lang="fa-IR" sz="2400" b="1" dirty="0" smtClean="0">
                <a:cs typeface="B Mitra" pitchFamily="2" charset="-78"/>
              </a:rPr>
              <a:t>  </a:t>
            </a:r>
          </a:p>
          <a:p>
            <a:pPr algn="r" rtl="1">
              <a:buNone/>
            </a:pPr>
            <a:r>
              <a:rPr lang="fa-IR" sz="2400" b="1" dirty="0" smtClean="0">
                <a:cs typeface="B Mitra" pitchFamily="2" charset="-78"/>
              </a:rPr>
              <a:t> </a:t>
            </a:r>
          </a:p>
          <a:p>
            <a:pPr algn="r" rtl="1">
              <a:buNone/>
            </a:pPr>
            <a:endParaRPr lang="fa-IR" sz="2400" b="1" dirty="0" smtClean="0">
              <a:cs typeface="B Mitra" pitchFamily="2" charset="-78"/>
            </a:endParaRP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Return 7">
            <a:hlinkClick r:id="rId2" action="ppaction://hlinksldjump" highlightClick="1"/>
          </p:cNvPr>
          <p:cNvSpPr/>
          <p:nvPr/>
        </p:nvSpPr>
        <p:spPr>
          <a:xfrm>
            <a:off x="155448" y="173736"/>
            <a:ext cx="320040" cy="283464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86692"/>
            <a:ext cx="8991600" cy="543791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3200" b="1" dirty="0" smtClean="0">
                <a:solidFill>
                  <a:srgbClr val="FF0000"/>
                </a:solidFill>
                <a:cs typeface="B Mitra" pitchFamily="2" charset="-78"/>
              </a:rPr>
              <a:t>انتقال: (</a:t>
            </a:r>
            <a:r>
              <a:rPr lang="en-US" sz="3200" b="1" dirty="0" smtClean="0">
                <a:solidFill>
                  <a:srgbClr val="FF0000"/>
                </a:solidFill>
                <a:cs typeface="B Mitra" pitchFamily="2" charset="-78"/>
              </a:rPr>
              <a:t>translation</a:t>
            </a:r>
            <a:r>
              <a:rPr lang="fa-IR" sz="3200" b="1" dirty="0" smtClean="0">
                <a:solidFill>
                  <a:srgbClr val="FF0000"/>
                </a:solidFill>
                <a:cs typeface="B Mitra" pitchFamily="2" charset="-78"/>
              </a:rPr>
              <a:t>)</a:t>
            </a:r>
          </a:p>
          <a:p>
            <a:pPr algn="r" rtl="1">
              <a:buNone/>
            </a:pPr>
            <a:endParaRPr lang="en-US" sz="3200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r" rtl="1">
              <a:buNone/>
            </a:pP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در ریاضی انتقال یعنی تغییر مکان نقطه با اندازه و جهت مشخص. </a:t>
            </a:r>
            <a:endParaRPr lang="en-US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>
              <a:buNone/>
            </a:pPr>
            <a:endParaRPr lang="fa-IR" sz="2400" b="1" dirty="0" smtClean="0">
              <a:cs typeface="B Mitra" pitchFamily="2" charset="-78"/>
            </a:endParaRPr>
          </a:p>
          <a:p>
            <a:pPr algn="r" rtl="1">
              <a:buNone/>
            </a:pPr>
            <a:endParaRPr lang="fa-IR" sz="2400" dirty="0" smtClean="0">
              <a:cs typeface="B Mitra" pitchFamily="2" charset="-78"/>
            </a:endParaRPr>
          </a:p>
          <a:p>
            <a:pPr algn="r" rtl="1">
              <a:buNone/>
            </a:pPr>
            <a:endParaRPr lang="fa-IR" sz="2400" dirty="0" smtClean="0">
              <a:cs typeface="B Mitra" pitchFamily="2" charset="-78"/>
            </a:endParaRPr>
          </a:p>
          <a:p>
            <a:pPr algn="r" rtl="1"/>
            <a:endParaRPr lang="fa-IR" sz="2000" dirty="0">
              <a:cs typeface="B Mitra" pitchFamily="2" charset="-78"/>
            </a:endParaRP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rId2" action="ppaction://hlinksldjump" highlightClick="1"/>
          </p:cNvPr>
          <p:cNvSpPr/>
          <p:nvPr/>
        </p:nvSpPr>
        <p:spPr>
          <a:xfrm>
            <a:off x="155448" y="173736"/>
            <a:ext cx="320040" cy="283464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960" y="366522"/>
            <a:ext cx="7671816" cy="791441"/>
          </a:xfrm>
        </p:spPr>
        <p:txBody>
          <a:bodyPr>
            <a:noAutofit/>
          </a:bodyPr>
          <a:lstStyle/>
          <a:p>
            <a:pPr algn="ctr"/>
            <a:r>
              <a:rPr lang="fa-IR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Mitra" pitchFamily="2" charset="-78"/>
              </a:rPr>
              <a:t>تمرینات چالشی و بدفهمی های</a:t>
            </a:r>
            <a:r>
              <a:rPr lang="fa-IR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Mitra" pitchFamily="2" charset="-78"/>
                <a:hlinkClick r:id="rId2" action="ppaction://hlinksldjump"/>
              </a:rPr>
              <a:t> مختصات</a:t>
            </a:r>
            <a:r>
              <a:rPr lang="fa-IR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Mitra" pitchFamily="2" charset="-78"/>
              </a:rPr>
              <a:t/>
            </a:r>
            <a:br>
              <a:rPr lang="fa-IR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Mitra" pitchFamily="2" charset="-78"/>
              </a:rPr>
            </a:br>
            <a:r>
              <a:rPr lang="fa-IR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Mitra" pitchFamily="2" charset="-78"/>
              </a:rPr>
              <a:t> </a:t>
            </a:r>
            <a:r>
              <a:rPr lang="fa-I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Mitra" pitchFamily="2" charset="-78"/>
              </a:rPr>
              <a:t/>
            </a:r>
            <a:br>
              <a:rPr lang="fa-I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Mitra" pitchFamily="2" charset="-78"/>
              </a:rPr>
            </a:br>
            <a:r>
              <a:rPr lang="en-US" dirty="0" smtClean="0">
                <a:cs typeface="B Mitra" pitchFamily="2" charset="-78"/>
              </a:rPr>
              <a:t/>
            </a:r>
            <a:br>
              <a:rPr lang="en-US" dirty="0" smtClean="0">
                <a:cs typeface="B Mitra" pitchFamily="2" charset="-78"/>
              </a:rPr>
            </a:br>
            <a:r>
              <a:rPr lang="fa-IR" b="1" dirty="0" smtClean="0">
                <a:solidFill>
                  <a:schemeClr val="tx2">
                    <a:lumMod val="50000"/>
                  </a:schemeClr>
                </a:solidFill>
                <a:cs typeface="B Mitra" pitchFamily="2" charset="-78"/>
              </a:rPr>
              <a:t/>
            </a:r>
            <a:br>
              <a:rPr lang="fa-IR" b="1" dirty="0" smtClean="0">
                <a:solidFill>
                  <a:schemeClr val="tx2">
                    <a:lumMod val="50000"/>
                  </a:schemeClr>
                </a:solidFill>
                <a:cs typeface="B Mitra" pitchFamily="2" charset="-78"/>
              </a:rPr>
            </a:br>
            <a:r>
              <a:rPr lang="fa-IR" b="1" dirty="0" smtClean="0">
                <a:solidFill>
                  <a:schemeClr val="tx2">
                    <a:lumMod val="50000"/>
                  </a:schemeClr>
                </a:solidFill>
                <a:cs typeface="B Mitra" pitchFamily="2" charset="-78"/>
              </a:rPr>
              <a:t/>
            </a:r>
            <a:br>
              <a:rPr lang="fa-IR" b="1" dirty="0" smtClean="0">
                <a:solidFill>
                  <a:schemeClr val="tx2">
                    <a:lumMod val="50000"/>
                  </a:schemeClr>
                </a:solidFill>
                <a:cs typeface="B Mitra" pitchFamily="2" charset="-78"/>
              </a:rPr>
            </a:br>
            <a:endParaRPr lang="en-US" b="1" dirty="0">
              <a:solidFill>
                <a:schemeClr val="tx2">
                  <a:lumMod val="50000"/>
                </a:schemeClr>
              </a:solidFill>
              <a:cs typeface="B Mitr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565" y="1581782"/>
            <a:ext cx="936567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tx2">
                    <a:lumMod val="50000"/>
                  </a:schemeClr>
                </a:solidFill>
                <a:cs typeface="B Mitra" pitchFamily="2" charset="-78"/>
              </a:rPr>
              <a:t>دانش آموزان در ابتدای یادگیری در ترتیب مولفه های افقی و عمودی دچار اشتباه می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cs typeface="B Mitra" pitchFamily="2" charset="-78"/>
              </a:rPr>
              <a:t> </a:t>
            </a:r>
            <a:r>
              <a:rPr lang="fa-IR" sz="2400" b="1" dirty="0" smtClean="0">
                <a:solidFill>
                  <a:schemeClr val="tx2">
                    <a:lumMod val="50000"/>
                  </a:schemeClr>
                </a:solidFill>
                <a:cs typeface="B Mitra" pitchFamily="2" charset="-78"/>
              </a:rPr>
              <a:t>شوندکه با سوالاتی در صفحه 76 برای رفع آن تلاش شده است.</a:t>
            </a:r>
            <a:endParaRPr lang="fa-IR" sz="2400" dirty="0">
              <a:cs typeface="B Mitra" pitchFamily="2" charset="-78"/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Return 10">
            <a:hlinkClick r:id="rId3" action="ppaction://hlinksldjump" highlightClick="1"/>
          </p:cNvPr>
          <p:cNvSpPr/>
          <p:nvPr/>
        </p:nvSpPr>
        <p:spPr>
          <a:xfrm>
            <a:off x="155448" y="164592"/>
            <a:ext cx="320040" cy="292608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5084" y="746553"/>
            <a:ext cx="5307830" cy="706582"/>
          </a:xfrm>
        </p:spPr>
        <p:txBody>
          <a:bodyPr/>
          <a:lstStyle/>
          <a:p>
            <a:r>
              <a:rPr lang="fa-I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اهداف درس محورهای مختصات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67437"/>
            <a:ext cx="8596668" cy="4173925"/>
          </a:xfrm>
        </p:spPr>
        <p:txBody>
          <a:bodyPr>
            <a:normAutofit/>
          </a:bodyPr>
          <a:lstStyle/>
          <a:p>
            <a:r>
              <a:rPr lang="fa-IR" sz="2400" b="1" dirty="0" smtClean="0">
                <a:cs typeface="B Mitra" pitchFamily="2" charset="-78"/>
              </a:rPr>
              <a:t>درک مفهوم مختصات</a:t>
            </a:r>
          </a:p>
          <a:p>
            <a:r>
              <a:rPr lang="fa-IR" sz="2400" b="1" dirty="0" smtClean="0">
                <a:cs typeface="B Mitra" pitchFamily="2" charset="-78"/>
              </a:rPr>
              <a:t>آشنایی با محورهای افقی و عمودی مختصات</a:t>
            </a:r>
          </a:p>
          <a:p>
            <a:r>
              <a:rPr lang="fa-IR" sz="2400" b="1" dirty="0" smtClean="0">
                <a:cs typeface="B Mitra" pitchFamily="2" charset="-78"/>
              </a:rPr>
              <a:t>یافتن مختصات یک نقطه روی صفحه شطرنجی</a:t>
            </a:r>
          </a:p>
          <a:p>
            <a:r>
              <a:rPr lang="fa-IR" sz="2400" b="1" dirty="0" smtClean="0">
                <a:cs typeface="B Mitra" pitchFamily="2" charset="-78"/>
              </a:rPr>
              <a:t>یافتن یک نقطه از روی مختصات داده شده</a:t>
            </a:r>
          </a:p>
          <a:p>
            <a:r>
              <a:rPr lang="fa-IR" sz="2400" b="1" dirty="0" smtClean="0">
                <a:cs typeface="B Mitra" pitchFamily="2" charset="-78"/>
              </a:rPr>
              <a:t>محاسبه مساحت شکل روی صفحه شطرنجی</a:t>
            </a:r>
          </a:p>
          <a:p>
            <a:r>
              <a:rPr lang="fa-IR" sz="2400" b="1" dirty="0" smtClean="0">
                <a:cs typeface="B Mitra" pitchFamily="2" charset="-78"/>
              </a:rPr>
              <a:t>درک پیش زمینه انتقال</a:t>
            </a:r>
          </a:p>
          <a:p>
            <a:r>
              <a:rPr lang="fa-IR" sz="2400" b="1" dirty="0" smtClean="0">
                <a:cs typeface="B Mitra" pitchFamily="2" charset="-78"/>
              </a:rPr>
              <a:t>درک پیش زمینه تجانس</a:t>
            </a:r>
            <a:endParaRPr lang="fa-IR" sz="2400" b="1" dirty="0">
              <a:cs typeface="B Mitra" pitchFamily="2" charset="-78"/>
            </a:endParaRPr>
          </a:p>
        </p:txBody>
      </p:sp>
      <p:sp>
        <p:nvSpPr>
          <p:cNvPr id="4" name="Action Button: Return 3">
            <a:hlinkClick r:id="rId2" action="ppaction://hlinksldjump" highlightClick="1"/>
          </p:cNvPr>
          <p:cNvSpPr/>
          <p:nvPr/>
        </p:nvSpPr>
        <p:spPr>
          <a:xfrm>
            <a:off x="155448" y="164592"/>
            <a:ext cx="320040" cy="292608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1599"/>
            <a:ext cx="6977500" cy="4669763"/>
          </a:xfrm>
        </p:spPr>
        <p:txBody>
          <a:bodyPr>
            <a:noAutofit/>
          </a:bodyPr>
          <a:lstStyle/>
          <a:p>
            <a:pPr marL="285750" indent="-285750" algn="r" rtl="1">
              <a:buFont typeface="Wingdings" pitchFamily="2" charset="2"/>
              <a:buChar char="q"/>
            </a:pPr>
            <a:r>
              <a:rPr lang="fa-IR" sz="2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latin typeface="Arabic Typesetting" pitchFamily="66" charset="-78"/>
                <a:cs typeface="B mitra" pitchFamily="2" charset="-78"/>
                <a:hlinkClick r:id="" action="ppaction://hlinkshowjump?jump=nextslide"/>
              </a:rPr>
              <a:t>مبانی نظری</a:t>
            </a:r>
            <a:endParaRPr lang="fa-IR" sz="2000" b="1" dirty="0" smtClean="0">
              <a:ln w="9525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latin typeface="Arabic Typesetting" pitchFamily="66" charset="-78"/>
              <a:cs typeface="B mitra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000" b="1" dirty="0" smtClean="0">
              <a:ln w="9525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abic Typesetting" pitchFamily="66" charset="-78"/>
              <a:cs typeface="B mitra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2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abic Typesetting" pitchFamily="66" charset="-78"/>
                <a:cs typeface="B mitra" pitchFamily="2" charset="-78"/>
                <a:hlinkClick r:id="rId2" action="ppaction://hlinksldjump"/>
              </a:rPr>
              <a:t>رابطه طولی درس تقارن تا پایه ششم</a:t>
            </a:r>
            <a:endParaRPr lang="fa-IR" sz="2000" b="1" dirty="0" smtClean="0">
              <a:ln w="9525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abic Typesetting" pitchFamily="66" charset="-78"/>
              <a:cs typeface="B mitra" pitchFamily="2" charset="-78"/>
            </a:endParaRPr>
          </a:p>
          <a:p>
            <a:pPr algn="r" rtl="1">
              <a:buNone/>
            </a:pPr>
            <a:endParaRPr lang="fa-IR" sz="2000" b="1" dirty="0" smtClean="0">
              <a:ln w="9525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abic Typesetting" pitchFamily="66" charset="-78"/>
              <a:cs typeface="B mitra" pitchFamily="2" charset="-78"/>
            </a:endParaRPr>
          </a:p>
          <a:p>
            <a:pPr marL="285750" indent="-285750" algn="r" rtl="1">
              <a:buFont typeface="Wingdings" pitchFamily="2" charset="2"/>
              <a:buChar char="q"/>
            </a:pPr>
            <a:r>
              <a:rPr lang="fa-IR" sz="2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abic Typesetting" pitchFamily="66" charset="-78"/>
                <a:cs typeface="B mitra" pitchFamily="2" charset="-78"/>
                <a:hlinkClick r:id="rId3" action="ppaction://hlinksldjump"/>
              </a:rPr>
              <a:t>اهدف درس </a:t>
            </a:r>
            <a:endParaRPr lang="fa-IR" sz="2000" b="1" dirty="0" smtClean="0">
              <a:ln w="9525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abic Typesetting" pitchFamily="66" charset="-78"/>
              <a:cs typeface="B mitra" pitchFamily="2" charset="-78"/>
            </a:endParaRPr>
          </a:p>
          <a:p>
            <a:pPr marL="285750" indent="-285750" algn="r" rtl="1">
              <a:buFont typeface="Wingdings" pitchFamily="2" charset="2"/>
              <a:buChar char="q"/>
            </a:pPr>
            <a:endParaRPr lang="fa-IR" sz="2000" b="1" dirty="0" smtClean="0">
              <a:ln w="9525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abic Typesetting" pitchFamily="66" charset="-78"/>
              <a:cs typeface="B mitra" pitchFamily="2" charset="-78"/>
            </a:endParaRPr>
          </a:p>
          <a:p>
            <a:pPr marL="285750" indent="-285750" algn="r" rtl="1">
              <a:buFont typeface="Wingdings" pitchFamily="2" charset="2"/>
              <a:buChar char="q"/>
            </a:pPr>
            <a:r>
              <a:rPr lang="fa-IR" sz="2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abic Typesetting" pitchFamily="66" charset="-78"/>
                <a:cs typeface="B mitra" pitchFamily="2" charset="-78"/>
                <a:hlinkClick r:id="" action="ppaction://hlinkshowjump?jump=nextslide"/>
              </a:rPr>
              <a:t>دست ورزی</a:t>
            </a:r>
            <a:endParaRPr lang="fa-IR" sz="2000" b="1" dirty="0" smtClean="0">
              <a:ln w="9525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abic Typesetting" pitchFamily="66" charset="-78"/>
              <a:cs typeface="B mitra" pitchFamily="2" charset="-78"/>
            </a:endParaRPr>
          </a:p>
          <a:p>
            <a:pPr marL="285750" indent="-285750" algn="r" rtl="1">
              <a:buFont typeface="Wingdings" pitchFamily="2" charset="2"/>
              <a:buChar char="q"/>
            </a:pPr>
            <a:endParaRPr lang="fa-IR" sz="2000" b="1" dirty="0" smtClean="0">
              <a:ln w="9525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abic Typesetting" pitchFamily="66" charset="-78"/>
              <a:cs typeface="B mitra" pitchFamily="2" charset="-78"/>
            </a:endParaRPr>
          </a:p>
          <a:p>
            <a:pPr marL="285750" indent="-285750" algn="r" rtl="1">
              <a:buFont typeface="Wingdings" pitchFamily="2" charset="2"/>
              <a:buChar char="q"/>
            </a:pPr>
            <a:r>
              <a:rPr lang="fa-IR" sz="2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abic Typesetting" pitchFamily="66" charset="-78"/>
                <a:cs typeface="B mitra" pitchFamily="2" charset="-78"/>
                <a:hlinkClick r:id="" action="ppaction://hlinkshowjump?jump=nextslide"/>
              </a:rPr>
              <a:t>بدفهمی ها و حل تمرینات چالشی</a:t>
            </a:r>
            <a:endParaRPr lang="fa-IR" sz="2000" b="1" dirty="0" smtClean="0">
              <a:ln w="9525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abic Typesetting" pitchFamily="66" charset="-78"/>
              <a:cs typeface="B mitra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sz="2000" b="1" dirty="0" smtClean="0">
              <a:ln w="9525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abic Typesetting" pitchFamily="66" charset="-78"/>
              <a:cs typeface="B mitra" pitchFamily="2" charset="-78"/>
            </a:endParaRPr>
          </a:p>
          <a:p>
            <a:pPr marL="285750" indent="-285750" algn="r" rtl="1">
              <a:buFont typeface="Wingdings" pitchFamily="2" charset="2"/>
              <a:buChar char="q"/>
            </a:pPr>
            <a:r>
              <a:rPr lang="fa-IR" sz="2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abic Typesetting" pitchFamily="66" charset="-78"/>
                <a:cs typeface="B mitra" pitchFamily="2" charset="-78"/>
                <a:hlinkClick r:id="rId4" action="ppaction://hlinksldjump"/>
              </a:rPr>
              <a:t>محتوای فصل</a:t>
            </a:r>
            <a:endParaRPr lang="fa-IR" sz="2000" b="1" dirty="0" smtClean="0">
              <a:ln w="9525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abic Typesetting" pitchFamily="66" charset="-78"/>
              <a:cs typeface="B mitra" pitchFamily="2" charset="-78"/>
            </a:endParaRPr>
          </a:p>
          <a:p>
            <a:pPr algn="r" rtl="1"/>
            <a:endParaRPr lang="fa-IR" sz="2000" b="1" dirty="0" smtClean="0">
              <a:ln w="9525">
                <a:solidFill>
                  <a:srgbClr val="0070C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abic Typesetting" pitchFamily="66" charset="-78"/>
              <a:cs typeface="B mitra" pitchFamily="2" charset="-78"/>
            </a:endParaRPr>
          </a:p>
          <a:p>
            <a:endParaRPr lang="en-US" sz="2000" b="1" dirty="0">
              <a:latin typeface="Arabic Typesetting" pitchFamily="66" charset="-78"/>
              <a:cs typeface="B mitr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2846" y="666206"/>
            <a:ext cx="17765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Titr" pitchFamily="2" charset="-78"/>
              </a:rPr>
              <a:t>فهرست:</a:t>
            </a:r>
            <a:br>
              <a:rPr lang="fa-IR" sz="36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Titr" pitchFamily="2" charset="-78"/>
              </a:rPr>
            </a:br>
            <a:r>
              <a:rPr lang="fa-IR" sz="36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Titr" pitchFamily="2" charset="-78"/>
              </a:rPr>
              <a:t> </a:t>
            </a:r>
            <a:br>
              <a:rPr lang="fa-IR" sz="36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Titr" pitchFamily="2" charset="-78"/>
              </a:rPr>
            </a:br>
            <a:endParaRPr lang="en-US" sz="36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09" y="249382"/>
            <a:ext cx="2036618" cy="706582"/>
          </a:xfrm>
        </p:spPr>
        <p:txBody>
          <a:bodyPr/>
          <a:lstStyle/>
          <a:p>
            <a:r>
              <a:rPr lang="fa-IR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درس سوم</a:t>
            </a:r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4475017" y="2244436"/>
            <a:ext cx="55695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b="1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</a:rPr>
              <a:t>نوشتن مختصات نقاط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b="1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</a:rPr>
              <a:t>مشخص کردن نقاط روی صفحه مختصات</a:t>
            </a:r>
            <a:endParaRPr lang="fa-IR" sz="2400" b="1" dirty="0">
              <a:solidFill>
                <a:schemeClr val="accent4">
                  <a:lumMod val="50000"/>
                </a:schemeClr>
              </a:solidFill>
              <a:cs typeface="B Mitr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9927" y="5377982"/>
            <a:ext cx="9005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</a:rPr>
              <a:t>برای مشاهده </a:t>
            </a:r>
            <a:r>
              <a:rPr lang="fa-IR" sz="2000" b="1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  <a:hlinkClick r:id="rId2" action="ppaction://hlinksldjump"/>
              </a:rPr>
              <a:t>بدفهمی</a:t>
            </a:r>
            <a:r>
              <a:rPr lang="fa-IR" sz="2000" b="1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</a:rPr>
              <a:t> مربوط به این درس روی آن ها کلیک کنید. </a:t>
            </a:r>
            <a:endParaRPr lang="fa-IR" sz="2000" dirty="0"/>
          </a:p>
        </p:txBody>
      </p:sp>
      <p:sp>
        <p:nvSpPr>
          <p:cNvPr id="7" name="Action Button: Return 6">
            <a:hlinkClick r:id="rId3" action="ppaction://hlinksldjump" highlightClick="1"/>
          </p:cNvPr>
          <p:cNvSpPr/>
          <p:nvPr/>
        </p:nvSpPr>
        <p:spPr>
          <a:xfrm>
            <a:off x="155448" y="164592"/>
            <a:ext cx="320040" cy="292608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498" y="263237"/>
            <a:ext cx="4878339" cy="817418"/>
          </a:xfrm>
        </p:spPr>
        <p:txBody>
          <a:bodyPr/>
          <a:lstStyle/>
          <a:p>
            <a:r>
              <a:rPr lang="fa-I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اهداف درس تقارن و مختصات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462" y="1957590"/>
            <a:ext cx="7096259" cy="4069724"/>
          </a:xfrm>
        </p:spPr>
        <p:txBody>
          <a:bodyPr>
            <a:normAutofit/>
          </a:bodyPr>
          <a:lstStyle/>
          <a:p>
            <a:r>
              <a:rPr lang="fa-IR" sz="2400" dirty="0" smtClean="0"/>
              <a:t>درک ارتباط بین مختصات یک نقطه و مختصات قرینه آن نقطه</a:t>
            </a:r>
          </a:p>
          <a:p>
            <a:r>
              <a:rPr lang="fa-IR" sz="2400" dirty="0" smtClean="0"/>
              <a:t>یافتن مختصات رئوس در اشکال متقارن در صفحه شطرنجی</a:t>
            </a:r>
          </a:p>
          <a:p>
            <a:r>
              <a:rPr lang="fa-IR" sz="2400" dirty="0" smtClean="0"/>
              <a:t>یافتن مختصات اشکال متقارن بدون استفاده از صفحه شطرنجی</a:t>
            </a:r>
          </a:p>
        </p:txBody>
      </p:sp>
      <p:sp>
        <p:nvSpPr>
          <p:cNvPr id="4" name="Action Button: Return 3">
            <a:hlinkClick r:id="rId2" action="ppaction://hlinksldjump" highlightClick="1"/>
          </p:cNvPr>
          <p:cNvSpPr/>
          <p:nvPr/>
        </p:nvSpPr>
        <p:spPr>
          <a:xfrm>
            <a:off x="155448" y="164592"/>
            <a:ext cx="320040" cy="292608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722" y="1042416"/>
            <a:ext cx="801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مبانی نظری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7233181" y="753964"/>
            <a:ext cx="320040" cy="1115568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4476" y="739001"/>
            <a:ext cx="1362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  <a:hlinkClick r:id="rId2" action="ppaction://hlinksldjump"/>
              </a:rPr>
              <a:t>تقارن</a:t>
            </a:r>
            <a:endParaRPr lang="fa-IR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r" rtl="1"/>
            <a:endParaRPr lang="fa-IR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r" rtl="1"/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  <a:hlinkClick r:id="" action="ppaction://noaction"/>
              </a:rPr>
              <a:t>مختصات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9945" y="1055993"/>
            <a:ext cx="206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دست ورزی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3369703" y="714062"/>
            <a:ext cx="232479" cy="1267137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7892" y="978734"/>
            <a:ext cx="1307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  <a:hlinkClick r:id="rId3" action="ppaction://hlinksldjump"/>
              </a:rPr>
              <a:t>تقارن</a:t>
            </a:r>
            <a:endParaRPr lang="fa-IR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r" rtl="1"/>
            <a:endParaRPr lang="fa-IR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19570" y="5722204"/>
            <a:ext cx="444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بدفهمی ها وحل تمرینات چالشی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4496631" y="5334000"/>
            <a:ext cx="297042" cy="1255775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1232" y="5351734"/>
            <a:ext cx="1307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  <a:hlinkClick r:id="rId4" action="ppaction://hlinksldjump"/>
              </a:rPr>
              <a:t>تقارن</a:t>
            </a:r>
            <a:endParaRPr lang="fa-IR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r" rtl="1"/>
            <a:endParaRPr lang="fa-IR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r" rtl="1"/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  <a:hlinkClick r:id="rId5" action="ppaction://hlinksldjump"/>
              </a:rPr>
              <a:t>مختصات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2" name="Action Button: Home 21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3" name="Action Button: Return 22">
            <a:hlinkClick r:id="rId6" action="ppaction://hlinksldjump" highlightClick="1"/>
          </p:cNvPr>
          <p:cNvSpPr/>
          <p:nvPr/>
        </p:nvSpPr>
        <p:spPr>
          <a:xfrm>
            <a:off x="155448" y="164592"/>
            <a:ext cx="320040" cy="292608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5" name="Action Button: Back or Previous 24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6" name="Action Button: Forward or Next 25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14655" y="3505200"/>
            <a:ext cx="29371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اهداف درس</a:t>
            </a:r>
            <a:endParaRPr lang="fa-I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6847193" y="2784764"/>
            <a:ext cx="426443" cy="2022763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9479" y="2770911"/>
            <a:ext cx="1307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تقارن</a:t>
            </a:r>
          </a:p>
          <a:p>
            <a:pPr algn="r" rtl="1"/>
            <a:endParaRPr lang="fa-IR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r" rtl="1"/>
            <a:endParaRPr lang="fa-IR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r" rtl="1"/>
            <a:endParaRPr lang="fa-IR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r" rtl="1"/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مختصات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5597236" y="2590801"/>
            <a:ext cx="332508" cy="1080656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4" name="Right Brace 23"/>
          <p:cNvSpPr/>
          <p:nvPr/>
        </p:nvSpPr>
        <p:spPr>
          <a:xfrm>
            <a:off x="5278579" y="3879275"/>
            <a:ext cx="471057" cy="1122216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44982" y="2660072"/>
            <a:ext cx="29510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  <a:hlinkClick r:id="rId7" action="ppaction://hlinksldjump"/>
              </a:rPr>
              <a:t>مرکز تقارن و تقارن مرکزی </a:t>
            </a: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07526" y="3200399"/>
            <a:ext cx="914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  <a:hlinkClick r:id="rId8" action="ppaction://hlinksldjump"/>
              </a:rPr>
              <a:t>دوران</a:t>
            </a: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16036" y="3893126"/>
            <a:ext cx="2133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  <a:hlinkClick r:id="rId9" action="ppaction://hlinksldjump"/>
              </a:rPr>
              <a:t>محورهای مختصات</a:t>
            </a: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71454" y="4502728"/>
            <a:ext cx="1828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  <a:hlinkClick r:id="rId8" action="ppaction://hlinksldjump"/>
              </a:rPr>
              <a:t>تقارن و مختصات</a:t>
            </a: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Mitra" pitchFamily="2" charset="-78"/>
              </a:rPr>
              <a:t>فصل چهارم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B Mitra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1990436" y="1903218"/>
          <a:ext cx="7125063" cy="4165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Action Button: Return 4">
            <a:hlinkClick r:id="rId12" action="ppaction://hlinksldjump" highlightClick="1"/>
          </p:cNvPr>
          <p:cNvSpPr/>
          <p:nvPr/>
        </p:nvSpPr>
        <p:spPr>
          <a:xfrm>
            <a:off x="155448" y="164592"/>
            <a:ext cx="320040" cy="292608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15295" y="305592"/>
            <a:ext cx="5680363" cy="933449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Titr" pitchFamily="2" charset="-78"/>
              </a:rPr>
              <a:t>مبانی نظری تقارن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Return 16">
            <a:hlinkClick r:id="rId2" action="ppaction://hlinksldjump" highlightClick="1"/>
          </p:cNvPr>
          <p:cNvSpPr/>
          <p:nvPr/>
        </p:nvSpPr>
        <p:spPr>
          <a:xfrm>
            <a:off x="307848" y="316992"/>
            <a:ext cx="320040" cy="292608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1491" y="858982"/>
            <a:ext cx="4364182" cy="480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5673" y="1953490"/>
            <a:ext cx="3879273" cy="368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34145"/>
            <a:ext cx="2891443" cy="266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5927" y="2964873"/>
            <a:ext cx="2604655" cy="253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7173" y="3200399"/>
            <a:ext cx="2736827" cy="237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Return 9">
            <a:hlinkClick r:id="rId5" action="ppaction://hlinksldjump" highlightClick="1"/>
          </p:cNvPr>
          <p:cNvSpPr/>
          <p:nvPr/>
        </p:nvSpPr>
        <p:spPr>
          <a:xfrm>
            <a:off x="155448" y="164592"/>
            <a:ext cx="320040" cy="292608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86944" y="193963"/>
            <a:ext cx="28401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cs typeface="B Mitra" pitchFamily="2" charset="-78"/>
              </a:rPr>
              <a:t>تقارن در طبیعت</a:t>
            </a:r>
            <a:endParaRPr lang="fa-IR" sz="3600" b="1" dirty="0">
              <a:solidFill>
                <a:schemeClr val="accent2">
                  <a:lumMod val="50000"/>
                </a:schemeClr>
              </a:solidFill>
              <a:cs typeface="B Mitra" pitchFamily="2" charset="-78"/>
            </a:endParaRPr>
          </a:p>
        </p:txBody>
      </p:sp>
      <p:pic>
        <p:nvPicPr>
          <p:cNvPr id="14" name="Picture 24" descr="http://www.uplooder.net/img/image/88/a5e73d8a42ba9582e7a1e077c959ec55/bee-1h8d0f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746" y="696688"/>
            <a:ext cx="2612557" cy="209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8762" y="831274"/>
            <a:ext cx="2759020" cy="205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53400" y="948442"/>
            <a:ext cx="202276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6563" y="347472"/>
            <a:ext cx="2543175" cy="76695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fa-IR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تقارن در هنر</a:t>
            </a:r>
          </a:p>
          <a:p>
            <a:pPr algn="r">
              <a:buNone/>
            </a:pPr>
            <a:endParaRPr lang="fa-IR" sz="2400" b="1" dirty="0">
              <a:solidFill>
                <a:schemeClr val="tx1"/>
              </a:solidFill>
              <a:cs typeface="B Mitra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000" y="3924733"/>
            <a:ext cx="4087913" cy="223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094078" y="6186487"/>
            <a:ext cx="2677824" cy="4234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Titr" pitchFamily="2" charset="-78"/>
              </a:rPr>
              <a:t>   هنر کار با چوب</a:t>
            </a:r>
            <a:endParaRPr kumimoji="0" lang="fa-I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3306" y="6219391"/>
            <a:ext cx="361603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None/>
            </a:pPr>
            <a:r>
              <a:rPr lang="fa-IR" sz="1600" dirty="0" smtClean="0">
                <a:cs typeface="B Titr" pitchFamily="2" charset="-78"/>
              </a:rPr>
              <a:t>هنر کاشی کاری اسلامی</a:t>
            </a:r>
            <a:endParaRPr lang="en-US" sz="1600" dirty="0" smtClean="0">
              <a:cs typeface="B Titr" pitchFamily="2" charset="-78"/>
            </a:endParaRPr>
          </a:p>
        </p:txBody>
      </p:sp>
      <p:sp>
        <p:nvSpPr>
          <p:cNvPr id="17410" name="AutoShape 2" descr="data:image/jpeg;base64,/9j/4AAQSkZJRgABAQAAAQABAAD/2wCEAAkGBxITEhUUExQWFhUXGB8bGRgYGR4eHxwfIR8eICEgHiIiHighISAnIiIcITIiJSktLi4uICAzODMsNygtLisBCgoKDg0OGxAQGzckICYvLywyLTQvLC81NDQsLS4sNC83MiwsNCwsNCwvLCwvLCw0LCwsLCwsLCwsLCwsLCwsLP/AABEIAKQBNAMBIgACEQEDEQH/xAAbAAACAwEBAQAAAAAAAAAAAAAEBQADBgIBB//EADsQAAICAQMDAwMEAQIEBAcBAAECAxEhBBIxAAUiE0FRBjJhFCNxgUJSkTOhscEkYnLwFRZTgtHh8XP/xAAaAQADAQEBAQAAAAAAAAAAAAACAwQBAAUG/8QANhEAAQMCBAQEBQMDBQEAAAAAAQACEQMhBBIxQVFhcfATIoGRFKGxwdEj4fEyQsIkM1KSogX/2gAMAwEAAhEDEQA/AMro2XUJ6jnawYRyUPf/AFfwRnHvft1xqNNtq7CkMEbaPLIALYs+4GcX+Oh+367TwacqCzyuf3Iz47SNwFHYb9rz1ae6xyKkYPplT9sn5rAasD8EdMqUpuNEsGNFbp9HSK5W4t9NRo7qHI9jQuhQ545677nsJghjGz9Qw3+V0u4KBxwTm7vxr+ZJrCoK6fTmdQTcrK20saACCgSMDm7+OOgdfr4tRGiCNhq7CrsvbW42MsWvObuqHHTKdPLfZCSSUT3DVTQylBTBHLRvtP7Y4KMosAre0q11k8NZu+h+4NHKYmVmEpLYIKjBJsVdVf8Ayxk3ZP2x7jh1OsclsBT9u4cKWN+QB4aucG8dUdpjhgmkkM26JFIYUVljLePklcWSlgkZBxi1ubTqU3MiSeWqYM7XAytB3PtQEyhIaMjYck+J8ecEEUc/z8joHucxJjVBkq+5S7WjK0goHkjabVTgY+MEaL6n0sQ2ve1pDTBCQARjdi6+doJ4x8tJRpY5fXLJsKbg1DaSc2DxnH25Jv3u/OIq0wA9pPDn+E5sOktP7Ln6X00bKZEhMfI82smgp5IAoknj/Sv5vG931uok1R1A/aMRZEVzlKsEmsXd5/gZA60Oq+oNM4SV96JkH2Ju6I2Ek5+fzjpPN2ganUU2pRY3NxrkyUwLoHFeJZFLbmPtnnqrCUix7qlYRaL7cRr6pVR0gNYV72pZ9SLl/bhRXBo7Q7EO24bmq0+7B8QMD26ZfT0kGohWedWLFvTkK8gqpO8iqtvH+1c/wK/ZZtTE8cGsleONiixyA5oKQLsErZNErQo0OT0Dpe9CKKPT6WBnlLfvLKreT4H7e2QEHBU2PYHBvq2n4bgRT/GvVLqA7pp3yIxmOwyB1qMhjhCVJ3Dg2P8Ar+B1V+iXaryeosezbG+CWo4ViBQ8fHj8nknqzvWsQyxwuJNO600YdSI23Vupidw9vI2mOVvpfqO+xbQixtOsVgvuZUyxPA5HwTtP9Y6S3D+aQEJLohXSaWN54tMm4psM8hK7ix2Wi0tlqv7R9xY0MjoLVa7UozQPs3hCryEkiVCWK0TismiK+0XlRVeo1MepeBtOWj1ZIWrbaqqu0U3PAu+c18dMO4aJnbbq9axfYXChaGLDECqkI21Qpv66aS1pGfb36pgBI8qbfRWsmRjppF3AZRwQRVjF4IoncDzk/ghhqu3Os9xRlaBYSHdtPjZTx8VF2v8Ases/otSumL/qZVlRKVPTs+Q+0MABVqNwNn+Tnpzp/qrTx+lG6lTtAZ6wD/Itj82ODXzjz8RRqeMalNsgi8W0m/X0RtcC0NeYIV2mkd4kC2h3OqszuSoCCm8Tuc0cXu+aJroj6ajAi9QwekRY/wAiWUBCSdx+c4HyP5O08kARpi6CIHcXbaFTcFFWLGSOF54FjpF3H6t0ckQkKSFA5DFkGV4JHnZvGDX546kFOrWYW02GOOmvLvVMMMIc511nfqXWah9YZbEX6ZyibiCAVYgvkAEki6/CjNdX/T+nnn2yz1Fp4t7NhlE24eTFSdu3axLEAL5EDykFjydpin1Fyao+kxRkjCn1EWQqEZwRsUeQJJYnZnkizpfpRWV4xq5Y0R9qJqMRuQL/AG13jcLP3VV3W6rPsl1FjWssIHt+6QA8kk7qv6c7gHgDyr6hjKxNZyVIYhhVZChVzeFzyOie5aQFVbaCjs3phWJZMqSB7WQBRIJ/iz0r0XcWjUaXTaZjq9wEoljR1Zl35AOQRuqzQ289GT6qQBV1OmMGRteI7k3YA3Cyc0bYOTjg9Mq0g7ZKggyEZpYo4yrBE9MsSV4JNUWPyTj+646C73NGX08IURpO4MmTW1Xrm+OSfyAeuf1urYXpdNuhvEk6rblqoqHYAWcKq3di746Wydw/VRiFof8AxSGvUACqihvPcoAoDNnrqdPLfYc1oB3VvdBqNPIwUFYy+4MQGMJPKWLC+3HIAo/d1Z9I6rURanG2VZz5ENgMNxLDFcAigBdjggdEx9u07FI31U8wPjaMDEpxStRYpWSCfE37bT0J2z0oWLeszQIod4mSpU3UFOKB8jR2nFj56WXUnsLNSeWqZDw4OC2HfI3Qho1J3YJAYhR40fH2y3+wr46A08TeoVKruDEkiyTl8i28SdxHIA4wB1TB9UwxoKjb02fduVRSqfkbrsAcV8i/fo/UfU+liBmLBlYKEC0SxG6wBzixe6q/mh15xp16TQ3ITw72TRleScyYaeQxj911QkUnFeNcVj4/Pvzxge9LvnknllNXSFABY4AGSbo83g2fx0xf6sldFmkiUFGLIAxtgTVUR72PKzgHA6pmhiknSaaB7kRHILhIgcLtBKhmbb50De4FQGyeqcNSdRJq1dxHt80t7s4ysKH+n4k2iXUahPThNxxmQNRxe4YI9qXBJusA319LauTZMIg1Bw6CrIDMbGObpb9sfnptrNFpCZGn0qpGKCmKy/uNzCP7QSVAAB/J46UzwaoPHoo/GIszxMQQxXJJY3drwVocDHT21mVLcfZcWQE8lBZPWYlZGemBFCqNUPcChfXMUUZV2BPgRtGFAF818DjHz7dK9SZ9M4iGp9ZiP+FIhyPaiSasZAtT/eOvNRF+oddO0ywm/GIWRdjMjFgu6vIA/AGCejDGzM9/VLLTui/qeWX9MRTEs4LEEnwCsxuvbAu8Y/HSzu2u0WojU+oySqBSlCxIz+34qFpTQUk8E31zF26eCZoIntZRTELVrkNuU5Ur5ArzjptDsRNsaegUZR6jxg+o6j/FASxBDbt4YV4UfnKlRtICOtkbGZlkV1ScNGQwwarkfgrY/jqdbv0N7M7IGBPjcDEgBQCD4k/cGYAm6I/HXvShjkfgFZqebT+ukqjJgMmeT8HNgvt3cgiwLuj1X+qfUszOUWNcLGSLvLALebObP8jPHXPeO3STSrKCXhKLUhI9hRwTY8rxQ56s0vZ9SHkcJtUDJY2SBk0BfI9+MdaS1tP+q/XRZdz9F5qtTLBLZZpFf74JfZVIFEcCshXAUirA+SdJqYhPq2iVpf2SQVBBJ20325FkgEr+T0z7l9O6n1WkLeurHaN58wrX7nxIW65GOAPZbouxGFmnY7IgjqWBtlJUpdYOGPsQeubUpVKdnSY468ljg5rtEy0ICFU2yRwqE8YW2MylbLC/KQhrBGTkCib6IjEUx2upCyxyIGUCm2MSAWreuAHChgDtIINAdKtNPG8aR+vBKQ9bp43Rq2gC6Ns+KLFqwBmxRmp7lsZ4NMweWakVVO0RhVNC+Mks3N5F0bJjZReHARcXn7ppcIN7LKNA/pBm+x1O0/IU0Sf76b6/tSehtRJVaLc5DsCgP7e/aa+2rotW6jW7Fjdr1Sor6WaFnN1URW7yOciwSKYH8Gx0ae3l44okjEwicloxL50aYAOPFje+wt1eATZHp1S/MIMX91O0MAMpZCjzGBpaGn9RYj+Dz5CgfJbz+D787iTVKJnCrIYzN6RKqitYRqERAUMA1oC5bKk3dHrO901h1no6TSaYwbXLASFVIbJAXAC8nI8mNXddMdNrY9TORO6QyqHilUgSJKFI20Wqtr7jVgnGashOMpue3SwvHrv1R0oboidZEgc7lOq9NTIFf90o4fwRSCTbAUVujatX+IF7j9QwafV6x/SKy+ioVWobmZgWB97KMrWKNK2fld3F9OpEbziFld1dYYXLbLQgeRLIzEE4dhQHvjq6f6aaTVnVHaIJXEkRByA21k3irHjV/wB56TQpZPM/yg6DZE91rXKB0CzzepLMxkWyrQreCNvC0EQBC5UAgnaVBq+rdH3abTzKsjrNFMdylLWgWZA4XFA19mVZaz79Oey/TGqjmeZp/SViSUiJO+iwAfAQjN1myTx7JtZ2nV+q/qopsbC6FR9ovcVJxis0OBzYtja1N9QjOCOH46IXNcGg5VO1RQxnXmMO+wkIFLAtGWoKpXi22ixkgDBG5S60GmiiLKqusKkjZCRdUAsjD/O8lix4Bq+Os92/t8kW+WQmCJ4yiTKQWDEgqQqtvvBuhxfTNNQsvoI+o0r4O92EgNBqAC7lolRuNkZOAayvE0yX5m+ZvfpZawyOBXXc5YZY3EqsrSQmVaUemGTdRBA3mT2y1FXXB6z0ellLQQupJkKNHuJUFXAPPwAaJHGRyK6002qeVJtBpG9Z2LyFyyqqqGB9Nf8AE7VCjFCy35HSGDWtLF+lkgaUpQ8XCBduAWJUqrBQU32LXaCG2qRRhGvZTjvTVDUhzrpp3Ls8R0xSNHQxKZAkrjcBf+dYFjeVBUZ3A5IHSWPTNLDG7ep6CSLGTdgEkUStWRkgbfegavOlfStLCIiYJipUMhdk3ALShZmOXSz5MQDwBQoj9y1k2sEfb9PpH0q7t1SEqABuIH2KAL3NdFmIGTXR4cvDIed9eCx+Vzpam6zbNUw2SJCrolMpAOCpWINQWNSdlksvBvg9VyRlw8cOnEtbiIWIljV0P7aXuNsSBebIcKQMjoVO6RyzhdU6wyQerEzLtMcn+JDB8UHTcAQQfxgdKe8avSlBE2o8d5ttJAqgp4UrBmAU7l3eDEEKt2QtQOw1QvjLexlNDxYynncu8iHVzt6PpyNpgV9QVuLESbHGCCQdh4NqcrYpJ2vTyzyvM7GSViVdaACi1otkDac0oFbgLIPLSb6aGokGqBUQzlWRKfeoIAAYKu3FZO7PTDQfSrB3lklKqDuCIaHiTRY4sgC6A5JyM9V1auGp08ueDF9/TiltFQv0ssxrdQdNMzAEs4uaGXyFEkbXu7B+4XkBl6v0fchJNrmhgMzSKoVTRZ8CI2oAJDWXasYzWKP1n0ZqFY1KJUI2j1NxfaQT9yg3kkcDm8eyrRdh/TpLNqcQSRmMBMyeZFEWAuKvn265tahWpgNdJiOZ3j5LYe1xkQNU80eiSMiL0ykY48glja3llhuJIq7OSPYdeyokrsJAzB4nvLMvixIsGyGALuucbCADgdJ9HrdPtiQanO5tzTxUdtKF4cJYC7dzMbNe1UVHOHefSaXbNJMWb1CQFUBB4qRd0AaOACecdTtoPDwCLjdFmFzNlnY4XihVmUlJQSnkaw1H+zXF4wem+q08IgZPSSIKpJd7Zg/NIcna5FZ8uCMX152zXyiF9G+n9YBiLU7dps5LUyijw1jisjqwdufYkYlCMoAWIgyREHOx8Hc153BSvIFUD16FcOJEGIPulMLWzO6TxaA/p/1EikKjJtUit6E0T8jyxZwbar2nrWyTONWxKxgOFMWAzTBCu9iRl6BFKzXS4rpXrNPr9QVi1AWKLcWYqykA0STtMpNKB9ooC+OqIe8okwhlX9UkT3DMo8hS1gKfO8ctjaPjpGJY6qJHNHTIbZO/XG4yFsBnLyAMFpl+TkAAMP8AEHAAvHSTuvc5YzCu9JK0xXcoNEyCt4LKLsKjcc7h1V3TvkRBiOnZlWS9szSbhQO27JcZY+O72GemGm0SaiIT1tkChdlgLtUlRQILYAHJzz0mm1tM+JV0REkiG6pd2ZFR23EKxWzK7NYBBDBaOWs4OeD/ACGHenB26dJElLMLcC2XaB48buclrqhQ4PTeX6d06XJIwYg+IJvH8Ch85IP/ACzfqOxaeYCQELKVHmjBSSKs+6k+2QT8n4W7F4Y1BUvHGLSEQpVA3Lusv2nukj6uDezHaBEBQJrgXdX5GyT0bpNLHLDtEhl2ho2YDaxJYsW2sGIYsT7Zpsi66P1PadOrNMzkyoT6fnVsllbAGfID4HSQ6wyF0OlgDyEbgqlLIO4XTAc59heTfT3NGJh1K0d7pYdks9MdfKd59aWNCb2iQAHbZr2OBxZyavrzoyJpgqqnb94QbbV42AIJsWARg2Pb/uZ0kU39x+URy9/wh/pXTu2mKggRZpSpN59jY5PXnc+/GSKRVGwDHt5Xg8f7/wAAj46O0MxTSL6I3rtxRN1/BGPkj+fjpTGjM9SqwIo0QFIQn7lAUhlLGiQLF38kRFofUe9w0JjvimSWhrRuEzj+opFiUkeowsuD9ygZDEbaK0fuOSf9+vPqyArAxLyNHwVoUSZBZNC8c/N18Hpd3GdhJtgWRSoABRyKB+4cfZZUgDxFmvwzkkZdGRqWV0IzvBJr45yQPfm8ewI6Gtcyo0RJHUz91okywnZYeHahLxosu0WQyFgo+fxXFkdHfUOngkEUmkXa0rFCiijdAjxGARe21w2D1dp/TeCP0iW2bi4dcbB93qbT/o3AY/FgkdVdoaP1kKuow6wh1FKx9zeN/GW9yOPb2BWl5sbKbJDRfVaRNbqFkLO8o0ysAdh/woAMoJsoxr8Zo9VdkkCySyFGEbOSoVOAdxUgEgACwecf10FN2Yqik7jX+oEr+Ac48sUPke+eqI2IO4GpDIQbRjFdEMT7hbb3/wBQPUlWoWGy1jQ5PZoNZ6c9NOyvA4i3OWuyNt0fvzjjJscdZ3sWp0sOkbUTbJZi7bUamYkihzdZtyzBhRAA3NfTKR2dd4WalYMGAO3aMgn/AEsCAQR8n4yu7lNpvWO+NGiR1DPXMh3lqUUSnO5bAIUEAGurGOOUwO+CWzgl0kqSymWVFiYm2jTdm8+7ErYrjHvi+vo3b4zHpFk8xtjDpG22htjsDGawKN3Te56yPfJ4208balAzCXcShy0ZFgxs1M0Vn7awTVisarXRTHTxmCSowFK7RTYorRv+K/riuvOx9bxKdJsRLuott6qilTyuc6dkFru9yyJGP+HKXH7YvdtoEEgqKU3Y5DD+M9f/ADL4wB13+oRkVUZ3bbPJsYNmrus9L49TIreRLBsk226mFq//ABACFFACjtsEcnr3tkMzuVRiktESW0R309R768S/ABqwdvvnpPhUyIy2Gi7M8CZ1Vv1bpSsCLIzGJdgA20AdrZJGfx/LD+Bi9NOkLkqiTgAbt6Ehc+3sLwAxBz7dfRO+Iq9vcTyblCAYHkSaIq/cmqJHOfkdZPsurhaKOIyohIdZFfcquuKLlSu58UMggBaN2DXga5GHdDZgkW35rKlIeIDMSF73HSRPLpzpMeqKcKNuARbMinDbb3qKBKkqAGHWyk1MqyNJKX9MuaXfyKNVuNFeOCMDkWAch2uKDchjZwXiddPvUAbly6/ywbxYMfIspznps2lkg2vKQVV9uKPkMlcZxWf6+erKjjlFtt9VM7Vd9qmEb+ceAQzKBuOFzgkWvB9uR8gEx4dUyswaf0pY5ggMlmyjqvjgFiSoGBZ46z+hhK4s7RL4028BLsNusNSlrIOR5Y+HKNOyBlXapPgeTQ5ABNkg39vGSfnpFGs5xMhbUphkQs59OazTaeGXUToJJBIVjVjZsAMMFSoBO7c5NgLQB3WFGtnWSTfMgic0WRI9qnnyC8AEUMYPPJJLHW6lEm1JKgxbvTdAq1JIOSLBC5DtuBs49yeiu5tB+nJZxIzlJUBJUyLi7CbthycEgFlc1gXWazhU017hMyAt1Wy7BpB+lR6dbQOqCQkCvJQAAORtNZ5r26V6/u0kkI3ble0JUKwGyj5FmJFE7Rivbn2YD1JdKr6dgEZQFFVgWAMHFVs+MNkiyMvO/wC4Gk2SEkEN5WbH5/yHBuhlsgjrwmjNUe5wvJ6jkqHAANaDaFo+2a+UhEywAAkJu1s1iiBwL4P/AC6G+sI1jgRmV3TcoILWowckex/x9qv56Ei0qlFETMiDCksAUQ0dre/3FhtskU14IppqBIujc6go8ewhgELNtqzRLgBlrH5UZwOtaG0qrKgEX04z03C6C4Oab2WE0UzQsZdOC6oP3SyqRtxwxFrYPtRAz/Df6hTT6mbSyabwafxkAFEUQCSoCi/vvbghR1X2rvEckUQb0hLEpQEnPpYNEMmxza1tvAqvcdUaLuCKyzhRHG4aAeN+lwbX/wApBzXkLkrNX7bajnVD5dO/XipssN1Wx1OulWX1pGl9EyHCseM7doJFqfwaIHtx0ujn2TKzALwyqaHldVRNgmsD8dDy6WVFWRohSt9wfBBNA17i+G97H46DGmO8BC4Wx5hltcWOHsC8AjOOOB1JWe4QAhptBklaBkjNuGjUurDbdVuBUZyRZPNY56yvYdV+jg1BZP3g3plWT/UvjuN/ZhyVry8Mj3eHRyuLaqJJH22a5r3oZ/2PSbU61vUeYKXiR/04YAeQAs7myKPK3fC/6a6cy9onl9lreSGaOVrlnX1ttNu3jx3UwVs4ORSn5NDnrafS8W7TiaQKS6lvt4yxABP4zfvY+Osjq++skLRiT1t5DVIobx5ZZKG2wb4vIY+4610LnVaVZInZCeQGv4wc/wAg/wAY4rqPHPc6mGkZZIv3xVFFoDiQZsgtWSFJd7B4G4kDOOBkn/vXz1VpIyo2Ruy25ydyndsFqa5vxKnimPHVOjFNf3hSDe0qMmiG9uLII4PVj6gEl23LGMAgEkAAER/dX8cAf8+guDCyAWyn0sXqaV0RvIqQSMksRROc82bOff3B6wum0k2oTcVCRhtjuQTtI9iOQB738HIrrbRxxwQvKWNEbr3FbwSLF80a/F+/WRi75IUIn3lXfcW/B5UC1Oa+4Gx+b6LAmpFQ0+Pz3jiuqhvlz8EVou76mFfSaCOTYSAzpZr2zeR7g/nqdCQ6DU6kb4tNHJGDtQsgwo4AtrP82c3nqdeh5v7gJSrbFMvpadYYaUySKCWBABAzYFj4z/v1Zre1y7GcsCVFxm23Ib3GiSFAIuwbvjrPv3YwxxwxAelIgkNk7xuzRIIBo/joqL6o1O8KFV9w3YDbq+KBo++SP+1QVMLWzmpTiDe/dimB7bMfsiND2hp4wxBXNMCK3D29xXsK6K+oX3QLv3LGMMMZo5Azd9K5u9zl0jI9GPcPYAn/AHxk/j++hD3oySejkwMTuBycC8H+usZhaznNqPiAZ75os7AC1u6WboZHolYFHBom/bNcGv65z0Z3aeJ0ig04LHdeBZJIArjLE3fI4r46t0cYARvRijdmVlEpd7XNVVsGscV8+4rpkIA0m+MCOePa6uvkJAQaOBghlYcXRFiwerRiqZeEoUiBCcKzl0U+SNtJVWWyQADjkEHB9/bmugpNMjTBWJEe8g8/byAT91f9L6RaXTQz7tRqpXsvllIDAi8gbTuY0MUP56arqJRp1b1Z2Aujt/dCkqAQbNZvzs0OPxzmtGp3j1QZCb+qY6KKZZgACsce9oo3kiZhuVqHi1kE4xY597PSztBhjim0etJUmQNTez7avcAaYc58TuIPSvWdujSFdZp5HDK4LbnUurH4IAbcCLyKKspDE7gNXpoTAY5WKyzyozTSubKMFQKAE9yXUFeSqkiiQeuqPbSYf4uETWSVhv20faamXgP5Dxr2DUcDiwK6+g/Tu79KNikxtShjJ8uBxRqsCuKHSnWxO0EhVIZp1k3FX0/pmiCCvid24nILODakc9Lu/wDd5YJ1jQuNMgQrERwNoagSN2GPNk8i+kVMuLZlZYgzfl7ImzTOYrS676dlWJmRg/8AkKqxX+kjPH/v36K7X9OoqxNKKkVtwqgLv/I7D+BzWcfJQ9v7zrXlCQssyVvYSFA2xqumsE7ePf8AxsYoBd57xqJ9QvqhtOqAuFshuDkkEUSLFYAs82blbgsSX5C8RrMX9kfiUsuaPRNPqjUrLAGlh2rGw894PllSK58rHt/06xwUyVI0MjRFqBQVZzQBKmxg8D59+nfaxNqRM43lFApBT+Z4JVyFbbW7yIyBznpv3Pt8v6dVSRqMlP8AubTv2KNuR4rjcRdCjkgmrA/4UCiLn1t80vL4nnKRevqtfqNNDGvpein7W+1oIF3MWo+6CsYJA60EGug/XvIk8Y/da0kRlI3GiFJpQ543FlANEnrmTRDVQGCSSL9uMSQlQyuFAZSXBJUixsO0D2Jq0BSRpo9NpULxrPPNHuCtuJBawv2sNirnFlmavtAPTaNRlVsHUbDnN7rHshNdDCEkVZLCllNDO5Tw1/ay1dV7300imX1yokjRgxZYBJuKtX+k0bsDBUEDBAHWa0wkWJkihkjkYbjACfUKE7CEZlZkFkkqRvIJyRZNeu7bpzpjqtJ60UkW0yAvZUs20gnDA2bDCgwsfcOtZlcSAeXf5ug8KNVd9P6j9OZu36mB3DnKpbUdoP2rzgKQ48kz8kdJNVNHp5HSIM8Yat00Xpt+V5Juvmv/AEjrbQfsJDKjhpyqtqZHb1ZK2Ck5ZhZZCFBFhRZoHqpn1HoyKJm9YPvH6iOMLQV1KqrUgU8Myg1YulBPSzjmteZFvummlIhGfSzbNGJPCONjdlTutnrJ3AcgZrgD46J7p9Px+mQji1ztOLCn8/A3DcB7+3vhfqN5l1KngNHGyJG+5DaAEoFJWi4aqrIuurO0yytL4zFYxTsrs3p2xAKkcb29vk+/HSKuBeSawfE30B9ETagBDSJW2j7SAAxYqD8ULxzQUg4BYnj8YsgfUeoJ0hd1Bi3UQrG8SVkbRgnB8qN8XXSH6h12rXUlJp/EsT+zYW1YgqWoMSOTlqtfxQ3Y+4zzTOh3SRenI5hLftlgLXfZoL6m03jNZz1lPB1JFRzgYM6fJcXtu0CEm9ZHYBlKrfCKCa/ixePz0075rxOI9LBFIoRgAr+LWAQAFugfJiSckn4CgPu06aYRjcYopN+8rFDGaoKFVlq7BLeSndZYWKHXXcNGsj7mbY+fQdGCvdcMSfLaVPBsAmjVMaPjGF4gWH1WCkY5rmPUxeAMsWI4g8TSCPKoqkUWsEHcKycmurtNptk8ihSBvI2kHi8YOT/fP99ZrRxaYQCfU7pWdyAgb7gKDZDbt2bs+NexJFlBZX0qKFlALkLC7ZKYIUPsDbOSB/Nc9G8gGJ5cEnw811oopojLSTxtMS4VE3na5Brb4kYIHOMAcdI/pvUHTvNoZoWkNkH0wHqwobcrEArhDYIIoUc5B1cOnOkOo049N42UOgcmt2Pc3V/aw5G4EDaC2o03pwKBFIFZReobDOWKjZ9w5O4uHqvGsjBys8MajYwLJ6tGic+mkipZH7qCzVki6xj8379bHsM7rovUX041Kml221728ibHJJP8V0LL64DLFPPHKxDBpH9S9oYEA1tC5yqj3F2uOsz31XOpjkDLLI8cbBgQVY7drFRilJBNED3NDrC74kZDaFwGTzBfRpuzQqjGMgYokE8g/k/Px1Rp9FCkI9cqR9wugPKsWaHAHJ/26wnbFMj2jmEBQWK/bv3KtMAQPIkAc3jHRvdkKyLNvaZAQGLYEd/aB8qPIWMEqRz1OcGc2U1I359EwPGWci0vddQGhlG+ym7bHQyFBrFXX/WusXEsjHdJGGA/xe1U37KbBs/g3j+eidDb6qOV8LZZCVvcELUMXeQR/wDjHTHtunUxF3kbUGYEssjP6ZTd4sQy7lo7aIN3YGPIuBGEEC899lDHi3NoV8uu1SUo0kJAFCyXqsUKoAY4A+Tkknqdc6nt0Utb5p4dqhVWFmKFRkMNwvN1knj+hOlDEcW/X8o8o/5JZr4VZtFvk3lwAzMSLBNiywsLnbkYrgdBT6KSCZgVLhjSvHXjkEiqIBrBBrGQc315BpF1IlcyFZwxIjI8QtiySQSKuuj27fLsLyzl0HCIxNm6yTWOMi/jHVWWGZSfT52SswzTCXakyylYk8s7jMbxQIbN0qgUCKux+eidDoIknETHyMe2x4ksSRfNbttYv+z16/Z0Pmsrwk1dE1Z96BByK96/ojoTU6JI0ZpGLSE3GyXVgre6wM5/9464UwW5Qf5W5xMo6GGUjcpMpWkZhanBBYgMAxDVdgVzfTmMwb0LHKCWRbcFlUqLOwA7yvl74JfGOkh1srKGk0yPsAkovWCCA+wtZHPt74rnqvt2ueWQXGnpu5DqFFvuIJAbnLU1AgXx8dTNwr9ToOiI1GhLXQtGzEBI9xZF9gT7D8Vj80OnUOvA0yymKVpFfE24GzsIDUV+1TV/JIN2B09TtkAFSJtTcpQHcAfejRrn2a/cVnps3cYvW9Js2Cu2jVEAAGga3ZAGFrBNHA1sa1wAawmPp9yVtOkQZLolfNoiwhbbRRq9QfO02v8AVk9a+PUQTyq+1YmeOJj5qN4RgoBXBWjcYYE2NtAbSAx1nY4EQGOK7lG9UUtYG7ctHxAoE7ar26Q921EkDExxJ6ChR6LxhqsKx4FhSwWSgw8gpr5Y6szGeVljzsga00T5rhFapdwLAH04xIscauJ3O9FTYAGIpRbbSwv4BJPQ80mkTVwxEBtkRjsnBIjVYwxZlUNQPwAzLfBII0Ov1U4aTT6aFGkoli43OVBUYG1TliF3Cybywul2i0cGqh2FDFqIW/ek27ixZn9vUA9s4GQB79bRw7muLnn2jpcDuVrniLLv9G+jlUUssEkgIdhtYEblUlSRwTuAIKtyDmxVH2p9dIjRsvpxqN0oYu7HdZG1vMEEtW4fbWTgdMIPp+KGP1lJkY2qs6qAo9yq21mx994sigc9Cfoo54nlmS3RlHqQ0jkURbE2pHGdm40M8kMcGCpnBvpP7LGvluVTSTwfqNXpjN6cEoBLB1A3Ci6A1VG2GKwKHIo/aQTNMkkEodg5EDSKGHi7xOAdqvg2QODRNdIu7xwxaVEji3GVmIlcJ6i7GFrarwQQdpOL5IPTTUaTVwaa5df6J3BUXLW1k7RKnmNtC6BUYF2CqhWwweQ5piffnse91rX7QrO7HZHq2OlKJDEIVllEgLM8m1tnnsKY3A21GiMGhk9ILXcWN0BGBkimvHxn4+T0y+m9VO2ohkNMVUoqsa3Wr+/BYljnJJofHX0BtRFp3eWYGMyFWAJMmUFeO2yGo0DQOWAx0LqwwYFMDNN9eHX3Kwt8W8wskZpABM+iZyRuLb6a/wD6yoBQpjgFduQxFnd1mE07GC0JoYcAmiBkWP5F/wBfg19Th7qDrGRhtGxApo1bHcLFblvHIsVkZpfe4dnhO5kijaUyW4UJuIvIayTZrPAJuxnKaWOFMkPpxPC46HhCJ9PMJa6YSCDukMxSWQBN8SyOfLPouQwNKy7QxYgfcVYBq8W6I3sDJsjQtEz1BE9sjSJtp2NBUFFreyNoHsB0t+pNTOkr+iwRQFDaYANGQVANp9psEAjbn5670Os12q3bJdLHNsAIC7psNiyVYqpYjBNCwTX3dE/C5hnaYadu/stbVExuFRq+5QR6rTjatQx+k7ABwtJsAsG2KcMcXmugw6aeeop4mhkamQMGqwVtStkUGNP4nmx7HrsziRJ9JqYiHjJkMo2iQH1FBBLISLJ/sD+ej4+zRxRGSNG3b63uyswFG9tAbTkcgn4OOrCxgp5T0jjv/CUXw75pXD286mT01miXTIb8CLAwlkN576AybUAYsDq7STaT9XMoTxaH00G/B8ArgMaywva3F3za9Hd27Fp5bkZChu2aMAf2QfHJPKjObObKbvelighSNFLu/msxXayhWqsMQQasEcY63KHNytkbQuD7z6p9Hp0kiiWVWQeMfpS/tF9q7KU8MGGbQk5oV7zVdziSStkdxLI5GbVSwUqv+JNoFIJVjRGL6V6nu2thCvOunY58SFEg3BT/AIFWAI2kgcjB5xT23WTSyKZdrKxIEHCtg8LRHI3cc556ibhSLuNhfVONQBJv09oZG4JO0cCyc17fOPx+OnTJM2jVhpWONplJJYgIVDqAAaUYvyxgkgY1kHY4M/qIo49r+AYr9v3V7LQJqqHGRkdF/wDxSMSlFWlHj+LJ9xV3j7v+RwehqY/PAYye9juubTy3cYXzKKEmIOhGMt8EqcGvx1qpu7KzQuyhVljVr9MkVGzKQ7WVYA7v8VoMLIGen8fb4WJMKI0u/wBQ/apPJNnLZx/fWc+pZtUmpkZJCm1VBRW3KfEDIPiTTe4OeLx09tRuKOUCDz7+aV/tamQiw7mWb041aaNzcKAoqOwPkxkK0mCbWwcH3HQep71p49RAFXakSem5TyK2oUqNy+Ww3mvLOM0SIdbqtSCP1UUb7ARGFJegRknJUE81YAFkLz0B2m2WbRzxL+0GcuNu8sXQAbyrYNk/noqdMMcc11pdayv7qIYnEml1MKK584omEnHsqgZU+wYAjoGV45Jts0rRxpYaM7tpIsgjapouTlipPkSLFU+7R2mJInmjj2upADMwcj5I8RtJseX9DouOBJUb1RHIyAbd4/xF8Eef8KGr/p045QZcJi07oBUGyUf/ADBCmqiEQ/YjUoCFYVuIa1Bs+IxXv5GhfRzad4YwX2L5BIxCGkDglmCbSAxognxsFR0N3Wf9JATplCrI+xzlqG1v9RNE5o1wCPfocRNBpwzaqRL+1FAYbhwtFhgA22KFj7j0upQa8Agx9Sja9aKJnlstGNw2g70rlVYVTgVTAcYIIzV9TrDSxzyndJJbfluPegBhRm6AHP5686X8Bxd37IvHHDv3TDt5jaWbUNuCSftoaBJ4JfFXlQDX+o9MH1KBWRCTGa+5TYOBeBY8vcCq6VdsTc5ikcBgA4F3SldzBaxjJGejdVpEK4bda7gy3ak3V5Gci1J9znoqpJFkkgZ76LrQap9u0HxIAcD4v2J/Av4F5vrzu+ljnT04gQ5soG9zgbL/ACBg4zQ/IG0+hVbJpm9yBwePE8qDgUf4687gFhQsp3N9q/Fn3o+1X+bH56Gi5+/Gy1wbm8qpn00utdmHgi16Y2khmNWCbu7x70KAFDrvtPZZDqjHKWUQsLZSR5crsJH43X8D8jockafxcbrW0cGyHBBIJIur5A9q+T15odRLFOJJI7RzkFSy5+P5JH+4oHAJZq+V2QCIt+3eqZlpyM2q13fXj2BCSQeB/TbcngW3wcfyCK40YoB6hDqwYsGRgpXYCRTAbUN7rN+BroT6g7VCiiRQyA4ACjnJF/7exNjOayHBQlijdKdG3IiBACWAryFDYbL+9HjrzWO/SBYmEDxTmTTsPcYY5WDkiWY3I9rsJO4hkYVQO7BOM8i7Ff1foZVlR4Gfzw9Zo2oDUBjChSFGNgwL65+m9NHLM7MHeWPyk3Ba3m7AAzgqaJvkYFV0H9Ua6Q6pRFHQgKkq1AMxz7HIIr+Qb6dhc3xXl2F+HL1lC4jwvNpNlRB22bS6j1CyFwWEyKKVoyM7cjfux9owavg0w7VqY1DyTjdJqnErqrgbAL9McYJDvYvgrwek/bpH1TqtBFU/uuGJDgkUgDGgcMwF/wCo/joztDLKzhzueGlJDD9xCWIYfkKNpu7sE5J69CakHPry4baJTwI8qYavuAkBWMSbS5KRg7vIg5om6vF5NH+T0r0hYMS6AemVcxsWAkAAslapc0fyCcYJJWrVo1HizQs7iMbjuU0RyPGxyLHIPF55XSNNvdmZ62evKACQLrxBAbbQQkWQCvsOoXeIanJEMjWqjvCicelsVJAd6bHtWYiyDnb5CqI+0gD3PVeqC6iYz6hhIkgCRId6EyEXtoDwUNeT4ncpN+XRXekiggkkieRnd/QVnIuqsuMA0VBTi1sfPQHftPJo5yjDdp3tYwMC08NwLKakV/LdXvzR6sh5ZDTfb7rGkTJ0T/svYGg1of1UaFUPm0ikliu1jV+NE+/wKJvDL6g1+mlb0ygl2EgC2qyNpwtXQr3BDDBybzv0z3SY65ZCAqSjYyoSQKDbGNnkCvMf42fc9aH6q08MTLM0ZO8ZpthBA8Ti83QP4Hyb683FZhiWl5vlt9/VNt4Ry8bpd27ROWlLjdhRveRhI7Aje4sGlHlQZTuxRHPTHQd1Eci+qWb1B/xybVkPkrEbdy3Sg2xIzjkdJ+5zSRkRysaK4Ee2juUWYztX0xflQU2S1UDQN0XbITMwaMeqpO51bxwQAFWhwvzwQOQSBjh5XF+n2XSMzQzVefWn020rCXTZkOJFVwC60Mi2okD2HI/gnpc30z+m1SgT7p1bcGYApLGQQy0NwDEeJDsLLEDgFuPrXuczMdPEGQILamK38AG/ycfIHxfQn/xjU6iYqir+pNESM25UVQRdMDTHcFtfuJAq6uzDfEfCtv8ATTaeK55p+KYTPskbpvldFabVEyNGbpUvci0G5/yrkDaPcjozWz7rYQjexrYl17A5AIUe9nGQOhe36hVlmgN/+HZmj23fpFsJf/lLgDH238AdX9z0iNe0kxrJiTaobhSQpIsXWePtX+21wS22qmH9fm0Q41OQDtbb5FckFQQOCP8AUWG3cTR+LPQffEWdR6a7XjO+IbsNm2XirNeP5UDN9N9DpVG4gErvG9ryx3HJXFXe3gHAvgdBd+1Sww7Y/vmLRhiR4L47m/DMG2848j/HUGuIAOq1xGbypVqtAdS+95AGk/4G0eOwE5YUK9hSmwSSRz0T9J9lY6gvOGCRE7S9qSwP3AXwP5okjmup3lNRpJDFHbxGthpv2XUeVqOHqpDuFHwavHo36c77qF1dyW41LAH0yCA+FVqugD7/ACM8gVlRtZ1N4Y4cu9k4OYHNkJp3SWJyoQPaeKDNBjtwbBs+Puc//bZWyTbJI5NwcMxJYON2G+40pAHJAP8ABOL60X1Fp41Al2yBmIoq23a1MUZiQQc49iAD+B0m1ClZPT27WU42tSKSUNptCnaSN2048j81151G7GluiNxAecyJ0Wu9KXziJ9mkS3DckMKBPBGBdfHI6D+tuzCQieIeVbZBwWFgAknBIPiQeRtya6bdrDbgjKaXG6zZOfwPfNnOLxx1m/rrUzSy+hQWNKcgmwxIwT+KsV/6j1RQc74oBliBfogIApEu0lDyfT/oTqN7CUOGVmFeolNuUIQaJGPI03mKrJZaDWMFLMELTMXqhWw3tWxRbIDAg42qPaulkcmo1chTftZyN06BwSFukAFbuTQ/3IUEg7Q6pDPqIaDrFvljPHO3euOF3tuoEUQwF7urw14nOZS3xlGVW63UFm3hUBZgDg1jnjFn5P8Az6iyMsjKwFgbloYIAs7rNHlfb2+D0VOFkVpIlCxilKEktdjJ+MkUPx1R6DbWwPBQXDEjcLJBq6xdYyRXOB1M9tQ1BC5hb4au1f8A4gbZASJR7ZJJwrAXyCMYHFcE9KIe2s775SsrFPTSySg2UC24NagbSMHx3ki/czu+ujXTyyxR+m5IjXyN+akMecEANRFc8X0PrdHLDDDJptzKYlV4yFZSTTiRVF/57l3HIZPjpz2Oyw0wupEam6H7/wDTfpS7VliQbQalmUNZ9/4+Op0l1KSSEF5AxAAtibx7HB4/nqdVBjgLuW+Izgr+2RrHJLPqpNsyE/tGt0m5SCVORi8cjFY6Ydv73pqZQ7JvxUoG0fB3KTnPuFH56G7zFE8cZaRndZvSZmIsi83Q4ogg+1/k9U6jXNKRp9PFGFQ2SyrmqBy3CcHmyb/jqRrw9uY/gBa9l4TXW9xSG1JJJ5CEHFC85FHn89LNRqoZo2UtsK5S/LcaOMLj+z15Jq5dOwaMxmNaUihuNgijY3geOCKrnnq55YpdTCz3TAghtoJx4XXOfGyMgDPv0THNjNc8xy5ISyDHd14IpykfrSRor7VDMLNUSoPtdDG7NHqaXSzQybFZJYtwLG8rtok7bsFQQxwRkX0RCwYHaS4cubdRJSI1BUQ2g4Zr23VdElYWbwZQYZFUO0YUNvVhW0BSpNBPgbVoCz1L8S4GSLd+vzTvDabJlH9SadA0jO8i7QFOSN3uABgc+9Y6anSafUvFOr3VZVjeLAA+aNgUeRWarr5rLCYGlT7oVkKXV5okD8kDn4rpx2jtZMDBJJleWMH0goAa9xBDbuGCgEVdEc2B0FbA0msDm1C2fp024rmVXElpbK0us73p1lMMbGP0nHqMi0KIIIBUFSVxZIs+156y/f8ATerJuWcHTlL9RssQni1Lh2ogL+cZ6VwRyejIkSnwBklIAB24GTywyD/f461ZWGJodhVxFp1YFU3FVMg3NvN4fdIdnFbvmw91NuE8zbn39UDT4hvoq9N2U/uQafVyr6fg6soINk7grDaTlbKi+M/AXxTRaRGjCF9YZCpJVipUNiiHB4rgfyOnurWN5GTdLLCxrZLnxrLAVjaaYN8EdLtV3NIf0fqQGF1icGxt2NW2sgtW4E7jwr2CTuPQ0a9RzsjhPtz3+qJzREiy47lLIF26iB4VJJ3xksu4YtgbJrItXxf2nJJMuvKxsggOoLUWSAOAtXW6RLAPH7ZDe32npRor1EzSt99eMMYA3B7FNm9gO3fQZvLd8nq/uDTaWSGQB45WAVoiD6MiBfIqL4yuP9RJFUD0+W58kX+X59UvLLcyrbuOk1GleMxuk6uzRRKZHBchFJsgkEha2H4+emWv0840QGq1GnA+0CVQzDaTQ32bYZwFYgWLFnqdi1TTavVamCO2SJf2ycu7AWAayfFhuIJJom8nq6KIkOyKUBkW3ZI2KyahlYhw5DAZVaWvtF2cFNas5rsrRw+ml0bGiJKX6P6deCVvWeMwxFhKUlBIH2glFb1ALZTxgHPWh7f9R6ON2KuREVQK37mDm7JFgfbk/ihzSz9HHPJKFhdZpIp0kKFR5I6tRG3zJkKKGLKebJIHWObSyRQxTPYScSBef8SFN/ybFc4PWimzGCaljpEx3osk0v6NF9LnbRamUSqVcIpLn/H4G72sUTRzVXiugdZ9TRSq6IWOxgQwLVS03iwPxYxXvV3fSKDTad4PQjDGV3G/0ydjH0xWQGpQSQx4JtvFapTpg5hkCAgxWZRVeJ8SMD2Nggm/i89Lo4Gi4mXExESe5RPquAsBdF96nRzvhlVYWGXkJ3WGyFFbzQZTgUbIu7HTLR9ulQ/p9LrVMgG5lEdlfIDD0Stk3Q8sA11csMIaNY9r+nphIV2AjyZBZat4LhmbYSRQ4FiiIdSsjPG28w8BWPt7sorxIJG1lPz/AAddiHN8rdB3uuyAXOqR9uaHSCZpjv1e4rtttpQ7SfKqBOTfwOB0xPfozGUdJYC/sw3KcYo0pAsD2Y1WcddPqdNJJomkjKmnDbyf8LVVYtk+YFbrOc810Dre7y6wu24RwRrlDlmBrJUAAsSFF0oXxqvezM0szOHU/KyWW3hFL3aULs0+nafPk2xior2QKAcWfKwMkV79BaruUU8BSWNhqASIwobatlLvc5O7xIzgfHVncGk0siuptm++F9rLSbW3DJ8N2VsAgrYur6M0Wvg/VSSxI8hEKsoUFn3BfJfcljhC2b8ibsnrmvaGZ2tn86LMkOhFT6R/SSLU6yYByYvFAF4WkeQqXIbNX4naeKyDo+1GCdR66GFS7MR4SKEZkZgubAkWhtJJwaF4a9v0BjUCFShNGTZYlZifO3KlxRO0A4v7snq5/SkkVHva/qwq/h+4FA8GbZuBrcRsK2d49wOoWYt830PT6QnuptI5q/TfUWlhUtbbHcBXAdiM0bNCqy1WCc0DjphrItOXWcFNpUsXDAqwUgXYO0nNbvwbNgV8xmSRIiDfpOWVHrDFCLrn5U1/+OnXb+0INO0JacSyqLQ4RZPAiiAbXKlseOL+0kbicFSYJa4ifmFlOo42IlOtb37TSq6x34EMHAoGskA2GGL9us/3COCZkMcpSJlPiQ5dtm4ttFG6FAWQCcc9I1WUxOiWPTtpBYGLqvzWcX81ddayCNFSH0lehp95NUos/wDpDbyN7YcYXjPTTTp4UfpTKAE1TL15D2xVPoxajURLt8nbxiJJAq7UWQT9t8Z6XLNHonli2epPgI+Cu1gp2su6zf8A2FHp/qZFLHaKDlQI924lSCWMgFg3YoVVcX/iJrtYYRovWhEW2VuFFBVJAKrxtIZHxztI66jVqF+V11rmtiRZVafW6qJG9bRkRGizRKVNWGze4UMGht9rPV7ao7nTTwtPIcPuX9tKIJBzRb87ht9iegotRJrtQgeRoazEik2fY0xN7qH3GzX44u+oIWgkEqs8TqdqIB4sNzfbkVgAsKItlHvXTy8eIGEX9YQBnlJGiB1/d3VXg1UCmxaqqqm1qO1rUW3OLP8Av1dpe3hIgsk0zmg50sZCtRqyYydzUDR+0kXWOrh3WOSXSswjLDcHHjtXcaBFgUQbeiTtvFYo30z+8TGYd0spYgbb/wDpF85B9zYBJJJ9+lYio9kWifbdHTA6pfq9HoUaiurFgEBIiRn/ANXkD+Gz/VdTptL3Z0oRoEFAkBg4J+VO40DjHU6T8RXFp+a2KayXcIJpYkChJCGdpPRAIUk4BIGaW8/Hz0N+gkVkEcbM6iyQp2m+N3sQbo56dfRsTguI9pBoNuBI4PxQ/wDY60EXcwiNGAFeOMknFYHsbs3/AB1lXFOpONJjZjnx4rm0w8ZyYSLu3b9XIyF4kNZPpADIwccn+KP/AG6Sf/CJhKCiPV7icgqL9uCKH8dbHs/fysDs9HYRY9yHJN0fa8Y/29+j3kaWBpY22q4+307agK2iieaIHzY9+ltxlanDXNEaTJ35LjTY4yCVkxq8TL6kE8e/fHUpRwCVAFstAqKzRP3Vdnpp6w0pDS7VRlzGPN3lsZLEC1CihgAFj/JxZiiADKwI52m7x7WMg/zX89Ou4waabSnURARvEFDICMWwWqJvaQbVh/pYHNHqp+CZmB2PfH7IRVJBQ0Gv9B5I9XEakYOQVBOTnFjBGQykEEAiwSpZ6WKaOArGr5sxeswR6O2xGBZAYAVkWaofLHt8kgSNiu6TaZGcou4EljdkA2AR74A9hnqd8jVg+3Ixgqqn/GzQ4N3YAzZP56OqWHUfi1kAqEGyRN3qCOJoUgdJmGwhwAdzBlJLE2cMAE2rXNnPRh1ssKQ6aZRFPGAYpGdHUggqFa7UAxs6+WLVfk9PBMxZTEWaNdgII4JoEAtnOBfJP46z8WhEmvlE9tHEC1MxA2bwAbJvYFbcAvOKsHrS1lQHN148lrXwbL3uuuSL1EWWBGNU0KOWDX/kCzKKF/aRRPHQJ7O2oijeJg8MKBGJsMaNsazQ8hWcCuOBR3aaKUrtgEMYFLIFovtwTQ8Cbr7QKzzfWr+idKskcpUFUIZbVwPYZK5Nk2M4IHU9UNwlHxRqO+7o2k1HZEHovpGV7YyiJEwSLvaQLtiRWK+f+Yvju30nOGEkDGVG2tTNWXABq2yR7k1QAzihb3TuMz2hZygtVrc24ij8kE0VNjBBx89M+198kiiUAGR7ACZ3Mu2hXgb21n3Ar2oCX4jFB2eR0i0ddZR5aWWCD1SXQ9nlgmklICwqpXUAsDirYCib4BoG7Htjp1o4ZJoKSSOXYgr0p5Y1Y5DL/q27RG1utbnfIzR/1JplaCSapmLJu2K1rdAZAoGh7e9Ni+vm7zRK4kC7lIoxWyA+1Wv+PBKj55+KqX+sZmIgi3d/Y8EBPhHLsVtXmk0+1NNIZJ5tqR6dWj2xCi4baN25hwX3U248+yPTd6SKGTR66MtsJITAfcbNAlTRBYuDa1uP3biOrO4jTnTxarRxtDMsioFjO62bd4kWWLLWGoblKcm61s3qoVN7QFjDuEW/JV3ZItrO7n3oHPVFOmym3T7G38+6B9SLrGS9vZYQiRiMFt3pyufVYUwt22qqXjauOLOD0PN3ERxHSpC0bv8AtkORWSAT8McUGPAJo0cvO4+mJXYWblJFHxo3Qordgkf/AL5LDSmVpVkVpBD6gBQtgfPiMbRnHxz1we0kkocxhIIJ2Po6eWQ6eWErkkOrjaVK8EAlCBRJU5+a6s1cgjEoGp00bNtCugkZqO4tuQ7ypqq2kizV/C7sOki3SyauyImCsrGiT5WKPkTigM0SNwq+gtVJFK+EjgFDBsBvYNX2gmiSVpf++uwrHPv6/VH4hATPvHbpJ/RlV2ngSJY3mZ8llJDUHIcgscY4r4vozTfTmqeTcoEaqArMaZmxyoG4AVQ3eNfzY6efS2iD6crEXSF72hlDWb+7Js2fbHHFEdW6/u7NFKPGPx5JstuO0lRj/fNVRHBEFXGVZdSpgWtPe6YGNs9yTTfSuoMkciOHi9hI3kocWQD7i8AYOQAPfoPtXaG085nlXbplDqzE+S2pQ7QPIsGOKo45vp/D391jHpW7LllYG1WlIPiAtZos3kSB+erPqDT7dNZ9R0B8gdu2t/la7QSQQG+f9jW0sVWa4U3xBMb/AMSscxhlzZskeg1CPGsbaiCUrIADMsiMVC4wD91kgksFwMnBDjUd59KQ6eEiSaTasMaARrHgm2Ytjcx3ZJbCg+zHF6eWJJGaKMTgDcyOjFVXm+fErxbBh/PTLuiad0hl0dJKzhdsZ2sD5cqBhx4eSGmLEhV46r+CpeICOz729kIquLUPoe8vCH0eog9fP2bwSCaOKD3+KoqWaiCT0ybSajb6cvpglWCwvIxaqIKvIx8Sw4G4AEKTtzegV543Y75BCmwMUamK7QAyhuQeT7DcL+egNUVL7lBoliKA+3NYHFVwMD+ujqPadYS8zhZqS6nu3oxHTLpTAzAIS5DL8M4bYLJseRLADigc2tI0XpaTUsIjGUkSaNrKknhvYAoWG7geOD76KKaZ33wGZYQ67gXwM5FDCr+M1dn8ZXt8CDV6n9SQfRyBKGNjeoJ28sdhtVJqytkDPXFrXCCOfNE15JkI7V6+JRIBqkNr4elCu5SXBuw3ptQB42m6IAORyOxpqIYzpZBtgDK3qIVdyTvJpdwryoZ+f56Vd41olIk9BYkawjqlb6xTFQFLYs0Bm8AdaP6EiDq7DeqhiPFyLwpOALxa++b/ABlVQNw1E1G6jvZEHF7suy80/wBLSuUdZPSCr4spO7Ng/FUMc++Pfq3uv01O/kk5dV/wlLNTICv3exOSbAq/f2Z6zUyjeK2xAEIQrE3txRurPINVx/IH7fqnjXbdvYAU2SDfkMZ3DGCR7/OZTiMVOYEdI++qJraQEQUhi+l5ml8CisCCxayLYWKG0gj88denW6QvPIk7J6pc+m8KOFcgW4IayCLAFAG6JFdaz0BJGWYurNRIRiuASBz+B78dfN4okZhtVg916aqGyOce+cf11ThqnxMtqf2/hC4eHBbutZodXoVQbp4mJzdrH/W2yR/ZP+1dToLSfU3pAxzRbnQlSQEHGMjaQDd8Y9/c9Tpnwg4fRb4qI+j4immZoqkJvgkG8AiiPwP/AGegmkZwd9VZIsKKxkklc7Rwpwa69+je4xxFgWpWINbSxsg7sj2wv9/i+nmp0rzFnBLQsLUeQKttqxjFHNEgHN9eZWAZXfm3i/29E1rszGxtss9NrgpRULM0ZtDQYqbLAqayCDRB9wCOnXYe4zlHkkACL7UqkVxQArBHFD3+es5FoJpXcIp3ivI2KxRHxz07d3XSSQkOHUgOdtgYXJN/NHjoaxkBgN5HpfVa0DNmKUdpfTEsdPHID6oMZ8SUH+QzbNHxn7gM/JKlxpS0hVnWHeobF2pPySCq377SegNSsRYKnioOHNn+zi/9umGsnhj0xhipmci2F5o8kkCvgAfm+vY8Nwfmk37upw4Fui0+r7m+1iEcKWyLO3+R7ewz79LdRMSkjAyhaBBU53V/iOQCLs3yCRwKoVXEUSsUVhGEZDIq8MxAI3e4o5xZ6t7hDtY7V2ilIoH3AuieckgN7jPv1LUZnsuaQy6IXXSvuw5NE/tb631ybNgUck5Fn26B1urKtHYVnER33wYTVK1e/BBGR4/FBo+lP2xHZEwTcWkWmZeWUlrGc1yM+3ChtSqauf1lDRyls1jbusEc+JqvHIHHt06iI02CHeSmMWuhWFj6YeD0mWMFmXyI8g1naJbLUUBHkx9+mnY9YBoS+lVV9nDElrJP+Rw2bwAL6xeq08Ub+DRzLyB5Wv4OAL9jyDXWo+i5tvqNApZdpLqzbQDQyObFfAvj89S42gGYcuBm8335Ge5T6VSakEJWZGDoZUDizYJB3AYK+xBsg1Yuq9+mWokZiix2RIxYUACGYlQIhd0QMggDPyK6Ki+k5NrSDaSy3sByN2QOOeOPjq3tHZXeJiQFUgU7USNu4HnKi/cEGgcHPUgr0j5s2mqMscBljVOfp79QqsJW8V/1C2PDXh+bODyf6HWO7f8Ao3bVCMFWLr6AQIWBAO70QxBXkttBONu3IFaiESxwvEiq2zlxJVAqPkY/o0COPn5f60e4AUoPLkWR/Qs1/Gen4CnnNRwNjGnSZPVBUdlDWrU6eeFJ2lDWIHLSgbqWSQhDKg5dVahtJWqsXY60kPqlCu4laBAQbl2ny3c8EeYx7DHxlNZ3DSw6V4dPIJXlADkL9xsEsxIBAAFKoyDuvkHplHp9XHp9Mqq6NsdGFhW8pGoUTusqBkDiuvQLYZ8r/VTvbJ/CB7tBm33PuO5R5NRsnbRFEAq/ipOFB4NdNYwxj2rGTQq42NWOSFI4+AcihzfVHcIVDbVJSgOW3EWM5GLom6oGjXtbTUrtYKjBITRBLr5EH7ltrrjpDKZaZla9+a0LL97KeowYDMYMx3e4rYeLEuQMXuDD5J6NmeF9K28HaVuGUc0KBjCuKVqXadrHcVLe9kSHUJHq5xrIvCckixYCl7U+5AIFAjK1YGK6U69YIZNqv+oRWO3JtR+T9hsgWAMjJ2k0KHU8xaJjdFOUaL6J2aRX0QGmAVACu1xZHzZOCbs3xftRwt1SzAo0jNk4NKd4GXQYIDnJrBJ/Jvrv6LlCo7RqzRWSxDUFIAsU1Gv/ANV0WvZJDJJL4tvDErQJXcN2OTYsHjPXkPLaNZ7SYE/XiqAS8NICpRg7IE3IY1oENtxtF43WotSaNHBI5JLKDTkad1lbdGFa7WyRR3cNnxJHJ9qOB0P2rQN6Qttq7i3tmwBk0b4vGMm7xVPcdTL+lkFKY1Dq8gc7sA3QoA4xz+MdKc4VHNY0/wBw76ogMsvcNkk7S8TRIscjKwc7UYxndHn/AIo4PLLtot5WLAsBaH9OjxOGYRRyEFithWItXrJZcXzuG3g4tQlO4Vj6aHCts5HHzn3HNXz1oO79zhMEej04LnevsKsbhdkKS77lJxQwuas/QCg0VSRN+5ndR+IS2+ydpppgrghqQtd/bQw2bxnihRv+LTauUl5NykIx2jdezy2HA8qTIBqxz7dNV0jlIk3AftIksYlVcpeCNxqubII5bjgSdQuoZY/BcAiz/wCW8nIz7/8AbqWrRnRCyplJlVSaVyHssxGCwwpP+ZoAVfHGbvHHQmr1yLIFdFfbBslcsR4kghTtBLOuKPOVHC4fx6WQSqirIIPUUjcNwq6Jscrz+K6zvZBEzTx6sbDMN43eP+oqAzZXlSGI/wAaPPTGC1tgtaPMSU90Wujj07jYiwmM+kykgsDuBFkjbLd+5zuI5Fm9gUJpR+mUFaJpucnNnjm/xge3WD1umjhfaXWdQbjKvwOc4K2fcD3B62P0dqwIn2AstknNKuF+aPzf/wDepMVQyUCRe89f3VFOrL45Kem4BZt8hKnxbywfuCZFOQSaxd/m+umlXfsTxApVIobq3EEDd47MiyLbcBn2bpoCUvaDuBNED3zzk/Ht8+x6Gi7aZFdXNAsp3WCTtBwSbxn2N49x1OatI+Yu05og1wGUBEds0rrbFgQ3te4HAAIN+4AFXVBfgVl9L3PSyNqS6hfUG0KZNok5zmghIAFk+5+WJ0rMVR4Y9pCAAtuzRAPAHPI+QaNcdfPJNZGTsVNkX4UbgL+bz/v/AH1TgKXil7p1gDpqgquyZQEV3HXQeowaMSkGjJYXd/S4I9geSALvqdN+26/SxJtEbOLJ3NCST/uR/sLH5PPU6uDWtECfdLLnJTD3VNLDu06sfUZ1cTHzRkABA2UCPLk5/HRWk+spYkRRGJFIped2CSfkHBrjqvvKibSo7zqwOppCKO1D40DgrQ8ip49/Y9C957L+klWQozQbsUwtWr7WBGGsWPZhRBz0gMpVm/qNk81pLmHymF5rPqKQKFjVlR85GM5596+LroZ+8ShmUPYb793v/OeK687zPjb5yMxrzGV4IP8A/oc5+D79exacRmBpSouXyYjAFe+KNYzeM/HQ0qdJrZLETy8nVFaftaXIfTVUUlVeVmO4grfiKxRwRnI5vq/WwrIyh/TaMivViBUxsAWohrpSAaOR+R1wGJ3QxsXZXY7WYlqIG0i/uCmxj5BxZrruEaiPyay+xakcWWDA55oYwNvHv7dSmq8ukuvNkcDQBLZ4NzStK+8odoJwDzRwcDF0D71no3tm8JIYgwi/wRyGDEVe0Eg2AD+DgZIroTW60zSsFChBSuRiwABkfyL46nbZP2pSYvUTnxYhhkCkNGva8WQB16Dg8050NrJLSM0L2TQxzIz75P1CWXSUgsQLxRC1QCjF5NbVFHpt24N6Eeqa5pw1KHIpU3myTXsAx3G6vihXSGMtI0kiF92bznaRR/n4+D/t050WugeGHcoVgrxbg4BJAB2jdghrU2WFH8X0OJzNp92tp0W04LkXFO+qllW4HJS4lliYDDKd24je2LFWBTE1Q6Sdx1UsaxgIYA626AY3WQaJs1W01Zq/bp1PCm7cD+0hRlKSBzYY5RVJbzLY/kewHQGuMKrp7Rg3qGRo2FEKzlmDAGh/iAOaAOLrqbDOl+XVvCOx+Eb5yybFD6XumoMiiJ6Y/wCJOPEcXg8Zrph3XuusjWPiFN1FhRNsWJPBqjYsZJGPwHrtK0DtLGiNFJ4kOx2gHyIDWtqaNMP8TRFmj7r4pJxHHpgu16DMSu/buDLuwDsU5sc+9UOmuYwva4NEcY702WNJDSCVxH3rUfqljjcszuoa0UljdZ8fjBx84x02OiETTM2lh06K+2JmjeQ7VZa3KzFSWG0g2pyxF56kR02nl0kbsWZZHkLNhgzKtXWQCwWg1VVkZvok6dY0ZIt6NGJFDP8AtMA7MQ6M1BgNxXBBNKeD0GJqZYDLDj79+q1jTF7rruCrqfTWVQAEJXUx7gUkUgsrK/2grRpjVjDc0mXRHUSSPrpmb0i0YNKt7QWJvbSqBng5ZRyRei1DQu67vISyRHY8os7A1Fm8t14YihY21fWW1cqTSzFcadn3VxbIpAYA0QzZJ9/I3ddFgi4yBpx9fv7WXVoEF2qO0ksnn6MjzRICsZkQF6HPpWaY7RgHir23QK6bt8U8Uk4km9dLLLK4LeJNg+II8dtEYuwQuLK7HqwY23xyy+ip8VagoLofbmvMkEHDG8XStkaRZJkYksXDmxZDc4HGL/HxVdVsY/O6bQe56pTnNAC0vbIS0cOoc+vO20XIRUSAk7iRVFUBIYk5IwcDrvU6dpWkYiCd9o2K8Lc7hRLAmQ8kVhRZJoDoft+riZISAquYTBu3Kv27Sy0avhWDbj9zChd9FbfTfcbEKsr0z7ip91UFifLFA1R/qvMrPeKhvBGn4VA0EXSDvXc5ofSSOM6aN4w7wbf8izBsuC1FQnvj+eitD9Q6vcgiYNv4RqFbfYEVX8H3/k3br49Mo0YlDfdvZGDKQjuzHcDYHlQ+SFv36s7l2ibTTu8cXqxyAhjTeCtTMCy7QuOH+0qfY2BexrXM8zZJnXdIMh1ivO79w1e9AzlInraI+bXaRbAAhsgkAjHt8j9g1Uk2p9O2MbHyjADeoP8AIXXiCLN/8xyPY9JJqKSMgRgXIwAZyVB8qXzY0aUKMiv6YaDRaddZHA7bqhMfsCSbBRqYrexmGPYi7oA60NZTgtvGwXOkvmVNINSIz6iRQOGUoogDgKDJuQhsfdTWrbga/wBQ6IOlbU6ht6+m6LG0M6g+TDDKd5ORIfFDTY5+Z26LYg2LKPTCxncPQalPID1Yahi/kMK5JfU6dZ4yygbGaQCSQll2ou9xtD72ABwdptW/nrz21HF9jfTonhvEWSnQ6VJo5NTrZm32AwsKQNwBJ8Gz9wVAudpyKPVUeskUWHl9OnMZljuRQoGQLpkoqQL22OBRtTqtSZfU9oTIzoooAMcXXtYqx/Hx050Gti9BXcTbo2G6bcQKUOQFogkjxBzZGLAA69Ov4mSeluCmZlLoQer0BeP9VHM0hXy8wu6xZcUCdrKBv2nDLZF7T070kJ2Qa2dWnkkdUogKFWmO/gA7UWwTjI4weswJZSkrqxJl3LJ+QWBxng8Z9j1otK8TiEoHjLw+nYYbGKHNqWDFlNkGjYYi74XiS9tPv2RUiCbKzXoZvWLQaVm2qYwPUuw4+9gVYiiRih8kAE9K9b3l4Y4RFEIFkUs8RUk/eVOXBYBlAP8AdjrRaydB5O0gjRg26XYoUrYIRgRv3AbQKB+2+K6R91iiEOj9WR2Dyl/PeAEdzuNMLpQEX/mLBvqWg/zZTcJjwSJ0XcPfdQdggKuJMLG4FgqTgEEHPxfx8gdE/UOv1cZUkmFWIDItM4JAJBasDnbRBwfjofunZZtPP60UZmjkJBVQ1pu5AoLgjdsfiq4PXcsskzGKD0pCx2sTt3BTtIC2fsHO4bqbdxi6SxpqNIYDxNu7IBIYQSgo9dM06ojsDYU/cdxHAxbE+3TGOCTfNtEMSBnWFkX1LBZRuAZmRtyjbtNGw3BBHVndtNBp10yO5P7gdidwcAgbjV7lW9tAgMNjEXfRUSxRtMu2SNdzOGZSsfkKYo+UoG6siroXVkcU+AMlucLqTYmbq0T6lQB6kTV7srxk/wD2paj+q/jqdVat9L4/uQx2t+TK28kkl7vNm+MY/rqdQ5xx+QTvNwSD6j0ocajJVNNsEca0EG4EnFf9K6RaXvmqbZEZ5NlqtA5q6AvnHtnHU6nXq4XzUGk8AkPs8onvWnEY9RGYMTR8jnnJvN/31V2bTfqZlWVmIr5/5dTqdDTP6JdvdbUHmCvh1XqIYHUFFO0HNkAggGj/AFdXgdWfVCCCQrHQ8Bmh7WRWKFXyM9edTqcNHxIbtdGT+mfRabQfT2nJhUpiSNiwxyOCMc9OtJpEjSFUUAE0f43Bf+hP911Op14GIqvc/KSYv/kqmNAkgJVr+ywK88qpTKBVEgZIBwKBx8/H82h+qq0no+gFXeC7AqGBYbSDRBoizxWP5PU6nXp//LqvqPY15kR/iCkYlobMd3Vnce5ekkEscUSuUNEKfEAABQbsrXsxPzznoDTBZoNTNIoMisu0ixVhsUDVYHI6nU6voACmXDWfukvPmA2j7KfTHbI5nlaQFhEhcKftJsDyHuM8dOYOzQ6rd6i7WUinTBogY91oVYxiz1Op0ddxFSyxmkILsnZYCNbvTf6COU3Mwyoer2kA8Dr36e77JqWj006RyoJIxbAk8NkjdtP9gg1ZBPU6nWVxmY8nUC3KyJlo73Ct7v3Bl7gsarGqs8YekUlrAQ5IJW0pfEjA+SSXq/T+naV4thVSqkbWYUSQDWf+t9TqdQ4mo5lOkWmJbf3ajYA5xnj+U8i0qRSRLGoUFH4FcbfjpD33tUSGeZVpzs9yBlgDgGjj5u+eep1OvHwtapnnMb6/9lXWY0tiO4Wf+pZP0kyJCqBNgYqUUgkllJOLsr42KJGOnHdNZ6PozJGnqSRAFiDdWnjYIsf+qyKFV151OveN/BneZ52UTf7kq0Ohi1Gh1epkQesh3KykgcDFXRH9f9uuPpLtaTib1S5WGP1FTd4lrPI+Me1dTqdejmIY8DbRIOoTGDsEGoQMy7GULmPF/kg2t/wBx/Nruz9qhbQauZlJkiK7G3EVe08AgHk8g9TqdC1ziwgncLQLozsne21bxxzxxMFJZfE4IVjdbtt4+MWarqiDuzy6r02SIRl2VlEa+QYnfbff5E2QGAJAx1Op0qkxoxD2xYNsmEksB5p0nYdOTMmzxQptAZhVrZ4Ob/N9ONcoEmnSht3cUP8AQ+AOAPwOp1Ovm6teo6AXHQn/AMhX06bQ0wO5SjuXYYYvVkjBUswG0VtHzS1Qv/uarpV3b09NPp4Y4ozG/Kvuai7GNyrFtw3IACLr3qxfU6nXuYVzn5A4z5fsoaoDXGOS0MfbIo1k1CLtkjj282JApCr6gN7iMMG+6wM+3Wb0Hb11um1+rmLerCW2bT4+K+4N/AvPU6nQYcmJ5/dHXsk/03CdRPHp5JJfSblA5r+KNj/l1qJO1QSK/wC2qGNWKlLGADQNkgjHJz+ep1Or3kh1lOdEq+mNJG+rMciK6+WGv2YUcEfx0v0nf5Ag07rHJFjxcH2YEDBFgV7+2OOvOp0bwHudmvAC6YiEf9X9yVZwraeCTagALobAzgUwFc4rqdTqdIo02mmCVW4CV//Z"/>
          <p:cNvSpPr>
            <a:spLocks noChangeAspect="1" noChangeArrowheads="1"/>
          </p:cNvSpPr>
          <p:nvPr/>
        </p:nvSpPr>
        <p:spPr bwMode="auto">
          <a:xfrm>
            <a:off x="11420475" y="-1333500"/>
            <a:ext cx="5210175" cy="2781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7412" name="AutoShape 4" descr="data:image/jpeg;base64,/9j/4AAQSkZJRgABAQAAAQABAAD/2wCEAAkGBxITEhUUExQWFhUXGB8bGRgYGR4eHxwfIR8eICEgHiIiHighISAnIiIcITIiJSktLi4uICAzODMsNygtLisBCgoKDg0OGxAQGzckICYvLywyLTQvLC81NDQsLS4sNC83MiwsNCwsNCwvLCwvLCw0LCwsLCwsLCwsLCwsLCwsLP/AABEIAKQBNAMBIgACEQEDEQH/xAAbAAACAwEBAQAAAAAAAAAAAAAEBQADBgIBB//EADsQAAICAQMDAwMEAQIEBAcBAAECAxEhBBIxAAUiE0FRBjJhFCNxgUJSkTOhscEkYnLwFRZTgtHh8XP/xAAaAQADAQEBAQAAAAAAAAAAAAACAwQBAAUG/8QANhEAAQMCBAQEBQMDBQEAAAAAAQACEQMhBBIxQVFhcfATIoGRFKGxwdEj4fEyQsIkM1KSogX/2gAMAwEAAhEDEQA/AMro2XUJ6jnawYRyUPf/AFfwRnHvft1xqNNtq7CkMEbaPLIALYs+4GcX+Oh+367TwacqCzyuf3Iz47SNwFHYb9rz1ae6xyKkYPplT9sn5rAasD8EdMqUpuNEsGNFbp9HSK5W4t9NRo7qHI9jQuhQ545677nsJghjGz9Qw3+V0u4KBxwTm7vxr+ZJrCoK6fTmdQTcrK20saACCgSMDm7+OOgdfr4tRGiCNhq7CrsvbW42MsWvObuqHHTKdPLfZCSSUT3DVTQylBTBHLRvtP7Y4KMosAre0q11k8NZu+h+4NHKYmVmEpLYIKjBJsVdVf8Ayxk3ZP2x7jh1OsclsBT9u4cKWN+QB4aucG8dUdpjhgmkkM26JFIYUVljLePklcWSlgkZBxi1ubTqU3MiSeWqYM7XAytB3PtQEyhIaMjYck+J8ecEEUc/z8joHucxJjVBkq+5S7WjK0goHkjabVTgY+MEaL6n0sQ2ve1pDTBCQARjdi6+doJ4x8tJRpY5fXLJsKbg1DaSc2DxnH25Jv3u/OIq0wA9pPDn+E5sOktP7Ln6X00bKZEhMfI82smgp5IAoknj/Sv5vG931uok1R1A/aMRZEVzlKsEmsXd5/gZA60Oq+oNM4SV96JkH2Ju6I2Ek5+fzjpPN2ganUU2pRY3NxrkyUwLoHFeJZFLbmPtnnqrCUix7qlYRaL7cRr6pVR0gNYV72pZ9SLl/bhRXBo7Q7EO24bmq0+7B8QMD26ZfT0kGohWedWLFvTkK8gqpO8iqtvH+1c/wK/ZZtTE8cGsleONiixyA5oKQLsErZNErQo0OT0Dpe9CKKPT6WBnlLfvLKreT4H7e2QEHBU2PYHBvq2n4bgRT/GvVLqA7pp3yIxmOwyB1qMhjhCVJ3Dg2P8Ar+B1V+iXaryeosezbG+CWo4ViBQ8fHj8nknqzvWsQyxwuJNO600YdSI23Vupidw9vI2mOVvpfqO+xbQixtOsVgvuZUyxPA5HwTtP9Y6S3D+aQEJLohXSaWN54tMm4psM8hK7ix2Wi0tlqv7R9xY0MjoLVa7UozQPs3hCryEkiVCWK0TismiK+0XlRVeo1MepeBtOWj1ZIWrbaqqu0U3PAu+c18dMO4aJnbbq9axfYXChaGLDECqkI21Qpv66aS1pGfb36pgBI8qbfRWsmRjppF3AZRwQRVjF4IoncDzk/ghhqu3Os9xRlaBYSHdtPjZTx8VF2v8Ases/otSumL/qZVlRKVPTs+Q+0MABVqNwNn+Tnpzp/qrTx+lG6lTtAZ6wD/Itj82ODXzjz8RRqeMalNsgi8W0m/X0RtcC0NeYIV2mkd4kC2h3OqszuSoCCm8Tuc0cXu+aJroj6ajAi9QwekRY/wAiWUBCSdx+c4HyP5O08kARpi6CIHcXbaFTcFFWLGSOF54FjpF3H6t0ckQkKSFA5DFkGV4JHnZvGDX546kFOrWYW02GOOmvLvVMMMIc511nfqXWah9YZbEX6ZyibiCAVYgvkAEki6/CjNdX/T+nnn2yz1Fp4t7NhlE24eTFSdu3axLEAL5EDykFjydpin1Fyao+kxRkjCn1EWQqEZwRsUeQJJYnZnkizpfpRWV4xq5Y0R9qJqMRuQL/AG13jcLP3VV3W6rPsl1FjWssIHt+6QA8kk7qv6c7gHgDyr6hjKxNZyVIYhhVZChVzeFzyOie5aQFVbaCjs3phWJZMqSB7WQBRIJ/iz0r0XcWjUaXTaZjq9wEoljR1Zl35AOQRuqzQ289GT6qQBV1OmMGRteI7k3YA3Cyc0bYOTjg9Mq0g7ZKggyEZpYo4yrBE9MsSV4JNUWPyTj+646C73NGX08IURpO4MmTW1Xrm+OSfyAeuf1urYXpdNuhvEk6rblqoqHYAWcKq3di746Wydw/VRiFof8AxSGvUACqihvPcoAoDNnrqdPLfYc1oB3VvdBqNPIwUFYy+4MQGMJPKWLC+3HIAo/d1Z9I6rURanG2VZz5ENgMNxLDFcAigBdjggdEx9u07FI31U8wPjaMDEpxStRYpWSCfE37bT0J2z0oWLeszQIod4mSpU3UFOKB8jR2nFj56WXUnsLNSeWqZDw4OC2HfI3Qho1J3YJAYhR40fH2y3+wr46A08TeoVKruDEkiyTl8i28SdxHIA4wB1TB9UwxoKjb02fduVRSqfkbrsAcV8i/fo/UfU+liBmLBlYKEC0SxG6wBzixe6q/mh15xp16TQ3ITw72TRleScyYaeQxj911QkUnFeNcVj4/Pvzxge9LvnknllNXSFABY4AGSbo83g2fx0xf6sldFmkiUFGLIAxtgTVUR72PKzgHA6pmhiknSaaB7kRHILhIgcLtBKhmbb50De4FQGyeqcNSdRJq1dxHt80t7s4ysKH+n4k2iXUahPThNxxmQNRxe4YI9qXBJusA319LauTZMIg1Bw6CrIDMbGObpb9sfnptrNFpCZGn0qpGKCmKy/uNzCP7QSVAAB/J46UzwaoPHoo/GIszxMQQxXJJY3drwVocDHT21mVLcfZcWQE8lBZPWYlZGemBFCqNUPcChfXMUUZV2BPgRtGFAF818DjHz7dK9SZ9M4iGp9ZiP+FIhyPaiSasZAtT/eOvNRF+oddO0ywm/GIWRdjMjFgu6vIA/AGCejDGzM9/VLLTui/qeWX9MRTEs4LEEnwCsxuvbAu8Y/HSzu2u0WojU+oySqBSlCxIz+34qFpTQUk8E31zF26eCZoIntZRTELVrkNuU5Ur5ArzjptDsRNsaegUZR6jxg+o6j/FASxBDbt4YV4UfnKlRtICOtkbGZlkV1ScNGQwwarkfgrY/jqdbv0N7M7IGBPjcDEgBQCD4k/cGYAm6I/HXvShjkfgFZqebT+ukqjJgMmeT8HNgvt3cgiwLuj1X+qfUszOUWNcLGSLvLALebObP8jPHXPeO3STSrKCXhKLUhI9hRwTY8rxQ56s0vZ9SHkcJtUDJY2SBk0BfI9+MdaS1tP+q/XRZdz9F5qtTLBLZZpFf74JfZVIFEcCshXAUirA+SdJqYhPq2iVpf2SQVBBJ20325FkgEr+T0z7l9O6n1WkLeurHaN58wrX7nxIW65GOAPZbouxGFmnY7IgjqWBtlJUpdYOGPsQeubUpVKdnSY468ljg5rtEy0ICFU2yRwqE8YW2MylbLC/KQhrBGTkCib6IjEUx2upCyxyIGUCm2MSAWreuAHChgDtIINAdKtNPG8aR+vBKQ9bp43Rq2gC6Ns+KLFqwBmxRmp7lsZ4NMweWakVVO0RhVNC+Mks3N5F0bJjZReHARcXn7ppcIN7LKNA/pBm+x1O0/IU0Sf76b6/tSehtRJVaLc5DsCgP7e/aa+2rotW6jW7Fjdr1Sor6WaFnN1URW7yOciwSKYH8Gx0ae3l44okjEwicloxL50aYAOPFje+wt1eATZHp1S/MIMX91O0MAMpZCjzGBpaGn9RYj+Dz5CgfJbz+D787iTVKJnCrIYzN6RKqitYRqERAUMA1oC5bKk3dHrO901h1no6TSaYwbXLASFVIbJAXAC8nI8mNXddMdNrY9TORO6QyqHilUgSJKFI20Wqtr7jVgnGashOMpue3SwvHrv1R0oboidZEgc7lOq9NTIFf90o4fwRSCTbAUVujatX+IF7j9QwafV6x/SKy+ioVWobmZgWB97KMrWKNK2fld3F9OpEbziFld1dYYXLbLQgeRLIzEE4dhQHvjq6f6aaTVnVHaIJXEkRByA21k3irHjV/wB56TQpZPM/yg6DZE91rXKB0CzzepLMxkWyrQreCNvC0EQBC5UAgnaVBq+rdH3abTzKsjrNFMdylLWgWZA4XFA19mVZaz79Oey/TGqjmeZp/SViSUiJO+iwAfAQjN1myTx7JtZ2nV+q/qopsbC6FR9ovcVJxis0OBzYtja1N9QjOCOH46IXNcGg5VO1RQxnXmMO+wkIFLAtGWoKpXi22ixkgDBG5S60GmiiLKqusKkjZCRdUAsjD/O8lix4Bq+Os92/t8kW+WQmCJ4yiTKQWDEgqQqtvvBuhxfTNNQsvoI+o0r4O92EgNBqAC7lolRuNkZOAayvE0yX5m+ZvfpZawyOBXXc5YZY3EqsrSQmVaUemGTdRBA3mT2y1FXXB6z0ellLQQupJkKNHuJUFXAPPwAaJHGRyK6002qeVJtBpG9Z2LyFyyqqqGB9Nf8AE7VCjFCy35HSGDWtLF+lkgaUpQ8XCBduAWJUqrBQU32LXaCG2qRRhGvZTjvTVDUhzrpp3Ls8R0xSNHQxKZAkrjcBf+dYFjeVBUZ3A5IHSWPTNLDG7ep6CSLGTdgEkUStWRkgbfegavOlfStLCIiYJipUMhdk3ALShZmOXSz5MQDwBQoj9y1k2sEfb9PpH0q7t1SEqABuIH2KAL3NdFmIGTXR4cvDIed9eCx+Vzpam6zbNUw2SJCrolMpAOCpWINQWNSdlksvBvg9VyRlw8cOnEtbiIWIljV0P7aXuNsSBebIcKQMjoVO6RyzhdU6wyQerEzLtMcn+JDB8UHTcAQQfxgdKe8avSlBE2o8d5ttJAqgp4UrBmAU7l3eDEEKt2QtQOw1QvjLexlNDxYynncu8iHVzt6PpyNpgV9QVuLESbHGCCQdh4NqcrYpJ2vTyzyvM7GSViVdaACi1otkDac0oFbgLIPLSb6aGokGqBUQzlWRKfeoIAAYKu3FZO7PTDQfSrB3lklKqDuCIaHiTRY4sgC6A5JyM9V1auGp08ueDF9/TiltFQv0ssxrdQdNMzAEs4uaGXyFEkbXu7B+4XkBl6v0fchJNrmhgMzSKoVTRZ8CI2oAJDWXasYzWKP1n0ZqFY1KJUI2j1NxfaQT9yg3kkcDm8eyrRdh/TpLNqcQSRmMBMyeZFEWAuKvn265tahWpgNdJiOZ3j5LYe1xkQNU80eiSMiL0ykY48glja3llhuJIq7OSPYdeyokrsJAzB4nvLMvixIsGyGALuucbCADgdJ9HrdPtiQanO5tzTxUdtKF4cJYC7dzMbNe1UVHOHefSaXbNJMWb1CQFUBB4qRd0AaOACecdTtoPDwCLjdFmFzNlnY4XihVmUlJQSnkaw1H+zXF4wem+q08IgZPSSIKpJd7Zg/NIcna5FZ8uCMX152zXyiF9G+n9YBiLU7dps5LUyijw1jisjqwdufYkYlCMoAWIgyREHOx8Hc153BSvIFUD16FcOJEGIPulMLWzO6TxaA/p/1EikKjJtUit6E0T8jyxZwbar2nrWyTONWxKxgOFMWAzTBCu9iRl6BFKzXS4rpXrNPr9QVi1AWKLcWYqykA0STtMpNKB9ooC+OqIe8okwhlX9UkT3DMo8hS1gKfO8ctjaPjpGJY6qJHNHTIbZO/XG4yFsBnLyAMFpl+TkAAMP8AEHAAvHSTuvc5YzCu9JK0xXcoNEyCt4LKLsKjcc7h1V3TvkRBiOnZlWS9szSbhQO27JcZY+O72GemGm0SaiIT1tkChdlgLtUlRQILYAHJzz0mm1tM+JV0REkiG6pd2ZFR23EKxWzK7NYBBDBaOWs4OeD/ACGHenB26dJElLMLcC2XaB48buclrqhQ4PTeX6d06XJIwYg+IJvH8Ch85IP/ACzfqOxaeYCQELKVHmjBSSKs+6k+2QT8n4W7F4Y1BUvHGLSEQpVA3Lusv2nukj6uDezHaBEBQJrgXdX5GyT0bpNLHLDtEhl2ho2YDaxJYsW2sGIYsT7Zpsi66P1PadOrNMzkyoT6fnVsllbAGfID4HSQ6wyF0OlgDyEbgqlLIO4XTAc59heTfT3NGJh1K0d7pYdks9MdfKd59aWNCb2iQAHbZr2OBxZyavrzoyJpgqqnb94QbbV42AIJsWARg2Pb/uZ0kU39x+URy9/wh/pXTu2mKggRZpSpN59jY5PXnc+/GSKRVGwDHt5Xg8f7/wAAj46O0MxTSL6I3rtxRN1/BGPkj+fjpTGjM9SqwIo0QFIQn7lAUhlLGiQLF38kRFofUe9w0JjvimSWhrRuEzj+opFiUkeowsuD9ygZDEbaK0fuOSf9+vPqyArAxLyNHwVoUSZBZNC8c/N18Hpd3GdhJtgWRSoABRyKB+4cfZZUgDxFmvwzkkZdGRqWV0IzvBJr45yQPfm8ewI6Gtcyo0RJHUz91okywnZYeHahLxosu0WQyFgo+fxXFkdHfUOngkEUmkXa0rFCiijdAjxGARe21w2D1dp/TeCP0iW2bi4dcbB93qbT/o3AY/FgkdVdoaP1kKuow6wh1FKx9zeN/GW9yOPb2BWl5sbKbJDRfVaRNbqFkLO8o0ysAdh/woAMoJsoxr8Zo9VdkkCySyFGEbOSoVOAdxUgEgACwecf10FN2Yqik7jX+oEr+Ac48sUPke+eqI2IO4GpDIQbRjFdEMT7hbb3/wBQPUlWoWGy1jQ5PZoNZ6c9NOyvA4i3OWuyNt0fvzjjJscdZ3sWp0sOkbUTbJZi7bUamYkihzdZtyzBhRAA3NfTKR2dd4WalYMGAO3aMgn/AEsCAQR8n4yu7lNpvWO+NGiR1DPXMh3lqUUSnO5bAIUEAGurGOOUwO+CWzgl0kqSymWVFiYm2jTdm8+7ErYrjHvi+vo3b4zHpFk8xtjDpG22htjsDGawKN3Te56yPfJ4208balAzCXcShy0ZFgxs1M0Vn7awTVisarXRTHTxmCSowFK7RTYorRv+K/riuvOx9bxKdJsRLuott6qilTyuc6dkFru9yyJGP+HKXH7YvdtoEEgqKU3Y5DD+M9f/ADL4wB13+oRkVUZ3bbPJsYNmrus9L49TIreRLBsk226mFq//ABACFFACjtsEcnr3tkMzuVRiktESW0R309R768S/ABqwdvvnpPhUyIy2Gi7M8CZ1Vv1bpSsCLIzGJdgA20AdrZJGfx/LD+Bi9NOkLkqiTgAbt6Ehc+3sLwAxBz7dfRO+Iq9vcTyblCAYHkSaIq/cmqJHOfkdZPsurhaKOIyohIdZFfcquuKLlSu58UMggBaN2DXga5GHdDZgkW35rKlIeIDMSF73HSRPLpzpMeqKcKNuARbMinDbb3qKBKkqAGHWyk1MqyNJKX9MuaXfyKNVuNFeOCMDkWAch2uKDchjZwXiddPvUAbly6/ywbxYMfIspznps2lkg2vKQVV9uKPkMlcZxWf6+erKjjlFtt9VM7Vd9qmEb+ceAQzKBuOFzgkWvB9uR8gEx4dUyswaf0pY5ggMlmyjqvjgFiSoGBZ46z+hhK4s7RL4028BLsNusNSlrIOR5Y+HKNOyBlXapPgeTQ5ABNkg39vGSfnpFGs5xMhbUphkQs59OazTaeGXUToJJBIVjVjZsAMMFSoBO7c5NgLQB3WFGtnWSTfMgic0WRI9qnnyC8AEUMYPPJJLHW6lEm1JKgxbvTdAq1JIOSLBC5DtuBs49yeiu5tB+nJZxIzlJUBJUyLi7CbthycEgFlc1gXWazhU017hMyAt1Wy7BpB+lR6dbQOqCQkCvJQAAORtNZ5r26V6/u0kkI3ble0JUKwGyj5FmJFE7Rivbn2YD1JdKr6dgEZQFFVgWAMHFVs+MNkiyMvO/wC4Gk2SEkEN5WbH5/yHBuhlsgjrwmjNUe5wvJ6jkqHAANaDaFo+2a+UhEywAAkJu1s1iiBwL4P/AC6G+sI1jgRmV3TcoILWowckex/x9qv56Ei0qlFETMiDCksAUQ0dre/3FhtskU14IppqBIujc6go8ewhgELNtqzRLgBlrH5UZwOtaG0qrKgEX04z03C6C4Oab2WE0UzQsZdOC6oP3SyqRtxwxFrYPtRAz/Df6hTT6mbSyabwafxkAFEUQCSoCi/vvbghR1X2rvEckUQb0hLEpQEnPpYNEMmxza1tvAqvcdUaLuCKyzhRHG4aAeN+lwbX/wApBzXkLkrNX7bajnVD5dO/XipssN1Wx1OulWX1pGl9EyHCseM7doJFqfwaIHtx0ujn2TKzALwyqaHldVRNgmsD8dDy6WVFWRohSt9wfBBNA17i+G97H46DGmO8BC4Wx5hltcWOHsC8AjOOOB1JWe4QAhptBklaBkjNuGjUurDbdVuBUZyRZPNY56yvYdV+jg1BZP3g3plWT/UvjuN/ZhyVry8Mj3eHRyuLaqJJH22a5r3oZ/2PSbU61vUeYKXiR/04YAeQAs7myKPK3fC/6a6cy9onl9lreSGaOVrlnX1ttNu3jx3UwVs4ORSn5NDnrafS8W7TiaQKS6lvt4yxABP4zfvY+Osjq++skLRiT1t5DVIobx5ZZKG2wb4vIY+4610LnVaVZInZCeQGv4wc/wAg/wAY4rqPHPc6mGkZZIv3xVFFoDiQZsgtWSFJd7B4G4kDOOBkn/vXz1VpIyo2Ruy25ydyndsFqa5vxKnimPHVOjFNf3hSDe0qMmiG9uLII4PVj6gEl23LGMAgEkAAER/dX8cAf8+guDCyAWyn0sXqaV0RvIqQSMksRROc82bOff3B6wum0k2oTcVCRhtjuQTtI9iOQB738HIrrbRxxwQvKWNEbr3FbwSLF80a/F+/WRi75IUIn3lXfcW/B5UC1Oa+4Gx+b6LAmpFQ0+Pz3jiuqhvlz8EVou76mFfSaCOTYSAzpZr2zeR7g/nqdCQ6DU6kb4tNHJGDtQsgwo4AtrP82c3nqdeh5v7gJSrbFMvpadYYaUySKCWBABAzYFj4z/v1Zre1y7GcsCVFxm23Ib3GiSFAIuwbvjrPv3YwxxwxAelIgkNk7xuzRIIBo/joqL6o1O8KFV9w3YDbq+KBo++SP+1QVMLWzmpTiDe/dimB7bMfsiND2hp4wxBXNMCK3D29xXsK6K+oX3QLv3LGMMMZo5Azd9K5u9zl0jI9GPcPYAn/AHxk/j++hD3oySejkwMTuBycC8H+usZhaznNqPiAZ75os7AC1u6WboZHolYFHBom/bNcGv65z0Z3aeJ0ig04LHdeBZJIArjLE3fI4r46t0cYARvRijdmVlEpd7XNVVsGscV8+4rpkIA0m+MCOePa6uvkJAQaOBghlYcXRFiwerRiqZeEoUiBCcKzl0U+SNtJVWWyQADjkEHB9/bmugpNMjTBWJEe8g8/byAT91f9L6RaXTQz7tRqpXsvllIDAi8gbTuY0MUP56arqJRp1b1Z2Aujt/dCkqAQbNZvzs0OPxzmtGp3j1QZCb+qY6KKZZgACsce9oo3kiZhuVqHi1kE4xY597PSztBhjim0etJUmQNTez7avcAaYc58TuIPSvWdujSFdZp5HDK4LbnUurH4IAbcCLyKKspDE7gNXpoTAY5WKyzyozTSubKMFQKAE9yXUFeSqkiiQeuqPbSYf4uETWSVhv20faamXgP5Dxr2DUcDiwK6+g/Tu79KNikxtShjJ8uBxRqsCuKHSnWxO0EhVIZp1k3FX0/pmiCCvid24nILODakc9Lu/wDd5YJ1jQuNMgQrERwNoagSN2GPNk8i+kVMuLZlZYgzfl7ImzTOYrS676dlWJmRg/8AkKqxX+kjPH/v36K7X9OoqxNKKkVtwqgLv/I7D+BzWcfJQ9v7zrXlCQssyVvYSFA2xqumsE7ePf8AxsYoBd57xqJ9QvqhtOqAuFshuDkkEUSLFYAs82blbgsSX5C8RrMX9kfiUsuaPRNPqjUrLAGlh2rGw894PllSK58rHt/06xwUyVI0MjRFqBQVZzQBKmxg8D59+nfaxNqRM43lFApBT+Z4JVyFbbW7yIyBznpv3Pt8v6dVSRqMlP8AubTv2KNuR4rjcRdCjkgmrA/4UCiLn1t80vL4nnKRevqtfqNNDGvpein7W+1oIF3MWo+6CsYJA60EGug/XvIk8Y/da0kRlI3GiFJpQ543FlANEnrmTRDVQGCSSL9uMSQlQyuFAZSXBJUixsO0D2Jq0BSRpo9NpULxrPPNHuCtuJBawv2sNirnFlmavtAPTaNRlVsHUbDnN7rHshNdDCEkVZLCllNDO5Tw1/ay1dV7300imX1yokjRgxZYBJuKtX+k0bsDBUEDBAHWa0wkWJkihkjkYbjACfUKE7CEZlZkFkkqRvIJyRZNeu7bpzpjqtJ60UkW0yAvZUs20gnDA2bDCgwsfcOtZlcSAeXf5ug8KNVd9P6j9OZu36mB3DnKpbUdoP2rzgKQ48kz8kdJNVNHp5HSIM8Yat00Xpt+V5Juvmv/AEjrbQfsJDKjhpyqtqZHb1ZK2Ck5ZhZZCFBFhRZoHqpn1HoyKJm9YPvH6iOMLQV1KqrUgU8Myg1YulBPSzjmteZFvummlIhGfSzbNGJPCONjdlTutnrJ3AcgZrgD46J7p9Px+mQji1ztOLCn8/A3DcB7+3vhfqN5l1KngNHGyJG+5DaAEoFJWi4aqrIuurO0yytL4zFYxTsrs3p2xAKkcb29vk+/HSKuBeSawfE30B9ETagBDSJW2j7SAAxYqD8ULxzQUg4BYnj8YsgfUeoJ0hd1Bi3UQrG8SVkbRgnB8qN8XXSH6h12rXUlJp/EsT+zYW1YgqWoMSOTlqtfxQ3Y+4zzTOh3SRenI5hLftlgLXfZoL6m03jNZz1lPB1JFRzgYM6fJcXtu0CEm9ZHYBlKrfCKCa/ixePz0075rxOI9LBFIoRgAr+LWAQAFugfJiSckn4CgPu06aYRjcYopN+8rFDGaoKFVlq7BLeSndZYWKHXXcNGsj7mbY+fQdGCvdcMSfLaVPBsAmjVMaPjGF4gWH1WCkY5rmPUxeAMsWI4g8TSCPKoqkUWsEHcKycmurtNptk8ihSBvI2kHi8YOT/fP99ZrRxaYQCfU7pWdyAgb7gKDZDbt2bs+NexJFlBZX0qKFlALkLC7ZKYIUPsDbOSB/Nc9G8gGJ5cEnw811oopojLSTxtMS4VE3na5Brb4kYIHOMAcdI/pvUHTvNoZoWkNkH0wHqwobcrEArhDYIIoUc5B1cOnOkOo049N42UOgcmt2Pc3V/aw5G4EDaC2o03pwKBFIFZReobDOWKjZ9w5O4uHqvGsjBys8MajYwLJ6tGic+mkipZH7qCzVki6xj8379bHsM7rovUX041Kml221728ibHJJP8V0LL64DLFPPHKxDBpH9S9oYEA1tC5yqj3F2uOsz31XOpjkDLLI8cbBgQVY7drFRilJBNED3NDrC74kZDaFwGTzBfRpuzQqjGMgYokE8g/k/Px1Rp9FCkI9cqR9wugPKsWaHAHJ/26wnbFMj2jmEBQWK/bv3KtMAQPIkAc3jHRvdkKyLNvaZAQGLYEd/aB8qPIWMEqRz1OcGc2U1I359EwPGWci0vddQGhlG+ym7bHQyFBrFXX/WusXEsjHdJGGA/xe1U37KbBs/g3j+eidDb6qOV8LZZCVvcELUMXeQR/wDjHTHtunUxF3kbUGYEssjP6ZTd4sQy7lo7aIN3YGPIuBGEEC899lDHi3NoV8uu1SUo0kJAFCyXqsUKoAY4A+Tkknqdc6nt0Utb5p4dqhVWFmKFRkMNwvN1knj+hOlDEcW/X8o8o/5JZr4VZtFvk3lwAzMSLBNiywsLnbkYrgdBT6KSCZgVLhjSvHXjkEiqIBrBBrGQc315BpF1IlcyFZwxIjI8QtiySQSKuuj27fLsLyzl0HCIxNm6yTWOMi/jHVWWGZSfT52SswzTCXakyylYk8s7jMbxQIbN0qgUCKux+eidDoIknETHyMe2x4ksSRfNbttYv+z16/Z0Pmsrwk1dE1Z96BByK96/ojoTU6JI0ZpGLSE3GyXVgre6wM5/9464UwW5Qf5W5xMo6GGUjcpMpWkZhanBBYgMAxDVdgVzfTmMwb0LHKCWRbcFlUqLOwA7yvl74JfGOkh1srKGk0yPsAkovWCCA+wtZHPt74rnqvt2ueWQXGnpu5DqFFvuIJAbnLU1AgXx8dTNwr9ToOiI1GhLXQtGzEBI9xZF9gT7D8Vj80OnUOvA0yymKVpFfE24GzsIDUV+1TV/JIN2B09TtkAFSJtTcpQHcAfejRrn2a/cVnps3cYvW9Js2Cu2jVEAAGga3ZAGFrBNHA1sa1wAawmPp9yVtOkQZLolfNoiwhbbRRq9QfO02v8AVk9a+PUQTyq+1YmeOJj5qN4RgoBXBWjcYYE2NtAbSAx1nY4EQGOK7lG9UUtYG7ctHxAoE7ar26Q921EkDExxJ6ChR6LxhqsKx4FhSwWSgw8gpr5Y6szGeVljzsga00T5rhFapdwLAH04xIscauJ3O9FTYAGIpRbbSwv4BJPQ80mkTVwxEBtkRjsnBIjVYwxZlUNQPwAzLfBII0Ov1U4aTT6aFGkoli43OVBUYG1TliF3Cybywul2i0cGqh2FDFqIW/ek27ixZn9vUA9s4GQB79bRw7muLnn2jpcDuVrniLLv9G+jlUUssEkgIdhtYEblUlSRwTuAIKtyDmxVH2p9dIjRsvpxqN0oYu7HdZG1vMEEtW4fbWTgdMIPp+KGP1lJkY2qs6qAo9yq21mx994sigc9Cfoo54nlmS3RlHqQ0jkURbE2pHGdm40M8kMcGCpnBvpP7LGvluVTSTwfqNXpjN6cEoBLB1A3Ci6A1VG2GKwKHIo/aQTNMkkEodg5EDSKGHi7xOAdqvg2QODRNdIu7xwxaVEji3GVmIlcJ6i7GFrarwQQdpOL5IPTTUaTVwaa5df6J3BUXLW1k7RKnmNtC6BUYF2CqhWwweQ5piffnse91rX7QrO7HZHq2OlKJDEIVllEgLM8m1tnnsKY3A21GiMGhk9ILXcWN0BGBkimvHxn4+T0y+m9VO2ohkNMVUoqsa3Wr+/BYljnJJofHX0BtRFp3eWYGMyFWAJMmUFeO2yGo0DQOWAx0LqwwYFMDNN9eHX3Kwt8W8wskZpABM+iZyRuLb6a/wD6yoBQpjgFduQxFnd1mE07GC0JoYcAmiBkWP5F/wBfg19Th7qDrGRhtGxApo1bHcLFblvHIsVkZpfe4dnhO5kijaUyW4UJuIvIayTZrPAJuxnKaWOFMkPpxPC46HhCJ9PMJa6YSCDukMxSWQBN8SyOfLPouQwNKy7QxYgfcVYBq8W6I3sDJsjQtEz1BE9sjSJtp2NBUFFreyNoHsB0t+pNTOkr+iwRQFDaYANGQVANp9psEAjbn5670Os12q3bJdLHNsAIC7psNiyVYqpYjBNCwTX3dE/C5hnaYadu/stbVExuFRq+5QR6rTjatQx+k7ABwtJsAsG2KcMcXmugw6aeeop4mhkamQMGqwVtStkUGNP4nmx7HrsziRJ9JqYiHjJkMo2iQH1FBBLISLJ/sD+ej4+zRxRGSNG3b63uyswFG9tAbTkcgn4OOrCxgp5T0jjv/CUXw75pXD286mT01miXTIb8CLAwlkN576AybUAYsDq7STaT9XMoTxaH00G/B8ArgMaywva3F3za9Hd27Fp5bkZChu2aMAf2QfHJPKjObObKbvelighSNFLu/msxXayhWqsMQQasEcY63KHNytkbQuD7z6p9Hp0kiiWVWQeMfpS/tF9q7KU8MGGbQk5oV7zVdziSStkdxLI5GbVSwUqv+JNoFIJVjRGL6V6nu2thCvOunY58SFEg3BT/AIFWAI2kgcjB5xT23WTSyKZdrKxIEHCtg8LRHI3cc556ibhSLuNhfVONQBJv09oZG4JO0cCyc17fOPx+OnTJM2jVhpWONplJJYgIVDqAAaUYvyxgkgY1kHY4M/qIo49r+AYr9v3V7LQJqqHGRkdF/wDxSMSlFWlHj+LJ9xV3j7v+RwehqY/PAYye9juubTy3cYXzKKEmIOhGMt8EqcGvx1qpu7KzQuyhVljVr9MkVGzKQ7WVYA7v8VoMLIGen8fb4WJMKI0u/wBQ/apPJNnLZx/fWc+pZtUmpkZJCm1VBRW3KfEDIPiTTe4OeLx09tRuKOUCDz7+aV/tamQiw7mWb041aaNzcKAoqOwPkxkK0mCbWwcH3HQep71p49RAFXakSem5TyK2oUqNy+Ww3mvLOM0SIdbqtSCP1UUb7ARGFJegRknJUE81YAFkLz0B2m2WbRzxL+0GcuNu8sXQAbyrYNk/noqdMMcc11pdayv7qIYnEml1MKK584omEnHsqgZU+wYAjoGV45Jts0rRxpYaM7tpIsgjapouTlipPkSLFU+7R2mJInmjj2upADMwcj5I8RtJseX9DouOBJUb1RHIyAbd4/xF8Eef8KGr/p045QZcJi07oBUGyUf/ADBCmqiEQ/YjUoCFYVuIa1Bs+IxXv5GhfRzad4YwX2L5BIxCGkDglmCbSAxognxsFR0N3Wf9JATplCrI+xzlqG1v9RNE5o1wCPfocRNBpwzaqRL+1FAYbhwtFhgA22KFj7j0upQa8Agx9Sja9aKJnlstGNw2g70rlVYVTgVTAcYIIzV9TrDSxzyndJJbfluPegBhRm6AHP5686X8Bxd37IvHHDv3TDt5jaWbUNuCSftoaBJ4JfFXlQDX+o9MH1KBWRCTGa+5TYOBeBY8vcCq6VdsTc5ikcBgA4F3SldzBaxjJGejdVpEK4bda7gy3ak3V5Gci1J9znoqpJFkkgZ76LrQap9u0HxIAcD4v2J/Av4F5vrzu+ljnT04gQ5soG9zgbL/ACBg4zQ/IG0+hVbJpm9yBwePE8qDgUf4687gFhQsp3N9q/Fn3o+1X+bH56Gi5+/Gy1wbm8qpn00utdmHgi16Y2khmNWCbu7x70KAFDrvtPZZDqjHKWUQsLZSR5crsJH43X8D8jockafxcbrW0cGyHBBIJIur5A9q+T15odRLFOJJI7RzkFSy5+P5JH+4oHAJZq+V2QCIt+3eqZlpyM2q13fXj2BCSQeB/TbcngW3wcfyCK40YoB6hDqwYsGRgpXYCRTAbUN7rN+BroT6g7VCiiRQyA4ACjnJF/7exNjOayHBQlijdKdG3IiBACWAryFDYbL+9HjrzWO/SBYmEDxTmTTsPcYY5WDkiWY3I9rsJO4hkYVQO7BOM8i7Ff1foZVlR4Gfzw9Zo2oDUBjChSFGNgwL65+m9NHLM7MHeWPyk3Ba3m7AAzgqaJvkYFV0H9Ua6Q6pRFHQgKkq1AMxz7HIIr+Qb6dhc3xXl2F+HL1lC4jwvNpNlRB22bS6j1CyFwWEyKKVoyM7cjfux9owavg0w7VqY1DyTjdJqnErqrgbAL9McYJDvYvgrwek/bpH1TqtBFU/uuGJDgkUgDGgcMwF/wCo/joztDLKzhzueGlJDD9xCWIYfkKNpu7sE5J69CakHPry4baJTwI8qYavuAkBWMSbS5KRg7vIg5om6vF5NH+T0r0hYMS6AemVcxsWAkAAslapc0fyCcYJJWrVo1HizQs7iMbjuU0RyPGxyLHIPF55XSNNvdmZ62evKACQLrxBAbbQQkWQCvsOoXeIanJEMjWqjvCicelsVJAd6bHtWYiyDnb5CqI+0gD3PVeqC6iYz6hhIkgCRId6EyEXtoDwUNeT4ncpN+XRXekiggkkieRnd/QVnIuqsuMA0VBTi1sfPQHftPJo5yjDdp3tYwMC08NwLKakV/LdXvzR6sh5ZDTfb7rGkTJ0T/svYGg1of1UaFUPm0ikliu1jV+NE+/wKJvDL6g1+mlb0ygl2EgC2qyNpwtXQr3BDDBybzv0z3SY65ZCAqSjYyoSQKDbGNnkCvMf42fc9aH6q08MTLM0ZO8ZpthBA8Ti83QP4Hyb683FZhiWl5vlt9/VNt4Ry8bpd27ROWlLjdhRveRhI7Aje4sGlHlQZTuxRHPTHQd1Eci+qWb1B/xybVkPkrEbdy3Sg2xIzjkdJ+5zSRkRysaK4Ee2juUWYztX0xflQU2S1UDQN0XbITMwaMeqpO51bxwQAFWhwvzwQOQSBjh5XF+n2XSMzQzVefWn020rCXTZkOJFVwC60Mi2okD2HI/gnpc30z+m1SgT7p1bcGYApLGQQy0NwDEeJDsLLEDgFuPrXuczMdPEGQILamK38AG/ycfIHxfQn/xjU6iYqir+pNESM25UVQRdMDTHcFtfuJAq6uzDfEfCtv8ATTaeK55p+KYTPskbpvldFabVEyNGbpUvci0G5/yrkDaPcjozWz7rYQjexrYl17A5AIUe9nGQOhe36hVlmgN/+HZmj23fpFsJf/lLgDH238AdX9z0iNe0kxrJiTaobhSQpIsXWePtX+21wS22qmH9fm0Q41OQDtbb5FckFQQOCP8AUWG3cTR+LPQffEWdR6a7XjO+IbsNm2XirNeP5UDN9N9DpVG4gErvG9ryx3HJXFXe3gHAvgdBd+1Sww7Y/vmLRhiR4L47m/DMG2848j/HUGuIAOq1xGbypVqtAdS+95AGk/4G0eOwE5YUK9hSmwSSRz0T9J9lY6gvOGCRE7S9qSwP3AXwP5okjmup3lNRpJDFHbxGthpv2XUeVqOHqpDuFHwavHo36c77qF1dyW41LAH0yCA+FVqugD7/ACM8gVlRtZ1N4Y4cu9k4OYHNkJp3SWJyoQPaeKDNBjtwbBs+Puc//bZWyTbJI5NwcMxJYON2G+40pAHJAP8ABOL60X1Fp41Al2yBmIoq23a1MUZiQQc49iAD+B0m1ClZPT27WU42tSKSUNptCnaSN2048j81151G7GluiNxAecyJ0Wu9KXziJ9mkS3DckMKBPBGBdfHI6D+tuzCQieIeVbZBwWFgAknBIPiQeRtya6bdrDbgjKaXG6zZOfwPfNnOLxx1m/rrUzSy+hQWNKcgmwxIwT+KsV/6j1RQc74oBliBfogIApEu0lDyfT/oTqN7CUOGVmFeolNuUIQaJGPI03mKrJZaDWMFLMELTMXqhWw3tWxRbIDAg42qPaulkcmo1chTftZyN06BwSFukAFbuTQ/3IUEg7Q6pDPqIaDrFvljPHO3euOF3tuoEUQwF7urw14nOZS3xlGVW63UFm3hUBZgDg1jnjFn5P8Az6iyMsjKwFgbloYIAs7rNHlfb2+D0VOFkVpIlCxilKEktdjJ+MkUPx1R6DbWwPBQXDEjcLJBq6xdYyRXOB1M9tQ1BC5hb4au1f8A4gbZASJR7ZJJwrAXyCMYHFcE9KIe2s775SsrFPTSySg2UC24NagbSMHx3ki/czu+ujXTyyxR+m5IjXyN+akMecEANRFc8X0PrdHLDDDJptzKYlV4yFZSTTiRVF/57l3HIZPjpz2Oyw0wupEam6H7/wDTfpS7VliQbQalmUNZ9/4+Op0l1KSSEF5AxAAtibx7HB4/nqdVBjgLuW+Izgr+2RrHJLPqpNsyE/tGt0m5SCVORi8cjFY6Ydv73pqZQ7JvxUoG0fB3KTnPuFH56G7zFE8cZaRndZvSZmIsi83Q4ogg+1/k9U6jXNKRp9PFGFQ2SyrmqBy3CcHmyb/jqRrw9uY/gBa9l4TXW9xSG1JJJ5CEHFC85FHn89LNRqoZo2UtsK5S/LcaOMLj+z15Jq5dOwaMxmNaUihuNgijY3geOCKrnnq55YpdTCz3TAghtoJx4XXOfGyMgDPv0THNjNc8xy5ISyDHd14IpykfrSRor7VDMLNUSoPtdDG7NHqaXSzQybFZJYtwLG8rtok7bsFQQxwRkX0RCwYHaS4cubdRJSI1BUQ2g4Zr23VdElYWbwZQYZFUO0YUNvVhW0BSpNBPgbVoCz1L8S4GSLd+vzTvDabJlH9SadA0jO8i7QFOSN3uABgc+9Y6anSafUvFOr3VZVjeLAA+aNgUeRWarr5rLCYGlT7oVkKXV5okD8kDn4rpx2jtZMDBJJleWMH0goAa9xBDbuGCgEVdEc2B0FbA0msDm1C2fp024rmVXElpbK0us73p1lMMbGP0nHqMi0KIIIBUFSVxZIs+156y/f8ATerJuWcHTlL9RssQni1Lh2ogL+cZ6VwRyejIkSnwBklIAB24GTywyD/f461ZWGJodhVxFp1YFU3FVMg3NvN4fdIdnFbvmw91NuE8zbn39UDT4hvoq9N2U/uQafVyr6fg6soINk7grDaTlbKi+M/AXxTRaRGjCF9YZCpJVipUNiiHB4rgfyOnurWN5GTdLLCxrZLnxrLAVjaaYN8EdLtV3NIf0fqQGF1icGxt2NW2sgtW4E7jwr2CTuPQ0a9RzsjhPtz3+qJzREiy47lLIF26iB4VJJ3xksu4YtgbJrItXxf2nJJMuvKxsggOoLUWSAOAtXW6RLAPH7ZDe32npRor1EzSt99eMMYA3B7FNm9gO3fQZvLd8nq/uDTaWSGQB45WAVoiD6MiBfIqL4yuP9RJFUD0+W58kX+X59UvLLcyrbuOk1GleMxuk6uzRRKZHBchFJsgkEha2H4+emWv0840QGq1GnA+0CVQzDaTQ32bYZwFYgWLFnqdi1TTavVamCO2SJf2ycu7AWAayfFhuIJJom8nq6KIkOyKUBkW3ZI2KyahlYhw5DAZVaWvtF2cFNas5rsrRw+ml0bGiJKX6P6deCVvWeMwxFhKUlBIH2glFb1ALZTxgHPWh7f9R6ON2KuREVQK37mDm7JFgfbk/ihzSz9HHPJKFhdZpIp0kKFR5I6tRG3zJkKKGLKebJIHWObSyRQxTPYScSBef8SFN/ybFc4PWimzGCaljpEx3osk0v6NF9LnbRamUSqVcIpLn/H4G72sUTRzVXiugdZ9TRSq6IWOxgQwLVS03iwPxYxXvV3fSKDTad4PQjDGV3G/0ydjH0xWQGpQSQx4JtvFapTpg5hkCAgxWZRVeJ8SMD2Nggm/i89Lo4Gi4mXExESe5RPquAsBdF96nRzvhlVYWGXkJ3WGyFFbzQZTgUbIu7HTLR9ulQ/p9LrVMgG5lEdlfIDD0Stk3Q8sA11csMIaNY9r+nphIV2AjyZBZat4LhmbYSRQ4FiiIdSsjPG28w8BWPt7sorxIJG1lPz/AAddiHN8rdB3uuyAXOqR9uaHSCZpjv1e4rtttpQ7SfKqBOTfwOB0xPfozGUdJYC/sw3KcYo0pAsD2Y1WcddPqdNJJomkjKmnDbyf8LVVYtk+YFbrOc810Dre7y6wu24RwRrlDlmBrJUAAsSFF0oXxqvezM0szOHU/KyWW3hFL3aULs0+nafPk2xior2QKAcWfKwMkV79BaruUU8BSWNhqASIwobatlLvc5O7xIzgfHVncGk0siuptm++F9rLSbW3DJ8N2VsAgrYur6M0Wvg/VSSxI8hEKsoUFn3BfJfcljhC2b8ibsnrmvaGZ2tn86LMkOhFT6R/SSLU6yYByYvFAF4WkeQqXIbNX4naeKyDo+1GCdR66GFS7MR4SKEZkZgubAkWhtJJwaF4a9v0BjUCFShNGTZYlZifO3KlxRO0A4v7snq5/SkkVHva/qwq/h+4FA8GbZuBrcRsK2d49wOoWYt830PT6QnuptI5q/TfUWlhUtbbHcBXAdiM0bNCqy1WCc0DjphrItOXWcFNpUsXDAqwUgXYO0nNbvwbNgV8xmSRIiDfpOWVHrDFCLrn5U1/+OnXb+0INO0JacSyqLQ4RZPAiiAbXKlseOL+0kbicFSYJa4ifmFlOo42IlOtb37TSq6x34EMHAoGskA2GGL9us/3COCZkMcpSJlPiQ5dtm4ttFG6FAWQCcc9I1WUxOiWPTtpBYGLqvzWcX81ddayCNFSH0lehp95NUos/wDpDbyN7YcYXjPTTTp4UfpTKAE1TL15D2xVPoxajURLt8nbxiJJAq7UWQT9t8Z6XLNHonli2epPgI+Cu1gp2su6zf8A2FHp/qZFLHaKDlQI924lSCWMgFg3YoVVcX/iJrtYYRovWhEW2VuFFBVJAKrxtIZHxztI66jVqF+V11rmtiRZVafW6qJG9bRkRGizRKVNWGze4UMGht9rPV7ao7nTTwtPIcPuX9tKIJBzRb87ht9iegotRJrtQgeRoazEik2fY0xN7qH3GzX44u+oIWgkEqs8TqdqIB4sNzfbkVgAsKItlHvXTy8eIGEX9YQBnlJGiB1/d3VXg1UCmxaqqqm1qO1rUW3OLP8Av1dpe3hIgsk0zmg50sZCtRqyYydzUDR+0kXWOrh3WOSXSswjLDcHHjtXcaBFgUQbeiTtvFYo30z+8TGYd0spYgbb/wDpF85B9zYBJJJ9+lYio9kWifbdHTA6pfq9HoUaiurFgEBIiRn/ANXkD+Gz/VdTptL3Z0oRoEFAkBg4J+VO40DjHU6T8RXFp+a2KayXcIJpYkChJCGdpPRAIUk4BIGaW8/Hz0N+gkVkEcbM6iyQp2m+N3sQbo56dfRsTguI9pBoNuBI4PxQ/wDY60EXcwiNGAFeOMknFYHsbs3/AB1lXFOpONJjZjnx4rm0w8ZyYSLu3b9XIyF4kNZPpADIwccn+KP/AG6Sf/CJhKCiPV7icgqL9uCKH8dbHs/fysDs9HYRY9yHJN0fa8Y/29+j3kaWBpY22q4+307agK2iieaIHzY9+ltxlanDXNEaTJ35LjTY4yCVkxq8TL6kE8e/fHUpRwCVAFstAqKzRP3Vdnpp6w0pDS7VRlzGPN3lsZLEC1CihgAFj/JxZiiADKwI52m7x7WMg/zX89Ou4waabSnURARvEFDICMWwWqJvaQbVh/pYHNHqp+CZmB2PfH7IRVJBQ0Gv9B5I9XEakYOQVBOTnFjBGQykEEAiwSpZ6WKaOArGr5sxeswR6O2xGBZAYAVkWaofLHt8kgSNiu6TaZGcou4EljdkA2AR74A9hnqd8jVg+3Ixgqqn/GzQ4N3YAzZP56OqWHUfi1kAqEGyRN3qCOJoUgdJmGwhwAdzBlJLE2cMAE2rXNnPRh1ssKQ6aZRFPGAYpGdHUggqFa7UAxs6+WLVfk9PBMxZTEWaNdgII4JoEAtnOBfJP46z8WhEmvlE9tHEC1MxA2bwAbJvYFbcAvOKsHrS1lQHN148lrXwbL3uuuSL1EWWBGNU0KOWDX/kCzKKF/aRRPHQJ7O2oijeJg8MKBGJsMaNsazQ8hWcCuOBR3aaKUrtgEMYFLIFovtwTQ8Cbr7QKzzfWr+idKskcpUFUIZbVwPYZK5Nk2M4IHU9UNwlHxRqO+7o2k1HZEHovpGV7YyiJEwSLvaQLtiRWK+f+Yvju30nOGEkDGVG2tTNWXABq2yR7k1QAzihb3TuMz2hZygtVrc24ij8kE0VNjBBx89M+198kiiUAGR7ACZ3Mu2hXgb21n3Ar2oCX4jFB2eR0i0ddZR5aWWCD1SXQ9nlgmklICwqpXUAsDirYCib4BoG7Htjp1o4ZJoKSSOXYgr0p5Y1Y5DL/q27RG1utbnfIzR/1JplaCSapmLJu2K1rdAZAoGh7e9Ni+vm7zRK4kC7lIoxWyA+1Wv+PBKj55+KqX+sZmIgi3d/Y8EBPhHLsVtXmk0+1NNIZJ5tqR6dWj2xCi4baN25hwX3U248+yPTd6SKGTR66MtsJITAfcbNAlTRBYuDa1uP3biOrO4jTnTxarRxtDMsioFjO62bd4kWWLLWGoblKcm61s3qoVN7QFjDuEW/JV3ZItrO7n3oHPVFOmym3T7G38+6B9SLrGS9vZYQiRiMFt3pyufVYUwt22qqXjauOLOD0PN3ERxHSpC0bv8AtkORWSAT8McUGPAJo0cvO4+mJXYWblJFHxo3Qordgkf/AL5LDSmVpVkVpBD6gBQtgfPiMbRnHxz1we0kkocxhIIJ2Po6eWQ6eWErkkOrjaVK8EAlCBRJU5+a6s1cgjEoGp00bNtCugkZqO4tuQ7ypqq2kizV/C7sOki3SyauyImCsrGiT5WKPkTigM0SNwq+gtVJFK+EjgFDBsBvYNX2gmiSVpf++uwrHPv6/VH4hATPvHbpJ/RlV2ngSJY3mZ8llJDUHIcgscY4r4vozTfTmqeTcoEaqArMaZmxyoG4AVQ3eNfzY6efS2iD6crEXSF72hlDWb+7Js2fbHHFEdW6/u7NFKPGPx5JstuO0lRj/fNVRHBEFXGVZdSpgWtPe6YGNs9yTTfSuoMkciOHi9hI3kocWQD7i8AYOQAPfoPtXaG085nlXbplDqzE+S2pQ7QPIsGOKo45vp/D391jHpW7LllYG1WlIPiAtZos3kSB+erPqDT7dNZ9R0B8gdu2t/la7QSQQG+f9jW0sVWa4U3xBMb/AMSscxhlzZskeg1CPGsbaiCUrIADMsiMVC4wD91kgksFwMnBDjUd59KQ6eEiSaTasMaARrHgm2Ytjcx3ZJbCg+zHF6eWJJGaKMTgDcyOjFVXm+fErxbBh/PTLuiad0hl0dJKzhdsZ2sD5cqBhx4eSGmLEhV46r+CpeICOz729kIquLUPoe8vCH0eog9fP2bwSCaOKD3+KoqWaiCT0ybSajb6cvpglWCwvIxaqIKvIx8Sw4G4AEKTtzegV543Y75BCmwMUamK7QAyhuQeT7DcL+egNUVL7lBoliKA+3NYHFVwMD+ujqPadYS8zhZqS6nu3oxHTLpTAzAIS5DL8M4bYLJseRLADigc2tI0XpaTUsIjGUkSaNrKknhvYAoWG7geOD76KKaZ33wGZYQ67gXwM5FDCr+M1dn8ZXt8CDV6n9SQfRyBKGNjeoJ28sdhtVJqytkDPXFrXCCOfNE15JkI7V6+JRIBqkNr4elCu5SXBuw3ptQB42m6IAORyOxpqIYzpZBtgDK3qIVdyTvJpdwryoZ+f56Vd41olIk9BYkawjqlb6xTFQFLYs0Bm8AdaP6EiDq7DeqhiPFyLwpOALxa++b/ABlVQNw1E1G6jvZEHF7suy80/wBLSuUdZPSCr4spO7Ng/FUMc++Pfq3uv01O/kk5dV/wlLNTICv3exOSbAq/f2Z6zUyjeK2xAEIQrE3txRurPINVx/IH7fqnjXbdvYAU2SDfkMZ3DGCR7/OZTiMVOYEdI++qJraQEQUhi+l5ml8CisCCxayLYWKG0gj88denW6QvPIk7J6pc+m8KOFcgW4IayCLAFAG6JFdaz0BJGWYurNRIRiuASBz+B78dfN4okZhtVg916aqGyOce+cf11ThqnxMtqf2/hC4eHBbutZodXoVQbp4mJzdrH/W2yR/ZP+1dToLSfU3pAxzRbnQlSQEHGMjaQDd8Y9/c9Tpnwg4fRb4qI+j4immZoqkJvgkG8AiiPwP/AGegmkZwd9VZIsKKxkklc7Rwpwa69+je4xxFgWpWINbSxsg7sj2wv9/i+nmp0rzFnBLQsLUeQKttqxjFHNEgHN9eZWAZXfm3i/29E1rszGxtss9NrgpRULM0ZtDQYqbLAqayCDRB9wCOnXYe4zlHkkACL7UqkVxQArBHFD3+es5FoJpXcIp3ivI2KxRHxz07d3XSSQkOHUgOdtgYXJN/NHjoaxkBgN5HpfVa0DNmKUdpfTEsdPHID6oMZ8SUH+QzbNHxn7gM/JKlxpS0hVnWHeobF2pPySCq377SegNSsRYKnioOHNn+zi/9umGsnhj0xhipmci2F5o8kkCvgAfm+vY8Nwfmk37upw4Fui0+r7m+1iEcKWyLO3+R7ewz79LdRMSkjAyhaBBU53V/iOQCLs3yCRwKoVXEUSsUVhGEZDIq8MxAI3e4o5xZ6t7hDtY7V2ilIoH3AuieckgN7jPv1LUZnsuaQy6IXXSvuw5NE/tb631ybNgUck5Fn26B1urKtHYVnER33wYTVK1e/BBGR4/FBo+lP2xHZEwTcWkWmZeWUlrGc1yM+3ChtSqauf1lDRyls1jbusEc+JqvHIHHt06iI02CHeSmMWuhWFj6YeD0mWMFmXyI8g1naJbLUUBHkx9+mnY9YBoS+lVV9nDElrJP+Rw2bwAL6xeq08Ub+DRzLyB5Wv4OAL9jyDXWo+i5tvqNApZdpLqzbQDQyObFfAvj89S42gGYcuBm8335Ge5T6VSakEJWZGDoZUDizYJB3AYK+xBsg1Yuq9+mWokZiix2RIxYUACGYlQIhd0QMggDPyK6Ki+k5NrSDaSy3sByN2QOOeOPjq3tHZXeJiQFUgU7USNu4HnKi/cEGgcHPUgr0j5s2mqMscBljVOfp79QqsJW8V/1C2PDXh+bODyf6HWO7f8Ao3bVCMFWLr6AQIWBAO70QxBXkttBONu3IFaiESxwvEiq2zlxJVAqPkY/o0COPn5f60e4AUoPLkWR/Qs1/Gen4CnnNRwNjGnSZPVBUdlDWrU6eeFJ2lDWIHLSgbqWSQhDKg5dVahtJWqsXY60kPqlCu4laBAQbl2ny3c8EeYx7DHxlNZ3DSw6V4dPIJXlADkL9xsEsxIBAAFKoyDuvkHplHp9XHp9Mqq6NsdGFhW8pGoUTusqBkDiuvQLYZ8r/VTvbJ/CB7tBm33PuO5R5NRsnbRFEAq/ipOFB4NdNYwxj2rGTQq42NWOSFI4+AcihzfVHcIVDbVJSgOW3EWM5GLom6oGjXtbTUrtYKjBITRBLr5EH7ltrrjpDKZaZla9+a0LL97KeowYDMYMx3e4rYeLEuQMXuDD5J6NmeF9K28HaVuGUc0KBjCuKVqXadrHcVLe9kSHUJHq5xrIvCckixYCl7U+5AIFAjK1YGK6U69YIZNqv+oRWO3JtR+T9hsgWAMjJ2k0KHU8xaJjdFOUaL6J2aRX0QGmAVACu1xZHzZOCbs3xftRwt1SzAo0jNk4NKd4GXQYIDnJrBJ/Jvrv6LlCo7RqzRWSxDUFIAsU1Gv/ANV0WvZJDJJL4tvDErQJXcN2OTYsHjPXkPLaNZ7SYE/XiqAS8NICpRg7IE3IY1oENtxtF43WotSaNHBI5JLKDTkad1lbdGFa7WyRR3cNnxJHJ9qOB0P2rQN6Qttq7i3tmwBk0b4vGMm7xVPcdTL+lkFKY1Dq8gc7sA3QoA4xz+MdKc4VHNY0/wBw76ogMsvcNkk7S8TRIscjKwc7UYxndHn/AIo4PLLtot5WLAsBaH9OjxOGYRRyEFithWItXrJZcXzuG3g4tQlO4Vj6aHCts5HHzn3HNXz1oO79zhMEej04LnevsKsbhdkKS77lJxQwuas/QCg0VSRN+5ndR+IS2+ydpppgrghqQtd/bQw2bxnihRv+LTauUl5NykIx2jdezy2HA8qTIBqxz7dNV0jlIk3AftIksYlVcpeCNxqubII5bjgSdQuoZY/BcAiz/wCW8nIz7/8AbqWrRnRCyplJlVSaVyHssxGCwwpP+ZoAVfHGbvHHQmr1yLIFdFfbBslcsR4kghTtBLOuKPOVHC4fx6WQSqirIIPUUjcNwq6Jscrz+K6zvZBEzTx6sbDMN43eP+oqAzZXlSGI/wAaPPTGC1tgtaPMSU90Wujj07jYiwmM+kykgsDuBFkjbLd+5zuI5Fm9gUJpR+mUFaJpucnNnjm/xge3WD1umjhfaXWdQbjKvwOc4K2fcD3B62P0dqwIn2AstknNKuF+aPzf/wDepMVQyUCRe89f3VFOrL45Kem4BZt8hKnxbywfuCZFOQSaxd/m+umlXfsTxApVIobq3EEDd47MiyLbcBn2bpoCUvaDuBNED3zzk/Ht8+x6Gi7aZFdXNAsp3WCTtBwSbxn2N49x1OatI+Yu05og1wGUBEds0rrbFgQ3te4HAAIN+4AFXVBfgVl9L3PSyNqS6hfUG0KZNok5zmghIAFk+5+WJ0rMVR4Y9pCAAtuzRAPAHPI+QaNcdfPJNZGTsVNkX4UbgL+bz/v/AH1TgKXil7p1gDpqgquyZQEV3HXQeowaMSkGjJYXd/S4I9geSALvqdN+26/SxJtEbOLJ3NCST/uR/sLH5PPU6uDWtECfdLLnJTD3VNLDu06sfUZ1cTHzRkABA2UCPLk5/HRWk+spYkRRGJFIped2CSfkHBrjqvvKibSo7zqwOppCKO1D40DgrQ8ip49/Y9C957L+klWQozQbsUwtWr7WBGGsWPZhRBz0gMpVm/qNk81pLmHymF5rPqKQKFjVlR85GM5596+LroZ+8ShmUPYb793v/OeK687zPjb5yMxrzGV4IP8A/oc5+D79exacRmBpSouXyYjAFe+KNYzeM/HQ0qdJrZLETy8nVFaftaXIfTVUUlVeVmO4grfiKxRwRnI5vq/WwrIyh/TaMivViBUxsAWohrpSAaOR+R1wGJ3QxsXZXY7WYlqIG0i/uCmxj5BxZrruEaiPyay+xakcWWDA55oYwNvHv7dSmq8ukuvNkcDQBLZ4NzStK+8odoJwDzRwcDF0D71no3tm8JIYgwi/wRyGDEVe0Eg2AD+DgZIroTW60zSsFChBSuRiwABkfyL46nbZP2pSYvUTnxYhhkCkNGva8WQB16Dg8050NrJLSM0L2TQxzIz75P1CWXSUgsQLxRC1QCjF5NbVFHpt24N6Eeqa5pw1KHIpU3myTXsAx3G6vihXSGMtI0kiF92bznaRR/n4+D/t050WugeGHcoVgrxbg4BJAB2jdghrU2WFH8X0OJzNp92tp0W04LkXFO+qllW4HJS4lliYDDKd24je2LFWBTE1Q6Sdx1UsaxgIYA626AY3WQaJs1W01Zq/bp1PCm7cD+0hRlKSBzYY5RVJbzLY/kewHQGuMKrp7Rg3qGRo2FEKzlmDAGh/iAOaAOLrqbDOl+XVvCOx+Eb5yybFD6XumoMiiJ6Y/wCJOPEcXg8Zrph3XuusjWPiFN1FhRNsWJPBqjYsZJGPwHrtK0DtLGiNFJ4kOx2gHyIDWtqaNMP8TRFmj7r4pJxHHpgu16DMSu/buDLuwDsU5sc+9UOmuYwva4NEcY702WNJDSCVxH3rUfqljjcszuoa0UljdZ8fjBx84x02OiETTM2lh06K+2JmjeQ7VZa3KzFSWG0g2pyxF56kR02nl0kbsWZZHkLNhgzKtXWQCwWg1VVkZvok6dY0ZIt6NGJFDP8AtMA7MQ6M1BgNxXBBNKeD0GJqZYDLDj79+q1jTF7rruCrqfTWVQAEJXUx7gUkUgsrK/2grRpjVjDc0mXRHUSSPrpmb0i0YNKt7QWJvbSqBng5ZRyRei1DQu67vISyRHY8os7A1Fm8t14YihY21fWW1cqTSzFcadn3VxbIpAYA0QzZJ9/I3ddFgi4yBpx9fv7WXVoEF2qO0ksnn6MjzRICsZkQF6HPpWaY7RgHir23QK6bt8U8Uk4km9dLLLK4LeJNg+II8dtEYuwQuLK7HqwY23xyy+ip8VagoLofbmvMkEHDG8XStkaRZJkYksXDmxZDc4HGL/HxVdVsY/O6bQe56pTnNAC0vbIS0cOoc+vO20XIRUSAk7iRVFUBIYk5IwcDrvU6dpWkYiCd9o2K8Lc7hRLAmQ8kVhRZJoDoft+riZISAquYTBu3Kv27Sy0avhWDbj9zChd9FbfTfcbEKsr0z7ip91UFifLFA1R/qvMrPeKhvBGn4VA0EXSDvXc5ofSSOM6aN4w7wbf8izBsuC1FQnvj+eitD9Q6vcgiYNv4RqFbfYEVX8H3/k3br49Mo0YlDfdvZGDKQjuzHcDYHlQ+SFv36s7l2ibTTu8cXqxyAhjTeCtTMCy7QuOH+0qfY2BexrXM8zZJnXdIMh1ivO79w1e9AzlInraI+bXaRbAAhsgkAjHt8j9g1Uk2p9O2MbHyjADeoP8AIXXiCLN/8xyPY9JJqKSMgRgXIwAZyVB8qXzY0aUKMiv6YaDRaddZHA7bqhMfsCSbBRqYrexmGPYi7oA60NZTgtvGwXOkvmVNINSIz6iRQOGUoogDgKDJuQhsfdTWrbga/wBQ6IOlbU6ht6+m6LG0M6g+TDDKd5ORIfFDTY5+Z26LYg2LKPTCxncPQalPID1Yahi/kMK5JfU6dZ4yygbGaQCSQll2ou9xtD72ABwdptW/nrz21HF9jfTonhvEWSnQ6VJo5NTrZm32AwsKQNwBJ8Gz9wVAudpyKPVUeskUWHl9OnMZljuRQoGQLpkoqQL22OBRtTqtSZfU9oTIzoooAMcXXtYqx/Hx050Gti9BXcTbo2G6bcQKUOQFogkjxBzZGLAA69Ov4mSeluCmZlLoQer0BeP9VHM0hXy8wu6xZcUCdrKBv2nDLZF7T070kJ2Qa2dWnkkdUogKFWmO/gA7UWwTjI4weswJZSkrqxJl3LJ+QWBxng8Z9j1otK8TiEoHjLw+nYYbGKHNqWDFlNkGjYYi74XiS9tPv2RUiCbKzXoZvWLQaVm2qYwPUuw4+9gVYiiRih8kAE9K9b3l4Y4RFEIFkUs8RUk/eVOXBYBlAP8AdjrRaydB5O0gjRg26XYoUrYIRgRv3AbQKB+2+K6R91iiEOj9WR2Dyl/PeAEdzuNMLpQEX/mLBvqWg/zZTcJjwSJ0XcPfdQdggKuJMLG4FgqTgEEHPxfx8gdE/UOv1cZUkmFWIDItM4JAJBasDnbRBwfjofunZZtPP60UZmjkJBVQ1pu5AoLgjdsfiq4PXcsskzGKD0pCx2sTt3BTtIC2fsHO4bqbdxi6SxpqNIYDxNu7IBIYQSgo9dM06ojsDYU/cdxHAxbE+3TGOCTfNtEMSBnWFkX1LBZRuAZmRtyjbtNGw3BBHVndtNBp10yO5P7gdidwcAgbjV7lW9tAgMNjEXfRUSxRtMu2SNdzOGZSsfkKYo+UoG6siroXVkcU+AMlucLqTYmbq0T6lQB6kTV7srxk/wD2paj+q/jqdVat9L4/uQx2t+TK28kkl7vNm+MY/rqdQ5xx+QTvNwSD6j0ocajJVNNsEca0EG4EnFf9K6RaXvmqbZEZ5NlqtA5q6AvnHtnHU6nXq4XzUGk8AkPs8onvWnEY9RGYMTR8jnnJvN/31V2bTfqZlWVmIr5/5dTqdDTP6JdvdbUHmCvh1XqIYHUFFO0HNkAggGj/AFdXgdWfVCCCQrHQ8Bmh7WRWKFXyM9edTqcNHxIbtdGT+mfRabQfT2nJhUpiSNiwxyOCMc9OtJpEjSFUUAE0f43Bf+hP911Op14GIqvc/KSYv/kqmNAkgJVr+ywK88qpTKBVEgZIBwKBx8/H82h+qq0no+gFXeC7AqGBYbSDRBoizxWP5PU6nXp//LqvqPY15kR/iCkYlobMd3Vnce5ekkEscUSuUNEKfEAABQbsrXsxPzznoDTBZoNTNIoMisu0ixVhsUDVYHI6nU6voACmXDWfukvPmA2j7KfTHbI5nlaQFhEhcKftJsDyHuM8dOYOzQ6rd6i7WUinTBogY91oVYxiz1Op0ddxFSyxmkILsnZYCNbvTf6COU3Mwyoer2kA8Dr36e77JqWj006RyoJIxbAk8NkjdtP9gg1ZBPU6nWVxmY8nUC3KyJlo73Ct7v3Bl7gsarGqs8YekUlrAQ5IJW0pfEjA+SSXq/T+naV4thVSqkbWYUSQDWf+t9TqdQ4mo5lOkWmJbf3ajYA5xnj+U8i0qRSRLGoUFH4FcbfjpD33tUSGeZVpzs9yBlgDgGjj5u+eep1OvHwtapnnMb6/9lXWY0tiO4Wf+pZP0kyJCqBNgYqUUgkllJOLsr42KJGOnHdNZ6PozJGnqSRAFiDdWnjYIsf+qyKFV151OveN/BneZ52UTf7kq0Ohi1Gh1epkQesh3KykgcDFXRH9f9uuPpLtaTib1S5WGP1FTd4lrPI+Me1dTqdejmIY8DbRIOoTGDsEGoQMy7GULmPF/kg2t/wBx/Nruz9qhbQauZlJkiK7G3EVe08AgHk8g9TqdC1ziwgncLQLozsne21bxxzxxMFJZfE4IVjdbtt4+MWarqiDuzy6r02SIRl2VlEa+QYnfbff5E2QGAJAx1Op0qkxoxD2xYNsmEksB5p0nYdOTMmzxQptAZhVrZ4Ob/N9ONcoEmnSht3cUP8AQ+AOAPwOp1Ovm6teo6AXHQn/AMhX06bQ0wO5SjuXYYYvVkjBUswG0VtHzS1Qv/uarpV3b09NPp4Y4ozG/Kvuai7GNyrFtw3IACLr3qxfU6nXuYVzn5A4z5fsoaoDXGOS0MfbIo1k1CLtkjj282JApCr6gN7iMMG+6wM+3Wb0Hb11um1+rmLerCW2bT4+K+4N/AvPU6nQYcmJ5/dHXsk/03CdRPHp5JJfSblA5r+KNj/l1qJO1QSK/wC2qGNWKlLGADQNkgjHJz+ep1Or3kh1lOdEq+mNJG+rMciK6+WGv2YUcEfx0v0nf5Ag07rHJFjxcH2YEDBFgV7+2OOvOp0bwHudmvAC6YiEf9X9yVZwraeCTagALobAzgUwFc4rqdTqdIo02mmCVW4CV//Z"/>
          <p:cNvSpPr>
            <a:spLocks noChangeAspect="1" noChangeArrowheads="1"/>
          </p:cNvSpPr>
          <p:nvPr/>
        </p:nvSpPr>
        <p:spPr bwMode="auto">
          <a:xfrm>
            <a:off x="11420475" y="-1333500"/>
            <a:ext cx="5210175" cy="2781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3" y="3933826"/>
            <a:ext cx="4643436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0" y="6437376"/>
            <a:ext cx="393192" cy="420624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420624" y="6455664"/>
            <a:ext cx="448056" cy="40233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11777472" y="6382512"/>
            <a:ext cx="292608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Return 11">
            <a:hlinkClick r:id="rId4" action="ppaction://hlinksldjump" highlightClick="1"/>
          </p:cNvPr>
          <p:cNvSpPr/>
          <p:nvPr/>
        </p:nvSpPr>
        <p:spPr>
          <a:xfrm>
            <a:off x="155448" y="164592"/>
            <a:ext cx="320040" cy="292608"/>
          </a:xfrm>
          <a:prstGeom prst="actionButtonRetur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8713" y="962025"/>
            <a:ext cx="30765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800226" y="3328988"/>
            <a:ext cx="14859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هنر سفالگری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9638" y="828676"/>
            <a:ext cx="2552700" cy="284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فصل چهار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فصل چهارم</Template>
  <TotalTime>4</TotalTime>
  <Words>948</Words>
  <Application>Microsoft Office PowerPoint</Application>
  <PresentationFormat>Custom</PresentationFormat>
  <Paragraphs>228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فصل چهارم</vt:lpstr>
      <vt:lpstr>Bitmap Image</vt:lpstr>
      <vt:lpstr>Slide 1</vt:lpstr>
      <vt:lpstr>آموزش کتاب جدید التالیف ریاضی پایه ششم دوره ابتدایی   </vt:lpstr>
      <vt:lpstr>Slide 3</vt:lpstr>
      <vt:lpstr>Slide 4</vt:lpstr>
      <vt:lpstr>Slide 5</vt:lpstr>
      <vt:lpstr>فصل چهارم</vt:lpstr>
      <vt:lpstr>مبانی نظری تقارن</vt:lpstr>
      <vt:lpstr>Slide 8</vt:lpstr>
      <vt:lpstr>Slide 9</vt:lpstr>
      <vt:lpstr>Slide 10</vt:lpstr>
      <vt:lpstr>Slide 11</vt:lpstr>
      <vt:lpstr>Slide 12</vt:lpstr>
      <vt:lpstr>مركز تقارن مربع   مربع را به اندازه 180 درجه مي چرخانيم (A كاغذ پوستي )</vt:lpstr>
      <vt:lpstr>آیا مثلث نيز مركز دوران دارد ؟</vt:lpstr>
      <vt:lpstr>5 ضلعي</vt:lpstr>
      <vt:lpstr>6 ضلعي</vt:lpstr>
      <vt:lpstr>Slide 17</vt:lpstr>
      <vt:lpstr>بررسی طولی تقارن    </vt:lpstr>
      <vt:lpstr> </vt:lpstr>
      <vt:lpstr>Slide 20</vt:lpstr>
      <vt:lpstr>تمرینات چالشی و بدفهمی های تقارن      </vt:lpstr>
      <vt:lpstr>مفهوم تقارن مرکزی و مرکز تقارن:</vt:lpstr>
      <vt:lpstr>Slide 23</vt:lpstr>
      <vt:lpstr>تفاوت تقارن مرکزی و تقارن چرخشی</vt:lpstr>
      <vt:lpstr>Slide 25</vt:lpstr>
      <vt:lpstr>دست ورزی ها ی درس تقارن      </vt:lpstr>
      <vt:lpstr>Slide 27</vt:lpstr>
      <vt:lpstr>Slide 28</vt:lpstr>
      <vt:lpstr>Slide 29</vt:lpstr>
      <vt:lpstr>اهداف درس مرکز تقارن و تقارن مرکزی</vt:lpstr>
      <vt:lpstr>درس اول</vt:lpstr>
      <vt:lpstr>اهداف درس دوران</vt:lpstr>
      <vt:lpstr>درس دوم</vt:lpstr>
      <vt:lpstr>Slide 34</vt:lpstr>
      <vt:lpstr>Slide 35</vt:lpstr>
      <vt:lpstr>Slide 36</vt:lpstr>
      <vt:lpstr>Slide 37</vt:lpstr>
      <vt:lpstr>تمرینات چالشی و بدفهمی های مختصات      </vt:lpstr>
      <vt:lpstr>اهداف درس محورهای مختصات</vt:lpstr>
      <vt:lpstr>درس سوم</vt:lpstr>
      <vt:lpstr>اهداف درس تقارن و مختصات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1</cp:revision>
  <dcterms:created xsi:type="dcterms:W3CDTF">2016-11-23T09:53:18Z</dcterms:created>
  <dcterms:modified xsi:type="dcterms:W3CDTF">2016-11-23T09:57:58Z</dcterms:modified>
</cp:coreProperties>
</file>