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972" autoAdjust="0"/>
    <p:restoredTop sz="94660"/>
  </p:normalViewPr>
  <p:slideViewPr>
    <p:cSldViewPr>
      <p:cViewPr varScale="1">
        <p:scale>
          <a:sx n="60" d="100"/>
          <a:sy n="60" d="100"/>
        </p:scale>
        <p:origin x="8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6337D-DFF4-471A-80EC-AF3E16FF8C64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500390-9217-4771-933E-DA4C1B3DA31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6337D-DFF4-471A-80EC-AF3E16FF8C64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0390-9217-4771-933E-DA4C1B3DA31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6337D-DFF4-471A-80EC-AF3E16FF8C64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0390-9217-4771-933E-DA4C1B3DA31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6337D-DFF4-471A-80EC-AF3E16FF8C64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500390-9217-4771-933E-DA4C1B3DA31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6337D-DFF4-471A-80EC-AF3E16FF8C64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0390-9217-4771-933E-DA4C1B3DA311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6337D-DFF4-471A-80EC-AF3E16FF8C64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0390-9217-4771-933E-DA4C1B3DA31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6337D-DFF4-471A-80EC-AF3E16FF8C64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0500390-9217-4771-933E-DA4C1B3DA311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6337D-DFF4-471A-80EC-AF3E16FF8C64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0390-9217-4771-933E-DA4C1B3DA31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6337D-DFF4-471A-80EC-AF3E16FF8C64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0390-9217-4771-933E-DA4C1B3DA31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6337D-DFF4-471A-80EC-AF3E16FF8C64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0390-9217-4771-933E-DA4C1B3DA31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6337D-DFF4-471A-80EC-AF3E16FF8C64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0390-9217-4771-933E-DA4C1B3DA311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796337D-DFF4-471A-80EC-AF3E16FF8C64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500390-9217-4771-933E-DA4C1B3DA311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14744" y="928670"/>
            <a:ext cx="2008883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4000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به نام خدا</a:t>
            </a:r>
            <a:endParaRPr lang="fa-IR" sz="4000" dirty="0">
              <a:solidFill>
                <a:srgbClr val="FF0000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214346" y="3429000"/>
            <a:ext cx="7815949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4800" dirty="0" smtClean="0">
                <a:solidFill>
                  <a:srgbClr val="00B0F0"/>
                </a:solidFill>
                <a:latin typeface="Titr" pitchFamily="2" charset="-78"/>
                <a:cs typeface="Titr" pitchFamily="2" charset="-78"/>
              </a:rPr>
              <a:t>روش های تعیین </a:t>
            </a:r>
            <a:r>
              <a:rPr lang="en-US" sz="4800" smtClean="0">
                <a:solidFill>
                  <a:srgbClr val="00B0F0"/>
                </a:solidFill>
                <a:latin typeface="Titr" pitchFamily="2" charset="-78"/>
                <a:cs typeface="Titr" pitchFamily="2" charset="-78"/>
              </a:rPr>
              <a:t>.</a:t>
            </a:r>
            <a:r>
              <a:rPr lang="fa-IR" sz="4800" smtClean="0">
                <a:solidFill>
                  <a:srgbClr val="00B0F0"/>
                </a:solidFill>
                <a:latin typeface="Titr" pitchFamily="2" charset="-78"/>
                <a:cs typeface="Titr" pitchFamily="2" charset="-78"/>
              </a:rPr>
              <a:t>مرکز </a:t>
            </a:r>
            <a:r>
              <a:rPr lang="fa-IR" sz="4800" dirty="0" smtClean="0">
                <a:solidFill>
                  <a:srgbClr val="00B0F0"/>
                </a:solidFill>
                <a:latin typeface="Titr" pitchFamily="2" charset="-78"/>
                <a:cs typeface="Titr" pitchFamily="2" charset="-78"/>
              </a:rPr>
              <a:t>دایره </a:t>
            </a:r>
          </a:p>
        </p:txBody>
      </p:sp>
    </p:spTree>
  </p:cSld>
  <p:clrMapOvr>
    <a:masterClrMapping/>
  </p:clrMapOvr>
  <p:transition spd="slow">
    <p:wedge/>
    <p:sndAc>
      <p:stSnd>
        <p:snd r:embed="rId2" name="camera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29454" y="785794"/>
            <a:ext cx="157163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روش اول :</a:t>
            </a:r>
            <a:endParaRPr lang="fa-IR" sz="2400" dirty="0">
              <a:solidFill>
                <a:srgbClr val="FF0000"/>
              </a:solidFill>
              <a:latin typeface="Titr" pitchFamily="2" charset="-78"/>
              <a:cs typeface="Titr" pitchFamily="2" charset="-78"/>
            </a:endParaRPr>
          </a:p>
        </p:txBody>
      </p:sp>
      <p:sp>
        <p:nvSpPr>
          <p:cNvPr id="3" name="Oval 2"/>
          <p:cNvSpPr/>
          <p:nvPr/>
        </p:nvSpPr>
        <p:spPr>
          <a:xfrm>
            <a:off x="571472" y="642918"/>
            <a:ext cx="1928826" cy="17144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" name="TextBox 3"/>
          <p:cNvSpPr txBox="1"/>
          <p:nvPr/>
        </p:nvSpPr>
        <p:spPr>
          <a:xfrm>
            <a:off x="2359239" y="2285992"/>
            <a:ext cx="6532558" cy="120032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دایره ی مقابل را که وتر </a:t>
            </a:r>
            <a:r>
              <a:rPr lang="en-US" sz="2000" dirty="0" smtClean="0">
                <a:latin typeface="Titr" pitchFamily="2" charset="-78"/>
                <a:cs typeface="Titr" pitchFamily="2" charset="-78"/>
              </a:rPr>
              <a:t>AB</a:t>
            </a:r>
            <a:r>
              <a:rPr lang="fa-IR" sz="2400" dirty="0" smtClean="0">
                <a:latin typeface="Titr" pitchFamily="2" charset="-78"/>
                <a:cs typeface="Titr" pitchFamily="2" charset="-78"/>
              </a:rPr>
              <a:t> روی آن مشخص شده است</a:t>
            </a:r>
          </a:p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درنظر بگیرید. عمود منصف این وتر را رسم کنید .</a:t>
            </a:r>
          </a:p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این عمود منصف دایره رابه دو قسمت مساوی تقسیم می کند.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6" name="Straight Connector 5"/>
          <p:cNvCxnSpPr>
            <a:stCxn id="3" idx="2"/>
          </p:cNvCxnSpPr>
          <p:nvPr/>
        </p:nvCxnSpPr>
        <p:spPr>
          <a:xfrm rot="10800000" flipH="1" flipV="1">
            <a:off x="571472" y="1500162"/>
            <a:ext cx="1000132" cy="85726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42148" y="1214422"/>
            <a:ext cx="38023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latin typeface="Titr" pitchFamily="2" charset="-78"/>
                <a:cs typeface="Titr" pitchFamily="2" charset="-78"/>
              </a:rPr>
              <a:t>A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8728" y="2428868"/>
            <a:ext cx="38023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>
                <a:latin typeface="Titr" pitchFamily="2" charset="-78"/>
                <a:cs typeface="Titr" pitchFamily="2" charset="-78"/>
              </a:rPr>
              <a:t>B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79214" y="4143380"/>
            <a:ext cx="5532284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بنابراین قسمتی از این عمود منصف که داخل دایره</a:t>
            </a:r>
          </a:p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است ، قطری از دایره است </a:t>
            </a:r>
            <a:r>
              <a:rPr lang="fa-IR" sz="2400" dirty="0" smtClean="0"/>
              <a:t>.</a:t>
            </a:r>
            <a:endParaRPr lang="fa-IR" sz="2400" dirty="0"/>
          </a:p>
        </p:txBody>
      </p:sp>
      <p:sp>
        <p:nvSpPr>
          <p:cNvPr id="13" name="Oval 12"/>
          <p:cNvSpPr/>
          <p:nvPr/>
        </p:nvSpPr>
        <p:spPr>
          <a:xfrm>
            <a:off x="357158" y="4500570"/>
            <a:ext cx="1928826" cy="17144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14" name="Straight Connector 13"/>
          <p:cNvCxnSpPr>
            <a:stCxn id="13" idx="2"/>
          </p:cNvCxnSpPr>
          <p:nvPr/>
        </p:nvCxnSpPr>
        <p:spPr>
          <a:xfrm rot="10800000" flipH="1" flipV="1">
            <a:off x="357158" y="5357814"/>
            <a:ext cx="1000132" cy="85726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0" y="5143512"/>
            <a:ext cx="380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tr" pitchFamily="2" charset="-78"/>
                <a:cs typeface="Titr" pitchFamily="2" charset="-78"/>
              </a:rPr>
              <a:t>A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214414" y="6286520"/>
            <a:ext cx="380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tr" pitchFamily="2" charset="-78"/>
                <a:cs typeface="Titr" pitchFamily="2" charset="-78"/>
              </a:rPr>
              <a:t>B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rot="10800000" flipV="1">
            <a:off x="357158" y="4357693"/>
            <a:ext cx="2000264" cy="200026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heel spokes="2"/>
    <p:sndAc>
      <p:stSnd>
        <p:snd r:embed="rId2" name="chimes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91743" y="428604"/>
            <a:ext cx="7364517" cy="156966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برای رسم قطری دیگر ،عمود منصف وتر دیگری از دایره رارسم کنید</a:t>
            </a:r>
          </a:p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که با وتر </a:t>
            </a:r>
            <a:r>
              <a:rPr lang="en-US" sz="2000" dirty="0" smtClean="0">
                <a:latin typeface="Titr" pitchFamily="2" charset="-78"/>
                <a:cs typeface="Titr" pitchFamily="2" charset="-78"/>
              </a:rPr>
              <a:t>AB</a:t>
            </a:r>
            <a:r>
              <a:rPr lang="en-US" sz="2400" dirty="0" smtClean="0">
                <a:latin typeface="Titr" pitchFamily="2" charset="-78"/>
                <a:cs typeface="Titr" pitchFamily="2" charset="-78"/>
              </a:rPr>
              <a:t> </a:t>
            </a:r>
            <a:r>
              <a:rPr lang="fa-IR" sz="2400" dirty="0" smtClean="0">
                <a:latin typeface="Titr" pitchFamily="2" charset="-78"/>
                <a:cs typeface="Titr" pitchFamily="2" charset="-78"/>
              </a:rPr>
              <a:t>موازی نباشد .</a:t>
            </a:r>
          </a:p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به این ترتیب ، مرکز دایره که محل برخورد این دو قطر است </a:t>
            </a:r>
          </a:p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مشخص می شود </a:t>
            </a:r>
            <a:r>
              <a:rPr lang="fa-IR" sz="2400" dirty="0" smtClean="0"/>
              <a:t>.</a:t>
            </a:r>
            <a:endParaRPr lang="fa-IR" sz="2400" dirty="0"/>
          </a:p>
        </p:txBody>
      </p:sp>
      <p:sp>
        <p:nvSpPr>
          <p:cNvPr id="3" name="Oval 2"/>
          <p:cNvSpPr/>
          <p:nvPr/>
        </p:nvSpPr>
        <p:spPr>
          <a:xfrm>
            <a:off x="2357422" y="3000372"/>
            <a:ext cx="1928826" cy="17144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4" name="Straight Connector 3"/>
          <p:cNvCxnSpPr/>
          <p:nvPr/>
        </p:nvCxnSpPr>
        <p:spPr>
          <a:xfrm rot="10800000" flipV="1">
            <a:off x="2285984" y="2857496"/>
            <a:ext cx="2000264" cy="200026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10800000" flipH="1" flipV="1">
            <a:off x="2357422" y="3857628"/>
            <a:ext cx="1000132" cy="85726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928794" y="3500438"/>
            <a:ext cx="38023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latin typeface="Titr" pitchFamily="2" charset="-78"/>
                <a:cs typeface="Titr" pitchFamily="2" charset="-78"/>
              </a:rPr>
              <a:t>A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14678" y="4786322"/>
            <a:ext cx="38023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latin typeface="Titr" pitchFamily="2" charset="-78"/>
                <a:cs typeface="Titr" pitchFamily="2" charset="-78"/>
              </a:rPr>
              <a:t>B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3571868" y="3857628"/>
            <a:ext cx="1000926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000496" y="4429132"/>
            <a:ext cx="3633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Titr" pitchFamily="2" charset="-78"/>
                <a:cs typeface="Titr" pitchFamily="2" charset="-78"/>
              </a:rPr>
              <a:t>D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71934" y="3071810"/>
            <a:ext cx="39786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>
                <a:latin typeface="Titr" pitchFamily="2" charset="-78"/>
                <a:cs typeface="Titr" pitchFamily="2" charset="-78"/>
              </a:rPr>
              <a:t>C</a:t>
            </a:r>
            <a:endParaRPr lang="fa-IR" dirty="0">
              <a:latin typeface="Titr" pitchFamily="2" charset="-78"/>
              <a:cs typeface="Titr" pitchFamily="2" charset="-78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1714480" y="3786190"/>
            <a:ext cx="3000396" cy="7143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plit dir="in"/>
    <p:sndAc>
      <p:stSnd>
        <p:snd r:embed="rId2" name="wind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61627" y="500042"/>
            <a:ext cx="7399846" cy="304698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روش دوم :</a:t>
            </a:r>
          </a:p>
          <a:p>
            <a:endParaRPr lang="fa-IR" sz="2400" dirty="0">
              <a:latin typeface="Titr" pitchFamily="2" charset="-78"/>
              <a:cs typeface="Titr" pitchFamily="2" charset="-78"/>
            </a:endParaRPr>
          </a:p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این روش را ابوالحسن ، یکی از ریاضی دانان مسلمان قرن 13 ابداع</a:t>
            </a:r>
          </a:p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کرده است .</a:t>
            </a:r>
          </a:p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روی محیط دایره دو نقطه ی دلخواه بگیرید .</a:t>
            </a:r>
          </a:p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به مرکز این نقاط ، دو کمان با شعاع های مساوی رسم کنید تا</a:t>
            </a:r>
          </a:p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یکدیگر رادرون دایره در نقطه ای به نام </a:t>
            </a:r>
            <a:r>
              <a:rPr lang="en-US" sz="2000" dirty="0" smtClean="0">
                <a:latin typeface="Titr" pitchFamily="2" charset="-78"/>
                <a:cs typeface="Titr" pitchFamily="2" charset="-78"/>
              </a:rPr>
              <a:t>C</a:t>
            </a:r>
            <a:r>
              <a:rPr lang="en-US" sz="2400" dirty="0" smtClean="0">
                <a:latin typeface="Titr" pitchFamily="2" charset="-78"/>
                <a:cs typeface="Titr" pitchFamily="2" charset="-78"/>
              </a:rPr>
              <a:t> </a:t>
            </a:r>
            <a:r>
              <a:rPr lang="fa-IR" sz="2400" dirty="0" smtClean="0">
                <a:latin typeface="Titr" pitchFamily="2" charset="-78"/>
                <a:cs typeface="Titr" pitchFamily="2" charset="-78"/>
              </a:rPr>
              <a:t> قطع کنند .</a:t>
            </a:r>
            <a:endParaRPr lang="fa-IR" sz="2400" dirty="0">
              <a:latin typeface="Titr" pitchFamily="2" charset="-78"/>
              <a:cs typeface="Titr" pitchFamily="2" charset="-78"/>
            </a:endParaRPr>
          </a:p>
          <a:p>
            <a:endParaRPr lang="fa-IR" sz="2400" dirty="0"/>
          </a:p>
        </p:txBody>
      </p:sp>
      <p:sp>
        <p:nvSpPr>
          <p:cNvPr id="3" name="Flowchart: Connector 2"/>
          <p:cNvSpPr/>
          <p:nvPr/>
        </p:nvSpPr>
        <p:spPr>
          <a:xfrm>
            <a:off x="1285852" y="3643314"/>
            <a:ext cx="2643206" cy="235745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/>
          </a:p>
        </p:txBody>
      </p:sp>
      <p:sp>
        <p:nvSpPr>
          <p:cNvPr id="8" name="TextBox 7"/>
          <p:cNvSpPr txBox="1"/>
          <p:nvPr/>
        </p:nvSpPr>
        <p:spPr>
          <a:xfrm flipH="1">
            <a:off x="3786182" y="4786322"/>
            <a:ext cx="240033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 smtClean="0"/>
              <a:t>.</a:t>
            </a:r>
            <a:endParaRPr lang="fa-IR" sz="3200" dirty="0"/>
          </a:p>
        </p:txBody>
      </p:sp>
      <p:sp>
        <p:nvSpPr>
          <p:cNvPr id="9" name="TextBox 8"/>
          <p:cNvSpPr txBox="1"/>
          <p:nvPr/>
        </p:nvSpPr>
        <p:spPr>
          <a:xfrm flipH="1">
            <a:off x="3071802" y="5500702"/>
            <a:ext cx="240033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 smtClean="0"/>
              <a:t>.</a:t>
            </a:r>
            <a:endParaRPr lang="fa-IR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2975623" y="5929330"/>
            <a:ext cx="445956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>
                <a:latin typeface="Titr" pitchFamily="2" charset="-78"/>
                <a:cs typeface="Titr" pitchFamily="2" charset="-78"/>
              </a:rPr>
              <a:t>A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53718" y="5000636"/>
            <a:ext cx="445956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 smtClean="0">
                <a:latin typeface="Titr" pitchFamily="2" charset="-78"/>
                <a:cs typeface="Titr" pitchFamily="2" charset="-78"/>
              </a:rPr>
              <a:t>B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8" name="Arc 17"/>
          <p:cNvSpPr/>
          <p:nvPr/>
        </p:nvSpPr>
        <p:spPr>
          <a:xfrm>
            <a:off x="2000232" y="4572008"/>
            <a:ext cx="714380" cy="928694"/>
          </a:xfrm>
          <a:prstGeom prst="arc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1" name="Arc 20"/>
          <p:cNvSpPr/>
          <p:nvPr/>
        </p:nvSpPr>
        <p:spPr>
          <a:xfrm flipV="1">
            <a:off x="1857356" y="4357694"/>
            <a:ext cx="1000132" cy="428628"/>
          </a:xfrm>
          <a:prstGeom prst="arc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2" name="TextBox 21"/>
          <p:cNvSpPr txBox="1"/>
          <p:nvPr/>
        </p:nvSpPr>
        <p:spPr>
          <a:xfrm>
            <a:off x="2428860" y="4214818"/>
            <a:ext cx="381139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4000" dirty="0" smtClean="0"/>
              <a:t>.</a:t>
            </a:r>
            <a:endParaRPr lang="fa-IR" sz="4000" dirty="0"/>
          </a:p>
        </p:txBody>
      </p:sp>
      <p:sp>
        <p:nvSpPr>
          <p:cNvPr id="23" name="TextBox 22"/>
          <p:cNvSpPr txBox="1"/>
          <p:nvPr/>
        </p:nvSpPr>
        <p:spPr>
          <a:xfrm>
            <a:off x="1751559" y="4500570"/>
            <a:ext cx="468398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>
                <a:latin typeface="Titr" pitchFamily="2" charset="-78"/>
                <a:cs typeface="Titr" pitchFamily="2" charset="-78"/>
              </a:rPr>
              <a:t>C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</p:spTree>
  </p:cSld>
  <p:clrMapOvr>
    <a:masterClrMapping/>
  </p:clrMapOvr>
  <p:transition spd="slow">
    <p:wheel/>
    <p:sndAc>
      <p:stSnd>
        <p:snd r:embed="rId2" name="cashreg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0740" y="357166"/>
            <a:ext cx="7141699" cy="2308324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مجددا به مرکز نقاط </a:t>
            </a:r>
            <a:r>
              <a:rPr lang="en-US" sz="2000" dirty="0" smtClean="0">
                <a:latin typeface="Titr" pitchFamily="2" charset="-78"/>
                <a:cs typeface="Titr" pitchFamily="2" charset="-78"/>
              </a:rPr>
              <a:t>A</a:t>
            </a:r>
            <a:r>
              <a:rPr lang="fa-IR" sz="2400" dirty="0" smtClean="0">
                <a:latin typeface="Titr" pitchFamily="2" charset="-78"/>
                <a:cs typeface="Titr" pitchFamily="2" charset="-78"/>
              </a:rPr>
              <a:t>و</a:t>
            </a:r>
            <a:r>
              <a:rPr lang="en-US" sz="2000" dirty="0" smtClean="0">
                <a:latin typeface="Titr" pitchFamily="2" charset="-78"/>
                <a:cs typeface="Titr" pitchFamily="2" charset="-78"/>
              </a:rPr>
              <a:t>B</a:t>
            </a:r>
            <a:r>
              <a:rPr lang="en-US" sz="2400" dirty="0" smtClean="0">
                <a:latin typeface="Titr" pitchFamily="2" charset="-78"/>
                <a:cs typeface="Titr" pitchFamily="2" charset="-78"/>
              </a:rPr>
              <a:t> </a:t>
            </a:r>
            <a:r>
              <a:rPr lang="fa-IR" sz="2400" dirty="0" smtClean="0">
                <a:latin typeface="Titr" pitchFamily="2" charset="-78"/>
                <a:cs typeface="Titr" pitchFamily="2" charset="-78"/>
              </a:rPr>
              <a:t> ، دو کمان دیگر به شعاع های مساوی</a:t>
            </a:r>
          </a:p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بزنید تا یکدیگر را در نقطه ی </a:t>
            </a:r>
            <a:r>
              <a:rPr lang="en-US" sz="2000" dirty="0" smtClean="0">
                <a:latin typeface="Titr" pitchFamily="2" charset="-78"/>
                <a:cs typeface="Titr" pitchFamily="2" charset="-78"/>
              </a:rPr>
              <a:t>D</a:t>
            </a:r>
            <a:r>
              <a:rPr lang="fa-IR" sz="2400" dirty="0" smtClean="0">
                <a:latin typeface="Titr" pitchFamily="2" charset="-78"/>
                <a:cs typeface="Titr" pitchFamily="2" charset="-78"/>
              </a:rPr>
              <a:t> قطع کنند .</a:t>
            </a:r>
          </a:p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پاره خطی که از دو نقطه ی </a:t>
            </a:r>
            <a:r>
              <a:rPr lang="en-US" sz="2000" dirty="0" smtClean="0">
                <a:latin typeface="Titr" pitchFamily="2" charset="-78"/>
                <a:cs typeface="Titr" pitchFamily="2" charset="-78"/>
              </a:rPr>
              <a:t>C</a:t>
            </a:r>
            <a:r>
              <a:rPr lang="fa-IR" sz="2400" dirty="0" smtClean="0">
                <a:latin typeface="Titr" pitchFamily="2" charset="-78"/>
                <a:cs typeface="Titr" pitchFamily="2" charset="-78"/>
              </a:rPr>
              <a:t> و</a:t>
            </a:r>
            <a:r>
              <a:rPr lang="en-US" sz="2000" dirty="0" smtClean="0">
                <a:latin typeface="Titr" pitchFamily="2" charset="-78"/>
                <a:cs typeface="Titr" pitchFamily="2" charset="-78"/>
              </a:rPr>
              <a:t>D</a:t>
            </a:r>
            <a:r>
              <a:rPr lang="en-US" sz="2400" dirty="0" smtClean="0">
                <a:latin typeface="Titr" pitchFamily="2" charset="-78"/>
                <a:cs typeface="Titr" pitchFamily="2" charset="-78"/>
              </a:rPr>
              <a:t> </a:t>
            </a:r>
            <a:r>
              <a:rPr lang="fa-IR" sz="2400" dirty="0" smtClean="0">
                <a:latin typeface="Titr" pitchFamily="2" charset="-78"/>
                <a:cs typeface="Titr" pitchFamily="2" charset="-78"/>
              </a:rPr>
              <a:t> می گذرد و محدود به دایره </a:t>
            </a:r>
          </a:p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است ، قطری از دایره و وسط مرکز آن دایره است .</a:t>
            </a:r>
          </a:p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البته برای یافتن مرکز دایره می توانید به همین ترتیب قطر دیگری</a:t>
            </a:r>
          </a:p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از دایره را رسم کنید </a:t>
            </a:r>
            <a:r>
              <a:rPr lang="fa-IR" sz="2400" dirty="0" smtClean="0"/>
              <a:t>.</a:t>
            </a:r>
            <a:endParaRPr lang="fa-IR" sz="2400" dirty="0"/>
          </a:p>
        </p:txBody>
      </p:sp>
      <p:sp>
        <p:nvSpPr>
          <p:cNvPr id="3" name="Flowchart: Connector 2"/>
          <p:cNvSpPr/>
          <p:nvPr/>
        </p:nvSpPr>
        <p:spPr>
          <a:xfrm>
            <a:off x="1000100" y="3500438"/>
            <a:ext cx="2643206" cy="235745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/>
          </a:p>
        </p:txBody>
      </p:sp>
      <p:sp>
        <p:nvSpPr>
          <p:cNvPr id="14" name="TextBox 13"/>
          <p:cNvSpPr txBox="1"/>
          <p:nvPr/>
        </p:nvSpPr>
        <p:spPr>
          <a:xfrm>
            <a:off x="3571868" y="4857760"/>
            <a:ext cx="445956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>
                <a:latin typeface="Titr" pitchFamily="2" charset="-78"/>
                <a:cs typeface="Titr" pitchFamily="2" charset="-78"/>
              </a:rPr>
              <a:t>A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71736" y="5929330"/>
            <a:ext cx="445956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 smtClean="0">
                <a:latin typeface="Titr" pitchFamily="2" charset="-78"/>
                <a:cs typeface="Titr" pitchFamily="2" charset="-78"/>
              </a:rPr>
              <a:t>B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94369" y="4572008"/>
            <a:ext cx="468398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 smtClean="0">
                <a:latin typeface="Titr" pitchFamily="2" charset="-78"/>
                <a:cs typeface="Titr" pitchFamily="2" charset="-78"/>
              </a:rPr>
              <a:t>C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14480" y="3714752"/>
            <a:ext cx="21431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dirty="0" smtClean="0">
                <a:latin typeface="Titr" pitchFamily="2" charset="-78"/>
                <a:cs typeface="Titr" pitchFamily="2" charset="-78"/>
              </a:rPr>
              <a:t>D</a:t>
            </a:r>
            <a:endParaRPr lang="fa-IR" sz="2000" dirty="0">
              <a:latin typeface="Titr" pitchFamily="2" charset="-78"/>
              <a:cs typeface="Titr" pitchFamily="2" charset="-7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71736" y="5214950"/>
            <a:ext cx="271051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800" dirty="0" smtClean="0"/>
              <a:t>.</a:t>
            </a:r>
            <a:endParaRPr lang="fa-IR" sz="4800" dirty="0"/>
          </a:p>
        </p:txBody>
      </p:sp>
      <p:sp>
        <p:nvSpPr>
          <p:cNvPr id="21" name="TextBox 20"/>
          <p:cNvSpPr txBox="1"/>
          <p:nvPr/>
        </p:nvSpPr>
        <p:spPr>
          <a:xfrm>
            <a:off x="2143108" y="4000504"/>
            <a:ext cx="271051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5400" dirty="0" smtClean="0"/>
              <a:t>.</a:t>
            </a:r>
            <a:endParaRPr lang="fa-IR" sz="5400" dirty="0"/>
          </a:p>
        </p:txBody>
      </p:sp>
      <p:sp>
        <p:nvSpPr>
          <p:cNvPr id="22" name="TextBox 21"/>
          <p:cNvSpPr txBox="1"/>
          <p:nvPr/>
        </p:nvSpPr>
        <p:spPr>
          <a:xfrm>
            <a:off x="3428992" y="4500570"/>
            <a:ext cx="271051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800" dirty="0" smtClean="0"/>
              <a:t>.</a:t>
            </a:r>
            <a:endParaRPr lang="fa-IR" sz="4800" dirty="0"/>
          </a:p>
        </p:txBody>
      </p:sp>
      <p:sp>
        <p:nvSpPr>
          <p:cNvPr id="23" name="TextBox 22"/>
          <p:cNvSpPr txBox="1"/>
          <p:nvPr/>
        </p:nvSpPr>
        <p:spPr>
          <a:xfrm>
            <a:off x="1928794" y="3429000"/>
            <a:ext cx="50006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4000" dirty="0" smtClean="0"/>
              <a:t>(</a:t>
            </a:r>
            <a:endParaRPr lang="fa-IR" sz="4000" dirty="0"/>
          </a:p>
        </p:txBody>
      </p:sp>
      <p:sp>
        <p:nvSpPr>
          <p:cNvPr id="25" name="Arc 24"/>
          <p:cNvSpPr/>
          <p:nvPr/>
        </p:nvSpPr>
        <p:spPr>
          <a:xfrm>
            <a:off x="1571604" y="5072074"/>
            <a:ext cx="928694" cy="214314"/>
          </a:xfrm>
          <a:prstGeom prst="arc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6" name="Arc 25"/>
          <p:cNvSpPr/>
          <p:nvPr/>
        </p:nvSpPr>
        <p:spPr>
          <a:xfrm>
            <a:off x="1571604" y="3786190"/>
            <a:ext cx="928694" cy="214314"/>
          </a:xfrm>
          <a:prstGeom prst="arc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7" name="TextBox 26"/>
          <p:cNvSpPr txBox="1"/>
          <p:nvPr/>
        </p:nvSpPr>
        <p:spPr>
          <a:xfrm>
            <a:off x="2143108" y="4786322"/>
            <a:ext cx="28575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600" dirty="0" smtClean="0"/>
              <a:t>(</a:t>
            </a:r>
            <a:endParaRPr lang="fa-IR" sz="3600" dirty="0"/>
          </a:p>
        </p:txBody>
      </p:sp>
      <p:cxnSp>
        <p:nvCxnSpPr>
          <p:cNvPr id="44" name="Straight Connector 43"/>
          <p:cNvCxnSpPr/>
          <p:nvPr/>
        </p:nvCxnSpPr>
        <p:spPr>
          <a:xfrm rot="5400000">
            <a:off x="1106463" y="4679165"/>
            <a:ext cx="2358248" cy="79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dissolve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13098" y="285728"/>
            <a:ext cx="7906395" cy="34163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solidFill>
                  <a:srgbClr val="FF0000"/>
                </a:solidFill>
                <a:latin typeface="Titr" pitchFamily="2" charset="-78"/>
                <a:cs typeface="Titr" pitchFamily="2" charset="-78"/>
              </a:rPr>
              <a:t>روش سوم :</a:t>
            </a:r>
          </a:p>
          <a:p>
            <a:endParaRPr lang="fa-IR" sz="2400" dirty="0" smtClean="0">
              <a:latin typeface="Titr" pitchFamily="2" charset="-78"/>
              <a:cs typeface="Titr" pitchFamily="2" charset="-78"/>
            </a:endParaRPr>
          </a:p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تاکنون دو روش برای یافتن مرکز یک دایره آموختید . در این جا روشی </a:t>
            </a:r>
          </a:p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کاملا ساده را می آموزید .</a:t>
            </a:r>
          </a:p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می دانیم که اگر اندازه ی یک زاویه ی محاطی 90 درجه باشد ، آن</a:t>
            </a:r>
          </a:p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زاویه روبه روبه قطر است .</a:t>
            </a:r>
          </a:p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با توجه به این موضوع ، راس قائمه ی یک گونیا یا یک ورق کاغذ را روی</a:t>
            </a:r>
          </a:p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محیط دایره قرار دهید . محل های برخورد اضلاع زاویه ی قائمه با محیط</a:t>
            </a:r>
          </a:p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دایره را به هم وصل کنید تا قطری از دایره معلوم شود </a:t>
            </a:r>
            <a:r>
              <a:rPr lang="fa-IR" sz="2400" dirty="0" smtClean="0"/>
              <a:t>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1500166" y="4071942"/>
            <a:ext cx="2071702" cy="18573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8" name="Straight Connector 7"/>
          <p:cNvCxnSpPr>
            <a:stCxn id="4" idx="2"/>
            <a:endCxn id="4" idx="6"/>
          </p:cNvCxnSpPr>
          <p:nvPr/>
        </p:nvCxnSpPr>
        <p:spPr>
          <a:xfrm rot="10800000" flipH="1">
            <a:off x="1500166" y="5000636"/>
            <a:ext cx="207170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4" idx="7"/>
          </p:cNvCxnSpPr>
          <p:nvPr/>
        </p:nvCxnSpPr>
        <p:spPr>
          <a:xfrm rot="16200000" flipH="1" flipV="1">
            <a:off x="1770239" y="3645279"/>
            <a:ext cx="799564" cy="219690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71538" y="4643446"/>
            <a:ext cx="349776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 smtClean="0"/>
              <a:t>A</a:t>
            </a:r>
            <a:endParaRPr lang="fa-IR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3643306" y="4786322"/>
            <a:ext cx="33147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/>
              <a:t>B</a:t>
            </a:r>
            <a:endParaRPr lang="fa-IR" sz="2400" dirty="0"/>
          </a:p>
        </p:txBody>
      </p:sp>
      <p:cxnSp>
        <p:nvCxnSpPr>
          <p:cNvPr id="21" name="Straight Connector 20"/>
          <p:cNvCxnSpPr>
            <a:stCxn id="4" idx="7"/>
          </p:cNvCxnSpPr>
          <p:nvPr/>
        </p:nvCxnSpPr>
        <p:spPr>
          <a:xfrm rot="16200000" flipH="1">
            <a:off x="2841795" y="4770629"/>
            <a:ext cx="1656818" cy="80346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143240" y="4572008"/>
            <a:ext cx="21431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 flipH="1" flipV="1">
            <a:off x="3072199" y="4500173"/>
            <a:ext cx="142876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693554" y="4000504"/>
            <a:ext cx="4206600" cy="120032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به همین نحو ، با رسم قطر دیگری از</a:t>
            </a:r>
          </a:p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دایره و با مشخص کردن محل برخورد</a:t>
            </a:r>
          </a:p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آن هامی توانید مرکز دایره را بیابید </a:t>
            </a:r>
            <a:r>
              <a:rPr lang="fa-IR" sz="2400" dirty="0" smtClean="0"/>
              <a:t>.</a:t>
            </a:r>
            <a:endParaRPr lang="fa-IR" sz="2400" dirty="0"/>
          </a:p>
        </p:txBody>
      </p:sp>
    </p:spTree>
  </p:cSld>
  <p:clrMapOvr>
    <a:masterClrMapping/>
  </p:clrMapOvr>
  <p:transition spd="slow" advTm="6000">
    <p:comb/>
    <p:sndAc>
      <p:stSnd>
        <p:snd r:embed="rId2" name="type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Koal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28596" y="5143512"/>
            <a:ext cx="2646878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1">
            <a:spAutoFit/>
          </a:bodyPr>
          <a:lstStyle/>
          <a:p>
            <a:r>
              <a:rPr lang="fa-IR" sz="2400" dirty="0" smtClean="0">
                <a:latin typeface="Titr" pitchFamily="2" charset="-78"/>
                <a:cs typeface="Titr" pitchFamily="2" charset="-78"/>
              </a:rPr>
              <a:t>خواستن توانستن است .</a:t>
            </a:r>
            <a:endParaRPr lang="fa-IR" sz="2400" dirty="0">
              <a:latin typeface="Titr" pitchFamily="2" charset="-78"/>
              <a:cs typeface="Titr" pitchFamily="2" charset="-78"/>
            </a:endParaRPr>
          </a:p>
        </p:txBody>
      </p:sp>
    </p:spTree>
  </p:cSld>
  <p:clrMapOvr>
    <a:masterClrMapping/>
  </p:clrMapOvr>
  <p:transition spd="slow">
    <p:cover dir="ru"/>
    <p:sndAc>
      <p:stSnd>
        <p:snd r:embed="rId2" name="chimes.wav"/>
      </p:stSnd>
    </p:sndAc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پاورپوینت آموزشی روش های تعیین مرکز دایره پایه ششم ابتدایی</Template>
  <TotalTime>0</TotalTime>
  <Words>367</Words>
  <Application>Microsoft Office PowerPoint</Application>
  <PresentationFormat>On-screen Show (4:3)</PresentationFormat>
  <Paragraphs>63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Franklin Gothic Book</vt:lpstr>
      <vt:lpstr>Franklin Gothic Medium</vt:lpstr>
      <vt:lpstr>Tahoma</vt:lpstr>
      <vt:lpstr>Titr</vt:lpstr>
      <vt:lpstr>Wingdings 2</vt:lpstr>
      <vt:lpstr>Trek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2022-01-31T19:08:27Z</dcterms:created>
  <dcterms:modified xsi:type="dcterms:W3CDTF">2022-01-31T19:08:44Z</dcterms:modified>
</cp:coreProperties>
</file>