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88" r:id="rId2"/>
    <p:sldId id="289" r:id="rId3"/>
    <p:sldId id="291" r:id="rId4"/>
    <p:sldId id="257" r:id="rId5"/>
    <p:sldId id="292" r:id="rId6"/>
    <p:sldId id="258" r:id="rId7"/>
    <p:sldId id="259" r:id="rId8"/>
    <p:sldId id="260" r:id="rId9"/>
    <p:sldId id="262" r:id="rId10"/>
    <p:sldId id="263" r:id="rId11"/>
    <p:sldId id="297" r:id="rId12"/>
    <p:sldId id="299" r:id="rId13"/>
    <p:sldId id="264" r:id="rId14"/>
    <p:sldId id="265" r:id="rId15"/>
    <p:sldId id="298" r:id="rId16"/>
    <p:sldId id="266" r:id="rId17"/>
    <p:sldId id="316" r:id="rId18"/>
    <p:sldId id="301" r:id="rId19"/>
    <p:sldId id="303" r:id="rId20"/>
    <p:sldId id="304" r:id="rId21"/>
    <p:sldId id="305" r:id="rId22"/>
    <p:sldId id="306" r:id="rId23"/>
    <p:sldId id="307" r:id="rId24"/>
    <p:sldId id="308" r:id="rId25"/>
    <p:sldId id="309" r:id="rId26"/>
    <p:sldId id="310" r:id="rId27"/>
    <p:sldId id="270" r:id="rId28"/>
    <p:sldId id="314" r:id="rId29"/>
    <p:sldId id="311" r:id="rId30"/>
    <p:sldId id="313" r:id="rId31"/>
    <p:sldId id="315" r:id="rId32"/>
    <p:sldId id="268" r:id="rId33"/>
    <p:sldId id="278" r:id="rId34"/>
    <p:sldId id="279" r:id="rId35"/>
    <p:sldId id="280" r:id="rId36"/>
    <p:sldId id="281" r:id="rId37"/>
    <p:sldId id="282" r:id="rId38"/>
    <p:sldId id="283" r:id="rId39"/>
    <p:sldId id="284" r:id="rId40"/>
    <p:sldId id="285" r:id="rId41"/>
    <p:sldId id="286" r:id="rId42"/>
    <p:sldId id="287" r:id="rId43"/>
    <p:sldId id="294" r:id="rId44"/>
    <p:sldId id="295" r:id="rId45"/>
    <p:sldId id="302" r:id="rId46"/>
    <p:sldId id="296"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2D9A"/>
    <a:srgbClr val="7E4E99"/>
    <a:srgbClr val="E07AC5"/>
    <a:srgbClr val="CC0099"/>
    <a:srgbClr val="008080"/>
    <a:srgbClr val="C523C5"/>
    <a:srgbClr val="AA1EAA"/>
    <a:srgbClr val="FFC000"/>
    <a:srgbClr val="FFFF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A6FBCA-9C8B-4295-918D-3500DE2152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D3CB35-5FCD-4B91-8123-362FFD10F411}" type="datetimeFigureOut">
              <a:rPr lang="en-US" smtClean="0"/>
              <a:pPr/>
              <a:t>5/1/2013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A6FBCA-9C8B-4295-918D-3500DE2152B9}"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AD3CB35-5FCD-4B91-8123-362FFD10F411}" type="datetimeFigureOut">
              <a:rPr lang="en-US" smtClean="0"/>
              <a:pPr/>
              <a:t>5/1/2013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1A6FBCA-9C8B-4295-918D-3500DE2152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685800"/>
            <a:ext cx="7772400" cy="1828800"/>
          </a:xfrm>
        </p:spPr>
        <p:txBody>
          <a:bodyPr>
            <a:normAutofit/>
          </a:bodyPr>
          <a:lstStyle/>
          <a:p>
            <a:r>
              <a:rPr lang="fa-IR" sz="3600" dirty="0" smtClean="0">
                <a:solidFill>
                  <a:srgbClr val="008080"/>
                </a:solidFill>
              </a:rPr>
              <a:t>بندورا درباره یادگیری چه می گوید؟</a:t>
            </a:r>
            <a:endParaRPr lang="en-US" sz="3600" dirty="0">
              <a:solidFill>
                <a:srgbClr val="008080"/>
              </a:solidFill>
            </a:endParaRPr>
          </a:p>
        </p:txBody>
      </p:sp>
      <p:pic>
        <p:nvPicPr>
          <p:cNvPr id="1028" name="Picture 4" descr="C:\Users\Elham\Desktop\بندورا\بندورا\imagesCABRE2BY.jpg"/>
          <p:cNvPicPr>
            <a:picLocks noChangeAspect="1" noChangeArrowheads="1"/>
          </p:cNvPicPr>
          <p:nvPr/>
        </p:nvPicPr>
        <p:blipFill>
          <a:blip r:embed="rId2" cstate="print"/>
          <a:srcRect/>
          <a:stretch>
            <a:fillRect/>
          </a:stretch>
        </p:blipFill>
        <p:spPr bwMode="auto">
          <a:xfrm>
            <a:off x="6348410" y="4051290"/>
            <a:ext cx="2490790" cy="2501910"/>
          </a:xfrm>
          <a:prstGeom prst="rect">
            <a:avLst/>
          </a:prstGeom>
          <a:noFill/>
        </p:spPr>
      </p:pic>
      <p:pic>
        <p:nvPicPr>
          <p:cNvPr id="6" name="Picture 5" descr="http://www.southalabama.edu/oll/mobile/theory_workbook/elaboration%20theory%20diagram.jpg"/>
          <p:cNvPicPr/>
          <p:nvPr/>
        </p:nvPicPr>
        <p:blipFill>
          <a:blip r:embed="rId3" cstate="print"/>
          <a:srcRect/>
          <a:stretch>
            <a:fillRect/>
          </a:stretch>
        </p:blipFill>
        <p:spPr bwMode="auto">
          <a:xfrm>
            <a:off x="631192" y="3581400"/>
            <a:ext cx="4702808" cy="2904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r" rtl="1"/>
            <a:r>
              <a:rPr lang="fa-IR" sz="3200" dirty="0" smtClean="0">
                <a:solidFill>
                  <a:srgbClr val="E07AC5"/>
                </a:solidFill>
                <a:cs typeface="B Titr" pitchFamily="2" charset="-78"/>
              </a:rPr>
              <a:t> غیر انسان ها می توانند از راه مشاهده یاد بگیرند :</a:t>
            </a:r>
            <a:endParaRPr lang="en-US" sz="3200" dirty="0">
              <a:solidFill>
                <a:srgbClr val="E07AC5"/>
              </a:solidFill>
              <a:cs typeface="B Titr" pitchFamily="2" charset="-78"/>
            </a:endParaRPr>
          </a:p>
        </p:txBody>
      </p:sp>
      <p:sp>
        <p:nvSpPr>
          <p:cNvPr id="3" name="Content Placeholder 2"/>
          <p:cNvSpPr>
            <a:spLocks noGrp="1"/>
          </p:cNvSpPr>
          <p:nvPr>
            <p:ph idx="1"/>
          </p:nvPr>
        </p:nvSpPr>
        <p:spPr>
          <a:xfrm>
            <a:off x="304800" y="1371600"/>
            <a:ext cx="8229600" cy="5791200"/>
          </a:xfrm>
        </p:spPr>
        <p:txBody>
          <a:bodyPr>
            <a:normAutofit/>
          </a:bodyPr>
          <a:lstStyle/>
          <a:p>
            <a:pPr algn="r" rtl="1">
              <a:lnSpc>
                <a:spcPct val="150000"/>
              </a:lnSpc>
            </a:pPr>
            <a:r>
              <a:rPr lang="fa-IR" sz="2200" dirty="0" smtClean="0">
                <a:latin typeface="Arial" pitchFamily="34" charset="0"/>
                <a:cs typeface="Arial" pitchFamily="34" charset="0"/>
              </a:rPr>
              <a:t>پژوهش های اخیر نشان می دهند که غیر انسان ها می توانند از راه   مشاهده ی سایر اعضای نوع خود یادگیری های پیچیده ای انجام دهند، و این کار را می توانند بدون تقویت مستقیم انجام دهند.  </a:t>
            </a:r>
          </a:p>
          <a:p>
            <a:pPr algn="r" rtl="1">
              <a:lnSpc>
                <a:spcPct val="150000"/>
              </a:lnSpc>
            </a:pPr>
            <a:r>
              <a:rPr lang="fa-IR" sz="2200" dirty="0" smtClean="0">
                <a:latin typeface="Arial" pitchFamily="34" charset="0"/>
                <a:cs typeface="Arial" pitchFamily="34" charset="0"/>
              </a:rPr>
              <a:t>غیر انسان ها همچنین </a:t>
            </a:r>
            <a:r>
              <a:rPr lang="fa-IR" sz="2200" dirty="0" smtClean="0">
                <a:solidFill>
                  <a:srgbClr val="E07AC5"/>
                </a:solidFill>
                <a:latin typeface="Arial" pitchFamily="34" charset="0"/>
                <a:cs typeface="Arial" pitchFamily="34" charset="0"/>
              </a:rPr>
              <a:t>خاموشی را از راه مشاهده می آموزند</a:t>
            </a:r>
            <a:r>
              <a:rPr lang="fa-IR" sz="2200" dirty="0" smtClean="0">
                <a:latin typeface="Arial" pitchFamily="34" charset="0"/>
                <a:cs typeface="Arial" pitchFamily="34" charset="0"/>
              </a:rPr>
              <a:t>.</a:t>
            </a:r>
          </a:p>
          <a:p>
            <a:pPr algn="r" rtl="1">
              <a:lnSpc>
                <a:spcPct val="150000"/>
              </a:lnSpc>
            </a:pPr>
            <a:r>
              <a:rPr lang="fa-IR" sz="2200" dirty="0" smtClean="0">
                <a:latin typeface="Arial" pitchFamily="34" charset="0"/>
                <a:cs typeface="Arial" pitchFamily="34" charset="0"/>
              </a:rPr>
              <a:t>یادگیری مشاهده ای در غیر انسان ها یک پدیده ی پیچیده است که نه آن را می توان رفتار بازتابی (غریزی ) به حساب آورد و </a:t>
            </a:r>
            <a:r>
              <a:rPr lang="fa-IR" sz="2200" dirty="0" smtClean="0">
                <a:solidFill>
                  <a:srgbClr val="E07AC5"/>
                </a:solidFill>
                <a:latin typeface="Arial" pitchFamily="34" charset="0"/>
                <a:cs typeface="Arial" pitchFamily="34" charset="0"/>
              </a:rPr>
              <a:t>نه تقلید ساده</a:t>
            </a:r>
            <a:r>
              <a:rPr lang="fa-IR" sz="2200" dirty="0" smtClean="0">
                <a:latin typeface="Arial" pitchFamily="34" charset="0"/>
                <a:cs typeface="Arial" pitchFamily="34" charset="0"/>
              </a:rPr>
              <a:t>. </a:t>
            </a:r>
          </a:p>
          <a:p>
            <a:pPr algn="r" rtl="1">
              <a:lnSpc>
                <a:spcPct val="150000"/>
              </a:lnSpc>
              <a:buNone/>
            </a:pPr>
            <a:r>
              <a:rPr lang="fa-IR" sz="2200" dirty="0" smtClean="0">
                <a:latin typeface="Arial" pitchFamily="34" charset="0"/>
                <a:cs typeface="Arial" pitchFamily="34" charset="0"/>
              </a:rPr>
              <a:t>برای مثال بلدرچین ها می توانند یک پاسخ مشاهده شده را تقلید کنند، حتی وقتی که     بین مشاهده و عملکرد سی دقیقه تاخیر بیفتد.بنابراین آن ها می توانند نوعی </a:t>
            </a:r>
          </a:p>
          <a:p>
            <a:pPr algn="r" rtl="1">
              <a:lnSpc>
                <a:spcPct val="150000"/>
              </a:lnSpc>
              <a:buNone/>
            </a:pPr>
            <a:r>
              <a:rPr lang="fa-IR" sz="2200" dirty="0" smtClean="0">
                <a:solidFill>
                  <a:srgbClr val="E07AC5"/>
                </a:solidFill>
                <a:latin typeface="Arial" pitchFamily="34" charset="0"/>
                <a:cs typeface="Arial" pitchFamily="34" charset="0"/>
              </a:rPr>
              <a:t>بازنمایی شناختی </a:t>
            </a:r>
            <a:r>
              <a:rPr lang="fa-IR" sz="2200" dirty="0" smtClean="0">
                <a:latin typeface="Arial" pitchFamily="34" charset="0"/>
                <a:cs typeface="Arial" pitchFamily="34" charset="0"/>
              </a:rPr>
              <a:t>از رفتار انجام شده توسط نمایشگر را حفظ کنند.     </a:t>
            </a:r>
            <a:endParaRPr lang="en-US"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7924800" cy="6705600"/>
          </a:xfrm>
        </p:spPr>
        <p:txBody>
          <a:bodyPr>
            <a:normAutofit/>
          </a:bodyPr>
          <a:lstStyle/>
          <a:p>
            <a:pPr algn="r" rtl="1">
              <a:lnSpc>
                <a:spcPct val="150000"/>
              </a:lnSpc>
              <a:buNone/>
            </a:pPr>
            <a:r>
              <a:rPr lang="fa-IR" sz="2600" b="1" dirty="0" smtClean="0">
                <a:solidFill>
                  <a:srgbClr val="CC0099"/>
                </a:solidFill>
                <a:latin typeface="Arial" pitchFamily="34" charset="0"/>
                <a:cs typeface="B Titr" pitchFamily="2" charset="-78"/>
              </a:rPr>
              <a:t>بندورا تبیین های پیشین از تقلید آموزی را مورد چالش قرار داد.</a:t>
            </a:r>
          </a:p>
          <a:p>
            <a:pPr algn="r" rtl="1">
              <a:lnSpc>
                <a:spcPct val="150000"/>
              </a:lnSpc>
              <a:buFont typeface="Wingdings" pitchFamily="2" charset="2"/>
              <a:buChar char="Ø"/>
            </a:pPr>
            <a:endParaRPr lang="fa-IR" sz="2600" dirty="0" smtClean="0">
              <a:solidFill>
                <a:srgbClr val="CC0099"/>
              </a:solidFill>
              <a:latin typeface="Arial" pitchFamily="34" charset="0"/>
              <a:cs typeface="Arial" pitchFamily="34" charset="0"/>
            </a:endParaRPr>
          </a:p>
          <a:p>
            <a:pPr algn="r" rtl="1">
              <a:lnSpc>
                <a:spcPct val="150000"/>
              </a:lnSpc>
              <a:buFont typeface="Wingdings" pitchFamily="2" charset="2"/>
              <a:buChar char="Ø"/>
            </a:pPr>
            <a:r>
              <a:rPr lang="fa-IR" sz="2400" dirty="0" smtClean="0">
                <a:latin typeface="Arial" pitchFamily="34" charset="0"/>
                <a:cs typeface="Arial" pitchFamily="34" charset="0"/>
              </a:rPr>
              <a:t>او </a:t>
            </a:r>
            <a:r>
              <a:rPr lang="fa-IR" sz="2400" dirty="0" smtClean="0">
                <a:solidFill>
                  <a:srgbClr val="E07AC5"/>
                </a:solidFill>
                <a:latin typeface="Arial" pitchFamily="34" charset="0"/>
                <a:cs typeface="Arial" pitchFamily="34" charset="0"/>
              </a:rPr>
              <a:t>یادگیری مشاهده ای </a:t>
            </a:r>
            <a:r>
              <a:rPr lang="fa-IR" sz="2400" dirty="0" smtClean="0">
                <a:latin typeface="Arial" pitchFamily="34" charset="0"/>
                <a:cs typeface="Arial" pitchFamily="34" charset="0"/>
              </a:rPr>
              <a:t>را عمدتا یک </a:t>
            </a:r>
            <a:r>
              <a:rPr lang="fa-IR" sz="2400" dirty="0" smtClean="0">
                <a:solidFill>
                  <a:srgbClr val="E07AC5"/>
                </a:solidFill>
                <a:latin typeface="Arial" pitchFamily="34" charset="0"/>
                <a:cs typeface="Arial" pitchFamily="34" charset="0"/>
              </a:rPr>
              <a:t>فرایند شناختی </a:t>
            </a:r>
            <a:r>
              <a:rPr lang="fa-IR" sz="2400" dirty="0" smtClean="0">
                <a:latin typeface="Arial" pitchFamily="34" charset="0"/>
                <a:cs typeface="Arial" pitchFamily="34" charset="0"/>
              </a:rPr>
              <a:t>می داند که دارای ویژگی هایی کاملا خاص آدمیان است مانند زبان، اخلاق ، تفکر، و خود نظم دهی رفتار.</a:t>
            </a:r>
          </a:p>
          <a:p>
            <a:pPr algn="r" rtl="1">
              <a:lnSpc>
                <a:spcPct val="150000"/>
              </a:lnSpc>
              <a:buFont typeface="Wingdings" pitchFamily="2" charset="2"/>
              <a:buChar char="Ø"/>
            </a:pPr>
            <a:endParaRPr lang="fa-IR" sz="2400" dirty="0" smtClean="0">
              <a:latin typeface="Arial" pitchFamily="34" charset="0"/>
              <a:cs typeface="Arial" pitchFamily="34" charset="0"/>
            </a:endParaRPr>
          </a:p>
          <a:p>
            <a:pPr algn="r" rtl="1">
              <a:lnSpc>
                <a:spcPct val="150000"/>
              </a:lnSpc>
              <a:buFont typeface="Wingdings" pitchFamily="2" charset="2"/>
              <a:buChar char="Ø"/>
            </a:pPr>
            <a:r>
              <a:rPr lang="fa-IR" sz="2400" dirty="0" smtClean="0">
                <a:latin typeface="Arial" pitchFamily="34" charset="0"/>
                <a:cs typeface="Arial" pitchFamily="34" charset="0"/>
              </a:rPr>
              <a:t> بندورا با توجیه میلر و دلارد از یادگیری مشاهده ای شدیدا" مخالف است. از نظر بندورا </a:t>
            </a:r>
            <a:r>
              <a:rPr lang="fa-IR" sz="2400" dirty="0" smtClean="0">
                <a:solidFill>
                  <a:srgbClr val="E07AC5"/>
                </a:solidFill>
                <a:latin typeface="Arial" pitchFamily="34" charset="0"/>
                <a:cs typeface="Arial" pitchFamily="34" charset="0"/>
              </a:rPr>
              <a:t>یادگیری مشاهده ای درهمه وقت اتفاق می افتد. </a:t>
            </a:r>
            <a:r>
              <a:rPr lang="fa-IR" sz="2400" dirty="0" smtClean="0">
                <a:latin typeface="Arial" pitchFamily="34" charset="0"/>
                <a:cs typeface="Arial" pitchFamily="34" charset="0"/>
              </a:rPr>
              <a:t>" پس از آنکه توانایی یادگیری مشاهده ای به حد کمال رشد کرد ، کسی قادر نخواهد بود مانع دیگران بشود تا آنچه را که می بینند یاد نگیرند.</a:t>
            </a:r>
            <a:endParaRPr lang="en-US" sz="2400" dirty="0" smtClean="0">
              <a:latin typeface="Arial" pitchFamily="34" charset="0"/>
              <a:cs typeface="Arial" pitchFamily="34" charset="0"/>
            </a:endParaRPr>
          </a:p>
          <a:p>
            <a:pPr algn="r" rtl="1">
              <a:lnSpc>
                <a:spcPct val="200000"/>
              </a:lnSpc>
              <a:buNone/>
            </a:pPr>
            <a:endParaRPr lang="fa-IR" sz="2400" dirty="0" smtClean="0">
              <a:latin typeface="Arial" pitchFamily="34" charset="0"/>
              <a:cs typeface="Arial" pitchFamily="34" charset="0"/>
            </a:endParaRPr>
          </a:p>
          <a:p>
            <a:pPr algn="r" rtl="1">
              <a:lnSpc>
                <a:spcPct val="200000"/>
              </a:lnSpc>
              <a:buNone/>
            </a:pP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139952"/>
            <a:ext cx="8183880" cy="4956048"/>
          </a:xfrm>
        </p:spPr>
        <p:txBody>
          <a:bodyPr>
            <a:normAutofit fontScale="85000" lnSpcReduction="10000"/>
          </a:bodyPr>
          <a:lstStyle/>
          <a:p>
            <a:pPr algn="r" rtl="1">
              <a:lnSpc>
                <a:spcPct val="160000"/>
              </a:lnSpc>
              <a:buFont typeface="Wingdings" pitchFamily="2" charset="2"/>
              <a:buChar char="Ø"/>
            </a:pPr>
            <a:r>
              <a:rPr lang="fa-IR" sz="2400" dirty="0" smtClean="0">
                <a:latin typeface="Arial" pitchFamily="34" charset="0"/>
                <a:cs typeface="Arial" pitchFamily="34" charset="0"/>
              </a:rPr>
              <a:t>باور بندورا به عکس میلر و دلارد ،</a:t>
            </a:r>
            <a:r>
              <a:rPr lang="fa-IR" sz="2400" dirty="0" smtClean="0">
                <a:solidFill>
                  <a:srgbClr val="E07AC5"/>
                </a:solidFill>
                <a:latin typeface="Arial" pitchFamily="34" charset="0"/>
                <a:cs typeface="Arial" pitchFamily="34" charset="0"/>
              </a:rPr>
              <a:t> یادگیری مشاهده ای نه به پاسخدهی آشکار نیاز دارد نه به تقویت.</a:t>
            </a:r>
            <a:r>
              <a:rPr lang="fa-IR" sz="2400" dirty="0" smtClean="0">
                <a:latin typeface="Arial" pitchFamily="34" charset="0"/>
                <a:cs typeface="Arial" pitchFamily="34" charset="0"/>
              </a:rPr>
              <a:t>بندورا در تبیین اسکینر و میلر و دلارد از یادگیری مشاهده ای چند اشکال می بیند. وقتی نه الگوها تقویت می شوند و نه مشاهده کننده ها ولی باز یادگیری صورت می گیرد.</a:t>
            </a:r>
            <a:endParaRPr lang="en-US" sz="2400" dirty="0" smtClean="0">
              <a:latin typeface="Arial" pitchFamily="34" charset="0"/>
              <a:cs typeface="Arial" pitchFamily="34" charset="0"/>
            </a:endParaRPr>
          </a:p>
          <a:p>
            <a:pPr algn="r" rtl="1">
              <a:lnSpc>
                <a:spcPct val="160000"/>
              </a:lnSpc>
              <a:buFont typeface="Wingdings" pitchFamily="2" charset="2"/>
              <a:buChar char="Ø"/>
            </a:pPr>
            <a:r>
              <a:rPr lang="fa-IR" sz="2400" dirty="0" smtClean="0">
                <a:latin typeface="Arial" pitchFamily="34" charset="0"/>
                <a:cs typeface="Arial" pitchFamily="34" charset="0"/>
              </a:rPr>
              <a:t>آنان </a:t>
            </a:r>
            <a:r>
              <a:rPr lang="fa-IR" sz="2400" dirty="0" smtClean="0">
                <a:solidFill>
                  <a:srgbClr val="C12D9A"/>
                </a:solidFill>
                <a:latin typeface="Arial" pitchFamily="34" charset="0"/>
                <a:cs typeface="Arial" pitchFamily="34" charset="0"/>
              </a:rPr>
              <a:t>الگو برداری درنگیده </a:t>
            </a:r>
            <a:r>
              <a:rPr lang="fa-IR" sz="2400" dirty="0" smtClean="0">
                <a:latin typeface="Arial" pitchFamily="34" charset="0"/>
                <a:cs typeface="Arial" pitchFamily="34" charset="0"/>
              </a:rPr>
              <a:t>را که در آن مشاهده کننده ، مدت ها پس از مشاهده یک سرمشق، یادگیری حاصل از این مشاهده را نشان میدهد تبیین نمی کنند. افزون بر این مشاهده گر ، برای نشان دادن این یادگیری قبلی نیازی به تقویت ندارد. بر خلاف اسکینر و دلارد که معتقدند تقویت به طور خودکار و مکانیکی رفتار را نیرومند می سازد.</a:t>
            </a:r>
            <a:endParaRPr lang="en-US" sz="2400" dirty="0" smtClean="0">
              <a:latin typeface="Arial" pitchFamily="34" charset="0"/>
              <a:cs typeface="Arial" pitchFamily="34" charset="0"/>
            </a:endParaRPr>
          </a:p>
          <a:p>
            <a:pPr algn="r" rtl="1">
              <a:lnSpc>
                <a:spcPct val="160000"/>
              </a:lnSpc>
              <a:buFont typeface="Wingdings" pitchFamily="2" charset="2"/>
              <a:buChar char="Ø"/>
            </a:pPr>
            <a:r>
              <a:rPr lang="fa-IR" sz="2400" dirty="0" smtClean="0">
                <a:solidFill>
                  <a:srgbClr val="E07AC5"/>
                </a:solidFill>
                <a:latin typeface="Arial" pitchFamily="34" charset="0"/>
                <a:cs typeface="Arial" pitchFamily="34" charset="0"/>
              </a:rPr>
              <a:t>یادگیری از طریق پیامدهای پاسخ عمدتا" یک فرآیند شناختی است </a:t>
            </a:r>
            <a:r>
              <a:rPr lang="fa-IR" sz="2400" dirty="0" smtClean="0">
                <a:latin typeface="Arial" pitchFamily="34" charset="0"/>
                <a:cs typeface="Arial" pitchFamily="34" charset="0"/>
              </a:rPr>
              <a:t>، وقتی که هیچگونه آگاهی از آنچه تقویت می شود وجود نداشته باشد ، پیامدها عموما" تغییر چندانی در رفتار پیچیده به وجود نمی آورند</a:t>
            </a:r>
          </a:p>
          <a:p>
            <a:endParaRPr lang="fa-I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pPr algn="r" rtl="1"/>
            <a:r>
              <a:rPr lang="fa-IR" sz="3200" dirty="0" smtClean="0">
                <a:solidFill>
                  <a:srgbClr val="CC0099"/>
                </a:solidFill>
                <a:cs typeface="B Titr" pitchFamily="2" charset="-78"/>
              </a:rPr>
              <a:t>تبیین بندورا از یادگیری مشاهده ای :</a:t>
            </a:r>
            <a:endParaRPr lang="en-US" sz="3200" dirty="0">
              <a:solidFill>
                <a:srgbClr val="CC0099"/>
              </a:solidFill>
              <a:cs typeface="B Titr" pitchFamily="2" charset="-78"/>
            </a:endParaRPr>
          </a:p>
        </p:txBody>
      </p:sp>
      <p:sp>
        <p:nvSpPr>
          <p:cNvPr id="3" name="Content Placeholder 2"/>
          <p:cNvSpPr>
            <a:spLocks noGrp="1"/>
          </p:cNvSpPr>
          <p:nvPr>
            <p:ph idx="1"/>
          </p:nvPr>
        </p:nvSpPr>
        <p:spPr>
          <a:xfrm>
            <a:off x="685800" y="1524000"/>
            <a:ext cx="7772400" cy="5334000"/>
          </a:xfrm>
        </p:spPr>
        <p:txBody>
          <a:bodyPr>
            <a:normAutofit/>
          </a:bodyPr>
          <a:lstStyle/>
          <a:p>
            <a:pPr algn="r" rtl="1">
              <a:lnSpc>
                <a:spcPct val="150000"/>
              </a:lnSpc>
            </a:pPr>
            <a:r>
              <a:rPr lang="fa-IR" sz="2400" dirty="0" smtClean="0">
                <a:latin typeface="Arial" pitchFamily="34" charset="0"/>
                <a:cs typeface="Arial" pitchFamily="34" charset="0"/>
              </a:rPr>
              <a:t>طبق نظر بندورا یادگیری مشاهده ای ممکن است </a:t>
            </a:r>
            <a:r>
              <a:rPr lang="fa-IR" sz="2400" dirty="0" smtClean="0">
                <a:solidFill>
                  <a:srgbClr val="E07AC5"/>
                </a:solidFill>
                <a:latin typeface="Arial" pitchFamily="34" charset="0"/>
                <a:cs typeface="Arial" pitchFamily="34" charset="0"/>
              </a:rPr>
              <a:t>شامل تقلید باشد یا نباشد</a:t>
            </a:r>
            <a:r>
              <a:rPr lang="fa-IR" sz="2400" dirty="0" smtClean="0">
                <a:latin typeface="Arial" pitchFamily="34" charset="0"/>
                <a:cs typeface="Arial" pitchFamily="34" charset="0"/>
              </a:rPr>
              <a:t>. </a:t>
            </a:r>
            <a:r>
              <a:rPr lang="fa-IR" sz="1800" dirty="0" smtClean="0">
                <a:latin typeface="Arial" pitchFamily="34" charset="0"/>
                <a:cs typeface="Arial" pitchFamily="34" charset="0"/>
              </a:rPr>
              <a:t>برای مثال، هنگام رانندگی در خیابان ممکن است مشاهده کنید که اتومبیل مقابلتان به یک چاله می افتد.</a:t>
            </a:r>
          </a:p>
          <a:p>
            <a:pPr algn="r" rtl="1">
              <a:lnSpc>
                <a:spcPct val="150000"/>
              </a:lnSpc>
            </a:pPr>
            <a:r>
              <a:rPr lang="fa-IR" sz="2400" dirty="0" smtClean="0">
                <a:latin typeface="Arial" pitchFamily="34" charset="0"/>
                <a:cs typeface="Arial" pitchFamily="34" charset="0"/>
              </a:rPr>
              <a:t>طبق نظر بندورا آنچه که شما آموختید اطلاعات بوده که</a:t>
            </a:r>
            <a:r>
              <a:rPr lang="fa-IR" sz="2400" dirty="0" smtClean="0">
                <a:solidFill>
                  <a:srgbClr val="E07AC5"/>
                </a:solidFill>
                <a:latin typeface="Arial" pitchFamily="34" charset="0"/>
                <a:cs typeface="Arial" pitchFamily="34" charset="0"/>
              </a:rPr>
              <a:t> به طور شناختی پردازش شده است</a:t>
            </a:r>
            <a:r>
              <a:rPr lang="fa-IR" sz="2400" dirty="0" smtClean="0">
                <a:latin typeface="Arial" pitchFamily="34" charset="0"/>
                <a:cs typeface="Arial" pitchFamily="34" charset="0"/>
              </a:rPr>
              <a:t>. یادگیری مشاهده ای بسیار پیچیده تر از تقلید ساده است، که معمولا نوعی نسخه برداری از اعمال شخص دیگری به حساب می آید.</a:t>
            </a:r>
          </a:p>
          <a:p>
            <a:pPr algn="r" rtl="1">
              <a:lnSpc>
                <a:spcPct val="150000"/>
              </a:lnSpc>
              <a:buNone/>
            </a:pPr>
            <a:r>
              <a:rPr lang="fa-IR" sz="2400" dirty="0" smtClean="0">
                <a:solidFill>
                  <a:srgbClr val="7030A0"/>
                </a:solidFill>
                <a:latin typeface="Arial" pitchFamily="34" charset="0"/>
                <a:cs typeface="Arial" pitchFamily="34" charset="0"/>
              </a:rPr>
              <a:t>اگر بخواهیم یک نظریه ی نزدیک به نظریه ی بندورا را انتخاب کنیم باید به سراغ نظریه ی تولمن برویم.</a:t>
            </a:r>
            <a:endParaRPr lang="en-US" sz="2400" dirty="0">
              <a:solidFill>
                <a:srgbClr val="7030A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29640"/>
            <a:ext cx="8183880" cy="1051560"/>
          </a:xfrm>
        </p:spPr>
        <p:txBody>
          <a:bodyPr>
            <a:normAutofit fontScale="90000"/>
          </a:bodyPr>
          <a:lstStyle/>
          <a:p>
            <a:pPr algn="r" rtl="1"/>
            <a:r>
              <a:rPr lang="fa-IR" dirty="0" smtClean="0">
                <a:solidFill>
                  <a:srgbClr val="CC0099"/>
                </a:solidFill>
                <a:cs typeface="B Titr" pitchFamily="2" charset="-78"/>
              </a:rPr>
              <a:t>نظریه ی تولمن :</a:t>
            </a:r>
            <a:br>
              <a:rPr lang="fa-IR" dirty="0" smtClean="0">
                <a:solidFill>
                  <a:srgbClr val="CC0099"/>
                </a:solidFill>
                <a:cs typeface="B Titr" pitchFamily="2" charset="-78"/>
              </a:rPr>
            </a:br>
            <a:endParaRPr lang="en-US" dirty="0">
              <a:solidFill>
                <a:srgbClr val="CC0099"/>
              </a:solidFill>
              <a:cs typeface="B Titr" pitchFamily="2" charset="-78"/>
            </a:endParaRPr>
          </a:p>
        </p:txBody>
      </p:sp>
      <p:sp>
        <p:nvSpPr>
          <p:cNvPr id="3" name="Content Placeholder 2"/>
          <p:cNvSpPr>
            <a:spLocks noGrp="1"/>
          </p:cNvSpPr>
          <p:nvPr>
            <p:ph idx="1"/>
          </p:nvPr>
        </p:nvSpPr>
        <p:spPr>
          <a:xfrm>
            <a:off x="762000" y="1676400"/>
            <a:ext cx="7696200" cy="5181600"/>
          </a:xfrm>
        </p:spPr>
        <p:txBody>
          <a:bodyPr>
            <a:normAutofit/>
          </a:bodyPr>
          <a:lstStyle/>
          <a:p>
            <a:pPr algn="just" rtl="1">
              <a:lnSpc>
                <a:spcPct val="150000"/>
              </a:lnSpc>
            </a:pPr>
            <a:r>
              <a:rPr lang="fa-IR" sz="2400" dirty="0" smtClean="0">
                <a:latin typeface="Arial" pitchFamily="34" charset="0"/>
                <a:cs typeface="Arial" pitchFamily="34" charset="0"/>
              </a:rPr>
              <a:t>تولمن می گفت که یادگیری یک </a:t>
            </a:r>
            <a:r>
              <a:rPr lang="fa-IR" sz="2400" dirty="0" smtClean="0">
                <a:solidFill>
                  <a:srgbClr val="E07AC5"/>
                </a:solidFill>
                <a:latin typeface="Arial" pitchFamily="34" charset="0"/>
                <a:cs typeface="Arial" pitchFamily="34" charset="0"/>
              </a:rPr>
              <a:t>فرایند دائمی </a:t>
            </a:r>
            <a:r>
              <a:rPr lang="fa-IR" sz="2400" dirty="0" smtClean="0">
                <a:latin typeface="Arial" pitchFamily="34" charset="0"/>
                <a:cs typeface="Arial" pitchFamily="34" charset="0"/>
              </a:rPr>
              <a:t>است که به تقویت نیازی ندارد ، بندورا نیز همین اعتقاد را دارد.</a:t>
            </a:r>
          </a:p>
          <a:p>
            <a:pPr algn="just" rtl="1">
              <a:lnSpc>
                <a:spcPct val="150000"/>
              </a:lnSpc>
            </a:pPr>
            <a:r>
              <a:rPr lang="fa-IR" sz="2400" dirty="0" smtClean="0">
                <a:latin typeface="Arial" pitchFamily="34" charset="0"/>
                <a:cs typeface="Arial" pitchFamily="34" charset="0"/>
              </a:rPr>
              <a:t>تولمن معتقد بود که </a:t>
            </a:r>
            <a:r>
              <a:rPr lang="fa-IR" sz="2400" dirty="0" smtClean="0">
                <a:solidFill>
                  <a:srgbClr val="E07AC5"/>
                </a:solidFill>
                <a:latin typeface="Arial" pitchFamily="34" charset="0"/>
                <a:cs typeface="Arial" pitchFamily="34" charset="0"/>
              </a:rPr>
              <a:t>یادگیری پایدار </a:t>
            </a:r>
            <a:r>
              <a:rPr lang="fa-IR" sz="2400" dirty="0" smtClean="0">
                <a:latin typeface="Arial" pitchFamily="34" charset="0"/>
                <a:cs typeface="Arial" pitchFamily="34" charset="0"/>
              </a:rPr>
              <a:t>است ، او باور داشت که دانش به دست آمده از راه یادگیری تنها زمانی به دست می آید که دلیلی برای آن وجود داشته باشد،مثل زمانی که نیازی را از ارگانیسم برآورده می سازد. </a:t>
            </a:r>
          </a:p>
          <a:p>
            <a:pPr algn="just" rtl="1">
              <a:lnSpc>
                <a:spcPct val="150000"/>
              </a:lnSpc>
            </a:pPr>
            <a:r>
              <a:rPr lang="fa-IR" sz="2400" dirty="0" smtClean="0">
                <a:solidFill>
                  <a:srgbClr val="E07AC5"/>
                </a:solidFill>
                <a:latin typeface="Arial" pitchFamily="34" charset="0"/>
                <a:cs typeface="Arial" pitchFamily="34" charset="0"/>
              </a:rPr>
              <a:t>تمایز بین یادگیری و عملکرد </a:t>
            </a:r>
            <a:r>
              <a:rPr lang="fa-IR" sz="2400" dirty="0" smtClean="0">
                <a:latin typeface="Arial" pitchFamily="34" charset="0"/>
                <a:cs typeface="Arial" pitchFamily="34" charset="0"/>
              </a:rPr>
              <a:t>بسیار مهم بود. هم چنین در نظریه ی بندورا تمایز بین یادگیری و عملکرد از اهمیت زیادی برخوردار است.</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76200"/>
            <a:ext cx="6510118" cy="6629400"/>
          </a:xfrm>
          <a:prstGeom prst="roundRect">
            <a:avLst>
              <a:gd name="adj" fmla="val 8594"/>
            </a:avLst>
          </a:prstGeom>
          <a:solidFill>
            <a:srgbClr val="FFFFFF">
              <a:shade val="85000"/>
            </a:srgbClr>
          </a:solidFill>
          <a:ln>
            <a:noFill/>
          </a:ln>
          <a:effectLst>
            <a:innerShdw blurRad="63500" dist="50800" dir="8100000">
              <a:prstClr val="black">
                <a:alpha val="50000"/>
              </a:prstClr>
            </a:innerShdw>
            <a:reflection blurRad="12700" stA="38000" endPos="28000" dist="5000" dir="5400000" sy="-100000" algn="bl" rotWithShape="0"/>
          </a:effectLst>
        </p:spPr>
      </p:pic>
      <p:sp>
        <p:nvSpPr>
          <p:cNvPr id="5" name="Rectangle 4"/>
          <p:cNvSpPr/>
          <p:nvPr/>
        </p:nvSpPr>
        <p:spPr>
          <a:xfrm>
            <a:off x="6096000" y="463689"/>
            <a:ext cx="2590800" cy="5632311"/>
          </a:xfrm>
          <a:prstGeom prst="rect">
            <a:avLst/>
          </a:prstGeom>
        </p:spPr>
        <p:txBody>
          <a:bodyPr wrap="square">
            <a:spAutoFit/>
          </a:bodyPr>
          <a:lstStyle/>
          <a:p>
            <a:pPr algn="r" rtl="1">
              <a:lnSpc>
                <a:spcPct val="150000"/>
              </a:lnSpc>
            </a:pPr>
            <a:r>
              <a:rPr lang="fa-IR" sz="2000" dirty="0" smtClean="0">
                <a:solidFill>
                  <a:srgbClr val="C12D9A"/>
                </a:solidFill>
                <a:latin typeface="Arial" pitchFamily="34" charset="0"/>
                <a:cs typeface="B Titr" pitchFamily="2" charset="-78"/>
              </a:rPr>
              <a:t>مشاهدات تجربی:  </a:t>
            </a:r>
          </a:p>
          <a:p>
            <a:pPr algn="r" rtl="1">
              <a:lnSpc>
                <a:spcPct val="150000"/>
              </a:lnSpc>
            </a:pPr>
            <a:r>
              <a:rPr lang="fa-IR" sz="2000" dirty="0" smtClean="0">
                <a:solidFill>
                  <a:srgbClr val="C12D9A"/>
                </a:solidFill>
                <a:latin typeface="Arial" pitchFamily="34" charset="0"/>
                <a:cs typeface="Arial" pitchFamily="34" charset="0"/>
              </a:rPr>
              <a:t>رفتار کودکان تحت تاثیر تجربه ی غیر مستقیم یا تجربه ی جانشینی قرار گرفت .   به سخن دیگر </a:t>
            </a:r>
          </a:p>
          <a:p>
            <a:pPr algn="r" rtl="1">
              <a:lnSpc>
                <a:spcPct val="150000"/>
              </a:lnSpc>
            </a:pPr>
            <a:r>
              <a:rPr lang="fa-IR" sz="2000" dirty="0" smtClean="0">
                <a:solidFill>
                  <a:srgbClr val="C12D9A"/>
                </a:solidFill>
                <a:latin typeface="Arial" pitchFamily="34" charset="0"/>
                <a:cs typeface="Arial" pitchFamily="34" charset="0"/>
              </a:rPr>
              <a:t>مشاهده ی تجربه ی </a:t>
            </a:r>
          </a:p>
          <a:p>
            <a:pPr algn="r" rtl="1">
              <a:lnSpc>
                <a:spcPct val="150000"/>
              </a:lnSpc>
            </a:pPr>
            <a:r>
              <a:rPr lang="fa-IR" sz="2000" dirty="0" smtClean="0">
                <a:solidFill>
                  <a:srgbClr val="C12D9A"/>
                </a:solidFill>
                <a:latin typeface="Arial" pitchFamily="34" charset="0"/>
                <a:cs typeface="Arial" pitchFamily="34" charset="0"/>
              </a:rPr>
              <a:t>شخص دیگر بر رفتار</a:t>
            </a:r>
          </a:p>
          <a:p>
            <a:pPr algn="r" rtl="1">
              <a:lnSpc>
                <a:spcPct val="150000"/>
              </a:lnSpc>
            </a:pPr>
            <a:r>
              <a:rPr lang="fa-IR" sz="2000" dirty="0" smtClean="0">
                <a:solidFill>
                  <a:srgbClr val="C12D9A"/>
                </a:solidFill>
                <a:latin typeface="Arial" pitchFamily="34" charset="0"/>
                <a:cs typeface="Arial" pitchFamily="34" charset="0"/>
              </a:rPr>
              <a:t> آنان تاثیر گذاشت.</a:t>
            </a:r>
          </a:p>
          <a:p>
            <a:pPr algn="r" rtl="1">
              <a:lnSpc>
                <a:spcPct val="150000"/>
              </a:lnSpc>
            </a:pPr>
            <a:r>
              <a:rPr lang="fa-IR" sz="2000" dirty="0" smtClean="0">
                <a:solidFill>
                  <a:srgbClr val="C12D9A"/>
                </a:solidFill>
                <a:latin typeface="Arial" pitchFamily="34" charset="0"/>
                <a:cs typeface="Arial" pitchFamily="34" charset="0"/>
              </a:rPr>
              <a:t>تجربه ی غیر مستقیم</a:t>
            </a:r>
          </a:p>
          <a:p>
            <a:pPr algn="r" rtl="1">
              <a:lnSpc>
                <a:spcPct val="150000"/>
              </a:lnSpc>
            </a:pPr>
            <a:r>
              <a:rPr lang="fa-IR" sz="2000" dirty="0" smtClean="0">
                <a:solidFill>
                  <a:srgbClr val="C12D9A"/>
                </a:solidFill>
                <a:latin typeface="Arial" pitchFamily="34" charset="0"/>
                <a:cs typeface="Arial" pitchFamily="34" charset="0"/>
              </a:rPr>
              <a:t> تقویت و تنبیه به همان </a:t>
            </a:r>
          </a:p>
          <a:p>
            <a:pPr algn="r" rtl="1">
              <a:lnSpc>
                <a:spcPct val="150000"/>
              </a:lnSpc>
            </a:pPr>
            <a:r>
              <a:rPr lang="fa-IR" sz="2000" dirty="0" smtClean="0">
                <a:solidFill>
                  <a:srgbClr val="C12D9A"/>
                </a:solidFill>
                <a:latin typeface="Arial" pitchFamily="34" charset="0"/>
                <a:cs typeface="Arial" pitchFamily="34" charset="0"/>
              </a:rPr>
              <a:t>اندازه ی تجربه ی مستقیم  رفتارشان را تغییر داد.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153400" cy="6096000"/>
          </a:xfrm>
        </p:spPr>
        <p:txBody>
          <a:bodyPr>
            <a:normAutofit/>
          </a:bodyPr>
          <a:lstStyle/>
          <a:p>
            <a:pPr algn="r" rtl="1">
              <a:buNone/>
            </a:pPr>
            <a:r>
              <a:rPr lang="fa-IR" sz="2400" dirty="0" smtClean="0">
                <a:solidFill>
                  <a:srgbClr val="C12D9A"/>
                </a:solidFill>
                <a:latin typeface="Arial" pitchFamily="34" charset="0"/>
                <a:cs typeface="B Titr" pitchFamily="2" charset="-78"/>
              </a:rPr>
              <a:t>تمایز بین یادگیری و عملکرد:</a:t>
            </a:r>
          </a:p>
          <a:p>
            <a:pPr algn="r" rtl="1">
              <a:buNone/>
            </a:pPr>
            <a:endParaRPr lang="fa-IR" sz="2400" dirty="0" smtClean="0">
              <a:solidFill>
                <a:srgbClr val="C12D9A"/>
              </a:solidFill>
              <a:latin typeface="Arial" pitchFamily="34" charset="0"/>
              <a:cs typeface="B Titr" pitchFamily="2" charset="-78"/>
            </a:endParaRPr>
          </a:p>
          <a:p>
            <a:pPr algn="just" rtl="1">
              <a:buNone/>
            </a:pPr>
            <a:r>
              <a:rPr lang="fa-IR" sz="2400" dirty="0" smtClean="0">
                <a:latin typeface="Arial" pitchFamily="34" charset="0"/>
                <a:cs typeface="Arial" pitchFamily="34" charset="0"/>
              </a:rPr>
              <a:t>    درفیلم یک شخص بزرگسال نقش الگو را برای پرخاشگری بازی می کرد.</a:t>
            </a:r>
          </a:p>
          <a:p>
            <a:pPr algn="just" rtl="1">
              <a:buNone/>
            </a:pPr>
            <a:endParaRPr lang="fa-IR" sz="2400" dirty="0" smtClean="0">
              <a:latin typeface="Arial" pitchFamily="34" charset="0"/>
              <a:cs typeface="Arial" pitchFamily="34" charset="0"/>
            </a:endParaRPr>
          </a:p>
          <a:p>
            <a:pPr algn="just" rtl="1"/>
            <a:r>
              <a:rPr lang="fa-IR" sz="2400" dirty="0" smtClean="0">
                <a:latin typeface="Arial" pitchFamily="34" charset="0"/>
                <a:cs typeface="Arial" pitchFamily="34" charset="0"/>
              </a:rPr>
              <a:t>گروه یک ← الگو برای پرخاشگری هایش تقویت می شود ← حداکثر پرخاشگری← </a:t>
            </a:r>
            <a:r>
              <a:rPr lang="fa-IR" sz="2400" dirty="0" smtClean="0">
                <a:solidFill>
                  <a:srgbClr val="C12D9A"/>
                </a:solidFill>
                <a:latin typeface="Arial" pitchFamily="34" charset="0"/>
                <a:cs typeface="Arial" pitchFamily="34" charset="0"/>
              </a:rPr>
              <a:t>تقویت جانشینی </a:t>
            </a:r>
          </a:p>
          <a:p>
            <a:pPr algn="just" rtl="1"/>
            <a:endParaRPr lang="fa-IR" sz="2400" dirty="0" smtClean="0">
              <a:latin typeface="Arial" pitchFamily="34" charset="0"/>
              <a:cs typeface="Arial" pitchFamily="34" charset="0"/>
            </a:endParaRPr>
          </a:p>
          <a:p>
            <a:pPr algn="just" rtl="1"/>
            <a:r>
              <a:rPr lang="fa-IR" sz="2400" dirty="0" smtClean="0">
                <a:latin typeface="Arial" pitchFamily="34" charset="0"/>
                <a:cs typeface="Arial" pitchFamily="34" charset="0"/>
              </a:rPr>
              <a:t>گروه دوم ← الگو برای پرخاشگری هایش تنبیه می شود ← کمترین مقدار پرخاشگری← </a:t>
            </a:r>
            <a:r>
              <a:rPr lang="fa-IR" sz="2400" dirty="0" smtClean="0">
                <a:solidFill>
                  <a:srgbClr val="C12D9A"/>
                </a:solidFill>
                <a:latin typeface="Arial" pitchFamily="34" charset="0"/>
                <a:cs typeface="Arial" pitchFamily="34" charset="0"/>
              </a:rPr>
              <a:t>تنبیه جانشینی </a:t>
            </a:r>
          </a:p>
          <a:p>
            <a:pPr algn="just" rtl="1"/>
            <a:endParaRPr lang="fa-IR" sz="2400" dirty="0" smtClean="0">
              <a:latin typeface="Arial" pitchFamily="34" charset="0"/>
              <a:cs typeface="Arial" pitchFamily="34" charset="0"/>
            </a:endParaRPr>
          </a:p>
          <a:p>
            <a:pPr algn="r" rtl="1"/>
            <a:r>
              <a:rPr lang="fa-IR" sz="2400" dirty="0" smtClean="0">
                <a:latin typeface="Arial" pitchFamily="34" charset="0"/>
                <a:cs typeface="Arial" pitchFamily="34" charset="0"/>
              </a:rPr>
              <a:t> گروه سوم ←  پیامد های پرخاشگری الگو خنثی بود ؛ یعنی الگو نه تقویت می شد نه تنبیه. ← از لحاظ میزان پرخاشگری ، حد واسط</a:t>
            </a:r>
          </a:p>
          <a:p>
            <a:pPr algn="r" rtl="1"/>
            <a:endParaRPr lang="fa-IR" sz="2400" dirty="0" smtClean="0">
              <a:latin typeface="Arial" pitchFamily="34" charset="0"/>
              <a:cs typeface="Arial" pitchFamily="34" charset="0"/>
            </a:endParaRPr>
          </a:p>
          <a:p>
            <a:pPr algn="r" rtl="1">
              <a:buNone/>
            </a:pPr>
            <a:r>
              <a:rPr lang="fa-IR" sz="2400" dirty="0" smtClean="0">
                <a:solidFill>
                  <a:srgbClr val="C12D9A"/>
                </a:solidFill>
                <a:latin typeface="Arial" pitchFamily="34" charset="0"/>
                <a:cs typeface="Arial" pitchFamily="34" charset="0"/>
              </a:rPr>
              <a:t> ا</a:t>
            </a:r>
            <a:r>
              <a:rPr lang="fa-IR" sz="2000" dirty="0" smtClean="0">
                <a:solidFill>
                  <a:srgbClr val="C12D9A"/>
                </a:solidFill>
                <a:latin typeface="Arial" pitchFamily="34" charset="0"/>
                <a:cs typeface="Arial" pitchFamily="34" charset="0"/>
              </a:rPr>
              <a:t>ین نتیجه گیری با اعتقاد میلر و دالرد مبنی بر این که یادگیری مشاهده ای مستلزم انجام رفتار آشکار و دریافت تقویت از سوی ارگانیسم است مغایرت دارد.</a:t>
            </a:r>
          </a:p>
          <a:p>
            <a:pPr algn="just" rtl="1"/>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0"/>
            <a:ext cx="8382000" cy="6858000"/>
          </a:xfrm>
        </p:spPr>
        <p:txBody>
          <a:bodyPr>
            <a:normAutofit/>
          </a:bodyPr>
          <a:lstStyle/>
          <a:p>
            <a:pPr algn="r" rtl="1">
              <a:lnSpc>
                <a:spcPct val="200000"/>
              </a:lnSpc>
              <a:buNone/>
            </a:pPr>
            <a:endParaRPr lang="en-US" dirty="0" smtClean="0">
              <a:latin typeface="Arial" pitchFamily="34" charset="0"/>
              <a:cs typeface="Arial" pitchFamily="34" charset="0"/>
            </a:endParaRPr>
          </a:p>
          <a:p>
            <a:pPr algn="r" rtl="1">
              <a:lnSpc>
                <a:spcPct val="200000"/>
              </a:lnSpc>
            </a:pPr>
            <a:r>
              <a:rPr lang="fa-IR" sz="2400" dirty="0" smtClean="0">
                <a:latin typeface="Arial" pitchFamily="34" charset="0"/>
                <a:cs typeface="Arial" pitchFamily="34" charset="0"/>
              </a:rPr>
              <a:t>مرحله دوم آزمایش بندورا</a:t>
            </a:r>
          </a:p>
          <a:p>
            <a:pPr algn="r" rtl="1">
              <a:lnSpc>
                <a:spcPct val="200000"/>
              </a:lnSpc>
            </a:pPr>
            <a:r>
              <a:rPr lang="fa-IR" sz="2400" dirty="0" smtClean="0">
                <a:latin typeface="Arial" pitchFamily="34" charset="0"/>
                <a:cs typeface="Arial" pitchFamily="34" charset="0"/>
              </a:rPr>
              <a:t>در این مرحله، به همه کودکان برای باز آفرینی رفتار الگو یک مشوق جالب داده شده و همه آنها همان کار را کردند.به عبارت دیگر،همه کودکان پاسخ های پرخاشگرانه  الگو را یاد گرفته بودند،اما بسته به اینکه الگوی تقویت شده را مشاهده کرده بودند یا الگوی تنبیه شده یه بدون تقویت و تنبیه را ،به طور متفاوت عمل کردند.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6022848"/>
          </a:xfrm>
        </p:spPr>
        <p:txBody>
          <a:bodyPr>
            <a:normAutofit/>
          </a:bodyPr>
          <a:lstStyle/>
          <a:p>
            <a:pPr algn="r" rtl="1">
              <a:buNone/>
            </a:pPr>
            <a:r>
              <a:rPr lang="fa-IR" dirty="0" smtClean="0">
                <a:solidFill>
                  <a:srgbClr val="C12D9A"/>
                </a:solidFill>
                <a:cs typeface="B Titr" pitchFamily="2" charset="-78"/>
              </a:rPr>
              <a:t>مفاهیم نظری عمده بندورا:</a:t>
            </a:r>
          </a:p>
          <a:p>
            <a:pPr algn="r" rtl="1">
              <a:buNone/>
            </a:pPr>
            <a:endParaRPr lang="fa-IR" sz="2400" dirty="0" smtClean="0">
              <a:solidFill>
                <a:srgbClr val="C12D9A"/>
              </a:solidFill>
              <a:latin typeface="Arial" pitchFamily="34" charset="0"/>
              <a:cs typeface="Arial" pitchFamily="34" charset="0"/>
            </a:endParaRPr>
          </a:p>
          <a:p>
            <a:pPr algn="r" rtl="1">
              <a:buNone/>
            </a:pPr>
            <a:r>
              <a:rPr lang="fa-IR" sz="2400" dirty="0" smtClean="0">
                <a:solidFill>
                  <a:srgbClr val="C12D9A"/>
                </a:solidFill>
                <a:latin typeface="Arial" pitchFamily="34" charset="0"/>
                <a:cs typeface="Arial" pitchFamily="34" charset="0"/>
              </a:rPr>
              <a:t>فرآیند های توجه:</a:t>
            </a:r>
          </a:p>
          <a:p>
            <a:pPr algn="r" rtl="1">
              <a:buFont typeface="Wingdings" pitchFamily="2" charset="2"/>
              <a:buChar char="ü"/>
            </a:pPr>
            <a:r>
              <a:rPr lang="fa-IR" sz="2400" dirty="0" smtClean="0">
                <a:latin typeface="Arial" pitchFamily="34" charset="0"/>
                <a:cs typeface="Arial" pitchFamily="34" charset="0"/>
              </a:rPr>
              <a:t>پیش از اینکه چیزی از یک الگو یا سرمشق آموخته شود ، آن الگو یا سرمشق باید </a:t>
            </a:r>
            <a:r>
              <a:rPr lang="fa-IR" sz="2400" dirty="0" smtClean="0">
                <a:solidFill>
                  <a:srgbClr val="E07AC5"/>
                </a:solidFill>
                <a:latin typeface="Arial" pitchFamily="34" charset="0"/>
                <a:cs typeface="Arial" pitchFamily="34" charset="0"/>
              </a:rPr>
              <a:t>مورد توجه </a:t>
            </a:r>
            <a:r>
              <a:rPr lang="fa-IR" sz="2400" dirty="0" smtClean="0">
                <a:latin typeface="Arial" pitchFamily="34" charset="0"/>
                <a:cs typeface="Arial" pitchFamily="34" charset="0"/>
              </a:rPr>
              <a:t>قرار گیرد. چنانکه قبلا" گفته شد ، بندورا فکر می کند که یادگیری یک فرآیند دائما" در حال جریان است ، اما خاطرنشان می سازد که  صرفا" چیزی که مورد مشاهده قرار می گیرد آموخته می شود.</a:t>
            </a:r>
            <a:endParaRPr lang="en-US" sz="2400" dirty="0" smtClean="0">
              <a:latin typeface="Arial" pitchFamily="34" charset="0"/>
              <a:cs typeface="Arial" pitchFamily="34" charset="0"/>
            </a:endParaRPr>
          </a:p>
          <a:p>
            <a:pPr algn="r" rtl="1">
              <a:buFont typeface="Wingdings" pitchFamily="2" charset="2"/>
              <a:buChar char="ü"/>
            </a:pPr>
            <a:r>
              <a:rPr lang="fa-IR" sz="2400" dirty="0" smtClean="0">
                <a:solidFill>
                  <a:srgbClr val="E07AC5"/>
                </a:solidFill>
                <a:latin typeface="Arial" pitchFamily="34" charset="0"/>
                <a:cs typeface="Arial" pitchFamily="34" charset="0"/>
              </a:rPr>
              <a:t>ظرفیت حسی شخص </a:t>
            </a:r>
            <a:r>
              <a:rPr lang="fa-IR" sz="2400" dirty="0" smtClean="0">
                <a:latin typeface="Arial" pitchFamily="34" charset="0"/>
                <a:cs typeface="Arial" pitchFamily="34" charset="0"/>
              </a:rPr>
              <a:t>بر فرآیندهای توجه تاثیر خواهد گذاشت.</a:t>
            </a:r>
            <a:endParaRPr lang="en-US" sz="2400" dirty="0" smtClean="0">
              <a:latin typeface="Arial" pitchFamily="34" charset="0"/>
              <a:cs typeface="Arial" pitchFamily="34" charset="0"/>
            </a:endParaRPr>
          </a:p>
          <a:p>
            <a:pPr algn="r" rtl="1">
              <a:buFont typeface="Wingdings" pitchFamily="2" charset="2"/>
              <a:buChar char="ü"/>
            </a:pPr>
            <a:r>
              <a:rPr lang="fa-IR" sz="2400" dirty="0" smtClean="0">
                <a:solidFill>
                  <a:srgbClr val="E07AC5"/>
                </a:solidFill>
                <a:latin typeface="Arial" pitchFamily="34" charset="0"/>
                <a:cs typeface="Arial" pitchFamily="34" charset="0"/>
              </a:rPr>
              <a:t>توجه انتخابی مشاهده کننده تحت تاثیر تقویت ها یپیشین </a:t>
            </a:r>
            <a:r>
              <a:rPr lang="fa-IR" sz="2400" dirty="0" smtClean="0">
                <a:latin typeface="Arial" pitchFamily="34" charset="0"/>
                <a:cs typeface="Arial" pitchFamily="34" charset="0"/>
              </a:rPr>
              <a:t>او قرار دارد. برای مثال ، اگر فعالیت های قبلی فرد که از راه مشاهده آموخته شده اند در کسب تقویت موثر بوده باشند، در موقعیت های سرمشق های بعدی رفتارهای مشابه رفتارهای قبلی مورد توجه قرار خواهند گرفت.تقویت پیشین می تواند یک </a:t>
            </a:r>
            <a:r>
              <a:rPr lang="fa-IR" sz="2400" dirty="0" smtClean="0">
                <a:solidFill>
                  <a:srgbClr val="C12D9A"/>
                </a:solidFill>
                <a:latin typeface="Arial" pitchFamily="34" charset="0"/>
                <a:cs typeface="Arial" pitchFamily="34" charset="0"/>
              </a:rPr>
              <a:t>آمایه ادراکی </a:t>
            </a:r>
            <a:r>
              <a:rPr lang="fa-IR" sz="2400" dirty="0" smtClean="0">
                <a:latin typeface="Arial" pitchFamily="34" charset="0"/>
                <a:cs typeface="Arial" pitchFamily="34" charset="0"/>
              </a:rPr>
              <a:t>در مشاهده کننده بوجود آورد که مشاهدات آتی او را تحت تاثیر قرار خواهند داد</a:t>
            </a:r>
            <a:r>
              <a:rPr lang="fa-IR" sz="2000" dirty="0" smtClean="0"/>
              <a:t>.</a:t>
            </a:r>
            <a:endParaRPr lang="en-US" sz="2000" dirty="0" smtClean="0"/>
          </a:p>
          <a:p>
            <a:pPr algn="r" rtl="1">
              <a:buNone/>
            </a:pPr>
            <a:endParaRPr lang="fa-IR" sz="2000" dirty="0">
              <a:solidFill>
                <a:srgbClr val="C12D9A"/>
              </a:solidFill>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835152"/>
            <a:ext cx="8183880" cy="5413248"/>
          </a:xfrm>
        </p:spPr>
        <p:txBody>
          <a:bodyPr>
            <a:normAutofit fontScale="85000" lnSpcReduction="20000"/>
          </a:bodyPr>
          <a:lstStyle/>
          <a:p>
            <a:pPr algn="r" rtl="1">
              <a:lnSpc>
                <a:spcPct val="160000"/>
              </a:lnSpc>
            </a:pPr>
            <a:r>
              <a:rPr lang="fa-IR" dirty="0" smtClean="0">
                <a:latin typeface="Arial" pitchFamily="34" charset="0"/>
                <a:cs typeface="Arial" pitchFamily="34" charset="0"/>
              </a:rPr>
              <a:t>ویژگی های مختلفی از الگو نیز بر اینکه تا چه حد جلب توجه یادگیرنده را می کند موثرند. پژوهش ها نشان داده اند </a:t>
            </a:r>
            <a:r>
              <a:rPr lang="fa-IR" dirty="0" smtClean="0">
                <a:solidFill>
                  <a:srgbClr val="C12D9A"/>
                </a:solidFill>
                <a:latin typeface="Arial" pitchFamily="34" charset="0"/>
                <a:cs typeface="Arial" pitchFamily="34" charset="0"/>
              </a:rPr>
              <a:t>که الگوهایی که از لحاظ جنسیت ، سن ، و جز اینها شبیه مشاهده کننده هستند بیشتر مورد توجه او قرار می گیرند</a:t>
            </a:r>
            <a:r>
              <a:rPr lang="fa-IR" dirty="0" smtClean="0">
                <a:latin typeface="Arial" pitchFamily="34" charset="0"/>
                <a:cs typeface="Arial" pitchFamily="34" charset="0"/>
              </a:rPr>
              <a:t>. همچنین ویژگی های دیگر الگو از </a:t>
            </a:r>
            <a:r>
              <a:rPr lang="fa-IR" dirty="0" smtClean="0">
                <a:solidFill>
                  <a:srgbClr val="C12D9A"/>
                </a:solidFill>
                <a:latin typeface="Arial" pitchFamily="34" charset="0"/>
                <a:cs typeface="Arial" pitchFamily="34" charset="0"/>
              </a:rPr>
              <a:t>جمله قابلیت احترام ، پایگاه اجتماعی ، شایستگی و قدرتمندی</a:t>
            </a:r>
            <a:r>
              <a:rPr lang="fa-IR" dirty="0" smtClean="0">
                <a:latin typeface="Arial" pitchFamily="34" charset="0"/>
                <a:cs typeface="Arial" pitchFamily="34" charset="0"/>
              </a:rPr>
              <a:t> او نیز بر جلب توجه مشاهده کننده موثرند. به طور کلی بندورا ( 1986) می گوید :" افراد به الگوهایی توجه می کنند که به </a:t>
            </a:r>
            <a:r>
              <a:rPr lang="fa-IR" dirty="0" smtClean="0">
                <a:solidFill>
                  <a:srgbClr val="C12D9A"/>
                </a:solidFill>
                <a:latin typeface="Arial" pitchFamily="34" charset="0"/>
                <a:cs typeface="Arial" pitchFamily="34" charset="0"/>
              </a:rPr>
              <a:t>کارآمدی </a:t>
            </a:r>
            <a:r>
              <a:rPr lang="fa-IR" dirty="0" smtClean="0">
                <a:latin typeface="Arial" pitchFamily="34" charset="0"/>
                <a:cs typeface="Arial" pitchFamily="34" charset="0"/>
              </a:rPr>
              <a:t>مشهورند و کسانی را که ، از لحاظ ظاهر یا شهرت ، ناکارآمد هستند نادیده می گیرند ..... در صورت داشتن حق انتخاب ، افراد با احتمال بیشتر الگوهایی را انتخاب می کنند که در کارهایشان موفق اند و به آنهایی که به طور مکرر تنبیه می شوند بی اعتنا می مانند.</a:t>
            </a:r>
            <a:endParaRPr lang="en-US" dirty="0" smtClean="0">
              <a:latin typeface="Arial" pitchFamily="34" charset="0"/>
              <a:cs typeface="Arial" pitchFamily="34" charset="0"/>
            </a:endParaRPr>
          </a:p>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lham\Desktop\بندورا\بندورا\bandura[2].jpg"/>
          <p:cNvPicPr>
            <a:picLocks noChangeAspect="1" noChangeArrowheads="1"/>
          </p:cNvPicPr>
          <p:nvPr/>
        </p:nvPicPr>
        <p:blipFill>
          <a:blip r:embed="rId2" cstate="print"/>
          <a:srcRect/>
          <a:stretch>
            <a:fillRect/>
          </a:stretch>
        </p:blipFill>
        <p:spPr bwMode="auto">
          <a:xfrm>
            <a:off x="3810000" y="2547938"/>
            <a:ext cx="1524000" cy="1762125"/>
          </a:xfrm>
          <a:prstGeom prst="rect">
            <a:avLst/>
          </a:prstGeom>
          <a:noFill/>
        </p:spPr>
      </p:pic>
      <p:pic>
        <p:nvPicPr>
          <p:cNvPr id="5" name="Picture 2" descr="C:\Users\Elham\Desktop\بندورا\بندورا\55[1].jpg"/>
          <p:cNvPicPr>
            <a:picLocks noGrp="1" noChangeAspect="1" noChangeArrowheads="1"/>
          </p:cNvPicPr>
          <p:nvPr>
            <p:ph idx="1"/>
          </p:nvPr>
        </p:nvPicPr>
        <p:blipFill>
          <a:blip r:embed="rId3" cstate="print"/>
          <a:srcRect/>
          <a:stretch>
            <a:fillRect/>
          </a:stretch>
        </p:blipFill>
        <p:spPr bwMode="auto">
          <a:xfrm>
            <a:off x="5600700" y="4476750"/>
            <a:ext cx="2857500" cy="1771650"/>
          </a:xfrm>
          <a:prstGeom prst="rect">
            <a:avLst/>
          </a:prstGeom>
          <a:noFill/>
        </p:spPr>
      </p:pic>
      <p:pic>
        <p:nvPicPr>
          <p:cNvPr id="6" name="Picture 3" descr="C:\Users\Elham\Desktop\بندورا\بندورا\imagesCAHV2M0X.jpg"/>
          <p:cNvPicPr>
            <a:picLocks noChangeAspect="1" noChangeArrowheads="1"/>
          </p:cNvPicPr>
          <p:nvPr/>
        </p:nvPicPr>
        <p:blipFill>
          <a:blip r:embed="rId4" cstate="print"/>
          <a:srcRect/>
          <a:stretch>
            <a:fillRect/>
          </a:stretch>
        </p:blipFill>
        <p:spPr bwMode="auto">
          <a:xfrm>
            <a:off x="990600" y="4343400"/>
            <a:ext cx="2476500" cy="1847850"/>
          </a:xfrm>
          <a:prstGeom prst="rect">
            <a:avLst/>
          </a:prstGeom>
          <a:noFill/>
        </p:spPr>
      </p:pic>
      <p:pic>
        <p:nvPicPr>
          <p:cNvPr id="7" name="Picture 2" descr="C:\Users\Elham\Desktop\بندورا\بندورا\55[1].jpg"/>
          <p:cNvPicPr>
            <a:picLocks noChangeAspect="1" noChangeArrowheads="1"/>
          </p:cNvPicPr>
          <p:nvPr/>
        </p:nvPicPr>
        <p:blipFill>
          <a:blip r:embed="rId3" cstate="print"/>
          <a:srcRect/>
          <a:stretch>
            <a:fillRect/>
          </a:stretch>
        </p:blipFill>
        <p:spPr bwMode="auto">
          <a:xfrm>
            <a:off x="5562600" y="4419600"/>
            <a:ext cx="2857500" cy="177165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6858000"/>
          </a:xfrm>
        </p:spPr>
        <p:txBody>
          <a:bodyPr>
            <a:normAutofit fontScale="55000" lnSpcReduction="20000"/>
          </a:bodyPr>
          <a:lstStyle/>
          <a:p>
            <a:pPr algn="r" rtl="1">
              <a:lnSpc>
                <a:spcPct val="120000"/>
              </a:lnSpc>
              <a:buNone/>
            </a:pPr>
            <a:r>
              <a:rPr lang="fa-IR" sz="3800" dirty="0" smtClean="0">
                <a:solidFill>
                  <a:srgbClr val="C12D9A"/>
                </a:solidFill>
                <a:latin typeface="Arial" pitchFamily="34" charset="0"/>
                <a:cs typeface="B Titr" pitchFamily="2" charset="-78"/>
              </a:rPr>
              <a:t>       فرآیندهای یادآوری یا به یادسپاری به صورت نمادی←کلامی / تجسمی</a:t>
            </a:r>
          </a:p>
          <a:p>
            <a:pPr algn="r" rtl="1">
              <a:lnSpc>
                <a:spcPct val="120000"/>
              </a:lnSpc>
            </a:pPr>
            <a:endParaRPr lang="en-US" sz="3800" dirty="0" smtClean="0">
              <a:solidFill>
                <a:srgbClr val="C12D9A"/>
              </a:solidFill>
              <a:latin typeface="Arial" pitchFamily="34" charset="0"/>
              <a:cs typeface="B Titr" pitchFamily="2" charset="-78"/>
            </a:endParaRPr>
          </a:p>
          <a:p>
            <a:pPr algn="r" rtl="1">
              <a:lnSpc>
                <a:spcPct val="120000"/>
              </a:lnSpc>
            </a:pPr>
            <a:r>
              <a:rPr lang="fa-IR" sz="3800" dirty="0" smtClean="0">
                <a:latin typeface="Arial" pitchFamily="34" charset="0"/>
                <a:cs typeface="Arial" pitchFamily="34" charset="0"/>
              </a:rPr>
              <a:t>به یاد سپاری تجسمی :رفتار ، دست کم تا اندازه ای ، به وسیله تصاویر ذهنی حاصل از تجارب گذشته تعیین می شود. نمادهایی که به صورت تجسمی یا تصوری مدت ها پس از یادگیری مشاهده ای قابل بازیابی اند و می توان مطابق با آن عمل کرد.</a:t>
            </a:r>
            <a:endParaRPr lang="en-US" sz="3800" dirty="0" smtClean="0">
              <a:latin typeface="Arial" pitchFamily="34" charset="0"/>
              <a:cs typeface="Arial" pitchFamily="34" charset="0"/>
            </a:endParaRPr>
          </a:p>
          <a:p>
            <a:pPr algn="r" rtl="1">
              <a:lnSpc>
                <a:spcPct val="120000"/>
              </a:lnSpc>
            </a:pPr>
            <a:endParaRPr lang="en-US" sz="3800" dirty="0" smtClean="0">
              <a:latin typeface="Arial" pitchFamily="34" charset="0"/>
              <a:cs typeface="Arial" pitchFamily="34" charset="0"/>
            </a:endParaRPr>
          </a:p>
          <a:p>
            <a:pPr algn="r" rtl="1">
              <a:lnSpc>
                <a:spcPct val="120000"/>
              </a:lnSpc>
            </a:pPr>
            <a:r>
              <a:rPr lang="fa-IR" sz="3800" dirty="0" smtClean="0">
                <a:latin typeface="Arial" pitchFamily="34" charset="0"/>
                <a:cs typeface="Arial" pitchFamily="34" charset="0"/>
              </a:rPr>
              <a:t>غالب فرآیندهای شناختی که رفتار را نظم می دهند عمدتا" مفهومی هستند تا تجسمی. به سبب انعطاف پذیری فوق العاده نمادهای کلامی ، دشواری ها و پیچیدگی های رفتار را می توان به خوبی در کلمات حفظ کرد.</a:t>
            </a:r>
            <a:endParaRPr lang="en-US" sz="3800" dirty="0" smtClean="0">
              <a:latin typeface="Arial" pitchFamily="34" charset="0"/>
              <a:cs typeface="Arial" pitchFamily="34" charset="0"/>
            </a:endParaRPr>
          </a:p>
          <a:p>
            <a:pPr algn="r" rtl="1">
              <a:lnSpc>
                <a:spcPct val="120000"/>
              </a:lnSpc>
            </a:pPr>
            <a:r>
              <a:rPr lang="fa-IR" sz="3800" dirty="0" smtClean="0">
                <a:latin typeface="Arial" pitchFamily="34" charset="0"/>
                <a:cs typeface="Arial" pitchFamily="34" charset="0"/>
              </a:rPr>
              <a:t>اگرچه می توان نمادهای تجسمی و کلامی را جداگانه بحث کرد ، وقتی که رویدادها در حافظه بازنمایی می شوند غالبا نمی توان آن دو را از هم مجزا کرد.کلمات غالبا" تصاویر ذهنی مربوط را فرا می خوانند و تصاویر رویدادها غالبا" به صورت کلامی نیز درک می شوند.</a:t>
            </a:r>
            <a:endParaRPr lang="en-US" sz="3800" dirty="0" smtClean="0">
              <a:latin typeface="Arial" pitchFamily="34" charset="0"/>
              <a:cs typeface="Arial" pitchFamily="34" charset="0"/>
            </a:endParaRPr>
          </a:p>
          <a:p>
            <a:pPr algn="r" rtl="1">
              <a:lnSpc>
                <a:spcPct val="120000"/>
              </a:lnSpc>
            </a:pPr>
            <a:r>
              <a:rPr lang="fa-IR" sz="3800" dirty="0" smtClean="0">
                <a:latin typeface="Arial" pitchFamily="34" charset="0"/>
                <a:cs typeface="Arial" pitchFamily="34" charset="0"/>
              </a:rPr>
              <a:t>به عقیده بندورا ( 1977) ظرفیت پیشرفته نمادسازی است که به انسان ها امکان می دهد تا بیشتر رفتارهایشان را از راه مشاهده یاد بگیرند.</a:t>
            </a:r>
          </a:p>
          <a:p>
            <a:pPr algn="r" rtl="1">
              <a:lnSpc>
                <a:spcPct val="120000"/>
              </a:lnSpc>
              <a:buNone/>
            </a:pPr>
            <a:r>
              <a:rPr lang="fa-IR" sz="3800" dirty="0" smtClean="0">
                <a:latin typeface="Arial" pitchFamily="34" charset="0"/>
                <a:cs typeface="Arial" pitchFamily="34" charset="0"/>
              </a:rPr>
              <a:t> </a:t>
            </a:r>
            <a:r>
              <a:rPr lang="fa-IR" sz="3800" dirty="0" smtClean="0">
                <a:solidFill>
                  <a:srgbClr val="C12D9A"/>
                </a:solidFill>
                <a:latin typeface="Arial" pitchFamily="34" charset="0"/>
                <a:cs typeface="Arial" pitchFamily="34" charset="0"/>
              </a:rPr>
              <a:t>این نمادهای ذخیره شده الگوبرداری درنگیده را – یعنی توانایی استفاده از اطلاعات – مدت ها پس از اینکه مشاهده صورت پذیرفته است – ممکن می سازد.</a:t>
            </a:r>
            <a:endParaRPr lang="en-US" sz="3800" dirty="0" smtClean="0">
              <a:solidFill>
                <a:srgbClr val="C12D9A"/>
              </a:solidFill>
              <a:latin typeface="Arial" pitchFamily="34" charset="0"/>
              <a:cs typeface="Arial" pitchFamily="34" charset="0"/>
            </a:endParaRPr>
          </a:p>
          <a:p>
            <a:pPr rtl="1">
              <a:lnSpc>
                <a:spcPct val="120000"/>
              </a:lnSpc>
            </a:pPr>
            <a:r>
              <a:rPr lang="fa-IR" sz="3800" dirty="0" smtClean="0"/>
              <a:t> </a:t>
            </a:r>
            <a:endParaRPr lang="en-US" sz="3800" dirty="0" smtClean="0"/>
          </a:p>
          <a:p>
            <a:pPr algn="r" rtl="1"/>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0352"/>
            <a:ext cx="8305800" cy="5718048"/>
          </a:xfrm>
        </p:spPr>
        <p:txBody>
          <a:bodyPr>
            <a:normAutofit/>
          </a:bodyPr>
          <a:lstStyle/>
          <a:p>
            <a:pPr algn="r" rtl="1"/>
            <a:r>
              <a:rPr lang="fa-IR" sz="2400" dirty="0" smtClean="0">
                <a:solidFill>
                  <a:srgbClr val="C12D9A"/>
                </a:solidFill>
                <a:cs typeface="B Titr" pitchFamily="2" charset="-78"/>
              </a:rPr>
              <a:t>فرآیندهای تولید رفتاری:</a:t>
            </a:r>
            <a:endParaRPr lang="en-US" sz="2400" dirty="0" smtClean="0">
              <a:solidFill>
                <a:srgbClr val="C12D9A"/>
              </a:solidFill>
              <a:cs typeface="B Titr" pitchFamily="2" charset="-78"/>
            </a:endParaRPr>
          </a:p>
          <a:p>
            <a:pPr algn="r" rtl="1"/>
            <a:endParaRPr lang="fa-IR" sz="2400" dirty="0" smtClean="0"/>
          </a:p>
          <a:p>
            <a:pPr algn="r" rtl="1"/>
            <a:endParaRPr lang="fa-IR" sz="2400" dirty="0" smtClean="0">
              <a:solidFill>
                <a:srgbClr val="C12D9A"/>
              </a:solidFill>
              <a:latin typeface="Arial" pitchFamily="34" charset="0"/>
              <a:cs typeface="Arial" pitchFamily="34" charset="0"/>
            </a:endParaRPr>
          </a:p>
          <a:p>
            <a:pPr algn="r" rtl="1"/>
            <a:r>
              <a:rPr lang="fa-IR" sz="2400" dirty="0" smtClean="0">
                <a:solidFill>
                  <a:srgbClr val="C12D9A"/>
                </a:solidFill>
                <a:latin typeface="Arial" pitchFamily="34" charset="0"/>
                <a:cs typeface="Arial" pitchFamily="34" charset="0"/>
              </a:rPr>
              <a:t>امکان تولید رفتار به لحاظ امکان بدنی ،روانی و....</a:t>
            </a:r>
          </a:p>
          <a:p>
            <a:pPr algn="r" rtl="1">
              <a:buNone/>
            </a:pPr>
            <a:r>
              <a:rPr lang="fa-IR" sz="2400" dirty="0" smtClean="0">
                <a:latin typeface="Arial" pitchFamily="34" charset="0"/>
                <a:cs typeface="Arial" pitchFamily="34" charset="0"/>
              </a:rPr>
              <a:t>   بندورا می گوید حتی اگر فرد به تمامی دستگاه های بدنی مورد نیاز برای پاسخ مقتضی مجهز باشد ، یک دوره مرور شناختی لازم است تا اینکه بتواند رفتاری مطابق با رفتار الگوی مشاهده شده انجام دهد.</a:t>
            </a:r>
            <a:endParaRPr lang="en-US" sz="2400" dirty="0" smtClean="0">
              <a:latin typeface="Arial" pitchFamily="34" charset="0"/>
              <a:cs typeface="Arial" pitchFamily="34" charset="0"/>
            </a:endParaRPr>
          </a:p>
          <a:p>
            <a:pPr algn="r" rtl="1"/>
            <a:r>
              <a:rPr lang="fa-IR" sz="2400" dirty="0" smtClean="0">
                <a:latin typeface="Arial" pitchFamily="34" charset="0"/>
                <a:cs typeface="Arial" pitchFamily="34" charset="0"/>
              </a:rPr>
              <a:t>بندورا </a:t>
            </a:r>
            <a:r>
              <a:rPr lang="fa-IR" sz="2400" dirty="0" smtClean="0">
                <a:solidFill>
                  <a:srgbClr val="C12D9A"/>
                </a:solidFill>
                <a:latin typeface="Arial" pitchFamily="34" charset="0"/>
                <a:cs typeface="Arial" pitchFamily="34" charset="0"/>
              </a:rPr>
              <a:t>نشانه حفظ شده از تجربه الگوبرداری  </a:t>
            </a:r>
            <a:r>
              <a:rPr lang="fa-IR" sz="2400" dirty="0" smtClean="0">
                <a:latin typeface="Arial" pitchFamily="34" charset="0"/>
                <a:cs typeface="Arial" pitchFamily="34" charset="0"/>
              </a:rPr>
              <a:t>به عنوان سرمشقی عمل می کنند که رفتار فرد با آن مقایسه می شود.</a:t>
            </a:r>
            <a:endParaRPr lang="en-US" sz="2400" dirty="0" smtClean="0">
              <a:latin typeface="Arial" pitchFamily="34" charset="0"/>
              <a:cs typeface="Arial" pitchFamily="34" charset="0"/>
            </a:endParaRPr>
          </a:p>
          <a:p>
            <a:pPr algn="r" rtl="1"/>
            <a:r>
              <a:rPr lang="fa-IR" sz="2400" dirty="0" smtClean="0">
                <a:latin typeface="Arial" pitchFamily="34" charset="0"/>
                <a:cs typeface="Arial" pitchFamily="34" charset="0"/>
              </a:rPr>
              <a:t>حفظ نمادین تجربه  الگوبرداری یک </a:t>
            </a:r>
            <a:r>
              <a:rPr lang="fa-IR" sz="2400" dirty="0" smtClean="0">
                <a:solidFill>
                  <a:srgbClr val="C12D9A"/>
                </a:solidFill>
                <a:latin typeface="Arial" pitchFamily="34" charset="0"/>
                <a:cs typeface="Arial" pitchFamily="34" charset="0"/>
              </a:rPr>
              <a:t>حلقه "بازخوردی" </a:t>
            </a:r>
            <a:r>
              <a:rPr lang="fa-IR" sz="2400" dirty="0" smtClean="0">
                <a:latin typeface="Arial" pitchFamily="34" charset="0"/>
                <a:cs typeface="Arial" pitchFamily="34" charset="0"/>
              </a:rPr>
              <a:t>می سازد که از طریق مشاهده خود و اصلاح خود به تدریج رفتار فرد را با رفتار الگو همسان میکند.</a:t>
            </a:r>
            <a:endParaRPr lang="en-US" sz="2400" dirty="0" smtClean="0">
              <a:latin typeface="Arial" pitchFamily="34" charset="0"/>
              <a:cs typeface="Arial" pitchFamily="34" charset="0"/>
            </a:endParaRPr>
          </a:p>
          <a:p>
            <a:pPr algn="r" rtl="1"/>
            <a:endParaRPr lang="fa-IR"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77500" lnSpcReduction="20000"/>
          </a:bodyPr>
          <a:lstStyle/>
          <a:p>
            <a:pPr algn="r" rtl="1">
              <a:buNone/>
            </a:pPr>
            <a:r>
              <a:rPr lang="fa-IR" sz="5100" dirty="0" smtClean="0">
                <a:solidFill>
                  <a:srgbClr val="C12D9A"/>
                </a:solidFill>
                <a:latin typeface="Arial" pitchFamily="34" charset="0"/>
                <a:cs typeface="B Titr" pitchFamily="2" charset="-78"/>
              </a:rPr>
              <a:t>        فرآیندهای انگیزشی :</a:t>
            </a:r>
          </a:p>
          <a:p>
            <a:pPr algn="r" rtl="1">
              <a:buNone/>
            </a:pPr>
            <a:endParaRPr lang="en-US" sz="5100" dirty="0" smtClean="0">
              <a:solidFill>
                <a:srgbClr val="C12D9A"/>
              </a:solidFill>
              <a:latin typeface="Arial" pitchFamily="34" charset="0"/>
              <a:cs typeface="B Titr" pitchFamily="2" charset="-78"/>
            </a:endParaRPr>
          </a:p>
          <a:p>
            <a:pPr algn="r" rtl="1"/>
            <a:r>
              <a:rPr lang="fa-IR" sz="3800" dirty="0" smtClean="0">
                <a:latin typeface="Arial" pitchFamily="34" charset="0"/>
                <a:cs typeface="Arial" pitchFamily="34" charset="0"/>
              </a:rPr>
              <a:t>در نظریه بندورا، تقویت دو نقش عمده می کند:</a:t>
            </a:r>
          </a:p>
          <a:p>
            <a:pPr algn="r" rtl="1"/>
            <a:r>
              <a:rPr lang="fa-IR" sz="3800" dirty="0" smtClean="0">
                <a:solidFill>
                  <a:srgbClr val="E07AC5"/>
                </a:solidFill>
                <a:latin typeface="Arial" pitchFamily="34" charset="0"/>
                <a:cs typeface="Arial" pitchFamily="34" charset="0"/>
              </a:rPr>
              <a:t>انتظاری در مشاهده کنندگان که در موقعیت معینی عمل کنندبه احتمال زیاد تقویت</a:t>
            </a:r>
            <a:endParaRPr lang="en-US" sz="3800" dirty="0" smtClean="0">
              <a:latin typeface="Arial" pitchFamily="34" charset="0"/>
              <a:cs typeface="Arial" pitchFamily="34" charset="0"/>
            </a:endParaRPr>
          </a:p>
          <a:p>
            <a:pPr algn="r" rtl="1"/>
            <a:r>
              <a:rPr lang="fa-IR" sz="3800" dirty="0" smtClean="0">
                <a:solidFill>
                  <a:srgbClr val="E07AC5"/>
                </a:solidFill>
                <a:latin typeface="Arial" pitchFamily="34" charset="0"/>
                <a:cs typeface="Arial" pitchFamily="34" charset="0"/>
              </a:rPr>
              <a:t>نقش یک مشوق را برای تبدیل یادگیری به عملکرد</a:t>
            </a:r>
            <a:endParaRPr lang="en-US" sz="3800" dirty="0" smtClean="0">
              <a:latin typeface="Arial" pitchFamily="34" charset="0"/>
              <a:cs typeface="Arial" pitchFamily="34" charset="0"/>
            </a:endParaRPr>
          </a:p>
          <a:p>
            <a:pPr algn="r" rtl="1"/>
            <a:r>
              <a:rPr lang="fa-IR" sz="3800" dirty="0" smtClean="0">
                <a:latin typeface="Arial" pitchFamily="34" charset="0"/>
                <a:cs typeface="Arial" pitchFamily="34" charset="0"/>
              </a:rPr>
              <a:t>طبق نظر بندورا،نه تنها تقویت برای وقوع یادگیری ضرورت ندارد بلکه تجربه مستقیم نیز برای ایجاد یادگیری لازم نیست.مشاهده کننده  می تواند به سادگی از راه  مشاهده پیامد های رفتار دیگران بیاموزد،اطلاعات آموخته شده را به صورت نمادی در حافظه خود ذخیره کند،و وقتی که به نفعش باشد آن اطلاعات را مورد استفاده قرار دهد.(تقویت یا تنبیه جانشینی به اندازه تقویت یا تنبیه مستقیم موثر است)</a:t>
            </a:r>
            <a:endParaRPr lang="en-US" sz="3800" dirty="0" smtClean="0">
              <a:latin typeface="Arial" pitchFamily="34" charset="0"/>
              <a:cs typeface="Arial" pitchFamily="34" charset="0"/>
            </a:endParaRPr>
          </a:p>
          <a:p>
            <a:pPr algn="r" rtl="1">
              <a:buNone/>
            </a:pPr>
            <a:r>
              <a:rPr lang="fa-IR" sz="3800" dirty="0" smtClean="0">
                <a:latin typeface="Arial" pitchFamily="34" charset="0"/>
                <a:cs typeface="Arial" pitchFamily="34" charset="0"/>
              </a:rPr>
              <a:t> </a:t>
            </a:r>
            <a:endParaRPr lang="en-US" sz="3800" dirty="0" smtClean="0">
              <a:latin typeface="Arial" pitchFamily="34" charset="0"/>
              <a:cs typeface="Arial" pitchFamily="34" charset="0"/>
            </a:endParaRPr>
          </a:p>
          <a:p>
            <a:pPr algn="r" rtl="1"/>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00200"/>
            <a:ext cx="8183880" cy="3581400"/>
          </a:xfrm>
        </p:spPr>
        <p:txBody>
          <a:bodyPr>
            <a:normAutofit/>
          </a:bodyPr>
          <a:lstStyle/>
          <a:p>
            <a:pPr algn="r" rtl="1">
              <a:lnSpc>
                <a:spcPct val="150000"/>
              </a:lnSpc>
            </a:pPr>
            <a:r>
              <a:rPr lang="fa-IR" sz="2000" dirty="0" smtClean="0">
                <a:latin typeface="Arial" pitchFamily="34" charset="0"/>
                <a:cs typeface="B Titr" pitchFamily="2" charset="-78"/>
              </a:rPr>
              <a:t> اگر یادگیری از راه مشاهده موفقیت کسب نکرده باشد،شاید به این علت است که یادگیرنده به فعالیت هایی از الگو که قرار بوده است یاد گرفته شوند توجه نکرده است،یا آنها را به یاد نسپرده ،یا از لحاظ جسمی توانایی انجام آن را نداشته است ،یا مشوق های مناسب رابرای انجام آنها در اختیار نداشته است.</a:t>
            </a:r>
          </a:p>
          <a:p>
            <a:pPr algn="r" rtl="1"/>
            <a:endParaRPr lang="fa-IR" sz="2000" dirty="0" smtClean="0">
              <a:solidFill>
                <a:srgbClr val="C12D9A"/>
              </a:solidFill>
              <a:latin typeface="Arial" pitchFamily="34" charset="0"/>
              <a:cs typeface="B Titr" pitchFamily="2" charset="-78"/>
            </a:endParaRPr>
          </a:p>
          <a:p>
            <a:pPr algn="r" rtl="1"/>
            <a:endParaRPr lang="fa-IR" sz="2000" dirty="0" smtClean="0">
              <a:solidFill>
                <a:srgbClr val="C12D9A"/>
              </a:solidFill>
              <a:latin typeface="Arial" pitchFamily="34" charset="0"/>
              <a:cs typeface="B Titr" pitchFamily="2" charset="-78"/>
            </a:endParaRPr>
          </a:p>
          <a:p>
            <a:pPr algn="r" rtl="1"/>
            <a:r>
              <a:rPr lang="fa-IR" sz="2000" dirty="0" smtClean="0">
                <a:solidFill>
                  <a:srgbClr val="C12D9A"/>
                </a:solidFill>
                <a:latin typeface="Arial" pitchFamily="34" charset="0"/>
                <a:cs typeface="B Titr" pitchFamily="2" charset="-78"/>
              </a:rPr>
              <a:t>توجه + یاد سپاری + توان باز آفرینی + عوامل انگیزشی</a:t>
            </a:r>
            <a:endParaRPr lang="en-US" sz="2000" dirty="0" smtClean="0">
              <a:solidFill>
                <a:srgbClr val="C12D9A"/>
              </a:solidFill>
              <a:latin typeface="Arial" pitchFamily="34" charset="0"/>
              <a:cs typeface="B Titr" pitchFamily="2" charset="-78"/>
            </a:endParaRPr>
          </a:p>
          <a:p>
            <a:pPr algn="r" rtl="1"/>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شناختي.bmp"/>
          <p:cNvPicPr>
            <a:picLocks noChangeAspect="1" noChangeArrowheads="1"/>
          </p:cNvPicPr>
          <p:nvPr/>
        </p:nvPicPr>
        <p:blipFill>
          <a:blip r:embed="rId2" cstate="print"/>
          <a:srcRect/>
          <a:stretch>
            <a:fillRect/>
          </a:stretch>
        </p:blipFill>
        <p:spPr bwMode="auto">
          <a:xfrm>
            <a:off x="-1" y="0"/>
            <a:ext cx="9927771" cy="6858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a:bodyPr>
          <a:lstStyle/>
          <a:p>
            <a:pPr algn="r" rtl="1">
              <a:lnSpc>
                <a:spcPct val="200000"/>
              </a:lnSpc>
              <a:buNone/>
            </a:pPr>
            <a:r>
              <a:rPr lang="fa-IR" sz="2400" dirty="0" smtClean="0">
                <a:solidFill>
                  <a:srgbClr val="C12D9A"/>
                </a:solidFill>
                <a:latin typeface="Arial" pitchFamily="34" charset="0"/>
                <a:cs typeface="Arial" pitchFamily="34" charset="0"/>
              </a:rPr>
              <a:t>بنیادی ترین سوال روان شناسی :علت رفتار آدمیان چیست؟</a:t>
            </a:r>
            <a:endParaRPr lang="en-US" sz="2400" dirty="0" smtClean="0">
              <a:solidFill>
                <a:srgbClr val="C12D9A"/>
              </a:solidFill>
              <a:latin typeface="Arial" pitchFamily="34" charset="0"/>
              <a:cs typeface="Arial" pitchFamily="34" charset="0"/>
            </a:endParaRPr>
          </a:p>
          <a:p>
            <a:pPr algn="r" rtl="1">
              <a:lnSpc>
                <a:spcPct val="200000"/>
              </a:lnSpc>
              <a:buFont typeface="Arial" pitchFamily="34" charset="0"/>
              <a:buChar char="•"/>
            </a:pPr>
            <a:r>
              <a:rPr lang="fa-IR" sz="2400" dirty="0" smtClean="0">
                <a:latin typeface="Arial" pitchFamily="34" charset="0"/>
                <a:cs typeface="Arial" pitchFamily="34" charset="0"/>
              </a:rPr>
              <a:t>محیط گرایان (تجربه گرایان /  مثلا اسکینر)←رفتار تابعی از وابستگی های تقویتی محیط است </a:t>
            </a:r>
            <a:endParaRPr lang="en-US" sz="2400" dirty="0" smtClean="0">
              <a:latin typeface="Arial" pitchFamily="34" charset="0"/>
              <a:cs typeface="Arial" pitchFamily="34" charset="0"/>
            </a:endParaRPr>
          </a:p>
          <a:p>
            <a:pPr algn="r" rtl="1">
              <a:lnSpc>
                <a:spcPct val="200000"/>
              </a:lnSpc>
              <a:buFont typeface="Arial" pitchFamily="34" charset="0"/>
              <a:buChar char="•"/>
            </a:pPr>
            <a:r>
              <a:rPr lang="fa-IR" sz="2400" dirty="0" smtClean="0">
                <a:latin typeface="Arial" pitchFamily="34" charset="0"/>
                <a:cs typeface="Arial" pitchFamily="34" charset="0"/>
              </a:rPr>
              <a:t>فطرت گرایان ←رفتار تابعی از صفات ،سرشت ها یا حتی اندیشه های فرد است</a:t>
            </a:r>
            <a:endParaRPr lang="en-US" sz="2400" dirty="0" smtClean="0">
              <a:latin typeface="Arial" pitchFamily="34" charset="0"/>
              <a:cs typeface="Arial" pitchFamily="34" charset="0"/>
            </a:endParaRPr>
          </a:p>
          <a:p>
            <a:pPr algn="r" rtl="1">
              <a:lnSpc>
                <a:spcPct val="200000"/>
              </a:lnSpc>
              <a:buFont typeface="Arial" pitchFamily="34" charset="0"/>
              <a:buChar char="•"/>
            </a:pPr>
            <a:r>
              <a:rPr lang="fa-IR" sz="2400" dirty="0" smtClean="0">
                <a:latin typeface="Arial" pitchFamily="34" charset="0"/>
                <a:cs typeface="Arial" pitchFamily="34" charset="0"/>
              </a:rPr>
              <a:t>هستی گرایان(اگزیستانسیالیست ها ) ← تاکید بر انتخاب آزاد فرد  ←آنچه </a:t>
            </a:r>
          </a:p>
          <a:p>
            <a:pPr algn="r" rtl="1">
              <a:lnSpc>
                <a:spcPct val="200000"/>
              </a:lnSpc>
              <a:buNone/>
            </a:pPr>
            <a:r>
              <a:rPr lang="fa-IR" sz="2400" dirty="0" smtClean="0">
                <a:latin typeface="Arial" pitchFamily="34" charset="0"/>
                <a:cs typeface="Arial" pitchFamily="34" charset="0"/>
              </a:rPr>
              <a:t>   می خواهند را انجام می دهند</a:t>
            </a:r>
            <a:endParaRPr lang="en-US" sz="2400" dirty="0" smtClean="0">
              <a:latin typeface="Arial" pitchFamily="34" charset="0"/>
              <a:cs typeface="Arial" pitchFamily="34" charset="0"/>
            </a:endParaRPr>
          </a:p>
          <a:p>
            <a:pPr algn="r" rtl="1">
              <a:buNone/>
            </a:pPr>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76200"/>
            <a:ext cx="8183880" cy="4187952"/>
          </a:xfrm>
        </p:spPr>
        <p:txBody>
          <a:bodyPr>
            <a:noAutofit/>
          </a:bodyPr>
          <a:lstStyle/>
          <a:p>
            <a:pPr algn="r" rtl="1">
              <a:lnSpc>
                <a:spcPct val="150000"/>
              </a:lnSpc>
              <a:buNone/>
            </a:pPr>
            <a:endParaRPr lang="en-US" sz="2400" dirty="0" smtClean="0">
              <a:latin typeface="Arial" pitchFamily="34" charset="0"/>
              <a:cs typeface="Arial" pitchFamily="34" charset="0"/>
            </a:endParaRPr>
          </a:p>
          <a:p>
            <a:pPr algn="r" rtl="1">
              <a:lnSpc>
                <a:spcPct val="150000"/>
              </a:lnSpc>
            </a:pPr>
            <a:r>
              <a:rPr lang="fa-IR" sz="2400" dirty="0" smtClean="0">
                <a:latin typeface="Arial" pitchFamily="34" charset="0"/>
                <a:cs typeface="Arial" pitchFamily="34" charset="0"/>
              </a:rPr>
              <a:t>سیستم نظم دهی دو جانبه :ارگانیسم هم موضوع کنترل است و هم  عامل کنترل</a:t>
            </a:r>
            <a:endParaRPr lang="en-US" sz="2400" dirty="0" smtClean="0">
              <a:latin typeface="Arial" pitchFamily="34" charset="0"/>
              <a:cs typeface="Arial" pitchFamily="34" charset="0"/>
            </a:endParaRPr>
          </a:p>
          <a:p>
            <a:pPr marL="457200" indent="-457200" algn="r" rtl="1">
              <a:lnSpc>
                <a:spcPct val="150000"/>
              </a:lnSpc>
              <a:buFont typeface="+mj-lt"/>
              <a:buAutoNum type="arabicPeriod"/>
            </a:pPr>
            <a:r>
              <a:rPr lang="fa-IR" sz="2400" dirty="0" smtClean="0">
                <a:latin typeface="Arial" pitchFamily="34" charset="0"/>
                <a:cs typeface="Arial" pitchFamily="34" charset="0"/>
              </a:rPr>
              <a:t>طبق نظر بندورا،افراد می توانند با عمل کردن به راه های معین بر محیط تاثیر بگذارند و محیط تغییر یافته به نوبه خود ،رفتار بعدی آنها را تحت تاثیر قرار می دهد.</a:t>
            </a:r>
            <a:endParaRPr lang="en-US" sz="2400" dirty="0" smtClean="0">
              <a:latin typeface="Arial" pitchFamily="34" charset="0"/>
              <a:cs typeface="Arial" pitchFamily="34" charset="0"/>
            </a:endParaRPr>
          </a:p>
          <a:p>
            <a:pPr marL="457200" indent="-457200" algn="r" rtl="1">
              <a:lnSpc>
                <a:spcPct val="150000"/>
              </a:lnSpc>
              <a:buFont typeface="+mj-lt"/>
              <a:buAutoNum type="arabicPeriod"/>
            </a:pPr>
            <a:r>
              <a:rPr lang="fa-IR" sz="2400" dirty="0" smtClean="0">
                <a:latin typeface="Arial" pitchFamily="34" charset="0"/>
                <a:cs typeface="Arial" pitchFamily="34" charset="0"/>
              </a:rPr>
              <a:t>اگر چه بین افراد ، محیط و رفتار کنش متقابل وجود دارد،هر یک از این اجزا در یک زمان معین می تواند از اجزای دیگر تاثیرگذارتر باشد.</a:t>
            </a:r>
            <a:endParaRPr lang="en-US" sz="2400" dirty="0" smtClean="0">
              <a:latin typeface="Arial" pitchFamily="34" charset="0"/>
              <a:cs typeface="Arial" pitchFamily="34" charset="0"/>
            </a:endParaRPr>
          </a:p>
          <a:p>
            <a:pPr marL="457200" indent="-457200" algn="r" rtl="1">
              <a:lnSpc>
                <a:spcPct val="150000"/>
              </a:lnSpc>
              <a:buFont typeface="+mj-lt"/>
              <a:buAutoNum type="arabicPeriod"/>
            </a:pPr>
            <a:r>
              <a:rPr lang="fa-IR" sz="2400" dirty="0" smtClean="0">
                <a:latin typeface="Arial" pitchFamily="34" charset="0"/>
                <a:cs typeface="Arial" pitchFamily="34" charset="0"/>
              </a:rPr>
              <a:t>مطالعات زیادی نشان داده اند که رفتار آدمیان ،بیشتر از آنچه که عملا اتفاق می افتد ،به وسیله باورهای مربوط به آنچه اتفاق می افتد ،هدایت می شود</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lham\Desktop\بندورا\بندورا\graphic66[1].png"/>
          <p:cNvPicPr>
            <a:picLocks noChangeAspect="1" noChangeArrowheads="1"/>
          </p:cNvPicPr>
          <p:nvPr/>
        </p:nvPicPr>
        <p:blipFill>
          <a:blip r:embed="rId2" cstate="print"/>
          <a:srcRect/>
          <a:stretch>
            <a:fillRect/>
          </a:stretch>
        </p:blipFill>
        <p:spPr bwMode="auto">
          <a:xfrm>
            <a:off x="381000" y="3599252"/>
            <a:ext cx="4724400" cy="2423695"/>
          </a:xfrm>
          <a:prstGeom prst="rect">
            <a:avLst/>
          </a:prstGeom>
          <a:noFill/>
        </p:spPr>
      </p:pic>
      <p:sp>
        <p:nvSpPr>
          <p:cNvPr id="5" name="TextBox 4"/>
          <p:cNvSpPr txBox="1"/>
          <p:nvPr/>
        </p:nvSpPr>
        <p:spPr>
          <a:xfrm>
            <a:off x="2133600" y="3119735"/>
            <a:ext cx="1752600" cy="461665"/>
          </a:xfrm>
          <a:prstGeom prst="rect">
            <a:avLst/>
          </a:prstGeom>
          <a:noFill/>
        </p:spPr>
        <p:txBody>
          <a:bodyPr wrap="square" rtlCol="0">
            <a:spAutoFit/>
          </a:bodyPr>
          <a:lstStyle/>
          <a:p>
            <a:r>
              <a:rPr lang="fa-IR" sz="2400" dirty="0" smtClean="0">
                <a:cs typeface="B Titr" pitchFamily="2" charset="-78"/>
              </a:rPr>
              <a:t>شخص</a:t>
            </a:r>
            <a:endParaRPr lang="en-US" sz="2400" dirty="0">
              <a:cs typeface="B Titr" pitchFamily="2" charset="-78"/>
            </a:endParaRPr>
          </a:p>
        </p:txBody>
      </p:sp>
      <p:sp>
        <p:nvSpPr>
          <p:cNvPr id="6" name="TextBox 5"/>
          <p:cNvSpPr txBox="1"/>
          <p:nvPr/>
        </p:nvSpPr>
        <p:spPr>
          <a:xfrm>
            <a:off x="4953000" y="5943601"/>
            <a:ext cx="1600200" cy="461665"/>
          </a:xfrm>
          <a:prstGeom prst="rect">
            <a:avLst/>
          </a:prstGeom>
          <a:noFill/>
        </p:spPr>
        <p:txBody>
          <a:bodyPr wrap="square" rtlCol="0">
            <a:spAutoFit/>
          </a:bodyPr>
          <a:lstStyle/>
          <a:p>
            <a:r>
              <a:rPr lang="fa-IR" sz="2400" dirty="0" smtClean="0">
                <a:cs typeface="B Titr" pitchFamily="2" charset="-78"/>
              </a:rPr>
              <a:t>محیط</a:t>
            </a:r>
            <a:endParaRPr lang="en-US" sz="2400" dirty="0">
              <a:cs typeface="B Titr" pitchFamily="2" charset="-78"/>
            </a:endParaRPr>
          </a:p>
        </p:txBody>
      </p:sp>
      <p:sp>
        <p:nvSpPr>
          <p:cNvPr id="7" name="TextBox 6"/>
          <p:cNvSpPr txBox="1"/>
          <p:nvPr/>
        </p:nvSpPr>
        <p:spPr>
          <a:xfrm>
            <a:off x="381000" y="5968425"/>
            <a:ext cx="1295400" cy="461665"/>
          </a:xfrm>
          <a:prstGeom prst="rect">
            <a:avLst/>
          </a:prstGeom>
          <a:noFill/>
        </p:spPr>
        <p:txBody>
          <a:bodyPr wrap="square" rtlCol="0">
            <a:spAutoFit/>
          </a:bodyPr>
          <a:lstStyle/>
          <a:p>
            <a:r>
              <a:rPr lang="fa-IR" sz="2400" dirty="0" smtClean="0">
                <a:cs typeface="B Titr" pitchFamily="2" charset="-78"/>
              </a:rPr>
              <a:t>رفتار</a:t>
            </a:r>
            <a:endParaRPr lang="en-US" sz="2400" dirty="0">
              <a:cs typeface="B Titr" pitchFamily="2" charset="-78"/>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882584"/>
            <a:ext cx="2438400" cy="2927416"/>
          </a:xfrm>
          <a:prstGeom prst="roundRect">
            <a:avLst>
              <a:gd name="adj" fmla="val 8594"/>
            </a:avLst>
          </a:prstGeom>
          <a:solidFill>
            <a:srgbClr val="FFFFFF">
              <a:shade val="85000"/>
            </a:srgbClr>
          </a:solidFill>
          <a:ln>
            <a:gradFill>
              <a:gsLst>
                <a:gs pos="0">
                  <a:schemeClr val="accent1">
                    <a:tint val="66000"/>
                    <a:satMod val="160000"/>
                  </a:schemeClr>
                </a:gs>
                <a:gs pos="25000">
                  <a:schemeClr val="accent1">
                    <a:tint val="44500"/>
                    <a:satMod val="160000"/>
                  </a:schemeClr>
                </a:gs>
                <a:gs pos="100000">
                  <a:schemeClr val="accent1">
                    <a:tint val="23500"/>
                    <a:satMod val="160000"/>
                  </a:schemeClr>
                </a:gs>
              </a:gsLst>
              <a:lin ang="5400000" scaled="0"/>
            </a:gradFill>
          </a:ln>
          <a:effectLst>
            <a:innerShdw blurRad="63500" dist="50800" dir="8100000">
              <a:prstClr val="black">
                <a:alpha val="50000"/>
              </a:prstClr>
            </a:innerShdw>
            <a:reflection blurRad="12700" stA="38000" endPos="28000" dist="5000" dir="5400000" sy="-100000" algn="bl" rotWithShape="0"/>
          </a:effectLst>
          <a:scene3d>
            <a:camera prst="obliqueTopLeft"/>
            <a:lightRig rig="threePt" dir="t"/>
          </a:scene3d>
          <a:sp3d>
            <a:bevelT w="152400" h="50800" prst="softRound"/>
            <a:bevelB/>
          </a:sp3d>
        </p:spPr>
      </p:pic>
      <p:sp>
        <p:nvSpPr>
          <p:cNvPr id="9" name="Rectangle 8"/>
          <p:cNvSpPr/>
          <p:nvPr/>
        </p:nvSpPr>
        <p:spPr>
          <a:xfrm>
            <a:off x="1282147" y="381000"/>
            <a:ext cx="4128053" cy="846386"/>
          </a:xfrm>
          <a:prstGeom prst="rect">
            <a:avLst/>
          </a:prstGeom>
        </p:spPr>
        <p:txBody>
          <a:bodyPr wrap="none">
            <a:spAutoFit/>
          </a:bodyPr>
          <a:lstStyle/>
          <a:p>
            <a:pPr algn="r" rtl="1">
              <a:lnSpc>
                <a:spcPct val="200000"/>
              </a:lnSpc>
              <a:buNone/>
            </a:pPr>
            <a:r>
              <a:rPr lang="fa-IR" sz="2800" dirty="0" smtClean="0">
                <a:solidFill>
                  <a:srgbClr val="7E4E99"/>
                </a:solidFill>
                <a:latin typeface="Arial" pitchFamily="34" charset="0"/>
                <a:cs typeface="B Titr" pitchFamily="2" charset="-78"/>
              </a:rPr>
              <a:t>جبر متقابل یا تعیین گری متقابل </a:t>
            </a:r>
            <a:endParaRPr lang="en-US" sz="2800" dirty="0" smtClean="0">
              <a:solidFill>
                <a:srgbClr val="7E4E99"/>
              </a:solidFill>
              <a:latin typeface="Arial" pitchFamily="34" charset="0"/>
              <a:cs typeface="B Titr" pitchFamily="2" charset="-78"/>
            </a:endParaRPr>
          </a:p>
        </p:txBody>
      </p:sp>
      <p:sp>
        <p:nvSpPr>
          <p:cNvPr id="10" name="Rectangle 9"/>
          <p:cNvSpPr/>
          <p:nvPr/>
        </p:nvSpPr>
        <p:spPr>
          <a:xfrm>
            <a:off x="609600" y="1466671"/>
            <a:ext cx="4800600" cy="1631216"/>
          </a:xfrm>
          <a:prstGeom prst="rect">
            <a:avLst/>
          </a:prstGeom>
        </p:spPr>
        <p:txBody>
          <a:bodyPr wrap="square">
            <a:spAutoFit/>
          </a:bodyPr>
          <a:lstStyle/>
          <a:p>
            <a:pPr algn="r" rtl="1"/>
            <a:r>
              <a:rPr lang="fa-IR" sz="2000" dirty="0" smtClean="0">
                <a:latin typeface="Arial" pitchFamily="34" charset="0"/>
                <a:cs typeface="Arial" pitchFamily="34" charset="0"/>
              </a:rPr>
              <a:t>مفهوم جبر گرایی یا تعیین گری متقابل بندورا حاکی از این است که رفتار ،محیط،و افراد ( و باورهایشان)با هم تعامل می کنند و این کنش متقابل سه جانبه باید فهمیده شود تا اینکه کارکرد روانی فرد و رفتار او به خوبی درک گردد.</a:t>
            </a:r>
            <a:endParaRPr lang="en-US" sz="2000" dirty="0">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additive="base">
                                        <p:cTn id="12" dur="500" fill="hold"/>
                                        <p:tgtEl>
                                          <p:spTgt spid="2050"/>
                                        </p:tgtEl>
                                        <p:attrNameLst>
                                          <p:attrName>ppt_x</p:attrName>
                                        </p:attrNameLst>
                                      </p:cBhvr>
                                      <p:tavLst>
                                        <p:tav tm="0">
                                          <p:val>
                                            <p:strVal val="#ppt_x"/>
                                          </p:val>
                                        </p:tav>
                                        <p:tav tm="100000">
                                          <p:val>
                                            <p:strVal val="#ppt_x"/>
                                          </p:val>
                                        </p:tav>
                                      </p:tavLst>
                                    </p:anim>
                                    <p:anim calcmode="lin" valueType="num">
                                      <p:cBhvr additive="base">
                                        <p:cTn id="1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normAutofit lnSpcReduction="10000"/>
          </a:bodyPr>
          <a:lstStyle/>
          <a:p>
            <a:pPr algn="r" rtl="1">
              <a:buNone/>
            </a:pPr>
            <a:r>
              <a:rPr lang="fa-IR" dirty="0" smtClean="0">
                <a:solidFill>
                  <a:srgbClr val="C12D9A"/>
                </a:solidFill>
                <a:latin typeface="Arial" pitchFamily="34" charset="0"/>
                <a:cs typeface="B Titr" pitchFamily="2" charset="-78"/>
              </a:rPr>
              <a:t>      </a:t>
            </a:r>
          </a:p>
          <a:p>
            <a:pPr algn="r" rtl="1">
              <a:buNone/>
            </a:pPr>
            <a:r>
              <a:rPr lang="fa-IR" dirty="0" smtClean="0">
                <a:solidFill>
                  <a:srgbClr val="C12D9A"/>
                </a:solidFill>
                <a:latin typeface="Arial" pitchFamily="34" charset="0"/>
                <a:cs typeface="B Titr" pitchFamily="2" charset="-78"/>
              </a:rPr>
              <a:t>      خود نظم دهی رفتار</a:t>
            </a:r>
          </a:p>
          <a:p>
            <a:pPr algn="r" rtl="1">
              <a:buNone/>
            </a:pPr>
            <a:endParaRPr lang="fa-IR" dirty="0" smtClean="0">
              <a:solidFill>
                <a:srgbClr val="C12D9A"/>
              </a:solidFill>
              <a:latin typeface="Arial" pitchFamily="34" charset="0"/>
              <a:cs typeface="B Titr" pitchFamily="2" charset="-78"/>
            </a:endParaRPr>
          </a:p>
          <a:p>
            <a:pPr algn="r" rtl="1">
              <a:buNone/>
            </a:pPr>
            <a:endParaRPr lang="en-US" dirty="0" smtClean="0">
              <a:solidFill>
                <a:srgbClr val="C12D9A"/>
              </a:solidFill>
              <a:latin typeface="Arial" pitchFamily="34" charset="0"/>
              <a:cs typeface="B Titr" pitchFamily="2" charset="-78"/>
            </a:endParaRPr>
          </a:p>
          <a:p>
            <a:pPr algn="r" rtl="1">
              <a:lnSpc>
                <a:spcPct val="150000"/>
              </a:lnSpc>
            </a:pPr>
            <a:r>
              <a:rPr lang="fa-IR" sz="2400" dirty="0" smtClean="0">
                <a:latin typeface="Arial" pitchFamily="34" charset="0"/>
                <a:cs typeface="Arial" pitchFamily="34" charset="0"/>
              </a:rPr>
              <a:t>انسان از تجربه مستقیم یا غیر مستقیم (جانشینی)معیار های عملکرد را می آموزد و پس از آن این معیارها پایه ای می شوند برای ارزشیابی شخصی فرد</a:t>
            </a:r>
            <a:endParaRPr lang="en-US" sz="2400" dirty="0" smtClean="0">
              <a:latin typeface="Arial" pitchFamily="34" charset="0"/>
              <a:cs typeface="Arial" pitchFamily="34" charset="0"/>
            </a:endParaRPr>
          </a:p>
          <a:p>
            <a:pPr algn="r" rtl="1">
              <a:lnSpc>
                <a:spcPct val="150000"/>
              </a:lnSpc>
            </a:pPr>
            <a:r>
              <a:rPr lang="fa-IR" sz="2400" dirty="0" smtClean="0">
                <a:latin typeface="Arial" pitchFamily="34" charset="0"/>
                <a:cs typeface="Arial" pitchFamily="34" charset="0"/>
              </a:rPr>
              <a:t>معیار های فرد می توانند از تجربه مستقیم او با تقویت ، از طریق ارزش زیاد قایل شدن برای رفتارهایی که در کسب ستایش از افراد محیط زندگی مانند والدین موثر بوده اند ،کسب شوند.همچنین از راه مشاهده رفتارهایی که برای آن دیگران تقویت می شوند،معیارهای شخصی به طور غیر مستقیم یا جانشینی ایجاد می گردند.</a:t>
            </a:r>
            <a:endParaRPr lang="en-US" sz="2400" dirty="0" smtClean="0">
              <a:latin typeface="Arial" pitchFamily="34" charset="0"/>
              <a:cs typeface="Arial" pitchFamily="34" charset="0"/>
            </a:endParaRPr>
          </a:p>
          <a:p>
            <a:pPr algn="r"/>
            <a:endParaRPr lang="fa-I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4648"/>
            <a:ext cx="7848600" cy="4187952"/>
          </a:xfrm>
        </p:spPr>
        <p:txBody>
          <a:bodyPr>
            <a:normAutofit/>
          </a:bodyPr>
          <a:lstStyle/>
          <a:p>
            <a:pPr algn="r" rtl="1"/>
            <a:r>
              <a:rPr lang="fa-IR" sz="2400" dirty="0" smtClean="0">
                <a:latin typeface="Arial" pitchFamily="34" charset="0"/>
                <a:cs typeface="Arial" pitchFamily="34" charset="0"/>
              </a:rPr>
              <a:t>بندورا معتقد است که تقویت درونی حاصل از ارزشیابی شخصی یا خود ارزشیابی ازتقویت بیرونی فراهم آمده به توسط دیگران بسیار نیرومندتر است.</a:t>
            </a:r>
            <a:endParaRPr lang="en-US" sz="2400" dirty="0" smtClean="0">
              <a:latin typeface="Arial" pitchFamily="34" charset="0"/>
              <a:cs typeface="Arial" pitchFamily="34" charset="0"/>
            </a:endParaRPr>
          </a:p>
          <a:p>
            <a:pPr algn="r" rtl="1"/>
            <a:r>
              <a:rPr lang="fa-IR" sz="2400" dirty="0" smtClean="0">
                <a:latin typeface="Arial" pitchFamily="34" charset="0"/>
                <a:cs typeface="Arial" pitchFamily="34" charset="0"/>
              </a:rPr>
              <a:t>رفتار شخصا تقویت شده بهتر از رفتار از بیرون تقویت شده نگهداری</a:t>
            </a:r>
          </a:p>
          <a:p>
            <a:pPr algn="r" rtl="1">
              <a:buNone/>
            </a:pPr>
            <a:r>
              <a:rPr lang="fa-IR" sz="2400" dirty="0" smtClean="0">
                <a:latin typeface="Arial" pitchFamily="34" charset="0"/>
                <a:cs typeface="Arial" pitchFamily="34" charset="0"/>
              </a:rPr>
              <a:t> می شود.</a:t>
            </a:r>
            <a:endParaRPr lang="en-US" sz="2400" dirty="0" smtClean="0">
              <a:latin typeface="Arial" pitchFamily="34" charset="0"/>
              <a:cs typeface="Arial" pitchFamily="34" charset="0"/>
            </a:endParaRPr>
          </a:p>
          <a:p>
            <a:pPr algn="r" rtl="1"/>
            <a:r>
              <a:rPr lang="fa-IR" sz="2400" dirty="0" smtClean="0">
                <a:latin typeface="Arial" pitchFamily="34" charset="0"/>
                <a:cs typeface="Arial" pitchFamily="34" charset="0"/>
              </a:rPr>
              <a:t>معیارهای سخت ← یاس،افسردگی،دلسردی مزمن ،احساس بی ارزشی و بی هدفی </a:t>
            </a:r>
            <a:endParaRPr lang="en-US" sz="2400" dirty="0" smtClean="0">
              <a:latin typeface="Arial" pitchFamily="34" charset="0"/>
              <a:cs typeface="Arial" pitchFamily="34" charset="0"/>
            </a:endParaRPr>
          </a:p>
          <a:p>
            <a:pPr algn="r" rtl="1"/>
            <a:r>
              <a:rPr lang="fa-IR" sz="2400" dirty="0" smtClean="0">
                <a:latin typeface="Arial" pitchFamily="34" charset="0"/>
                <a:cs typeface="Arial" pitchFamily="34" charset="0"/>
              </a:rPr>
              <a:t>هدف های دارای درجه دشواری متوسط ←برانگیزنده تر و ارضا کننده تر</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676399"/>
          </a:xfrm>
        </p:spPr>
        <p:txBody>
          <a:bodyPr>
            <a:normAutofit/>
          </a:bodyPr>
          <a:lstStyle/>
          <a:p>
            <a:r>
              <a:rPr lang="fa-IR" sz="3200" dirty="0" smtClean="0">
                <a:solidFill>
                  <a:srgbClr val="C12D9A"/>
                </a:solidFill>
                <a:cs typeface="B Titr" pitchFamily="2" charset="-78"/>
              </a:rPr>
              <a:t>  یادگیری مشاهده ای :</a:t>
            </a:r>
            <a:br>
              <a:rPr lang="fa-IR" sz="3200" dirty="0" smtClean="0">
                <a:solidFill>
                  <a:srgbClr val="C12D9A"/>
                </a:solidFill>
                <a:cs typeface="B Titr" pitchFamily="2" charset="-78"/>
              </a:rPr>
            </a:br>
            <a:endParaRPr lang="en-US" sz="3200" dirty="0">
              <a:solidFill>
                <a:srgbClr val="C12D9A"/>
              </a:solidFill>
              <a:cs typeface="B Titr" pitchFamily="2" charset="-78"/>
            </a:endParaRPr>
          </a:p>
        </p:txBody>
      </p:sp>
      <p:sp>
        <p:nvSpPr>
          <p:cNvPr id="3" name="Subtitle 2"/>
          <p:cNvSpPr>
            <a:spLocks noGrp="1"/>
          </p:cNvSpPr>
          <p:nvPr>
            <p:ph type="subTitle" idx="1"/>
          </p:nvPr>
        </p:nvSpPr>
        <p:spPr>
          <a:xfrm>
            <a:off x="381000" y="1905000"/>
            <a:ext cx="8001000" cy="5181600"/>
          </a:xfrm>
        </p:spPr>
        <p:txBody>
          <a:bodyPr>
            <a:normAutofit/>
          </a:bodyPr>
          <a:lstStyle/>
          <a:p>
            <a:pPr rtl="1">
              <a:lnSpc>
                <a:spcPct val="150000"/>
              </a:lnSpc>
            </a:pPr>
            <a:r>
              <a:rPr lang="fa-IR" sz="2400" dirty="0" smtClean="0">
                <a:solidFill>
                  <a:schemeClr val="tx1"/>
                </a:solidFill>
                <a:latin typeface="Arial" pitchFamily="34" charset="0"/>
                <a:cs typeface="Arial" pitchFamily="34" charset="0"/>
              </a:rPr>
              <a:t>  انسان ها از راه مشاهده ی انسان های دیگر می آموزند.</a:t>
            </a:r>
          </a:p>
          <a:p>
            <a:pPr rtl="1">
              <a:lnSpc>
                <a:spcPct val="150000"/>
              </a:lnSpc>
            </a:pPr>
            <a:r>
              <a:rPr lang="fa-IR" sz="2400" dirty="0" smtClean="0">
                <a:solidFill>
                  <a:schemeClr val="tx1"/>
                </a:solidFill>
                <a:latin typeface="Arial" pitchFamily="34" charset="0"/>
                <a:cs typeface="Arial" pitchFamily="34" charset="0"/>
              </a:rPr>
              <a:t>تعبیر از مفهوم آموزش و پرورش :</a:t>
            </a:r>
          </a:p>
          <a:p>
            <a:pPr rtl="1">
              <a:lnSpc>
                <a:spcPct val="150000"/>
              </a:lnSpc>
            </a:pPr>
            <a:r>
              <a:rPr lang="fa-IR" sz="2400" dirty="0" smtClean="0">
                <a:solidFill>
                  <a:schemeClr val="tx1"/>
                </a:solidFill>
                <a:latin typeface="Arial" pitchFamily="34" charset="0"/>
                <a:cs typeface="Arial" pitchFamily="34" charset="0"/>
              </a:rPr>
              <a:t>انتخاب بهترین سرمشق ها یا الگوها برای ارائه به شاگردان به این منظور که ویژگی های این سرمشق ها مورد مشاهده و تقلید قراربگیرند.</a:t>
            </a:r>
          </a:p>
          <a:p>
            <a:pPr rtl="1">
              <a:lnSpc>
                <a:spcPct val="150000"/>
              </a:lnSpc>
            </a:pPr>
            <a:r>
              <a:rPr lang="fa-IR" sz="2400" dirty="0" smtClean="0">
                <a:solidFill>
                  <a:schemeClr val="tx1"/>
                </a:solidFill>
                <a:latin typeface="Arial" pitchFamily="34" charset="0"/>
                <a:cs typeface="Arial" pitchFamily="34" charset="0"/>
              </a:rPr>
              <a:t>با این فرض که یک تمایل طبیعی در انسان ها برای تقلید آنچه در دیگران مشاهده می کنند وجود دارد.(تبیین فطرت گرایانه)</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7802880" cy="4187952"/>
          </a:xfrm>
        </p:spPr>
        <p:txBody>
          <a:bodyPr>
            <a:noAutofit/>
          </a:bodyPr>
          <a:lstStyle/>
          <a:p>
            <a:pPr algn="r" rtl="1">
              <a:buNone/>
            </a:pPr>
            <a:r>
              <a:rPr lang="fa-IR" sz="2400" dirty="0" smtClean="0">
                <a:solidFill>
                  <a:srgbClr val="C12D9A"/>
                </a:solidFill>
                <a:latin typeface="Arial" pitchFamily="34" charset="0"/>
                <a:cs typeface="Arial" pitchFamily="34" charset="0"/>
              </a:rPr>
              <a:t>عوامل موثر در خود نظم دهی :</a:t>
            </a:r>
          </a:p>
          <a:p>
            <a:pPr algn="r" rtl="1">
              <a:buNone/>
            </a:pPr>
            <a:endParaRPr lang="en-US" sz="2400" dirty="0" smtClean="0">
              <a:solidFill>
                <a:srgbClr val="C12D9A"/>
              </a:solidFill>
              <a:latin typeface="Arial" pitchFamily="34" charset="0"/>
              <a:cs typeface="Arial" pitchFamily="34" charset="0"/>
            </a:endParaRPr>
          </a:p>
          <a:p>
            <a:pPr algn="r" rtl="1">
              <a:buNone/>
            </a:pPr>
            <a:r>
              <a:rPr lang="fa-IR" sz="2400" dirty="0" smtClean="0">
                <a:latin typeface="Arial" pitchFamily="34" charset="0"/>
                <a:cs typeface="Arial" pitchFamily="34" charset="0"/>
              </a:rPr>
              <a:t>1-معیارهای عملکرد درونی شده </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2-کارآمدی شخصی تصوری یا خود کارآمدی تصوری (باور های فرد درباره توانایی هایش در انجام امور ) </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توفیق ها / شکست ها ی خود فرد / مشاهده موفقیت و شکست افراد شبیه خود / ترغیب کلامی←کارآمدی شخصی تصوری</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افراد دارای کار آمدی شخصی تصوری سطح بالا:</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کوشش بیشتر</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موفقیت  بیشتر </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پشتکار بیشتر </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ترس کمتر</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کنترل بیشتر بر امور</a:t>
            </a:r>
            <a:endParaRPr lang="en-US" sz="2400" dirty="0" smtClean="0">
              <a:latin typeface="Arial" pitchFamily="34" charset="0"/>
              <a:cs typeface="Arial" pitchFamily="34" charset="0"/>
            </a:endParaRPr>
          </a:p>
          <a:p>
            <a:pPr algn="r" rtl="1">
              <a:buNone/>
            </a:pPr>
            <a:r>
              <a:rPr lang="fa-IR" sz="2400" dirty="0" smtClean="0">
                <a:latin typeface="Arial" pitchFamily="34" charset="0"/>
                <a:cs typeface="Arial" pitchFamily="34" charset="0"/>
              </a:rPr>
              <a:t>اطمینان بیشتر</a:t>
            </a:r>
            <a:endParaRPr lang="en-US" sz="2400" dirty="0" smtClean="0">
              <a:latin typeface="Arial" pitchFamily="34" charset="0"/>
              <a:cs typeface="Arial" pitchFamily="34" charset="0"/>
            </a:endParaRPr>
          </a:p>
          <a:p>
            <a:pPr algn="l" rtl="1">
              <a:buNone/>
            </a:pPr>
            <a:endParaRPr lang="fa-I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normAutofit/>
          </a:bodyPr>
          <a:lstStyle/>
          <a:p>
            <a:pPr algn="r" rtl="1">
              <a:buNone/>
            </a:pPr>
            <a:r>
              <a:rPr lang="fa-IR" dirty="0" smtClean="0">
                <a:solidFill>
                  <a:srgbClr val="C12D9A"/>
                </a:solidFill>
                <a:latin typeface="Arial" pitchFamily="34" charset="0"/>
                <a:cs typeface="B Titr" pitchFamily="2" charset="-78"/>
              </a:rPr>
              <a:t>       عملکرد اخلاقی :</a:t>
            </a:r>
          </a:p>
          <a:p>
            <a:pPr algn="r" rtl="1">
              <a:buNone/>
            </a:pPr>
            <a:endParaRPr lang="en-US" sz="2400" dirty="0" smtClean="0">
              <a:latin typeface="Arial" pitchFamily="34" charset="0"/>
              <a:cs typeface="Arial" pitchFamily="34" charset="0"/>
            </a:endParaRPr>
          </a:p>
          <a:p>
            <a:pPr algn="r" rtl="1"/>
            <a:r>
              <a:rPr lang="fa-IR" sz="2000" dirty="0" smtClean="0">
                <a:latin typeface="Arial" pitchFamily="34" charset="0"/>
                <a:cs typeface="Arial" pitchFamily="34" charset="0"/>
              </a:rPr>
              <a:t>مانند معیارهای عملکرد و خود کارآمدی  تصوری،معیاراخلاقی هم از طریق </a:t>
            </a:r>
            <a:r>
              <a:rPr lang="fa-IR" sz="2000" dirty="0" smtClean="0">
                <a:solidFill>
                  <a:srgbClr val="C12D9A"/>
                </a:solidFill>
                <a:latin typeface="Arial" pitchFamily="34" charset="0"/>
                <a:cs typeface="Arial" pitchFamily="34" charset="0"/>
              </a:rPr>
              <a:t>تعامل با الگو </a:t>
            </a:r>
            <a:r>
              <a:rPr lang="fa-IR" sz="2000" dirty="0" smtClean="0">
                <a:latin typeface="Arial" pitchFamily="34" charset="0"/>
                <a:cs typeface="Arial" pitchFamily="34" charset="0"/>
              </a:rPr>
              <a:t>رشد می کند. در رابطه با اخلاق ،والدین معمولا قواعد و قوانین اخلاقی خود  را سرمشق خود قرار می دهند و کودکان سر انجام  آنها را درونی می کنند.  </a:t>
            </a:r>
          </a:p>
          <a:p>
            <a:pPr algn="r" rtl="1">
              <a:buNone/>
            </a:pPr>
            <a:endParaRPr lang="en-US" sz="2400" dirty="0" smtClean="0">
              <a:latin typeface="Arial" pitchFamily="34" charset="0"/>
              <a:cs typeface="Arial" pitchFamily="34" charset="0"/>
            </a:endParaRPr>
          </a:p>
          <a:p>
            <a:pPr algn="r" rtl="1"/>
            <a:r>
              <a:rPr lang="fa-IR" sz="2000" dirty="0" smtClean="0">
                <a:latin typeface="Arial" pitchFamily="34" charset="0"/>
                <a:cs typeface="Arial" pitchFamily="34" charset="0"/>
              </a:rPr>
              <a:t>دور شدن از معیارهای اخلاقی سبب ایجاد تحقیر</a:t>
            </a:r>
            <a:endParaRPr lang="en-US" sz="2000" dirty="0" smtClean="0">
              <a:latin typeface="Arial" pitchFamily="34" charset="0"/>
              <a:cs typeface="Arial" pitchFamily="34" charset="0"/>
            </a:endParaRPr>
          </a:p>
          <a:p>
            <a:pPr algn="r" rtl="1"/>
            <a:r>
              <a:rPr lang="fa-IR" sz="2000" dirty="0" smtClean="0">
                <a:latin typeface="Arial" pitchFamily="34" charset="0"/>
                <a:cs typeface="Arial" pitchFamily="34" charset="0"/>
              </a:rPr>
              <a:t>هیچ تنبیهی به اندازه تحقیر خود زیان بار نیست.</a:t>
            </a:r>
          </a:p>
          <a:p>
            <a:pPr algn="r" rtl="1"/>
            <a:endParaRPr lang="fa-IR" sz="2000" dirty="0" smtClean="0">
              <a:latin typeface="Arial" pitchFamily="34" charset="0"/>
              <a:cs typeface="Arial" pitchFamily="34" charset="0"/>
            </a:endParaRPr>
          </a:p>
          <a:p>
            <a:pPr algn="r" rtl="1"/>
            <a:endParaRPr lang="fa-IR" sz="2000" dirty="0" smtClean="0">
              <a:latin typeface="Arial" pitchFamily="34" charset="0"/>
              <a:cs typeface="Arial" pitchFamily="34" charset="0"/>
            </a:endParaRPr>
          </a:p>
          <a:p>
            <a:pPr algn="r" rtl="1"/>
            <a:endParaRPr lang="fa-IR" sz="2000" dirty="0" smtClean="0">
              <a:latin typeface="Arial" pitchFamily="34" charset="0"/>
              <a:cs typeface="Arial" pitchFamily="34" charset="0"/>
            </a:endParaRPr>
          </a:p>
          <a:p>
            <a:pPr algn="r" rtl="1"/>
            <a:endParaRPr lang="fa-IR" sz="2000" dirty="0" smtClean="0">
              <a:latin typeface="Arial" pitchFamily="34" charset="0"/>
              <a:cs typeface="Arial" pitchFamily="34" charset="0"/>
            </a:endParaRPr>
          </a:p>
          <a:p>
            <a:pPr algn="r" rtl="1"/>
            <a:endParaRPr lang="en-US" sz="2000" dirty="0" smtClean="0">
              <a:latin typeface="Arial" pitchFamily="34" charset="0"/>
              <a:cs typeface="Arial" pitchFamily="34" charset="0"/>
            </a:endParaRPr>
          </a:p>
          <a:p>
            <a:pPr algn="r" rtl="1"/>
            <a:r>
              <a:rPr lang="fa-IR" sz="2000" dirty="0" smtClean="0">
                <a:latin typeface="Arial" pitchFamily="34" charset="0"/>
                <a:cs typeface="Arial" pitchFamily="34" charset="0"/>
              </a:rPr>
              <a:t>بندورا معتقد است که رفتار انسان بیشتر به وسیله موقعیتی که در آن قرار می گیرد و تفسیر او از آن موقعیت تعیین می شود .(ماهیت رفتار به موقعیت وابسته است)</a:t>
            </a:r>
            <a:endParaRPr lang="en-US" sz="2000" dirty="0" smtClean="0">
              <a:latin typeface="Arial" pitchFamily="34" charset="0"/>
              <a:cs typeface="Arial" pitchFamily="34" charset="0"/>
            </a:endParaRPr>
          </a:p>
          <a:p>
            <a:pPr algn="r" rtl="1"/>
            <a:endParaRPr lang="fa-IR" sz="2400" dirty="0">
              <a:latin typeface="Arial" pitchFamily="34" charset="0"/>
              <a:cs typeface="Arial" pitchFamily="34" charset="0"/>
            </a:endParaRPr>
          </a:p>
        </p:txBody>
      </p:sp>
      <p:pic>
        <p:nvPicPr>
          <p:cNvPr id="4" name="Picture 3" descr="C:\Users\Elham\Desktop\بندورا\بندورا\imagesCAHV2M0X.jpg"/>
          <p:cNvPicPr>
            <a:picLocks noChangeAspect="1" noChangeArrowheads="1"/>
          </p:cNvPicPr>
          <p:nvPr/>
        </p:nvPicPr>
        <p:blipFill>
          <a:blip r:embed="rId2" cstate="print"/>
          <a:srcRect/>
          <a:stretch>
            <a:fillRect/>
          </a:stretch>
        </p:blipFill>
        <p:spPr bwMode="auto">
          <a:xfrm>
            <a:off x="1104900" y="2724150"/>
            <a:ext cx="2476500" cy="184785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G_future\Pictures\Untitled12.png"/>
          <p:cNvPicPr>
            <a:picLocks noGrp="1" noChangeAspect="1" noChangeArrowheads="1"/>
          </p:cNvPicPr>
          <p:nvPr>
            <p:ph idx="1"/>
          </p:nvPr>
        </p:nvPicPr>
        <p:blipFill>
          <a:blip r:embed="rId2" cstate="print"/>
          <a:srcRect/>
          <a:stretch>
            <a:fillRect/>
          </a:stretch>
        </p:blipFill>
        <p:spPr bwMode="auto">
          <a:xfrm>
            <a:off x="2209800" y="1981200"/>
            <a:ext cx="3886197" cy="2971800"/>
          </a:xfrm>
          <a:prstGeom prst="rect">
            <a:avLst/>
          </a:prstGeom>
          <a:noFill/>
        </p:spPr>
      </p:pic>
      <p:sp>
        <p:nvSpPr>
          <p:cNvPr id="2" name="TextBox 1"/>
          <p:cNvSpPr txBox="1"/>
          <p:nvPr/>
        </p:nvSpPr>
        <p:spPr>
          <a:xfrm>
            <a:off x="3276600" y="3576935"/>
            <a:ext cx="2133600" cy="461665"/>
          </a:xfrm>
          <a:prstGeom prst="rect">
            <a:avLst/>
          </a:prstGeom>
          <a:noFill/>
        </p:spPr>
        <p:txBody>
          <a:bodyPr wrap="square" rtlCol="0">
            <a:spAutoFit/>
          </a:bodyPr>
          <a:lstStyle/>
          <a:p>
            <a:pPr algn="r" rtl="1"/>
            <a:r>
              <a:rPr lang="fa-IR" sz="2400" dirty="0" smtClean="0">
                <a:cs typeface="2  Badr" pitchFamily="2" charset="-78"/>
              </a:rPr>
              <a:t>مکانیسم های دفاعی</a:t>
            </a:r>
            <a:endParaRPr lang="en-GB" sz="2400" dirty="0">
              <a:cs typeface="2  Badr" pitchFamily="2" charset="-78"/>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1604" y="282575"/>
            <a:ext cx="7038996" cy="1470025"/>
          </a:xfrm>
        </p:spPr>
        <p:txBody>
          <a:bodyPr>
            <a:normAutofit/>
          </a:bodyPr>
          <a:lstStyle/>
          <a:p>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Subtitle 2"/>
          <p:cNvSpPr>
            <a:spLocks noGrp="1"/>
          </p:cNvSpPr>
          <p:nvPr>
            <p:ph type="subTitle" idx="1"/>
          </p:nvPr>
        </p:nvSpPr>
        <p:spPr>
          <a:xfrm>
            <a:off x="142844" y="2124060"/>
            <a:ext cx="8315356" cy="3895740"/>
          </a:xfrm>
        </p:spPr>
        <p:txBody>
          <a:bodyPr>
            <a:normAutofit/>
          </a:bodyPr>
          <a:lstStyle/>
          <a:p>
            <a:pPr algn="r" rtl="1">
              <a:lnSpc>
                <a:spcPct val="200000"/>
              </a:lnSpc>
            </a:pPr>
            <a:r>
              <a:rPr lang="fa-IR" sz="2400" dirty="0" smtClean="0">
                <a:solidFill>
                  <a:schemeClr val="tx1"/>
                </a:solidFill>
                <a:latin typeface="Arial" pitchFamily="34" charset="0"/>
                <a:cs typeface="Arial" pitchFamily="34" charset="0"/>
              </a:rPr>
              <a:t>هر چند که افراد ممکن است اصول اخلاقی قاطعی داشته باشند،</a:t>
            </a:r>
          </a:p>
          <a:p>
            <a:pPr algn="r" rtl="1">
              <a:lnSpc>
                <a:spcPct val="200000"/>
              </a:lnSpc>
            </a:pPr>
            <a:r>
              <a:rPr lang="fa-IR" sz="2400" dirty="0" smtClean="0">
                <a:solidFill>
                  <a:schemeClr val="tx1"/>
                </a:solidFill>
                <a:latin typeface="Arial" pitchFamily="34" charset="0"/>
                <a:cs typeface="Arial" pitchFamily="34" charset="0"/>
              </a:rPr>
              <a:t>مکانیسم ها(تدابیری) وجود دارند که می توان از آنها برای برحذر داشتن فرد ازسرزنش خویشتن، به خاطر اعمال سزاوار سرزنش سود جست.</a:t>
            </a:r>
          </a:p>
          <a:p>
            <a:pPr algn="r" rtl="1">
              <a:lnSpc>
                <a:spcPct val="200000"/>
              </a:lnSpc>
            </a:pPr>
            <a:r>
              <a:rPr lang="fa-IR" sz="2400" dirty="0" smtClean="0">
                <a:solidFill>
                  <a:schemeClr val="tx1"/>
                </a:solidFill>
                <a:latin typeface="Arial" pitchFamily="34" charset="0"/>
                <a:cs typeface="Arial" pitchFamily="34" charset="0"/>
              </a:rPr>
              <a:t>این مکانیسم ها افراد را قادر می سازند تا ازاصول اخلاقیشان سرپیچی کنند ،    بی آنکه خود را خوار بشمارند.</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2920" y="472440"/>
            <a:ext cx="8183880" cy="105156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442882" y="2038328"/>
            <a:ext cx="8091518" cy="4972072"/>
          </a:xfrm>
        </p:spPr>
        <p:txBody>
          <a:bodyPr>
            <a:normAutofit/>
          </a:bodyPr>
          <a:lstStyle/>
          <a:p>
            <a:pPr algn="ctr" rtl="1">
              <a:lnSpc>
                <a:spcPct val="200000"/>
              </a:lnSpc>
              <a:buNone/>
            </a:pPr>
            <a:r>
              <a:rPr lang="fa-IR" sz="3200" dirty="0" smtClean="0">
                <a:latin typeface="Arial" pitchFamily="34" charset="0"/>
                <a:cs typeface="B Titr" pitchFamily="2" charset="-78"/>
              </a:rPr>
              <a:t>توجه اخلاقی</a:t>
            </a:r>
          </a:p>
          <a:p>
            <a:pPr algn="r" rtl="1">
              <a:lnSpc>
                <a:spcPct val="200000"/>
              </a:lnSpc>
              <a:buNone/>
            </a:pPr>
            <a:r>
              <a:rPr lang="fa-IR" sz="2400" dirty="0" smtClean="0">
                <a:latin typeface="Arial" pitchFamily="34" charset="0"/>
                <a:cs typeface="Arial" pitchFamily="34" charset="0"/>
              </a:rPr>
              <a:t>رفتار قابل سرزنش فرد، به صورت وسیله ای برای هدفی بالاتر، ولذا قابل توجیه در می آید.مثال:</a:t>
            </a:r>
          </a:p>
          <a:p>
            <a:pPr algn="r" rtl="1">
              <a:lnSpc>
                <a:spcPct val="200000"/>
              </a:lnSpc>
              <a:buNone/>
            </a:pPr>
            <a:r>
              <a:rPr lang="fa-IR" sz="2400" dirty="0" smtClean="0">
                <a:latin typeface="Arial" pitchFamily="34" charset="0"/>
                <a:cs typeface="Arial" pitchFamily="34" charset="0"/>
              </a:rPr>
              <a:t>”من آن جرم را مرتکب شدم برای اینکه بتوانم برای خانواده ام غذا تهیه کنم“   </a:t>
            </a:r>
          </a:p>
          <a:p>
            <a:pPr algn="r" rtl="1">
              <a:buNone/>
            </a:pPr>
            <a:endParaRPr lang="fa-I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0034" y="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214282" y="1523984"/>
            <a:ext cx="8715436" cy="5715016"/>
          </a:xfrm>
        </p:spPr>
        <p:txBody>
          <a:bodyPr>
            <a:normAutofit/>
          </a:bodyPr>
          <a:lstStyle/>
          <a:p>
            <a:pPr algn="ctr" rtl="1">
              <a:lnSpc>
                <a:spcPct val="150000"/>
              </a:lnSpc>
              <a:buNone/>
            </a:pPr>
            <a:r>
              <a:rPr lang="fa-IR" dirty="0" smtClean="0">
                <a:cs typeface="B Titr" pitchFamily="2" charset="-78"/>
              </a:rPr>
              <a:t>برچسب زدن مدبرانه</a:t>
            </a:r>
          </a:p>
          <a:p>
            <a:pPr algn="r" rtl="1">
              <a:lnSpc>
                <a:spcPct val="150000"/>
              </a:lnSpc>
              <a:buNone/>
            </a:pPr>
            <a:r>
              <a:rPr lang="fa-IR" sz="2400" dirty="0" smtClean="0">
                <a:latin typeface="Arial" pitchFamily="34" charset="0"/>
                <a:cs typeface="Arial" pitchFamily="34" charset="0"/>
              </a:rPr>
              <a:t>با جور دیگر جلوه دادن یک عمل قابل سرزنش، فرد می تواند آن عمل را انجام دهد و به هیچ وجه احساس حقارت نکند. مثال:</a:t>
            </a:r>
          </a:p>
          <a:p>
            <a:pPr algn="r" rtl="1">
              <a:lnSpc>
                <a:spcPct val="150000"/>
              </a:lnSpc>
              <a:buNone/>
            </a:pPr>
            <a:r>
              <a:rPr lang="fa-IR" sz="2400" dirty="0" smtClean="0">
                <a:latin typeface="Arial" pitchFamily="34" charset="0"/>
                <a:cs typeface="Arial" pitchFamily="34" charset="0"/>
              </a:rPr>
              <a:t>به جای عبارت کشتار مردم به دست نیروهای متجاوز، گفته می شود ”سربازان مردم را دفع می کنند“!</a:t>
            </a:r>
          </a:p>
          <a:p>
            <a:pPr algn="r" rtl="1">
              <a:lnSpc>
                <a:spcPct val="150000"/>
              </a:lnSpc>
              <a:buNone/>
            </a:pPr>
            <a:r>
              <a:rPr lang="fa-IR" sz="2400" dirty="0" smtClean="0">
                <a:latin typeface="Arial" pitchFamily="34" charset="0"/>
                <a:cs typeface="Arial" pitchFamily="34" charset="0"/>
              </a:rPr>
              <a:t>یا به جای عنوان کردن نام مزدور آدمکش از عبارت ”افرادی با تخصص حذف آدم های مزاحم به صورت حرفه ای و مطمئن“! استفاده گردد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2920" y="243840"/>
            <a:ext cx="8183880" cy="105156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176274" y="1433490"/>
            <a:ext cx="8786874" cy="6110310"/>
          </a:xfrm>
        </p:spPr>
        <p:txBody>
          <a:bodyPr>
            <a:normAutofit/>
          </a:bodyPr>
          <a:lstStyle/>
          <a:p>
            <a:pPr algn="ctr" rtl="1">
              <a:lnSpc>
                <a:spcPct val="150000"/>
              </a:lnSpc>
              <a:buNone/>
            </a:pPr>
            <a:r>
              <a:rPr lang="fa-IR" dirty="0" smtClean="0">
                <a:latin typeface="Arial" pitchFamily="34" charset="0"/>
                <a:cs typeface="B Titr" pitchFamily="2" charset="-78"/>
              </a:rPr>
              <a:t>مقایسه سودمند</a:t>
            </a:r>
          </a:p>
          <a:p>
            <a:pPr algn="r" rtl="1">
              <a:lnSpc>
                <a:spcPct val="150000"/>
              </a:lnSpc>
              <a:buNone/>
            </a:pPr>
            <a:r>
              <a:rPr lang="fa-IR" sz="2400" dirty="0" smtClean="0">
                <a:latin typeface="Arial" pitchFamily="34" charset="0"/>
                <a:cs typeface="Arial" pitchFamily="34" charset="0"/>
              </a:rPr>
              <a:t>از راه مقایسه اعمال زشت فرد با اعمال بدتر از آن، البته من آن </a:t>
            </a:r>
          </a:p>
          <a:p>
            <a:pPr algn="r" rtl="1">
              <a:lnSpc>
                <a:spcPct val="150000"/>
              </a:lnSpc>
              <a:buNone/>
            </a:pPr>
            <a:r>
              <a:rPr lang="fa-IR" sz="2400" dirty="0" smtClean="0">
                <a:latin typeface="Arial" pitchFamily="34" charset="0"/>
                <a:cs typeface="Arial" pitchFamily="34" charset="0"/>
              </a:rPr>
              <a:t>کار را کرده ام اما ببینید فلان کس یا گروه چه کارها که نمی کنند!</a:t>
            </a:r>
          </a:p>
          <a:p>
            <a:pPr algn="r" rtl="1">
              <a:lnSpc>
                <a:spcPct val="150000"/>
              </a:lnSpc>
              <a:buNone/>
            </a:pPr>
            <a:r>
              <a:rPr lang="fa-IR" sz="2400" dirty="0" smtClean="0">
                <a:latin typeface="Arial" pitchFamily="34" charset="0"/>
                <a:cs typeface="Arial" pitchFamily="34" charset="0"/>
              </a:rPr>
              <a:t>مثال:</a:t>
            </a:r>
          </a:p>
          <a:p>
            <a:pPr algn="r" rtl="1">
              <a:lnSpc>
                <a:spcPct val="150000"/>
              </a:lnSpc>
              <a:buNone/>
            </a:pPr>
            <a:r>
              <a:rPr lang="fa-IR" sz="2400" dirty="0">
                <a:latin typeface="Arial" pitchFamily="34" charset="0"/>
                <a:cs typeface="Arial" pitchFamily="34" charset="0"/>
              </a:rPr>
              <a:t> </a:t>
            </a:r>
            <a:r>
              <a:rPr lang="fa-IR" sz="2400" dirty="0" smtClean="0">
                <a:latin typeface="Arial" pitchFamily="34" charset="0"/>
                <a:cs typeface="Arial" pitchFamily="34" charset="0"/>
              </a:rPr>
              <a:t>”بله ما دارو ها به جای عرضه در داروخانه خود، در بازار آزاد به چند برابر</a:t>
            </a:r>
          </a:p>
          <a:p>
            <a:pPr algn="r" rtl="1">
              <a:lnSpc>
                <a:spcPct val="150000"/>
              </a:lnSpc>
              <a:buNone/>
            </a:pPr>
            <a:r>
              <a:rPr lang="fa-IR" sz="2400" dirty="0" smtClean="0">
                <a:latin typeface="Arial" pitchFamily="34" charset="0"/>
                <a:cs typeface="Arial" pitchFamily="34" charset="0"/>
              </a:rPr>
              <a:t> قیمت می فروشیم اما ببینید فروشندگان مواد مخدر چه بر سر مردم وجامعه </a:t>
            </a:r>
          </a:p>
          <a:p>
            <a:pPr algn="r" rtl="1">
              <a:lnSpc>
                <a:spcPct val="150000"/>
              </a:lnSpc>
              <a:buNone/>
            </a:pPr>
            <a:r>
              <a:rPr lang="fa-IR" sz="2400" dirty="0" smtClean="0">
                <a:latin typeface="Arial" pitchFamily="34" charset="0"/>
                <a:cs typeface="Arial" pitchFamily="34" charset="0"/>
              </a:rPr>
              <a:t>بشری می آورند.“!</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0480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57120" y="1600200"/>
            <a:ext cx="8401080" cy="4525963"/>
          </a:xfrm>
        </p:spPr>
        <p:txBody>
          <a:bodyPr/>
          <a:lstStyle/>
          <a:p>
            <a:pPr algn="ctr" rtl="1">
              <a:lnSpc>
                <a:spcPct val="200000"/>
              </a:lnSpc>
              <a:buNone/>
            </a:pPr>
            <a:r>
              <a:rPr lang="fa-IR" dirty="0" smtClean="0">
                <a:cs typeface="B Titr" pitchFamily="2" charset="-78"/>
              </a:rPr>
              <a:t>جابجایی مسئولیت</a:t>
            </a:r>
          </a:p>
          <a:p>
            <a:pPr algn="r" rtl="1">
              <a:lnSpc>
                <a:spcPct val="200000"/>
              </a:lnSpc>
              <a:buNone/>
            </a:pPr>
            <a:r>
              <a:rPr lang="fa-IR" sz="2400" dirty="0" smtClean="0">
                <a:latin typeface="Arial" pitchFamily="34" charset="0"/>
                <a:cs typeface="Arial" pitchFamily="34" charset="0"/>
              </a:rPr>
              <a:t>در صورت وجود یک مقام بالاتر که می توان مسئولیت اعمال</a:t>
            </a:r>
            <a:r>
              <a:rPr lang="en-US" sz="2400" dirty="0" smtClean="0">
                <a:latin typeface="Arial" pitchFamily="34" charset="0"/>
                <a:cs typeface="Arial" pitchFamily="34" charset="0"/>
              </a:rPr>
              <a:t> </a:t>
            </a:r>
            <a:r>
              <a:rPr lang="fa-IR" sz="2400" dirty="0" smtClean="0">
                <a:latin typeface="Arial" pitchFamily="34" charset="0"/>
                <a:cs typeface="Arial" pitchFamily="34" charset="0"/>
              </a:rPr>
              <a:t>خود را بر</a:t>
            </a:r>
            <a:endParaRPr lang="en-US" sz="2400" dirty="0" smtClean="0">
              <a:latin typeface="Arial" pitchFamily="34" charset="0"/>
              <a:cs typeface="Arial" pitchFamily="34" charset="0"/>
            </a:endParaRPr>
          </a:p>
          <a:p>
            <a:pPr algn="r" rtl="1">
              <a:lnSpc>
                <a:spcPct val="200000"/>
              </a:lnSpc>
              <a:buNone/>
            </a:pPr>
            <a:r>
              <a:rPr lang="fa-IR" sz="2400" dirty="0" smtClean="0">
                <a:latin typeface="Arial" pitchFamily="34" charset="0"/>
                <a:cs typeface="Arial" pitchFamily="34" charset="0"/>
              </a:rPr>
              <a:t> گردن او گذاشت با عبارت معروف </a:t>
            </a:r>
            <a:r>
              <a:rPr lang="en-US" sz="2400" dirty="0" smtClean="0">
                <a:latin typeface="Arial" pitchFamily="34" charset="0"/>
                <a:cs typeface="Arial" pitchFamily="34" charset="0"/>
              </a:rPr>
              <a:t>  </a:t>
            </a:r>
            <a:r>
              <a:rPr lang="fa-IR" sz="2400" dirty="0" smtClean="0">
                <a:latin typeface="Arial" pitchFamily="34" charset="0"/>
                <a:cs typeface="Arial" pitchFamily="34" charset="0"/>
              </a:rPr>
              <a:t>”المأمورمعذور“   مرتکب اعمال             زشت می شوند وخود را سرزنش نمی کنند</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0034" y="38100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502920" y="1908048"/>
            <a:ext cx="8183880" cy="4187952"/>
          </a:xfrm>
        </p:spPr>
        <p:txBody>
          <a:bodyPr>
            <a:normAutofit/>
          </a:bodyPr>
          <a:lstStyle/>
          <a:p>
            <a:pPr algn="ctr" rtl="1">
              <a:lnSpc>
                <a:spcPct val="200000"/>
              </a:lnSpc>
              <a:buNone/>
            </a:pPr>
            <a:r>
              <a:rPr lang="fa-IR" dirty="0" smtClean="0">
                <a:cs typeface="B Titr" pitchFamily="2" charset="-78"/>
              </a:rPr>
              <a:t>تقسیم مسئولیت یا لوث کردن مسئولیت</a:t>
            </a:r>
          </a:p>
          <a:p>
            <a:pPr algn="ctr" rtl="1">
              <a:lnSpc>
                <a:spcPct val="200000"/>
              </a:lnSpc>
              <a:buNone/>
            </a:pPr>
            <a:r>
              <a:rPr lang="fa-IR" sz="2400" dirty="0" smtClean="0">
                <a:latin typeface="Arial" pitchFamily="34" charset="0"/>
                <a:cs typeface="Arial" pitchFamily="34" charset="0"/>
              </a:rPr>
              <a:t>در جایی که همه مسئول هستند دیگر هیچ فرد خاصی احساس وظیفه به عهده گرفتن عواقب کاری را به عهده نمی گیرد</a:t>
            </a:r>
          </a:p>
          <a:p>
            <a:pPr algn="ctr" rtl="1">
              <a:lnSpc>
                <a:spcPct val="200000"/>
              </a:lnSpc>
              <a:buNone/>
            </a:pPr>
            <a:r>
              <a:rPr lang="fa-IR" sz="2400" dirty="0" smtClean="0">
                <a:latin typeface="Arial" pitchFamily="34" charset="0"/>
                <a:cs typeface="Arial" pitchFamily="34" charset="0"/>
              </a:rPr>
              <a:t>پس کار های ناشایست را راحت تر مرتکب می شوند.</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28596" y="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304800" y="1214422"/>
            <a:ext cx="8715436" cy="5357850"/>
          </a:xfrm>
        </p:spPr>
        <p:txBody>
          <a:bodyPr>
            <a:normAutofit/>
          </a:bodyPr>
          <a:lstStyle/>
          <a:p>
            <a:pPr algn="ctr" rtl="1">
              <a:lnSpc>
                <a:spcPct val="200000"/>
              </a:lnSpc>
              <a:buNone/>
            </a:pPr>
            <a:r>
              <a:rPr lang="fa-IR" dirty="0" smtClean="0">
                <a:cs typeface="B Titr" pitchFamily="2" charset="-78"/>
              </a:rPr>
              <a:t>بی اعتنایی کردن به پیامد ها یا تحریف آنها</a:t>
            </a:r>
          </a:p>
          <a:p>
            <a:pPr algn="r" rtl="1">
              <a:lnSpc>
                <a:spcPct val="200000"/>
              </a:lnSpc>
              <a:buNone/>
            </a:pPr>
            <a:r>
              <a:rPr lang="fa-IR" sz="2400" dirty="0" smtClean="0">
                <a:latin typeface="Arial" pitchFamily="34" charset="0"/>
                <a:cs typeface="Arial" pitchFamily="34" charset="0"/>
              </a:rPr>
              <a:t>افراد صدماتی را که اعمالشان به دیگران می زند،نادیده می گیرند</a:t>
            </a:r>
          </a:p>
          <a:p>
            <a:pPr algn="r" rtl="1">
              <a:lnSpc>
                <a:spcPct val="200000"/>
              </a:lnSpc>
              <a:buNone/>
            </a:pPr>
            <a:r>
              <a:rPr lang="fa-IR" sz="2400" dirty="0" smtClean="0">
                <a:latin typeface="Arial" pitchFamily="34" charset="0"/>
                <a:cs typeface="Arial" pitchFamily="34" charset="0"/>
              </a:rPr>
              <a:t>یا آن را تحریف می کنند ودر نتیجه احساس شرمساری نمی کنند</a:t>
            </a:r>
          </a:p>
          <a:p>
            <a:pPr algn="r" rtl="1">
              <a:lnSpc>
                <a:spcPct val="200000"/>
              </a:lnSpc>
              <a:buNone/>
            </a:pPr>
            <a:r>
              <a:rPr lang="fa-IR" sz="2400" dirty="0" smtClean="0">
                <a:latin typeface="Arial" pitchFamily="34" charset="0"/>
                <a:cs typeface="Arial" pitchFamily="34" charset="0"/>
              </a:rPr>
              <a:t>مثال:</a:t>
            </a:r>
          </a:p>
          <a:p>
            <a:pPr algn="ctr" rtl="1">
              <a:lnSpc>
                <a:spcPct val="200000"/>
              </a:lnSpc>
              <a:buNone/>
            </a:pPr>
            <a:r>
              <a:rPr lang="fa-IR" sz="2400" dirty="0" smtClean="0">
                <a:latin typeface="Arial" pitchFamily="34" charset="0"/>
                <a:cs typeface="Arial" pitchFamily="34" charset="0"/>
              </a:rPr>
              <a:t>”من فقط بمب ها را رها کردم وآنها درون ابرها گم شدند“</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01000" cy="6858000"/>
          </a:xfrm>
        </p:spPr>
        <p:txBody>
          <a:bodyPr>
            <a:normAutofit/>
          </a:bodyPr>
          <a:lstStyle/>
          <a:p>
            <a:pPr algn="r" rtl="1">
              <a:lnSpc>
                <a:spcPct val="150000"/>
              </a:lnSpc>
              <a:buNone/>
            </a:pPr>
            <a:r>
              <a:rPr lang="fa-IR" sz="2400" dirty="0" smtClean="0">
                <a:solidFill>
                  <a:srgbClr val="7030A0"/>
                </a:solidFill>
                <a:latin typeface="Arial" pitchFamily="34" charset="0"/>
                <a:cs typeface="B Titr" pitchFamily="2" charset="-78"/>
              </a:rPr>
              <a:t>ادوارد ثرندایک :</a:t>
            </a:r>
            <a:endParaRPr lang="en-US" sz="2400" dirty="0" smtClean="0">
              <a:solidFill>
                <a:srgbClr val="7030A0"/>
              </a:solidFill>
              <a:latin typeface="Arial" pitchFamily="34" charset="0"/>
              <a:cs typeface="B Titr" pitchFamily="2" charset="-78"/>
            </a:endParaRPr>
          </a:p>
          <a:p>
            <a:pPr algn="r" rtl="1">
              <a:lnSpc>
                <a:spcPct val="150000"/>
              </a:lnSpc>
              <a:buNone/>
            </a:pPr>
            <a:endParaRPr lang="fa-IR" sz="2400" dirty="0" smtClean="0">
              <a:solidFill>
                <a:srgbClr val="CC0099"/>
              </a:solidFill>
              <a:latin typeface="Arial" pitchFamily="34" charset="0"/>
              <a:cs typeface="B Titr" pitchFamily="2" charset="-78"/>
            </a:endParaRPr>
          </a:p>
          <a:p>
            <a:pPr algn="r" rtl="1">
              <a:lnSpc>
                <a:spcPct val="150000"/>
              </a:lnSpc>
              <a:buNone/>
            </a:pPr>
            <a:r>
              <a:rPr lang="fa-IR" sz="2400" dirty="0" smtClean="0">
                <a:latin typeface="Arial" pitchFamily="34" charset="0"/>
                <a:cs typeface="Arial" pitchFamily="34" charset="0"/>
              </a:rPr>
              <a:t>یک گربه را در جعبه ی معما و گربه ی دیگری را در قفس مجاور آن قرار داد.گربه ی داخل جعبه ی معما قبلا آموخته بود که چگونه خود را آزاد سازد.گربه ی دوم باید این گربه را مشاهده می کرد تا از آن طریق پاسخ گریز را یاد بگیرد. اما وقتی که ثرندایک این گربه را در جعبه ی معما </a:t>
            </a:r>
          </a:p>
          <a:p>
            <a:pPr algn="r" rtl="1">
              <a:lnSpc>
                <a:spcPct val="150000"/>
              </a:lnSpc>
              <a:buNone/>
            </a:pPr>
            <a:r>
              <a:rPr lang="fa-IR" sz="2400" dirty="0" smtClean="0">
                <a:latin typeface="Arial" pitchFamily="34" charset="0"/>
                <a:cs typeface="Arial" pitchFamily="34" charset="0"/>
              </a:rPr>
              <a:t>    قرار داد پاسخ گریز را انجام نداد.</a:t>
            </a:r>
          </a:p>
          <a:p>
            <a:pPr algn="r" rtl="1">
              <a:lnSpc>
                <a:spcPct val="150000"/>
              </a:lnSpc>
              <a:buNone/>
            </a:pPr>
            <a:r>
              <a:rPr lang="fa-IR" sz="2400" dirty="0" smtClean="0">
                <a:latin typeface="Arial" pitchFamily="34" charset="0"/>
                <a:cs typeface="Arial" pitchFamily="34" charset="0"/>
              </a:rPr>
              <a:t>لازم بود که این گربه تمامی مراحل کوشش و خطایی را که گربه ی اول </a:t>
            </a:r>
          </a:p>
          <a:p>
            <a:pPr algn="r" rtl="1">
              <a:lnSpc>
                <a:spcPct val="150000"/>
              </a:lnSpc>
              <a:buNone/>
            </a:pPr>
            <a:r>
              <a:rPr lang="fa-IR" sz="2400" dirty="0" smtClean="0">
                <a:latin typeface="Arial" pitchFamily="34" charset="0"/>
                <a:cs typeface="Arial" pitchFamily="34" charset="0"/>
              </a:rPr>
              <a:t>برای یادگیری گریز از جعبه طی کرده بود انجام دهد تا این که یاد بگیرد چگونه خود را از قفس آزاد سازد.</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28596" y="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457200" y="1142984"/>
            <a:ext cx="8229600" cy="5429288"/>
          </a:xfrm>
        </p:spPr>
        <p:txBody>
          <a:bodyPr/>
          <a:lstStyle/>
          <a:p>
            <a:pPr algn="ctr" rtl="1">
              <a:lnSpc>
                <a:spcPct val="150000"/>
              </a:lnSpc>
              <a:buNone/>
            </a:pPr>
            <a:r>
              <a:rPr lang="fa-IR" dirty="0" smtClean="0">
                <a:cs typeface="B Titr" pitchFamily="2" charset="-78"/>
              </a:rPr>
              <a:t>نگرش غیر انسان بودن دیگران</a:t>
            </a:r>
          </a:p>
          <a:p>
            <a:pPr algn="r" rtl="1">
              <a:lnSpc>
                <a:spcPct val="150000"/>
              </a:lnSpc>
              <a:buNone/>
            </a:pPr>
            <a:r>
              <a:rPr lang="fa-IR" sz="2400" dirty="0" smtClean="0">
                <a:latin typeface="Arial" pitchFamily="34" charset="0"/>
                <a:cs typeface="Arial" pitchFamily="34" charset="0"/>
              </a:rPr>
              <a:t>اگر بعضی از آدم ها را غیر انسان یا موجودات پست تر از</a:t>
            </a:r>
          </a:p>
          <a:p>
            <a:pPr algn="r" rtl="1">
              <a:lnSpc>
                <a:spcPct val="150000"/>
              </a:lnSpc>
              <a:buNone/>
            </a:pPr>
            <a:r>
              <a:rPr lang="fa-IR" sz="2400" dirty="0" smtClean="0">
                <a:latin typeface="Arial" pitchFamily="34" charset="0"/>
                <a:cs typeface="Arial" pitchFamily="34" charset="0"/>
              </a:rPr>
              <a:t> انسان فرض کرد، می توان رفتار های ناشایستی با آنها نمود</a:t>
            </a:r>
          </a:p>
          <a:p>
            <a:pPr algn="r" rtl="1">
              <a:lnSpc>
                <a:spcPct val="150000"/>
              </a:lnSpc>
              <a:buNone/>
            </a:pPr>
            <a:r>
              <a:rPr lang="fa-IR" sz="2400" dirty="0" smtClean="0">
                <a:latin typeface="Arial" pitchFamily="34" charset="0"/>
                <a:cs typeface="Arial" pitchFamily="34" charset="0"/>
              </a:rPr>
              <a:t>و شرمنده هم نشد.! </a:t>
            </a:r>
            <a:endParaRPr lang="en-US" sz="2400" dirty="0" smtClean="0">
              <a:latin typeface="Arial" pitchFamily="34" charset="0"/>
              <a:cs typeface="Arial" pitchFamily="34" charset="0"/>
            </a:endParaRPr>
          </a:p>
          <a:p>
            <a:pPr algn="r" rtl="1">
              <a:lnSpc>
                <a:spcPct val="150000"/>
              </a:lnSpc>
              <a:buNone/>
            </a:pPr>
            <a:r>
              <a:rPr lang="fa-IR" sz="2400" dirty="0" smtClean="0">
                <a:latin typeface="Arial" pitchFamily="34" charset="0"/>
                <a:cs typeface="Arial" pitchFamily="34" charset="0"/>
              </a:rPr>
              <a:t>مثال:</a:t>
            </a:r>
          </a:p>
          <a:p>
            <a:pPr algn="ctr" rtl="1">
              <a:lnSpc>
                <a:spcPct val="150000"/>
              </a:lnSpc>
              <a:buNone/>
            </a:pPr>
            <a:r>
              <a:rPr lang="fa-IR" sz="2400" dirty="0" smtClean="0">
                <a:latin typeface="Arial" pitchFamily="34" charset="0"/>
                <a:cs typeface="Arial" pitchFamily="34" charset="0"/>
              </a:rPr>
              <a:t>”چرا سرزمینشان را تصرف نکنیم، آنها حیوان هایی بدوی وبی روح هستند“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28596" y="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152400" y="1000108"/>
            <a:ext cx="8643998" cy="5857892"/>
          </a:xfrm>
        </p:spPr>
        <p:txBody>
          <a:bodyPr>
            <a:normAutofit/>
          </a:bodyPr>
          <a:lstStyle/>
          <a:p>
            <a:pPr algn="ctr" rtl="1">
              <a:lnSpc>
                <a:spcPct val="150000"/>
              </a:lnSpc>
              <a:buNone/>
            </a:pPr>
            <a:r>
              <a:rPr lang="fa-IR" dirty="0" smtClean="0">
                <a:cs typeface="B Titr" pitchFamily="2" charset="-78"/>
              </a:rPr>
              <a:t>نسبت دادن سرزنش</a:t>
            </a:r>
          </a:p>
          <a:p>
            <a:pPr algn="r" rtl="1">
              <a:lnSpc>
                <a:spcPct val="150000"/>
              </a:lnSpc>
              <a:buNone/>
            </a:pPr>
            <a:r>
              <a:rPr lang="fa-IR" sz="2400" dirty="0" smtClean="0">
                <a:latin typeface="Arial" pitchFamily="34" charset="0"/>
                <a:cs typeface="Arial" pitchFamily="34" charset="0"/>
              </a:rPr>
              <a:t>همواره می توان به چیزی که یک شخصی گفته یا عملی که انجام </a:t>
            </a:r>
          </a:p>
          <a:p>
            <a:pPr algn="r" rtl="1">
              <a:lnSpc>
                <a:spcPct val="150000"/>
              </a:lnSpc>
              <a:buNone/>
            </a:pPr>
            <a:r>
              <a:rPr lang="fa-IR" sz="2400" dirty="0" smtClean="0">
                <a:latin typeface="Arial" pitchFamily="34" charset="0"/>
                <a:cs typeface="Arial" pitchFamily="34" charset="0"/>
              </a:rPr>
              <a:t>داده، استناد کرد و ادعا نمود که آن گفته یا عمل موجب واکنش</a:t>
            </a:r>
          </a:p>
          <a:p>
            <a:pPr algn="r" rtl="1">
              <a:lnSpc>
                <a:spcPct val="150000"/>
              </a:lnSpc>
              <a:buNone/>
            </a:pPr>
            <a:r>
              <a:rPr lang="fa-IR" sz="2400" dirty="0" smtClean="0">
                <a:latin typeface="Arial" pitchFamily="34" charset="0"/>
                <a:cs typeface="Arial" pitchFamily="34" charset="0"/>
              </a:rPr>
              <a:t> خشن دیگری شده است.مثال:</a:t>
            </a:r>
          </a:p>
          <a:p>
            <a:pPr algn="r" rtl="1">
              <a:lnSpc>
                <a:spcPct val="150000"/>
              </a:lnSpc>
              <a:buNone/>
            </a:pPr>
            <a:r>
              <a:rPr lang="fa-IR" sz="2400" dirty="0" smtClean="0">
                <a:latin typeface="Arial" pitchFamily="34" charset="0"/>
                <a:cs typeface="Arial" pitchFamily="34" charset="0"/>
              </a:rPr>
              <a:t>تجاوز گران جنسی با استناد به افسانه های موجود، بار سرزنش را از روی خود</a:t>
            </a:r>
            <a:endParaRPr lang="en-US" sz="2400" dirty="0" smtClean="0">
              <a:latin typeface="Arial" pitchFamily="34" charset="0"/>
              <a:cs typeface="Arial" pitchFamily="34" charset="0"/>
            </a:endParaRPr>
          </a:p>
          <a:p>
            <a:pPr algn="r" rtl="1">
              <a:lnSpc>
                <a:spcPct val="150000"/>
              </a:lnSpc>
              <a:buNone/>
            </a:pPr>
            <a:r>
              <a:rPr lang="fa-IR" sz="2400" dirty="0" smtClean="0">
                <a:latin typeface="Arial" pitchFamily="34" charset="0"/>
                <a:cs typeface="Arial" pitchFamily="34" charset="0"/>
              </a:rPr>
              <a:t>برمی دارند و می گویند“ قربانیان با ظاهر تحریک آمیز ویا رفتار های محرک </a:t>
            </a:r>
            <a:endParaRPr lang="en-US" sz="2400" dirty="0" smtClean="0">
              <a:latin typeface="Arial" pitchFamily="34" charset="0"/>
              <a:cs typeface="Arial" pitchFamily="34" charset="0"/>
            </a:endParaRPr>
          </a:p>
          <a:p>
            <a:pPr algn="r" rtl="1">
              <a:lnSpc>
                <a:spcPct val="150000"/>
              </a:lnSpc>
              <a:buNone/>
            </a:pPr>
            <a:r>
              <a:rPr lang="fa-IR" sz="2400" dirty="0" smtClean="0">
                <a:latin typeface="Arial" pitchFamily="34" charset="0"/>
                <a:cs typeface="Arial" pitchFamily="34" charset="0"/>
              </a:rPr>
              <a:t>خود وسپس مقاومت در برابر کسانی که تحریک شده اند باعث سر زدن عمل </a:t>
            </a:r>
            <a:endParaRPr lang="en-US" sz="2400" dirty="0" smtClean="0">
              <a:latin typeface="Arial" pitchFamily="34" charset="0"/>
              <a:cs typeface="Arial" pitchFamily="34" charset="0"/>
            </a:endParaRPr>
          </a:p>
          <a:p>
            <a:pPr algn="r" rtl="1">
              <a:lnSpc>
                <a:spcPct val="150000"/>
              </a:lnSpc>
              <a:buNone/>
            </a:pPr>
            <a:r>
              <a:rPr lang="fa-IR" sz="2400" dirty="0" smtClean="0">
                <a:latin typeface="Arial" pitchFamily="34" charset="0"/>
                <a:cs typeface="Arial" pitchFamily="34" charset="0"/>
              </a:rPr>
              <a:t>تجاوز در ایشان شده اند“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28596" y="0"/>
            <a:ext cx="8229600" cy="1143000"/>
          </a:xfrm>
        </p:spPr>
        <p:txBody>
          <a:bodyPr>
            <a:normAutofit/>
          </a:bodyPr>
          <a:lstStyle/>
          <a:p>
            <a:pPr algn="r" rtl="1"/>
            <a:r>
              <a:rPr lang="fa-IR" sz="2400" dirty="0" smtClean="0">
                <a:solidFill>
                  <a:srgbClr val="FFFF66"/>
                </a:solidFill>
                <a:cs typeface="B Titr" pitchFamily="2" charset="-78"/>
              </a:rPr>
              <a:t>چگونه ماهیت رفتار به موقعیت وابسته است؟</a:t>
            </a:r>
            <a:endParaRPr lang="en-US" sz="2400" dirty="0">
              <a:solidFill>
                <a:srgbClr val="FFFF66"/>
              </a:solidFill>
              <a:cs typeface="B Titr" pitchFamily="2" charset="-78"/>
            </a:endParaRPr>
          </a:p>
        </p:txBody>
      </p:sp>
      <p:sp>
        <p:nvSpPr>
          <p:cNvPr id="3" name="Content Placeholder 2"/>
          <p:cNvSpPr>
            <a:spLocks noGrp="1"/>
          </p:cNvSpPr>
          <p:nvPr>
            <p:ph idx="1"/>
          </p:nvPr>
        </p:nvSpPr>
        <p:spPr>
          <a:xfrm>
            <a:off x="38040" y="1300146"/>
            <a:ext cx="8572560" cy="5786454"/>
          </a:xfrm>
        </p:spPr>
        <p:txBody>
          <a:bodyPr>
            <a:normAutofit/>
          </a:bodyPr>
          <a:lstStyle/>
          <a:p>
            <a:pPr algn="ctr" rtl="1">
              <a:lnSpc>
                <a:spcPct val="150000"/>
              </a:lnSpc>
              <a:buNone/>
            </a:pPr>
            <a:r>
              <a:rPr lang="fa-IR" sz="2400" dirty="0" smtClean="0">
                <a:latin typeface="Arial" pitchFamily="34" charset="0"/>
                <a:cs typeface="Arial" pitchFamily="34" charset="0"/>
              </a:rPr>
              <a:t>نسبت دادن سرزنش</a:t>
            </a:r>
          </a:p>
          <a:p>
            <a:pPr algn="r" rtl="1">
              <a:lnSpc>
                <a:spcPct val="150000"/>
              </a:lnSpc>
              <a:buNone/>
            </a:pPr>
            <a:r>
              <a:rPr lang="fa-IR" sz="2400" dirty="0" smtClean="0">
                <a:latin typeface="Arial" pitchFamily="34" charset="0"/>
                <a:cs typeface="Arial" pitchFamily="34" charset="0"/>
              </a:rPr>
              <a:t>بندورا اکثر بدرفتاری ها را به این مکانیسم ها نسبت می دهد نه </a:t>
            </a:r>
          </a:p>
          <a:p>
            <a:pPr algn="r" rtl="1">
              <a:lnSpc>
                <a:spcPct val="150000"/>
              </a:lnSpc>
              <a:buNone/>
            </a:pPr>
            <a:r>
              <a:rPr lang="fa-IR" sz="2400" dirty="0" smtClean="0">
                <a:latin typeface="Arial" pitchFamily="34" charset="0"/>
                <a:cs typeface="Arial" pitchFamily="34" charset="0"/>
              </a:rPr>
              <a:t>معیارهای اخلاقی ضعیف !</a:t>
            </a:r>
          </a:p>
          <a:p>
            <a:pPr algn="ctr" rtl="1">
              <a:lnSpc>
                <a:spcPct val="150000"/>
              </a:lnSpc>
              <a:buNone/>
            </a:pPr>
            <a:r>
              <a:rPr lang="fa-IR" sz="2400" dirty="0" smtClean="0">
                <a:latin typeface="Arial" pitchFamily="34" charset="0"/>
                <a:cs typeface="Arial" pitchFamily="34" charset="0"/>
              </a:rPr>
              <a:t>از آنجایی که کنترل های درونی شده افراد </a:t>
            </a:r>
            <a:r>
              <a:rPr lang="fa-IR" sz="2400" u="sng" dirty="0" smtClean="0">
                <a:latin typeface="Arial" pitchFamily="34" charset="0"/>
                <a:cs typeface="Arial" pitchFamily="34" charset="0"/>
              </a:rPr>
              <a:t>دستخوش نمره گذاری </a:t>
            </a:r>
          </a:p>
          <a:p>
            <a:pPr algn="ctr" rtl="1">
              <a:lnSpc>
                <a:spcPct val="150000"/>
              </a:lnSpc>
              <a:buNone/>
            </a:pPr>
            <a:r>
              <a:rPr lang="fa-IR" sz="2400" u="sng" dirty="0" smtClean="0">
                <a:latin typeface="Arial" pitchFamily="34" charset="0"/>
                <a:cs typeface="Arial" pitchFamily="34" charset="0"/>
              </a:rPr>
              <a:t>دستکاری شده و منطبق بر مصلحت،</a:t>
            </a:r>
            <a:r>
              <a:rPr lang="fa-IR" sz="2400" dirty="0" smtClean="0">
                <a:latin typeface="Arial" pitchFamily="34" charset="0"/>
                <a:cs typeface="Arial" pitchFamily="34" charset="0"/>
              </a:rPr>
              <a:t> قرارمی گیرند، بدون آنکه </a:t>
            </a:r>
          </a:p>
          <a:p>
            <a:pPr algn="ctr" rtl="1">
              <a:lnSpc>
                <a:spcPct val="150000"/>
              </a:lnSpc>
              <a:buNone/>
            </a:pPr>
            <a:r>
              <a:rPr lang="fa-IR" sz="2400" dirty="0" smtClean="0">
                <a:latin typeface="Arial" pitchFamily="34" charset="0"/>
                <a:cs typeface="Arial" pitchFamily="34" charset="0"/>
              </a:rPr>
              <a:t>تغییری در اصول اخلاقی یا نظام های ارزیابیشان پیش بیاید مرتکب</a:t>
            </a:r>
          </a:p>
          <a:p>
            <a:pPr algn="ctr" rtl="1">
              <a:lnSpc>
                <a:spcPct val="150000"/>
              </a:lnSpc>
              <a:buNone/>
            </a:pPr>
            <a:r>
              <a:rPr lang="fa-IR" sz="2400" dirty="0" smtClean="0">
                <a:latin typeface="Arial" pitchFamily="34" charset="0"/>
                <a:cs typeface="Arial" pitchFamily="34" charset="0"/>
              </a:rPr>
              <a:t> اعمال ناشایست می شوند و احساس شرمندگی هم ندارند.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381000"/>
            <a:ext cx="8350696" cy="6278642"/>
          </a:xfrm>
          <a:prstGeom prst="rect">
            <a:avLst/>
          </a:prstGeom>
        </p:spPr>
        <p:txBody>
          <a:bodyPr wrap="square">
            <a:spAutoFit/>
          </a:bodyPr>
          <a:lstStyle/>
          <a:p>
            <a:pPr lvl="0" algn="just" rtl="1">
              <a:lnSpc>
                <a:spcPct val="150000"/>
              </a:lnSpc>
              <a:buSzPct val="130000"/>
            </a:pPr>
            <a:r>
              <a:rPr lang="fa-IR" sz="2800" b="1" dirty="0">
                <a:solidFill>
                  <a:prstClr val="black"/>
                </a:solidFill>
                <a:latin typeface="Arabic Typesetting" pitchFamily="66" charset="-78"/>
                <a:cs typeface="Arabic Typesetting" pitchFamily="66" charset="-78"/>
              </a:rPr>
              <a:t>انسان به عنوان موجودی عامل</a:t>
            </a:r>
          </a:p>
          <a:p>
            <a:pPr lvl="0" algn="r" rtl="1">
              <a:lnSpc>
                <a:spcPct val="150000"/>
              </a:lnSpc>
              <a:buSzPct val="130000"/>
            </a:pPr>
            <a:r>
              <a:rPr lang="fa-IR" sz="2400" b="1" dirty="0">
                <a:solidFill>
                  <a:prstClr val="black"/>
                </a:solidFill>
                <a:latin typeface="Arabic Typesetting" pitchFamily="66" charset="-78"/>
                <a:cs typeface="Arabic Typesetting" pitchFamily="66" charset="-78"/>
              </a:rPr>
              <a:t>نظریه اجتماعی – شناختی ، دیدگاهی عاملی درباره شخصیت دارد. بدین معنی که انسان ها قابلیت  اعمال کنترل بر زندگی خود را دارند. در واقع ، عامل بودن ماهیت انسان است.</a:t>
            </a:r>
          </a:p>
          <a:p>
            <a:pPr lvl="0" algn="r" rtl="1">
              <a:lnSpc>
                <a:spcPct val="150000"/>
              </a:lnSpc>
              <a:buSzPct val="130000"/>
            </a:pPr>
            <a:r>
              <a:rPr lang="fa-IR" sz="2400" b="1" dirty="0">
                <a:solidFill>
                  <a:prstClr val="black"/>
                </a:solidFill>
                <a:latin typeface="Arabic Typesetting" pitchFamily="66" charset="-78"/>
                <a:cs typeface="Arabic Typesetting" pitchFamily="66" charset="-78"/>
              </a:rPr>
              <a:t>بندورا درباره  چهار ویژگی مهم عامل بودن انسان بحث می کند:</a:t>
            </a:r>
          </a:p>
          <a:p>
            <a:pPr marL="804862" lvl="0" indent="-342900" algn="r" rtl="1">
              <a:lnSpc>
                <a:spcPct val="150000"/>
              </a:lnSpc>
              <a:buSzPct val="130000"/>
              <a:buFont typeface="Arial" pitchFamily="34" charset="0"/>
              <a:buChar char="•"/>
            </a:pPr>
            <a:r>
              <a:rPr lang="fa-IR" sz="2400" b="1" dirty="0">
                <a:solidFill>
                  <a:prstClr val="black"/>
                </a:solidFill>
                <a:latin typeface="Arabic Typesetting" pitchFamily="66" charset="-78"/>
                <a:cs typeface="Arabic Typesetting" pitchFamily="66" charset="-78"/>
              </a:rPr>
              <a:t>	قصد مندی</a:t>
            </a:r>
          </a:p>
          <a:p>
            <a:pPr marL="804863" lvl="0" indent="-342900" algn="r" rtl="1">
              <a:lnSpc>
                <a:spcPct val="150000"/>
              </a:lnSpc>
              <a:buSzPct val="130000"/>
              <a:buFont typeface="Arial" pitchFamily="34" charset="0"/>
              <a:buChar char="•"/>
            </a:pPr>
            <a:r>
              <a:rPr lang="fa-IR" sz="2400" b="1" dirty="0">
                <a:solidFill>
                  <a:prstClr val="black"/>
                </a:solidFill>
                <a:latin typeface="Arabic Typesetting" pitchFamily="66" charset="-78"/>
                <a:cs typeface="Arabic Typesetting" pitchFamily="66" charset="-78"/>
              </a:rPr>
              <a:t>	</a:t>
            </a:r>
            <a:r>
              <a:rPr lang="fa-IR" sz="2400" b="1" dirty="0" smtClean="0">
                <a:solidFill>
                  <a:prstClr val="black"/>
                </a:solidFill>
                <a:latin typeface="Arabic Typesetting" pitchFamily="66" charset="-78"/>
                <a:cs typeface="Arabic Typesetting" pitchFamily="66" charset="-78"/>
              </a:rPr>
              <a:t>پیش </a:t>
            </a:r>
            <a:r>
              <a:rPr lang="fa-IR" sz="2400" b="1" dirty="0">
                <a:solidFill>
                  <a:prstClr val="black"/>
                </a:solidFill>
                <a:latin typeface="Arabic Typesetting" pitchFamily="66" charset="-78"/>
                <a:cs typeface="Arabic Typesetting" pitchFamily="66" charset="-78"/>
              </a:rPr>
              <a:t>اندیشی</a:t>
            </a:r>
          </a:p>
          <a:p>
            <a:pPr marL="804863" lvl="0" indent="-342900" algn="r" rtl="1">
              <a:lnSpc>
                <a:spcPct val="150000"/>
              </a:lnSpc>
              <a:buSzPct val="130000"/>
              <a:buFont typeface="Arial" pitchFamily="34" charset="0"/>
              <a:buChar char="•"/>
            </a:pPr>
            <a:r>
              <a:rPr lang="fa-IR" sz="2400" b="1" dirty="0" smtClean="0">
                <a:solidFill>
                  <a:prstClr val="black"/>
                </a:solidFill>
                <a:latin typeface="Arabic Typesetting" pitchFamily="66" charset="-78"/>
                <a:cs typeface="Arabic Typesetting" pitchFamily="66" charset="-78"/>
              </a:rPr>
              <a:t>خود</a:t>
            </a:r>
            <a:r>
              <a:rPr lang="fa-IR" sz="2400" b="1" dirty="0">
                <a:solidFill>
                  <a:prstClr val="black"/>
                </a:solidFill>
                <a:latin typeface="Arabic Typesetting" pitchFamily="66" charset="-78"/>
                <a:cs typeface="Arabic Typesetting" pitchFamily="66" charset="-78"/>
              </a:rPr>
              <a:t> </a:t>
            </a:r>
            <a:r>
              <a:rPr lang="fa-IR" sz="2400" b="1" dirty="0" smtClean="0">
                <a:solidFill>
                  <a:prstClr val="black"/>
                </a:solidFill>
                <a:latin typeface="Arabic Typesetting" pitchFamily="66" charset="-78"/>
                <a:cs typeface="Arabic Typesetting" pitchFamily="66" charset="-78"/>
              </a:rPr>
              <a:t>واکنش سازی</a:t>
            </a:r>
            <a:endParaRPr lang="fa-IR" sz="2400" b="1" dirty="0">
              <a:solidFill>
                <a:prstClr val="black"/>
              </a:solidFill>
              <a:latin typeface="Arabic Typesetting" pitchFamily="66" charset="-78"/>
              <a:cs typeface="Arabic Typesetting" pitchFamily="66" charset="-78"/>
            </a:endParaRPr>
          </a:p>
          <a:p>
            <a:pPr marL="804862" lvl="0" indent="-342900" algn="r" rtl="1">
              <a:lnSpc>
                <a:spcPct val="150000"/>
              </a:lnSpc>
              <a:buSzPct val="130000"/>
              <a:buFont typeface="Arial" pitchFamily="34" charset="0"/>
              <a:buChar char="•"/>
            </a:pPr>
            <a:r>
              <a:rPr lang="fa-IR" sz="2400" b="1" dirty="0">
                <a:solidFill>
                  <a:prstClr val="black"/>
                </a:solidFill>
                <a:latin typeface="Arabic Typesetting" pitchFamily="66" charset="-78"/>
                <a:cs typeface="Arabic Typesetting" pitchFamily="66" charset="-78"/>
              </a:rPr>
              <a:t>	</a:t>
            </a:r>
            <a:r>
              <a:rPr lang="fa-IR" sz="2400" b="1" dirty="0" smtClean="0">
                <a:solidFill>
                  <a:prstClr val="black"/>
                </a:solidFill>
                <a:latin typeface="Arabic Typesetting" pitchFamily="66" charset="-78"/>
                <a:cs typeface="Arabic Typesetting" pitchFamily="66" charset="-78"/>
              </a:rPr>
              <a:t> اندیشه ورزی</a:t>
            </a:r>
          </a:p>
          <a:p>
            <a:pPr marL="804862" lvl="0" indent="-342900" algn="r" rtl="1">
              <a:lnSpc>
                <a:spcPct val="150000"/>
              </a:lnSpc>
              <a:buSzPct val="130000"/>
              <a:buFont typeface="Arial" pitchFamily="34" charset="0"/>
              <a:buChar char="•"/>
            </a:pPr>
            <a:endParaRPr lang="fa-IR" sz="2400" b="1" dirty="0" smtClean="0">
              <a:solidFill>
                <a:prstClr val="black"/>
              </a:solidFill>
              <a:latin typeface="Arabic Typesetting" pitchFamily="66" charset="-78"/>
              <a:cs typeface="Arabic Typesetting" pitchFamily="66" charset="-78"/>
            </a:endParaRPr>
          </a:p>
          <a:p>
            <a:pPr marL="804862" lvl="0" indent="-342900" algn="r" rtl="1">
              <a:lnSpc>
                <a:spcPct val="150000"/>
              </a:lnSpc>
              <a:buSzPct val="130000"/>
            </a:pPr>
            <a:r>
              <a:rPr lang="fa-IR" sz="2400" dirty="0" smtClean="0">
                <a:solidFill>
                  <a:srgbClr val="C12D9A"/>
                </a:solidFill>
                <a:latin typeface="Arabic Typesetting" pitchFamily="66" charset="-78"/>
                <a:cs typeface="B Titr" pitchFamily="2" charset="-78"/>
              </a:rPr>
              <a:t>انسان ها عاملان تجربه نه صرفا دریافت کنندگان تجربه</a:t>
            </a:r>
            <a:endParaRPr lang="fa-IR" sz="2400" dirty="0">
              <a:solidFill>
                <a:srgbClr val="C12D9A"/>
              </a:solidFill>
              <a:latin typeface="Arabic Typesetting" pitchFamily="66" charset="-78"/>
              <a:cs typeface="B Titr" pitchFamily="2" charset="-78"/>
            </a:endParaRPr>
          </a:p>
        </p:txBody>
      </p:sp>
    </p:spTree>
    <p:extLst>
      <p:ext uri="{BB962C8B-B14F-4D97-AF65-F5344CB8AC3E}">
        <p14:creationId xmlns:p14="http://schemas.microsoft.com/office/powerpoint/2010/main" val="3249655204"/>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r" rtl="1"/>
            <a:r>
              <a:rPr lang="fa-IR" dirty="0" smtClean="0"/>
              <a:t>بندورا در آموزش و پرورش</a:t>
            </a:r>
          </a:p>
          <a:p>
            <a:pPr algn="r" rtl="1">
              <a:buNone/>
            </a:pPr>
            <a:r>
              <a:rPr lang="fa-IR" dirty="0" smtClean="0"/>
              <a:t> هر چیز که با تجربه قابل یادگیری است با مشاهده هم قابل یادگیری است .</a:t>
            </a:r>
          </a:p>
          <a:p>
            <a:pPr algn="r" rtl="1">
              <a:buNone/>
            </a:pPr>
            <a:r>
              <a:rPr lang="fa-IR" dirty="0" smtClean="0"/>
              <a:t>معلمان به عنوان الگوهای بانفوذ </a:t>
            </a:r>
          </a:p>
          <a:p>
            <a:pPr algn="r" rtl="1">
              <a:buNone/>
            </a:pPr>
            <a:r>
              <a:rPr lang="fa-IR" dirty="0" smtClean="0"/>
              <a:t>درونی سازی در دانش آموزان جهت دستیابی به معیار عملکرد</a:t>
            </a:r>
          </a:p>
          <a:p>
            <a:pPr algn="r" rtl="1">
              <a:buNone/>
            </a:pPr>
            <a:r>
              <a:rPr lang="fa-IR" dirty="0" smtClean="0"/>
              <a:t>برای بندورا تقویت درونی مهم تر از تقویت بیرونی است.</a:t>
            </a:r>
          </a:p>
          <a:p>
            <a:pPr algn="r" rtl="1">
              <a:buNone/>
            </a:pPr>
            <a:r>
              <a:rPr lang="fa-IR" dirty="0" smtClean="0"/>
              <a:t>کمک به دانش آموزان برای تعیین هدف : هدف سطح متوسط – هدفهای انفرادی</a:t>
            </a:r>
          </a:p>
          <a:p>
            <a:pPr algn="r" rtl="1">
              <a:buNone/>
            </a:pPr>
            <a:r>
              <a:rPr lang="fa-IR" dirty="0" smtClean="0"/>
              <a:t>معلم باید فرایندهای توجه ،نگهداری ،بازآفرینی وانگیزشی را برای هریک از دانش آموزان در نظر بگیرد.</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320" y="530352"/>
            <a:ext cx="7650480" cy="5413248"/>
          </a:xfrm>
        </p:spPr>
        <p:txBody>
          <a:bodyPr>
            <a:normAutofit/>
          </a:bodyPr>
          <a:lstStyle/>
          <a:p>
            <a:pPr algn="r" rtl="1">
              <a:lnSpc>
                <a:spcPct val="150000"/>
              </a:lnSpc>
              <a:buNone/>
            </a:pPr>
            <a:r>
              <a:rPr lang="fa-IR" dirty="0" smtClean="0">
                <a:solidFill>
                  <a:srgbClr val="7030A0"/>
                </a:solidFill>
                <a:latin typeface="Arial" pitchFamily="34" charset="0"/>
                <a:cs typeface="B Titr" pitchFamily="2" charset="-78"/>
              </a:rPr>
              <a:t>ثرندایک : </a:t>
            </a:r>
            <a:r>
              <a:rPr lang="en-US" dirty="0" smtClean="0">
                <a:solidFill>
                  <a:srgbClr val="7030A0"/>
                </a:solidFill>
                <a:latin typeface="Arial" pitchFamily="34" charset="0"/>
                <a:cs typeface="B Titr" pitchFamily="2" charset="-78"/>
              </a:rPr>
              <a:t> </a:t>
            </a:r>
          </a:p>
          <a:p>
            <a:pPr algn="r" rtl="1">
              <a:lnSpc>
                <a:spcPct val="150000"/>
              </a:lnSpc>
              <a:buNone/>
            </a:pPr>
            <a:endParaRPr lang="en-US" dirty="0" smtClean="0">
              <a:latin typeface="Arial" pitchFamily="34" charset="0"/>
              <a:cs typeface="Arial" pitchFamily="34" charset="0"/>
            </a:endParaRPr>
          </a:p>
          <a:p>
            <a:pPr algn="r" rtl="1">
              <a:lnSpc>
                <a:spcPct val="150000"/>
              </a:lnSpc>
              <a:buNone/>
            </a:pPr>
            <a:r>
              <a:rPr lang="fa-IR" dirty="0" smtClean="0">
                <a:latin typeface="Arial" pitchFamily="34" charset="0"/>
                <a:cs typeface="Arial" pitchFamily="34" charset="0"/>
              </a:rPr>
              <a:t>در تجارب من با این حیوان ها چیزی یافت نشد... که فرضیه ی وجود یک توانایی کلی در حیوان ها برای یادگیری  اعمال حیوان های دیگر را تایید کند.</a:t>
            </a:r>
          </a:p>
          <a:p>
            <a:pPr algn="r" rtl="1">
              <a:lnSpc>
                <a:spcPct val="150000"/>
              </a:lnSpc>
              <a:buNone/>
            </a:pPr>
            <a:r>
              <a:rPr lang="fa-IR" dirty="0" smtClean="0">
                <a:latin typeface="Arial" pitchFamily="34" charset="0"/>
                <a:cs typeface="Arial" pitchFamily="34" charset="0"/>
              </a:rPr>
              <a:t>واتسون پژوهش های ثرندایک با میمون ها را تکرار کرد و او هم هیچ گونه گواهی برای یادگیری مشاهده ای نیافت.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848600" cy="4953000"/>
          </a:xfrm>
        </p:spPr>
        <p:txBody>
          <a:bodyPr>
            <a:normAutofit/>
          </a:bodyPr>
          <a:lstStyle/>
          <a:p>
            <a:pPr algn="r" rtl="1">
              <a:lnSpc>
                <a:spcPct val="200000"/>
              </a:lnSpc>
              <a:buNone/>
            </a:pPr>
            <a:r>
              <a:rPr lang="fa-IR" dirty="0" smtClean="0">
                <a:solidFill>
                  <a:srgbClr val="7030A0"/>
                </a:solidFill>
                <a:latin typeface="Arial" pitchFamily="34" charset="0"/>
                <a:cs typeface="B Titr" pitchFamily="2" charset="-78"/>
              </a:rPr>
              <a:t>ثرندایک و واتسون </a:t>
            </a:r>
          </a:p>
          <a:p>
            <a:pPr algn="r" rtl="1">
              <a:lnSpc>
                <a:spcPct val="200000"/>
              </a:lnSpc>
              <a:buNone/>
            </a:pPr>
            <a:r>
              <a:rPr lang="fa-IR" sz="2400" dirty="0" smtClean="0">
                <a:latin typeface="Arial" pitchFamily="34" charset="0"/>
                <a:cs typeface="Arial" pitchFamily="34" charset="0"/>
              </a:rPr>
              <a:t>هر دو نتیجه گرفتند که یادگیری تنها از راه تجربه ی مستقیم صورت می پذیرد نه از راه تجربه ی غیرمستقیم یا تجربه ی جانشینی. </a:t>
            </a:r>
          </a:p>
          <a:p>
            <a:pPr algn="r" rtl="1">
              <a:lnSpc>
                <a:spcPct val="200000"/>
              </a:lnSpc>
              <a:buNone/>
            </a:pPr>
            <a:r>
              <a:rPr lang="fa-IR" sz="2400" dirty="0" smtClean="0">
                <a:latin typeface="Arial" pitchFamily="34" charset="0"/>
                <a:cs typeface="Arial" pitchFamily="34" charset="0"/>
              </a:rPr>
              <a:t>یادگیری در نتیجه ی تعامل شخص یادگیرنده با محیط انجام می شود ، نه بر اثر مشاهده ی تعامل کس دیگری با محیط خودش.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pPr algn="r"/>
            <a:r>
              <a:rPr lang="fa-IR" sz="3200" dirty="0" smtClean="0">
                <a:solidFill>
                  <a:srgbClr val="C12D9A"/>
                </a:solidFill>
                <a:cs typeface="B Titr" pitchFamily="2" charset="-78"/>
              </a:rPr>
              <a:t>تبیین میلر و دلارد از یادگیری مشاهده ای :</a:t>
            </a:r>
            <a:endParaRPr lang="en-US" sz="3200" dirty="0">
              <a:solidFill>
                <a:srgbClr val="C12D9A"/>
              </a:solidFill>
              <a:cs typeface="B Titr" pitchFamily="2" charset="-78"/>
            </a:endParaRPr>
          </a:p>
        </p:txBody>
      </p:sp>
      <p:sp>
        <p:nvSpPr>
          <p:cNvPr id="3" name="Content Placeholder 2"/>
          <p:cNvSpPr>
            <a:spLocks noGrp="1"/>
          </p:cNvSpPr>
          <p:nvPr>
            <p:ph idx="1"/>
          </p:nvPr>
        </p:nvSpPr>
        <p:spPr>
          <a:xfrm>
            <a:off x="533400" y="1524000"/>
            <a:ext cx="8077200" cy="5715000"/>
          </a:xfrm>
        </p:spPr>
        <p:txBody>
          <a:bodyPr>
            <a:normAutofit/>
          </a:bodyPr>
          <a:lstStyle/>
          <a:p>
            <a:pPr algn="r" rtl="1">
              <a:lnSpc>
                <a:spcPct val="150000"/>
              </a:lnSpc>
            </a:pPr>
            <a:r>
              <a:rPr lang="fa-IR" sz="2400" dirty="0" smtClean="0">
                <a:latin typeface="Arial" pitchFamily="34" charset="0"/>
                <a:cs typeface="Arial" pitchFamily="34" charset="0"/>
              </a:rPr>
              <a:t>یک ارگانیسم می تواند با مشاهده ی فعالیت ارگانیسمی دیگر یاد بگیرد. </a:t>
            </a:r>
          </a:p>
          <a:p>
            <a:pPr algn="r" rtl="1">
              <a:lnSpc>
                <a:spcPct val="150000"/>
              </a:lnSpc>
              <a:buNone/>
            </a:pPr>
            <a:r>
              <a:rPr lang="fa-IR" sz="2400" dirty="0" smtClean="0">
                <a:latin typeface="Arial" pitchFamily="34" charset="0"/>
                <a:cs typeface="Arial" pitchFamily="34" charset="0"/>
              </a:rPr>
              <a:t>اگر رفتار تقلیدی تقویت بشود ، مانند هر یادگیری دیگری  نیرومند خواهد شد.</a:t>
            </a:r>
          </a:p>
          <a:p>
            <a:pPr algn="r" rtl="1">
              <a:lnSpc>
                <a:spcPct val="150000"/>
              </a:lnSpc>
              <a:buNone/>
            </a:pPr>
            <a:r>
              <a:rPr lang="fa-IR" sz="2400" dirty="0" smtClean="0">
                <a:latin typeface="Arial" pitchFamily="34" charset="0"/>
                <a:cs typeface="Arial" pitchFamily="34" charset="0"/>
              </a:rPr>
              <a:t>رفتار تقلیدی را به سه نوع تقسیم کرده اند :</a:t>
            </a:r>
          </a:p>
          <a:p>
            <a:pPr algn="r" rtl="1">
              <a:lnSpc>
                <a:spcPct val="150000"/>
              </a:lnSpc>
              <a:buNone/>
            </a:pPr>
            <a:r>
              <a:rPr lang="fa-IR" sz="2400" dirty="0" smtClean="0">
                <a:solidFill>
                  <a:srgbClr val="E07AC5"/>
                </a:solidFill>
                <a:latin typeface="Arial" pitchFamily="34" charset="0"/>
                <a:cs typeface="Arial" pitchFamily="34" charset="0"/>
              </a:rPr>
              <a:t>1- رفتار یکسان : </a:t>
            </a:r>
            <a:r>
              <a:rPr lang="fa-IR" sz="2400" dirty="0" smtClean="0">
                <a:latin typeface="Arial" pitchFamily="34" charset="0"/>
                <a:cs typeface="Arial" pitchFamily="34" charset="0"/>
              </a:rPr>
              <a:t>وقتی رخ می دهد که دو نفر یا بیشتر به یک موقعیت به طور یکسان پاسخ دهند.</a:t>
            </a:r>
          </a:p>
          <a:p>
            <a:pPr algn="r" rtl="1">
              <a:lnSpc>
                <a:spcPct val="150000"/>
              </a:lnSpc>
              <a:buNone/>
            </a:pPr>
            <a:r>
              <a:rPr lang="fa-IR" sz="2400" dirty="0" smtClean="0">
                <a:solidFill>
                  <a:srgbClr val="E07AC5"/>
                </a:solidFill>
                <a:latin typeface="Arial" pitchFamily="34" charset="0"/>
                <a:cs typeface="Arial" pitchFamily="34" charset="0"/>
              </a:rPr>
              <a:t>2- رفتارنسخه برداری کردن (کپی کردن) : </a:t>
            </a:r>
            <a:r>
              <a:rPr lang="fa-IR" sz="2400" dirty="0" smtClean="0">
                <a:latin typeface="Arial" pitchFamily="34" charset="0"/>
                <a:cs typeface="Arial" pitchFamily="34" charset="0"/>
              </a:rPr>
              <a:t>شامل هدایت رفتار یک شخص به وسیله ی شخصی دیگر است.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7696200" cy="6324600"/>
          </a:xfrm>
        </p:spPr>
        <p:txBody>
          <a:bodyPr>
            <a:normAutofit/>
          </a:bodyPr>
          <a:lstStyle/>
          <a:p>
            <a:pPr algn="r" rtl="1">
              <a:lnSpc>
                <a:spcPct val="150000"/>
              </a:lnSpc>
              <a:buNone/>
            </a:pPr>
            <a:r>
              <a:rPr lang="fa-IR" sz="2400" dirty="0" smtClean="0">
                <a:solidFill>
                  <a:srgbClr val="E07AC5"/>
                </a:solidFill>
                <a:latin typeface="Arial" pitchFamily="34" charset="0"/>
                <a:cs typeface="Arial" pitchFamily="34" charset="0"/>
              </a:rPr>
              <a:t>3- رفتارجورشده ی وابسته :  </a:t>
            </a:r>
            <a:r>
              <a:rPr lang="fa-IR" sz="2400" dirty="0" smtClean="0">
                <a:latin typeface="Arial" pitchFamily="34" charset="0"/>
                <a:cs typeface="Arial" pitchFamily="34" charset="0"/>
              </a:rPr>
              <a:t>رفتاری است که در آن یک مشاهده گر برای تکرار کورکورانه ی اعمال یک سرمشق یا الگو تقویت می شود.   </a:t>
            </a:r>
          </a:p>
          <a:p>
            <a:pPr algn="r" rtl="1">
              <a:lnSpc>
                <a:spcPct val="150000"/>
              </a:lnSpc>
              <a:buNone/>
            </a:pPr>
            <a:r>
              <a:rPr lang="fa-IR" sz="2400" dirty="0" smtClean="0">
                <a:latin typeface="Arial" pitchFamily="34" charset="0"/>
                <a:cs typeface="Arial" pitchFamily="34" charset="0"/>
              </a:rPr>
              <a:t>سایر یافته های میلر و دلارد :</a:t>
            </a:r>
          </a:p>
          <a:p>
            <a:pPr algn="r" rtl="1">
              <a:lnSpc>
                <a:spcPct val="150000"/>
              </a:lnSpc>
              <a:buFont typeface="Wingdings" pitchFamily="2" charset="2"/>
              <a:buChar char="ü"/>
            </a:pPr>
            <a:r>
              <a:rPr lang="fa-IR" sz="2400" dirty="0" smtClean="0">
                <a:latin typeface="Arial" pitchFamily="34" charset="0"/>
                <a:cs typeface="Arial" pitchFamily="34" charset="0"/>
              </a:rPr>
              <a:t> تقلید می تواند به صورت عادت درآید. میلر و دالرد این تمایل آموخته شده برای تقلید رفتار افراد را </a:t>
            </a:r>
            <a:r>
              <a:rPr lang="fa-IR" sz="2400" dirty="0" smtClean="0">
                <a:solidFill>
                  <a:srgbClr val="E07AC5"/>
                </a:solidFill>
                <a:latin typeface="Arial" pitchFamily="34" charset="0"/>
                <a:cs typeface="Arial" pitchFamily="34" charset="0"/>
              </a:rPr>
              <a:t>تقلید تعمیم یافته </a:t>
            </a:r>
            <a:r>
              <a:rPr lang="fa-IR" sz="2400" dirty="0" smtClean="0">
                <a:latin typeface="Arial" pitchFamily="34" charset="0"/>
                <a:cs typeface="Arial" pitchFamily="34" charset="0"/>
              </a:rPr>
              <a:t>نامیده اند.</a:t>
            </a:r>
          </a:p>
          <a:p>
            <a:pPr algn="r" rtl="1">
              <a:lnSpc>
                <a:spcPct val="150000"/>
              </a:lnSpc>
              <a:buFont typeface="Wingdings" pitchFamily="2" charset="2"/>
              <a:buChar char="ü"/>
            </a:pPr>
            <a:r>
              <a:rPr lang="fa-IR" sz="2400" dirty="0" smtClean="0">
                <a:latin typeface="Arial" pitchFamily="34" charset="0"/>
                <a:cs typeface="Arial" pitchFamily="34" charset="0"/>
              </a:rPr>
              <a:t>اگر پاسخ های تقلیدی داده نشوند و تقویت نگردند ، یادگیری صورت نخواهد گرفت. برای آن ها یادگیری تقلیدی حاصل مشاهده ، پاسخ دهی آشکار و تقویت است.</a:t>
            </a:r>
          </a:p>
          <a:p>
            <a:pPr algn="r" rtl="1">
              <a:lnSpc>
                <a:spcPct val="150000"/>
              </a:lnSpc>
              <a:buFont typeface="Wingdings" pitchFamily="2" charset="2"/>
              <a:buChar char="ü"/>
            </a:pPr>
            <a:r>
              <a:rPr lang="fa-IR" sz="2600" dirty="0" smtClean="0">
                <a:latin typeface="Arial" pitchFamily="34" charset="0"/>
                <a:cs typeface="Arial" pitchFamily="34" charset="0"/>
              </a:rPr>
              <a:t>  </a:t>
            </a:r>
            <a:r>
              <a:rPr lang="fa-IR" sz="2400" dirty="0" smtClean="0">
                <a:latin typeface="Arial" pitchFamily="34" charset="0"/>
                <a:cs typeface="Arial" pitchFamily="34" charset="0"/>
              </a:rPr>
              <a:t>میلر و دالرد نیز مانند اسلاف خود دریافتند که ارگانیسم ها از</a:t>
            </a:r>
            <a:r>
              <a:rPr lang="fa-IR" sz="2400" dirty="0" smtClean="0">
                <a:solidFill>
                  <a:srgbClr val="E07AC5"/>
                </a:solidFill>
                <a:latin typeface="Arial" pitchFamily="34" charset="0"/>
                <a:cs typeface="Arial" pitchFamily="34" charset="0"/>
              </a:rPr>
              <a:t> مشاهده ی صرف </a:t>
            </a:r>
            <a:r>
              <a:rPr lang="fa-IR" sz="2400" dirty="0" smtClean="0">
                <a:latin typeface="Arial" pitchFamily="34" charset="0"/>
                <a:cs typeface="Arial" pitchFamily="34" charset="0"/>
              </a:rPr>
              <a:t>چیز ها یاد نمی گیرند.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153400" cy="5181600"/>
          </a:xfrm>
        </p:spPr>
        <p:txBody>
          <a:bodyPr>
            <a:normAutofit lnSpcReduction="10000"/>
          </a:bodyPr>
          <a:lstStyle/>
          <a:p>
            <a:pPr algn="r" rtl="1">
              <a:lnSpc>
                <a:spcPct val="150000"/>
              </a:lnSpc>
              <a:buNone/>
            </a:pPr>
            <a:r>
              <a:rPr lang="fa-IR" sz="2400" dirty="0" smtClean="0">
                <a:solidFill>
                  <a:srgbClr val="C12D9A"/>
                </a:solidFill>
                <a:latin typeface="Arial" pitchFamily="34" charset="0"/>
                <a:cs typeface="B Titr" pitchFamily="2" charset="-78"/>
              </a:rPr>
              <a:t>     تحلیل اسکینری </a:t>
            </a:r>
          </a:p>
          <a:p>
            <a:pPr algn="r" rtl="1">
              <a:lnSpc>
                <a:spcPct val="150000"/>
              </a:lnSpc>
            </a:pPr>
            <a:endParaRPr lang="fa-IR" sz="2400" dirty="0" smtClean="0">
              <a:solidFill>
                <a:srgbClr val="C12D9A"/>
              </a:solidFill>
              <a:latin typeface="Arial" pitchFamily="34" charset="0"/>
              <a:cs typeface="B Titr" pitchFamily="2" charset="-78"/>
            </a:endParaRPr>
          </a:p>
          <a:p>
            <a:pPr algn="r" rtl="1">
              <a:lnSpc>
                <a:spcPct val="150000"/>
              </a:lnSpc>
            </a:pPr>
            <a:r>
              <a:rPr lang="fa-IR" sz="2400" dirty="0" smtClean="0">
                <a:latin typeface="Arial" pitchFamily="34" charset="0"/>
                <a:cs typeface="Arial" pitchFamily="34" charset="0"/>
              </a:rPr>
              <a:t>از یادگیری مشاهده ای شبیه به تبیین میلر و دلارد است. ابتدا رفتار الگو مورد مشاهده قرار می گیرد ،بعد مشاهده کننده این رفتار را تقلید می کند و آخر این که </a:t>
            </a:r>
            <a:r>
              <a:rPr lang="fa-IR" sz="2400" dirty="0" smtClean="0">
                <a:solidFill>
                  <a:srgbClr val="E07AC5"/>
                </a:solidFill>
                <a:latin typeface="Arial" pitchFamily="34" charset="0"/>
                <a:cs typeface="Arial" pitchFamily="34" charset="0"/>
              </a:rPr>
              <a:t>رفتار تقلیدی تقویت </a:t>
            </a:r>
            <a:r>
              <a:rPr lang="fa-IR" sz="2400" dirty="0" smtClean="0">
                <a:latin typeface="Arial" pitchFamily="34" charset="0"/>
                <a:cs typeface="Arial" pitchFamily="34" charset="0"/>
              </a:rPr>
              <a:t>می شود. وقتی که یادگیری از این طریق صورت پذیرفت ، توسط یکی از برنامه های تقویت در محیط طبیعی حفظ می شود .</a:t>
            </a:r>
          </a:p>
          <a:p>
            <a:pPr algn="r" rtl="1">
              <a:lnSpc>
                <a:spcPct val="150000"/>
              </a:lnSpc>
            </a:pPr>
            <a:r>
              <a:rPr lang="fa-IR" sz="2400" dirty="0" smtClean="0">
                <a:solidFill>
                  <a:srgbClr val="E07AC5"/>
                </a:solidFill>
                <a:latin typeface="Arial" pitchFamily="34" charset="0"/>
                <a:cs typeface="Arial" pitchFamily="34" charset="0"/>
              </a:rPr>
              <a:t>رفتار الگو نقش یک محرک تمیزی </a:t>
            </a:r>
            <a:r>
              <a:rPr lang="fa-IR" sz="2400" dirty="0" smtClean="0">
                <a:latin typeface="Arial" pitchFamily="34" charset="0"/>
                <a:cs typeface="Arial" pitchFamily="34" charset="0"/>
              </a:rPr>
              <a:t>را ایفا می کند که نشان می دهد که چه رفتاری به تقویت منجر خواهد شد.از این رو </a:t>
            </a:r>
            <a:r>
              <a:rPr lang="fa-IR" sz="2400" dirty="0" smtClean="0">
                <a:solidFill>
                  <a:srgbClr val="E07AC5"/>
                </a:solidFill>
                <a:latin typeface="Arial" pitchFamily="34" charset="0"/>
                <a:cs typeface="Arial" pitchFamily="34" charset="0"/>
              </a:rPr>
              <a:t>تقلید چیزی فراتر از یک کنشگر تمیزی نیست.      </a:t>
            </a:r>
            <a:endParaRPr lang="en-US" sz="2400" dirty="0">
              <a:solidFill>
                <a:srgbClr val="E07AC5"/>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727</TotalTime>
  <Words>3570</Words>
  <Application>Microsoft Office PowerPoint</Application>
  <PresentationFormat>On-screen Show (4:3)</PresentationFormat>
  <Paragraphs>238</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Aspect</vt:lpstr>
      <vt:lpstr>بندورا درباره یادگیری چه می گوید؟</vt:lpstr>
      <vt:lpstr>PowerPoint Presentation</vt:lpstr>
      <vt:lpstr>  یادگیری مشاهده ای : </vt:lpstr>
      <vt:lpstr>PowerPoint Presentation</vt:lpstr>
      <vt:lpstr>PowerPoint Presentation</vt:lpstr>
      <vt:lpstr>PowerPoint Presentation</vt:lpstr>
      <vt:lpstr>تبیین میلر و دلارد از یادگیری مشاهده ای :</vt:lpstr>
      <vt:lpstr>PowerPoint Presentation</vt:lpstr>
      <vt:lpstr>PowerPoint Presentation</vt:lpstr>
      <vt:lpstr> غیر انسان ها می توانند از راه مشاهده یاد بگیرند :</vt:lpstr>
      <vt:lpstr>PowerPoint Presentation</vt:lpstr>
      <vt:lpstr>PowerPoint Presentation</vt:lpstr>
      <vt:lpstr>تبیین بندورا از یادگیری مشاهده ای :</vt:lpstr>
      <vt:lpstr>نظریه ی تولمن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چگونه ماهیت رفتار به موقعیت وابسته است؟</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یادگیری مشاهده ای :</dc:title>
  <dc:creator>pakdaman</dc:creator>
  <cp:lastModifiedBy>samsung</cp:lastModifiedBy>
  <cp:revision>58</cp:revision>
  <dcterms:created xsi:type="dcterms:W3CDTF">2013-04-30T12:49:47Z</dcterms:created>
  <dcterms:modified xsi:type="dcterms:W3CDTF">2013-05-01T07:41:21Z</dcterms:modified>
</cp:coreProperties>
</file>