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8" autoAdjust="0"/>
    <p:restoredTop sz="94660"/>
  </p:normalViewPr>
  <p:slideViewPr>
    <p:cSldViewPr snapToGrid="0">
      <p:cViewPr varScale="1">
        <p:scale>
          <a:sx n="60" d="100"/>
          <a:sy n="60" d="100"/>
        </p:scale>
        <p:origin x="23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4" Type="http://schemas.openxmlformats.org/officeDocument/2006/relationships/image" Target="../media/image41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3" Type="http://schemas.openxmlformats.org/officeDocument/2006/relationships/image" Target="../media/image44.wmf"/><Relationship Id="rId7" Type="http://schemas.openxmlformats.org/officeDocument/2006/relationships/image" Target="../media/image48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6" Type="http://schemas.openxmlformats.org/officeDocument/2006/relationships/image" Target="../media/image47.wmf"/><Relationship Id="rId5" Type="http://schemas.openxmlformats.org/officeDocument/2006/relationships/image" Target="../media/image46.wmf"/><Relationship Id="rId4" Type="http://schemas.openxmlformats.org/officeDocument/2006/relationships/image" Target="../media/image45.wmf"/><Relationship Id="rId9" Type="http://schemas.openxmlformats.org/officeDocument/2006/relationships/image" Target="../media/image50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1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4.wmf"/><Relationship Id="rId2" Type="http://schemas.openxmlformats.org/officeDocument/2006/relationships/image" Target="../media/image53.wmf"/><Relationship Id="rId1" Type="http://schemas.openxmlformats.org/officeDocument/2006/relationships/image" Target="../media/image52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6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9.wmf"/><Relationship Id="rId2" Type="http://schemas.openxmlformats.org/officeDocument/2006/relationships/image" Target="../media/image58.wmf"/><Relationship Id="rId1" Type="http://schemas.openxmlformats.org/officeDocument/2006/relationships/image" Target="../media/image57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2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65.wmf"/><Relationship Id="rId2" Type="http://schemas.openxmlformats.org/officeDocument/2006/relationships/image" Target="../media/image64.wmf"/><Relationship Id="rId1" Type="http://schemas.openxmlformats.org/officeDocument/2006/relationships/image" Target="../media/image63.wmf"/><Relationship Id="rId6" Type="http://schemas.openxmlformats.org/officeDocument/2006/relationships/image" Target="../media/image68.wmf"/><Relationship Id="rId5" Type="http://schemas.openxmlformats.org/officeDocument/2006/relationships/image" Target="../media/image67.wmf"/><Relationship Id="rId4" Type="http://schemas.openxmlformats.org/officeDocument/2006/relationships/image" Target="../media/image66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72.wmf"/><Relationship Id="rId2" Type="http://schemas.openxmlformats.org/officeDocument/2006/relationships/image" Target="../media/image71.wmf"/><Relationship Id="rId1" Type="http://schemas.openxmlformats.org/officeDocument/2006/relationships/image" Target="../media/image70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74.wmf"/><Relationship Id="rId1" Type="http://schemas.openxmlformats.org/officeDocument/2006/relationships/image" Target="../media/image7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NULL"/><Relationship Id="rId1" Type="http://schemas.openxmlformats.org/officeDocument/2006/relationships/image" Target="../media/image6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77.wmf"/><Relationship Id="rId2" Type="http://schemas.openxmlformats.org/officeDocument/2006/relationships/image" Target="../media/image76.wmf"/><Relationship Id="rId1" Type="http://schemas.openxmlformats.org/officeDocument/2006/relationships/image" Target="../media/image75.wmf"/><Relationship Id="rId6" Type="http://schemas.openxmlformats.org/officeDocument/2006/relationships/image" Target="../media/image80.wmf"/><Relationship Id="rId5" Type="http://schemas.openxmlformats.org/officeDocument/2006/relationships/image" Target="../media/image79.wmf"/><Relationship Id="rId4" Type="http://schemas.openxmlformats.org/officeDocument/2006/relationships/image" Target="../media/image78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3.wmf"/><Relationship Id="rId2" Type="http://schemas.openxmlformats.org/officeDocument/2006/relationships/image" Target="../media/image82.wmf"/><Relationship Id="rId1" Type="http://schemas.openxmlformats.org/officeDocument/2006/relationships/image" Target="../media/image81.wmf"/><Relationship Id="rId5" Type="http://schemas.openxmlformats.org/officeDocument/2006/relationships/image" Target="../media/image85.wmf"/><Relationship Id="rId4" Type="http://schemas.openxmlformats.org/officeDocument/2006/relationships/image" Target="../media/image84.w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7.wmf"/><Relationship Id="rId1" Type="http://schemas.openxmlformats.org/officeDocument/2006/relationships/image" Target="../media/image86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0.wmf"/><Relationship Id="rId2" Type="http://schemas.openxmlformats.org/officeDocument/2006/relationships/image" Target="../media/image89.wmf"/><Relationship Id="rId1" Type="http://schemas.openxmlformats.org/officeDocument/2006/relationships/image" Target="../media/image88.wmf"/><Relationship Id="rId4" Type="http://schemas.openxmlformats.org/officeDocument/2006/relationships/image" Target="../media/image91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2.e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94.wmf"/><Relationship Id="rId7" Type="http://schemas.openxmlformats.org/officeDocument/2006/relationships/image" Target="../media/image98.wmf"/><Relationship Id="rId2" Type="http://schemas.openxmlformats.org/officeDocument/2006/relationships/image" Target="../media/image87.wmf"/><Relationship Id="rId1" Type="http://schemas.openxmlformats.org/officeDocument/2006/relationships/image" Target="../media/image93.wmf"/><Relationship Id="rId6" Type="http://schemas.openxmlformats.org/officeDocument/2006/relationships/image" Target="../media/image97.wmf"/><Relationship Id="rId5" Type="http://schemas.openxmlformats.org/officeDocument/2006/relationships/image" Target="../media/image96.wmf"/><Relationship Id="rId4" Type="http://schemas.openxmlformats.org/officeDocument/2006/relationships/image" Target="../media/image95.w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9.emf"/></Relationships>
</file>

<file path=ppt/drawings/_rels/vmlDrawing27.vml.rels><?xml version="1.0" encoding="UTF-8" standalone="yes"?>
<Relationships xmlns="http://schemas.openxmlformats.org/package/2006/relationships"><Relationship Id="rId3" Type="http://schemas.openxmlformats.org/officeDocument/2006/relationships/image" Target="../media/image87.wmf"/><Relationship Id="rId7" Type="http://schemas.openxmlformats.org/officeDocument/2006/relationships/image" Target="../media/image105.emf"/><Relationship Id="rId2" Type="http://schemas.openxmlformats.org/officeDocument/2006/relationships/image" Target="../media/image101.wmf"/><Relationship Id="rId1" Type="http://schemas.openxmlformats.org/officeDocument/2006/relationships/image" Target="../media/image100.wmf"/><Relationship Id="rId6" Type="http://schemas.openxmlformats.org/officeDocument/2006/relationships/image" Target="../media/image104.emf"/><Relationship Id="rId5" Type="http://schemas.openxmlformats.org/officeDocument/2006/relationships/image" Target="../media/image103.wmf"/><Relationship Id="rId4" Type="http://schemas.openxmlformats.org/officeDocument/2006/relationships/image" Target="../media/image102.wmf"/></Relationships>
</file>

<file path=ppt/drawings/_rels/vmlDrawing2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wmf"/><Relationship Id="rId2" Type="http://schemas.openxmlformats.org/officeDocument/2006/relationships/image" Target="../media/image109.wmf"/><Relationship Id="rId1" Type="http://schemas.openxmlformats.org/officeDocument/2006/relationships/image" Target="../media/image108.wmf"/><Relationship Id="rId4" Type="http://schemas.openxmlformats.org/officeDocument/2006/relationships/image" Target="../media/image111.wmf"/></Relationships>
</file>

<file path=ppt/drawings/_rels/vmlDrawing2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4.wmf"/><Relationship Id="rId2" Type="http://schemas.openxmlformats.org/officeDocument/2006/relationships/image" Target="../media/image113.wmf"/><Relationship Id="rId1" Type="http://schemas.openxmlformats.org/officeDocument/2006/relationships/image" Target="../media/image112.wmf"/><Relationship Id="rId4" Type="http://schemas.openxmlformats.org/officeDocument/2006/relationships/image" Target="../media/image11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3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8.wmf"/><Relationship Id="rId2" Type="http://schemas.openxmlformats.org/officeDocument/2006/relationships/image" Target="../media/image117.wmf"/><Relationship Id="rId1" Type="http://schemas.openxmlformats.org/officeDocument/2006/relationships/image" Target="../media/image116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5.wmf"/><Relationship Id="rId4" Type="http://schemas.openxmlformats.org/officeDocument/2006/relationships/image" Target="../media/image2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4" Type="http://schemas.openxmlformats.org/officeDocument/2006/relationships/image" Target="../media/image29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4" Type="http://schemas.openxmlformats.org/officeDocument/2006/relationships/image" Target="../media/image33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4" Type="http://schemas.openxmlformats.org/officeDocument/2006/relationships/image" Target="../media/image3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4A282-7F1A-42D9-AA2D-BFF130B101A5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7F49E-D815-4C41-9510-6FF4B449EA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377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4A282-7F1A-42D9-AA2D-BFF130B101A5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7F49E-D815-4C41-9510-6FF4B449EA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055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4A282-7F1A-42D9-AA2D-BFF130B101A5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7F49E-D815-4C41-9510-6FF4B449EA18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260082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4A282-7F1A-42D9-AA2D-BFF130B101A5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7F49E-D815-4C41-9510-6FF4B449EA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7292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4A282-7F1A-42D9-AA2D-BFF130B101A5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7F49E-D815-4C41-9510-6FF4B449EA1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860301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4A282-7F1A-42D9-AA2D-BFF130B101A5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7F49E-D815-4C41-9510-6FF4B449EA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4533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4A282-7F1A-42D9-AA2D-BFF130B101A5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7F49E-D815-4C41-9510-6FF4B449EA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7110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4A282-7F1A-42D9-AA2D-BFF130B101A5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7F49E-D815-4C41-9510-6FF4B449EA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5687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81000"/>
            <a:ext cx="106680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295400"/>
            <a:ext cx="5080000" cy="464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295400"/>
            <a:ext cx="5080000" cy="22479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695700"/>
            <a:ext cx="5080000" cy="22479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6DD10F-9462-4104-9305-7F125A2525E4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0721516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81000"/>
            <a:ext cx="106680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295400"/>
            <a:ext cx="5080000" cy="464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295400"/>
            <a:ext cx="5080000" cy="22479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695700"/>
            <a:ext cx="5080000" cy="22479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4FCAFD-0CC9-4347-9124-22DA22A6D6AB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0716737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81000"/>
            <a:ext cx="106680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295400"/>
            <a:ext cx="5080000" cy="464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295400"/>
            <a:ext cx="5080000" cy="464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631B8E-2D11-4FAE-BEC5-19FFAB344825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598917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4A282-7F1A-42D9-AA2D-BFF130B101A5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7F49E-D815-4C41-9510-6FF4B449EA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6101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508000" y="381000"/>
            <a:ext cx="106680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295400"/>
            <a:ext cx="5080000" cy="22479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295400"/>
            <a:ext cx="5080000" cy="22479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914400" y="3695700"/>
            <a:ext cx="5080000" cy="22479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7600" y="3695700"/>
            <a:ext cx="5080000" cy="22479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FCB575-B283-4D9E-9699-8344B4812E1D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6873791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4A282-7F1A-42D9-AA2D-BFF130B101A5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7F49E-D815-4C41-9510-6FF4B449EA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543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4A282-7F1A-42D9-AA2D-BFF130B101A5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7F49E-D815-4C41-9510-6FF4B449EA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089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4A282-7F1A-42D9-AA2D-BFF130B101A5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7F49E-D815-4C41-9510-6FF4B449EA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469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4A282-7F1A-42D9-AA2D-BFF130B101A5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7F49E-D815-4C41-9510-6FF4B449EA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984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4A282-7F1A-42D9-AA2D-BFF130B101A5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7F49E-D815-4C41-9510-6FF4B449EA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835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4A282-7F1A-42D9-AA2D-BFF130B101A5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7F49E-D815-4C41-9510-6FF4B449EA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623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4A282-7F1A-42D9-AA2D-BFF130B101A5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7F49E-D815-4C41-9510-6FF4B449EA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274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4A282-7F1A-42D9-AA2D-BFF130B101A5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197F49E-D815-4C41-9510-6FF4B449EA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324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22.bin"/><Relationship Id="rId10" Type="http://schemas.openxmlformats.org/officeDocument/2006/relationships/image" Target="../media/image22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24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23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0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9.bin"/><Relationship Id="rId10" Type="http://schemas.openxmlformats.org/officeDocument/2006/relationships/image" Target="../media/image29.wmf"/><Relationship Id="rId4" Type="http://schemas.openxmlformats.org/officeDocument/2006/relationships/image" Target="../media/image26.wmf"/><Relationship Id="rId9" Type="http://schemas.openxmlformats.org/officeDocument/2006/relationships/oleObject" Target="../embeddings/oleObject31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4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33.bin"/><Relationship Id="rId10" Type="http://schemas.openxmlformats.org/officeDocument/2006/relationships/image" Target="../media/image33.wmf"/><Relationship Id="rId4" Type="http://schemas.openxmlformats.org/officeDocument/2006/relationships/image" Target="../media/image30.wmf"/><Relationship Id="rId9" Type="http://schemas.openxmlformats.org/officeDocument/2006/relationships/oleObject" Target="../embeddings/oleObject35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oleObject" Target="../embeddings/oleObject36.bin"/><Relationship Id="rId7" Type="http://schemas.openxmlformats.org/officeDocument/2006/relationships/oleObject" Target="../embeddings/oleObject38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37.bin"/><Relationship Id="rId10" Type="http://schemas.openxmlformats.org/officeDocument/2006/relationships/image" Target="../media/image37.wmf"/><Relationship Id="rId4" Type="http://schemas.openxmlformats.org/officeDocument/2006/relationships/image" Target="../media/image34.wmf"/><Relationship Id="rId9" Type="http://schemas.openxmlformats.org/officeDocument/2006/relationships/oleObject" Target="../embeddings/oleObject39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3" Type="http://schemas.openxmlformats.org/officeDocument/2006/relationships/oleObject" Target="../embeddings/oleObject40.bin"/><Relationship Id="rId7" Type="http://schemas.openxmlformats.org/officeDocument/2006/relationships/oleObject" Target="../embeddings/oleObject42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9.wmf"/><Relationship Id="rId5" Type="http://schemas.openxmlformats.org/officeDocument/2006/relationships/oleObject" Target="../embeddings/oleObject41.bin"/><Relationship Id="rId10" Type="http://schemas.openxmlformats.org/officeDocument/2006/relationships/image" Target="../media/image41.wmf"/><Relationship Id="rId4" Type="http://schemas.openxmlformats.org/officeDocument/2006/relationships/image" Target="../media/image38.wmf"/><Relationship Id="rId9" Type="http://schemas.openxmlformats.org/officeDocument/2006/relationships/oleObject" Target="../embeddings/oleObject43.bin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13" Type="http://schemas.openxmlformats.org/officeDocument/2006/relationships/oleObject" Target="../embeddings/oleObject49.bin"/><Relationship Id="rId18" Type="http://schemas.openxmlformats.org/officeDocument/2006/relationships/image" Target="../media/image49.wmf"/><Relationship Id="rId3" Type="http://schemas.openxmlformats.org/officeDocument/2006/relationships/oleObject" Target="../embeddings/oleObject44.bin"/><Relationship Id="rId7" Type="http://schemas.openxmlformats.org/officeDocument/2006/relationships/oleObject" Target="../embeddings/oleObject46.bin"/><Relationship Id="rId12" Type="http://schemas.openxmlformats.org/officeDocument/2006/relationships/image" Target="../media/image46.wmf"/><Relationship Id="rId17" Type="http://schemas.openxmlformats.org/officeDocument/2006/relationships/oleObject" Target="../embeddings/oleObject51.bin"/><Relationship Id="rId2" Type="http://schemas.openxmlformats.org/officeDocument/2006/relationships/slideLayout" Target="../slideLayouts/slideLayout17.xml"/><Relationship Id="rId16" Type="http://schemas.openxmlformats.org/officeDocument/2006/relationships/image" Target="../media/image48.wmf"/><Relationship Id="rId20" Type="http://schemas.openxmlformats.org/officeDocument/2006/relationships/image" Target="../media/image50.wmf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3.wmf"/><Relationship Id="rId11" Type="http://schemas.openxmlformats.org/officeDocument/2006/relationships/oleObject" Target="../embeddings/oleObject48.bin"/><Relationship Id="rId5" Type="http://schemas.openxmlformats.org/officeDocument/2006/relationships/oleObject" Target="../embeddings/oleObject45.bin"/><Relationship Id="rId15" Type="http://schemas.openxmlformats.org/officeDocument/2006/relationships/oleObject" Target="../embeddings/oleObject50.bin"/><Relationship Id="rId10" Type="http://schemas.openxmlformats.org/officeDocument/2006/relationships/image" Target="../media/image45.wmf"/><Relationship Id="rId19" Type="http://schemas.openxmlformats.org/officeDocument/2006/relationships/oleObject" Target="../embeddings/oleObject52.bin"/><Relationship Id="rId4" Type="http://schemas.openxmlformats.org/officeDocument/2006/relationships/image" Target="../media/image42.wmf"/><Relationship Id="rId9" Type="http://schemas.openxmlformats.org/officeDocument/2006/relationships/oleObject" Target="../embeddings/oleObject47.bin"/><Relationship Id="rId14" Type="http://schemas.openxmlformats.org/officeDocument/2006/relationships/image" Target="../media/image47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3.bin"/><Relationship Id="rId2" Type="http://schemas.openxmlformats.org/officeDocument/2006/relationships/slideLayout" Target="../slideLayouts/slideLayout19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51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wmf"/><Relationship Id="rId3" Type="http://schemas.openxmlformats.org/officeDocument/2006/relationships/oleObject" Target="../embeddings/oleObject54.bin"/><Relationship Id="rId7" Type="http://schemas.openxmlformats.org/officeDocument/2006/relationships/oleObject" Target="../embeddings/oleObject56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53.wmf"/><Relationship Id="rId5" Type="http://schemas.openxmlformats.org/officeDocument/2006/relationships/oleObject" Target="../embeddings/oleObject55.bin"/><Relationship Id="rId4" Type="http://schemas.openxmlformats.org/officeDocument/2006/relationships/image" Target="../media/image52.wmf"/><Relationship Id="rId9" Type="http://schemas.openxmlformats.org/officeDocument/2006/relationships/image" Target="../media/image5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7.bin"/><Relationship Id="rId2" Type="http://schemas.openxmlformats.org/officeDocument/2006/relationships/slideLayout" Target="../slideLayouts/slideLayout19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56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wmf"/><Relationship Id="rId3" Type="http://schemas.openxmlformats.org/officeDocument/2006/relationships/oleObject" Target="../embeddings/oleObject58.bin"/><Relationship Id="rId7" Type="http://schemas.openxmlformats.org/officeDocument/2006/relationships/oleObject" Target="../embeddings/oleObject60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58.wmf"/><Relationship Id="rId5" Type="http://schemas.openxmlformats.org/officeDocument/2006/relationships/oleObject" Target="../embeddings/oleObject59.bin"/><Relationship Id="rId4" Type="http://schemas.openxmlformats.org/officeDocument/2006/relationships/image" Target="../media/image57.wmf"/><Relationship Id="rId9" Type="http://schemas.openxmlformats.org/officeDocument/2006/relationships/image" Target="../media/image60.jpe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1.bin"/><Relationship Id="rId2" Type="http://schemas.openxmlformats.org/officeDocument/2006/relationships/slideLayout" Target="../slideLayouts/slideLayout19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62.w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4.bin"/><Relationship Id="rId13" Type="http://schemas.openxmlformats.org/officeDocument/2006/relationships/image" Target="../media/image67.wmf"/><Relationship Id="rId3" Type="http://schemas.openxmlformats.org/officeDocument/2006/relationships/image" Target="../media/image69.jpeg"/><Relationship Id="rId7" Type="http://schemas.openxmlformats.org/officeDocument/2006/relationships/image" Target="../media/image64.wmf"/><Relationship Id="rId12" Type="http://schemas.openxmlformats.org/officeDocument/2006/relationships/oleObject" Target="../embeddings/oleObject66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63.bin"/><Relationship Id="rId11" Type="http://schemas.openxmlformats.org/officeDocument/2006/relationships/image" Target="../media/image66.wmf"/><Relationship Id="rId5" Type="http://schemas.openxmlformats.org/officeDocument/2006/relationships/image" Target="../media/image63.wmf"/><Relationship Id="rId15" Type="http://schemas.openxmlformats.org/officeDocument/2006/relationships/image" Target="../media/image68.wmf"/><Relationship Id="rId10" Type="http://schemas.openxmlformats.org/officeDocument/2006/relationships/oleObject" Target="../embeddings/oleObject65.bin"/><Relationship Id="rId4" Type="http://schemas.openxmlformats.org/officeDocument/2006/relationships/oleObject" Target="../embeddings/oleObject62.bin"/><Relationship Id="rId9" Type="http://schemas.openxmlformats.org/officeDocument/2006/relationships/image" Target="../media/image65.wmf"/><Relationship Id="rId14" Type="http://schemas.openxmlformats.org/officeDocument/2006/relationships/oleObject" Target="../embeddings/oleObject67.bin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2.wmf"/><Relationship Id="rId3" Type="http://schemas.openxmlformats.org/officeDocument/2006/relationships/oleObject" Target="../embeddings/oleObject68.bin"/><Relationship Id="rId7" Type="http://schemas.openxmlformats.org/officeDocument/2006/relationships/oleObject" Target="../embeddings/oleObject70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71.wmf"/><Relationship Id="rId5" Type="http://schemas.openxmlformats.org/officeDocument/2006/relationships/oleObject" Target="../embeddings/oleObject69.bin"/><Relationship Id="rId4" Type="http://schemas.openxmlformats.org/officeDocument/2006/relationships/image" Target="../media/image70.wm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1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74.wmf"/><Relationship Id="rId5" Type="http://schemas.openxmlformats.org/officeDocument/2006/relationships/oleObject" Target="../embeddings/oleObject72.bin"/><Relationship Id="rId4" Type="http://schemas.openxmlformats.org/officeDocument/2006/relationships/image" Target="../media/image73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7.wmf"/><Relationship Id="rId13" Type="http://schemas.openxmlformats.org/officeDocument/2006/relationships/oleObject" Target="../embeddings/oleObject78.bin"/><Relationship Id="rId3" Type="http://schemas.openxmlformats.org/officeDocument/2006/relationships/oleObject" Target="../embeddings/oleObject73.bin"/><Relationship Id="rId7" Type="http://schemas.openxmlformats.org/officeDocument/2006/relationships/oleObject" Target="../embeddings/oleObject75.bin"/><Relationship Id="rId12" Type="http://schemas.openxmlformats.org/officeDocument/2006/relationships/image" Target="../media/image79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76.wmf"/><Relationship Id="rId11" Type="http://schemas.openxmlformats.org/officeDocument/2006/relationships/oleObject" Target="../embeddings/oleObject77.bin"/><Relationship Id="rId5" Type="http://schemas.openxmlformats.org/officeDocument/2006/relationships/oleObject" Target="../embeddings/oleObject74.bin"/><Relationship Id="rId10" Type="http://schemas.openxmlformats.org/officeDocument/2006/relationships/image" Target="../media/image78.wmf"/><Relationship Id="rId4" Type="http://schemas.openxmlformats.org/officeDocument/2006/relationships/image" Target="../media/image75.wmf"/><Relationship Id="rId9" Type="http://schemas.openxmlformats.org/officeDocument/2006/relationships/oleObject" Target="../embeddings/oleObject76.bin"/><Relationship Id="rId14" Type="http://schemas.openxmlformats.org/officeDocument/2006/relationships/image" Target="../media/image80.wmf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3.wmf"/><Relationship Id="rId3" Type="http://schemas.openxmlformats.org/officeDocument/2006/relationships/oleObject" Target="../embeddings/oleObject79.bin"/><Relationship Id="rId7" Type="http://schemas.openxmlformats.org/officeDocument/2006/relationships/oleObject" Target="../embeddings/oleObject81.bin"/><Relationship Id="rId12" Type="http://schemas.openxmlformats.org/officeDocument/2006/relationships/image" Target="../media/image85.wmf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82.wmf"/><Relationship Id="rId11" Type="http://schemas.openxmlformats.org/officeDocument/2006/relationships/oleObject" Target="../embeddings/oleObject83.bin"/><Relationship Id="rId5" Type="http://schemas.openxmlformats.org/officeDocument/2006/relationships/oleObject" Target="../embeddings/oleObject80.bin"/><Relationship Id="rId10" Type="http://schemas.openxmlformats.org/officeDocument/2006/relationships/image" Target="../media/image84.wmf"/><Relationship Id="rId4" Type="http://schemas.openxmlformats.org/officeDocument/2006/relationships/image" Target="../media/image81.wmf"/><Relationship Id="rId9" Type="http://schemas.openxmlformats.org/officeDocument/2006/relationships/oleObject" Target="../embeddings/oleObject82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4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87.wmf"/><Relationship Id="rId5" Type="http://schemas.openxmlformats.org/officeDocument/2006/relationships/oleObject" Target="../embeddings/oleObject85.bin"/><Relationship Id="rId4" Type="http://schemas.openxmlformats.org/officeDocument/2006/relationships/image" Target="../media/image86.wmf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0.wmf"/><Relationship Id="rId3" Type="http://schemas.openxmlformats.org/officeDocument/2006/relationships/oleObject" Target="../embeddings/oleObject86.bin"/><Relationship Id="rId7" Type="http://schemas.openxmlformats.org/officeDocument/2006/relationships/oleObject" Target="../embeddings/oleObject88.bin"/><Relationship Id="rId2" Type="http://schemas.openxmlformats.org/officeDocument/2006/relationships/slideLayout" Target="../slideLayouts/slideLayout20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89.wmf"/><Relationship Id="rId5" Type="http://schemas.openxmlformats.org/officeDocument/2006/relationships/oleObject" Target="../embeddings/oleObject87.bin"/><Relationship Id="rId10" Type="http://schemas.openxmlformats.org/officeDocument/2006/relationships/image" Target="../media/image91.wmf"/><Relationship Id="rId4" Type="http://schemas.openxmlformats.org/officeDocument/2006/relationships/image" Target="../media/image88.wmf"/><Relationship Id="rId9" Type="http://schemas.openxmlformats.org/officeDocument/2006/relationships/oleObject" Target="../embeddings/oleObject89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0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24.vml"/><Relationship Id="rId4" Type="http://schemas.openxmlformats.org/officeDocument/2006/relationships/image" Target="../media/image92.emf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4.wmf"/><Relationship Id="rId13" Type="http://schemas.openxmlformats.org/officeDocument/2006/relationships/oleObject" Target="../embeddings/oleObject96.bin"/><Relationship Id="rId3" Type="http://schemas.openxmlformats.org/officeDocument/2006/relationships/oleObject" Target="../embeddings/oleObject91.bin"/><Relationship Id="rId7" Type="http://schemas.openxmlformats.org/officeDocument/2006/relationships/oleObject" Target="../embeddings/oleObject93.bin"/><Relationship Id="rId12" Type="http://schemas.openxmlformats.org/officeDocument/2006/relationships/image" Target="../media/image96.wmf"/><Relationship Id="rId2" Type="http://schemas.openxmlformats.org/officeDocument/2006/relationships/slideLayout" Target="../slideLayouts/slideLayout17.xml"/><Relationship Id="rId16" Type="http://schemas.openxmlformats.org/officeDocument/2006/relationships/image" Target="../media/image98.wmf"/><Relationship Id="rId1" Type="http://schemas.openxmlformats.org/officeDocument/2006/relationships/vmlDrawing" Target="../drawings/vmlDrawing25.vml"/><Relationship Id="rId6" Type="http://schemas.openxmlformats.org/officeDocument/2006/relationships/image" Target="../media/image87.wmf"/><Relationship Id="rId11" Type="http://schemas.openxmlformats.org/officeDocument/2006/relationships/oleObject" Target="../embeddings/oleObject95.bin"/><Relationship Id="rId5" Type="http://schemas.openxmlformats.org/officeDocument/2006/relationships/oleObject" Target="../embeddings/oleObject92.bin"/><Relationship Id="rId15" Type="http://schemas.openxmlformats.org/officeDocument/2006/relationships/oleObject" Target="../embeddings/oleObject97.bin"/><Relationship Id="rId10" Type="http://schemas.openxmlformats.org/officeDocument/2006/relationships/image" Target="../media/image95.wmf"/><Relationship Id="rId4" Type="http://schemas.openxmlformats.org/officeDocument/2006/relationships/image" Target="../media/image93.wmf"/><Relationship Id="rId9" Type="http://schemas.openxmlformats.org/officeDocument/2006/relationships/oleObject" Target="../embeddings/oleObject94.bin"/><Relationship Id="rId14" Type="http://schemas.openxmlformats.org/officeDocument/2006/relationships/image" Target="../media/image97.wmf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8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26.vml"/><Relationship Id="rId4" Type="http://schemas.openxmlformats.org/officeDocument/2006/relationships/image" Target="../media/image99.emf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7.wmf"/><Relationship Id="rId13" Type="http://schemas.openxmlformats.org/officeDocument/2006/relationships/image" Target="../media/image106.png"/><Relationship Id="rId3" Type="http://schemas.openxmlformats.org/officeDocument/2006/relationships/oleObject" Target="../embeddings/oleObject99.bin"/><Relationship Id="rId7" Type="http://schemas.openxmlformats.org/officeDocument/2006/relationships/oleObject" Target="../embeddings/oleObject101.bin"/><Relationship Id="rId12" Type="http://schemas.openxmlformats.org/officeDocument/2006/relationships/image" Target="../media/image103.wmf"/><Relationship Id="rId17" Type="http://schemas.openxmlformats.org/officeDocument/2006/relationships/image" Target="../media/image105.emf"/><Relationship Id="rId2" Type="http://schemas.openxmlformats.org/officeDocument/2006/relationships/slideLayout" Target="../slideLayouts/slideLayout17.xml"/><Relationship Id="rId16" Type="http://schemas.openxmlformats.org/officeDocument/2006/relationships/oleObject" Target="../embeddings/oleObject105.bin"/><Relationship Id="rId1" Type="http://schemas.openxmlformats.org/officeDocument/2006/relationships/vmlDrawing" Target="../drawings/vmlDrawing27.vml"/><Relationship Id="rId6" Type="http://schemas.openxmlformats.org/officeDocument/2006/relationships/image" Target="../media/image101.wmf"/><Relationship Id="rId11" Type="http://schemas.openxmlformats.org/officeDocument/2006/relationships/oleObject" Target="../embeddings/oleObject103.bin"/><Relationship Id="rId5" Type="http://schemas.openxmlformats.org/officeDocument/2006/relationships/oleObject" Target="../embeddings/oleObject100.bin"/><Relationship Id="rId15" Type="http://schemas.openxmlformats.org/officeDocument/2006/relationships/image" Target="../media/image104.emf"/><Relationship Id="rId10" Type="http://schemas.openxmlformats.org/officeDocument/2006/relationships/image" Target="../media/image102.wmf"/><Relationship Id="rId4" Type="http://schemas.openxmlformats.org/officeDocument/2006/relationships/image" Target="../media/image100.wmf"/><Relationship Id="rId9" Type="http://schemas.openxmlformats.org/officeDocument/2006/relationships/oleObject" Target="../embeddings/oleObject102.bin"/><Relationship Id="rId14" Type="http://schemas.openxmlformats.org/officeDocument/2006/relationships/oleObject" Target="../embeddings/oleObject104.bin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7.png"/><Relationship Id="rId1" Type="http://schemas.openxmlformats.org/officeDocument/2006/relationships/slideLayout" Target="../slideLayouts/slideLayout17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0.wmf"/><Relationship Id="rId3" Type="http://schemas.openxmlformats.org/officeDocument/2006/relationships/oleObject" Target="../embeddings/oleObject106.bin"/><Relationship Id="rId7" Type="http://schemas.openxmlformats.org/officeDocument/2006/relationships/oleObject" Target="../embeddings/oleObject108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28.vml"/><Relationship Id="rId6" Type="http://schemas.openxmlformats.org/officeDocument/2006/relationships/image" Target="../media/image109.wmf"/><Relationship Id="rId11" Type="http://schemas.openxmlformats.org/officeDocument/2006/relationships/image" Target="../media/image111.wmf"/><Relationship Id="rId5" Type="http://schemas.openxmlformats.org/officeDocument/2006/relationships/oleObject" Target="../embeddings/oleObject107.bin"/><Relationship Id="rId10" Type="http://schemas.openxmlformats.org/officeDocument/2006/relationships/oleObject" Target="../embeddings/oleObject109.bin"/><Relationship Id="rId4" Type="http://schemas.openxmlformats.org/officeDocument/2006/relationships/image" Target="../media/image108.wmf"/><Relationship Id="rId9" Type="http://schemas.openxmlformats.org/officeDocument/2006/relationships/image" Target="../media/image10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7.png"/><Relationship Id="rId1" Type="http://schemas.openxmlformats.org/officeDocument/2006/relationships/slideLayout" Target="../slideLayouts/slideLayout17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4.wmf"/><Relationship Id="rId3" Type="http://schemas.openxmlformats.org/officeDocument/2006/relationships/oleObject" Target="../embeddings/oleObject110.bin"/><Relationship Id="rId7" Type="http://schemas.openxmlformats.org/officeDocument/2006/relationships/oleObject" Target="../embeddings/oleObject112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29.vml"/><Relationship Id="rId6" Type="http://schemas.openxmlformats.org/officeDocument/2006/relationships/image" Target="../media/image113.wmf"/><Relationship Id="rId11" Type="http://schemas.openxmlformats.org/officeDocument/2006/relationships/image" Target="../media/image107.png"/><Relationship Id="rId5" Type="http://schemas.openxmlformats.org/officeDocument/2006/relationships/oleObject" Target="../embeddings/oleObject111.bin"/><Relationship Id="rId10" Type="http://schemas.openxmlformats.org/officeDocument/2006/relationships/image" Target="../media/image115.wmf"/><Relationship Id="rId4" Type="http://schemas.openxmlformats.org/officeDocument/2006/relationships/image" Target="../media/image112.wmf"/><Relationship Id="rId9" Type="http://schemas.openxmlformats.org/officeDocument/2006/relationships/oleObject" Target="../embeddings/oleObject113.bin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8.wmf"/><Relationship Id="rId3" Type="http://schemas.openxmlformats.org/officeDocument/2006/relationships/oleObject" Target="../embeddings/oleObject114.bin"/><Relationship Id="rId7" Type="http://schemas.openxmlformats.org/officeDocument/2006/relationships/oleObject" Target="../embeddings/oleObject116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30.vml"/><Relationship Id="rId6" Type="http://schemas.openxmlformats.org/officeDocument/2006/relationships/image" Target="../media/image117.wmf"/><Relationship Id="rId5" Type="http://schemas.openxmlformats.org/officeDocument/2006/relationships/oleObject" Target="../embeddings/oleObject115.bin"/><Relationship Id="rId4" Type="http://schemas.openxmlformats.org/officeDocument/2006/relationships/image" Target="../media/image116.emf"/><Relationship Id="rId9" Type="http://schemas.openxmlformats.org/officeDocument/2006/relationships/image" Target="../media/image119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oleObject" Target="../embeddings/oleObject6.bin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11" Type="http://schemas.openxmlformats.org/officeDocument/2006/relationships/image" Target="../media/image9.wmf"/><Relationship Id="rId5" Type="http://schemas.openxmlformats.org/officeDocument/2006/relationships/oleObject" Target="../embeddings/oleObject7.bin"/><Relationship Id="rId10" Type="http://schemas.openxmlformats.org/officeDocument/2006/relationships/oleObject" Target="../embeddings/oleObject10.bin"/><Relationship Id="rId4" Type="http://schemas.openxmlformats.org/officeDocument/2006/relationships/image" Target="../media/image6.wmf"/><Relationship Id="rId9" Type="http://schemas.openxmlformats.org/officeDocument/2006/relationships/image" Target="../media/image8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12" Type="http://schemas.openxmlformats.org/officeDocument/2006/relationships/image" Target="../media/image14.wmf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4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12" Type="http://schemas.openxmlformats.org/officeDocument/2006/relationships/image" Target="../media/image19.wmf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6.wmf"/><Relationship Id="rId11" Type="http://schemas.openxmlformats.org/officeDocument/2006/relationships/oleObject" Target="../embeddings/oleObject20.bin"/><Relationship Id="rId5" Type="http://schemas.openxmlformats.org/officeDocument/2006/relationships/oleObject" Target="../embeddings/oleObject17.bin"/><Relationship Id="rId10" Type="http://schemas.openxmlformats.org/officeDocument/2006/relationships/image" Target="../media/image18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19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WordArt 4"/>
          <p:cNvSpPr>
            <a:spLocks noChangeArrowheads="1" noChangeShapeType="1" noTextEdit="1"/>
          </p:cNvSpPr>
          <p:nvPr/>
        </p:nvSpPr>
        <p:spPr bwMode="auto">
          <a:xfrm>
            <a:off x="8040689" y="765176"/>
            <a:ext cx="1584325" cy="650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1"/>
            <a:r>
              <a:rPr lang="fa-IR" sz="3600" b="1" kern="10">
                <a:ln w="12700" cap="sq">
                  <a:solidFill>
                    <a:srgbClr val="3333CC"/>
                  </a:solidFill>
                  <a:round/>
                  <a:headEnd type="none" w="lg" len="lg"/>
                  <a:tailEnd type="none" w="lg" len="lg"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cs typeface="B Nazanin" panose="00000400000000000000"/>
              </a:rPr>
              <a:t>فصل پنجم</a:t>
            </a:r>
            <a:endParaRPr lang="en-US" sz="3600" b="1" kern="10">
              <a:ln w="12700" cap="sq">
                <a:solidFill>
                  <a:srgbClr val="3333CC"/>
                </a:solidFill>
                <a:round/>
                <a:headEnd type="none" w="lg" len="lg"/>
                <a:tailEnd type="none" w="lg" len="lg"/>
              </a:ln>
              <a:solidFill>
                <a:srgbClr val="B2B2B2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cs typeface="B Nazanin" panose="00000400000000000000"/>
            </a:endParaRPr>
          </a:p>
        </p:txBody>
      </p:sp>
      <p:sp>
        <p:nvSpPr>
          <p:cNvPr id="209923" name="WordArt 5"/>
          <p:cNvSpPr>
            <a:spLocks noChangeArrowheads="1" noChangeShapeType="1" noTextEdit="1"/>
          </p:cNvSpPr>
          <p:nvPr/>
        </p:nvSpPr>
        <p:spPr bwMode="auto">
          <a:xfrm>
            <a:off x="2927350" y="3068638"/>
            <a:ext cx="6121400" cy="1587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1"/>
            <a:r>
              <a:rPr lang="fa-IR" sz="3600" b="1" kern="10" dirty="0">
                <a:ln w="9525" cap="sq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solidFill>
                  <a:srgbClr val="05E34A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cs typeface="B Nazanin" panose="00000400000000000000"/>
              </a:rPr>
              <a:t>خازن‌ها و دي الكتريك‌ها</a:t>
            </a:r>
            <a:endParaRPr lang="en-US" sz="3600" b="1" kern="10" dirty="0">
              <a:ln w="9525" cap="sq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solidFill>
                <a:srgbClr val="05E34A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cs typeface="B Nazanin" panose="00000400000000000000"/>
            </a:endParaRPr>
          </a:p>
        </p:txBody>
      </p:sp>
    </p:spTree>
    <p:extLst>
      <p:ext uri="{BB962C8B-B14F-4D97-AF65-F5344CB8AC3E}">
        <p14:creationId xmlns:p14="http://schemas.microsoft.com/office/powerpoint/2010/main" val="3681860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34916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5014913" y="1592264"/>
          <a:ext cx="1873250" cy="1044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Equation" r:id="rId3" imgW="774364" imgH="431613" progId="Equation.3">
                  <p:embed/>
                </p:oleObj>
              </mc:Choice>
              <mc:Fallback>
                <p:oleObj name="Equation" r:id="rId3" imgW="774364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4913" y="1592264"/>
                        <a:ext cx="1873250" cy="1044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4919" name="Object 7"/>
          <p:cNvGraphicFramePr>
            <a:graphicFrameLocks noChangeAspect="1"/>
          </p:cNvGraphicFramePr>
          <p:nvPr>
            <p:ph sz="quarter" idx="3"/>
          </p:nvPr>
        </p:nvGraphicFramePr>
        <p:xfrm>
          <a:off x="5016501" y="2744789"/>
          <a:ext cx="2087563" cy="1044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Equation" r:id="rId5" imgW="863225" imgH="431613" progId="Equation.3">
                  <p:embed/>
                </p:oleObj>
              </mc:Choice>
              <mc:Fallback>
                <p:oleObj name="Equation" r:id="rId5" imgW="863225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6501" y="2744789"/>
                        <a:ext cx="2087563" cy="1044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4922" name="Object 10"/>
          <p:cNvGraphicFramePr>
            <a:graphicFrameLocks noChangeAspect="1"/>
          </p:cNvGraphicFramePr>
          <p:nvPr/>
        </p:nvGraphicFramePr>
        <p:xfrm>
          <a:off x="2222500" y="4049714"/>
          <a:ext cx="6249988" cy="1209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Equation" r:id="rId7" imgW="2882900" imgH="558800" progId="Equation.3">
                  <p:embed/>
                </p:oleObj>
              </mc:Choice>
              <mc:Fallback>
                <p:oleObj name="Equation" r:id="rId7" imgW="2882900" imgH="558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2500" y="4049714"/>
                        <a:ext cx="6249988" cy="1209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4923" name="Object 11"/>
          <p:cNvGraphicFramePr>
            <a:graphicFrameLocks noChangeAspect="1"/>
          </p:cNvGraphicFramePr>
          <p:nvPr/>
        </p:nvGraphicFramePr>
        <p:xfrm>
          <a:off x="7507288" y="5129213"/>
          <a:ext cx="2736850" cy="133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Equation" r:id="rId9" imgW="1193800" imgH="584200" progId="Equation.3">
                  <p:embed/>
                </p:oleObj>
              </mc:Choice>
              <mc:Fallback>
                <p:oleObj name="Equation" r:id="rId9" imgW="1193800" imgH="584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07288" y="5129213"/>
                        <a:ext cx="2736850" cy="133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35006" name="Rectangle 94"/>
          <p:cNvSpPr>
            <a:spLocks noChangeArrowheads="1"/>
          </p:cNvSpPr>
          <p:nvPr/>
        </p:nvSpPr>
        <p:spPr bwMode="auto">
          <a:xfrm>
            <a:off x="7896226" y="3014664"/>
            <a:ext cx="2047355" cy="461665"/>
          </a:xfrm>
          <a:prstGeom prst="rect">
            <a:avLst/>
          </a:prstGeom>
          <a:noFill/>
          <a:ln w="28575" cap="sq">
            <a:solidFill>
              <a:schemeClr val="hlink"/>
            </a:solidFill>
            <a:miter lim="800000"/>
            <a:headEnd type="non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9pPr>
          </a:lstStyle>
          <a:p>
            <a:pPr algn="l" eaLnBrk="1" hangingPunct="1">
              <a:buFontTx/>
              <a:buNone/>
            </a:pPr>
            <a:r>
              <a:rPr lang="fa-IR" altLang="en-US" sz="2400"/>
              <a:t>ميدان بين دو رسانا</a:t>
            </a:r>
            <a:endParaRPr lang="en-US" altLang="en-US" sz="2400"/>
          </a:p>
        </p:txBody>
      </p:sp>
      <p:grpSp>
        <p:nvGrpSpPr>
          <p:cNvPr id="935012" name="Group 100"/>
          <p:cNvGrpSpPr>
            <a:grpSpLocks/>
          </p:cNvGrpSpPr>
          <p:nvPr/>
        </p:nvGrpSpPr>
        <p:grpSpPr bwMode="auto">
          <a:xfrm>
            <a:off x="2122488" y="476250"/>
            <a:ext cx="2519362" cy="3822700"/>
            <a:chOff x="377" y="300"/>
            <a:chExt cx="1587" cy="2408"/>
          </a:xfrm>
        </p:grpSpPr>
        <p:grpSp>
          <p:nvGrpSpPr>
            <p:cNvPr id="219144" name="Group 88"/>
            <p:cNvGrpSpPr>
              <a:grpSpLocks/>
            </p:cNvGrpSpPr>
            <p:nvPr/>
          </p:nvGrpSpPr>
          <p:grpSpPr bwMode="auto">
            <a:xfrm>
              <a:off x="377" y="300"/>
              <a:ext cx="1587" cy="2408"/>
              <a:chOff x="567" y="1543"/>
              <a:chExt cx="1587" cy="2408"/>
            </a:xfrm>
          </p:grpSpPr>
          <p:sp>
            <p:nvSpPr>
              <p:cNvPr id="219154" name="Oval 17"/>
              <p:cNvSpPr>
                <a:spLocks noChangeArrowheads="1"/>
              </p:cNvSpPr>
              <p:nvPr/>
            </p:nvSpPr>
            <p:spPr bwMode="auto">
              <a:xfrm>
                <a:off x="567" y="2855"/>
                <a:ext cx="89" cy="86"/>
              </a:xfrm>
              <a:prstGeom prst="ellipse">
                <a:avLst/>
              </a:prstGeom>
              <a:solidFill>
                <a:schemeClr val="tx1"/>
              </a:solidFill>
              <a:ln w="19050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219155" name="Line 18"/>
              <p:cNvSpPr>
                <a:spLocks noChangeShapeType="1"/>
              </p:cNvSpPr>
              <p:nvPr/>
            </p:nvSpPr>
            <p:spPr bwMode="auto">
              <a:xfrm flipV="1">
                <a:off x="628" y="2350"/>
                <a:ext cx="524" cy="526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9156" name="Rectangle 21"/>
              <p:cNvSpPr>
                <a:spLocks noChangeArrowheads="1"/>
              </p:cNvSpPr>
              <p:nvPr/>
            </p:nvSpPr>
            <p:spPr bwMode="auto">
              <a:xfrm>
                <a:off x="1163" y="1569"/>
                <a:ext cx="260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3200"/>
                  <a:t>+</a:t>
                </a:r>
              </a:p>
            </p:txBody>
          </p:sp>
          <p:sp>
            <p:nvSpPr>
              <p:cNvPr id="219157" name="Rectangle 23"/>
              <p:cNvSpPr>
                <a:spLocks noChangeArrowheads="1"/>
              </p:cNvSpPr>
              <p:nvPr/>
            </p:nvSpPr>
            <p:spPr bwMode="auto">
              <a:xfrm>
                <a:off x="1571" y="1977"/>
                <a:ext cx="260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3200"/>
                  <a:t>+</a:t>
                </a:r>
              </a:p>
            </p:txBody>
          </p:sp>
          <p:sp>
            <p:nvSpPr>
              <p:cNvPr id="219158" name="Rectangle 25"/>
              <p:cNvSpPr>
                <a:spLocks noChangeArrowheads="1"/>
              </p:cNvSpPr>
              <p:nvPr/>
            </p:nvSpPr>
            <p:spPr bwMode="auto">
              <a:xfrm>
                <a:off x="1791" y="3021"/>
                <a:ext cx="260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3200"/>
                  <a:t>+</a:t>
                </a:r>
              </a:p>
            </p:txBody>
          </p:sp>
          <p:sp>
            <p:nvSpPr>
              <p:cNvPr id="219159" name="Rectangle 27"/>
              <p:cNvSpPr>
                <a:spLocks noChangeArrowheads="1"/>
              </p:cNvSpPr>
              <p:nvPr/>
            </p:nvSpPr>
            <p:spPr bwMode="auto">
              <a:xfrm>
                <a:off x="1474" y="3586"/>
                <a:ext cx="260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3200"/>
                  <a:t>+</a:t>
                </a:r>
              </a:p>
            </p:txBody>
          </p:sp>
          <p:sp>
            <p:nvSpPr>
              <p:cNvPr id="219160" name="Rectangle 31"/>
              <p:cNvSpPr>
                <a:spLocks noChangeArrowheads="1"/>
              </p:cNvSpPr>
              <p:nvPr/>
            </p:nvSpPr>
            <p:spPr bwMode="auto">
              <a:xfrm>
                <a:off x="1040" y="1903"/>
                <a:ext cx="116" cy="3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3200">
                    <a:solidFill>
                      <a:srgbClr val="FF75FF"/>
                    </a:solidFill>
                  </a:rPr>
                  <a:t>­</a:t>
                </a:r>
              </a:p>
            </p:txBody>
          </p:sp>
          <p:sp>
            <p:nvSpPr>
              <p:cNvPr id="219161" name="Rectangle 48"/>
              <p:cNvSpPr>
                <a:spLocks noChangeArrowheads="1"/>
              </p:cNvSpPr>
              <p:nvPr/>
            </p:nvSpPr>
            <p:spPr bwMode="auto">
              <a:xfrm>
                <a:off x="1367" y="2305"/>
                <a:ext cx="116" cy="3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3200">
                    <a:solidFill>
                      <a:srgbClr val="FF75FF"/>
                    </a:solidFill>
                  </a:rPr>
                  <a:t>­</a:t>
                </a:r>
              </a:p>
            </p:txBody>
          </p:sp>
          <p:sp>
            <p:nvSpPr>
              <p:cNvPr id="219162" name="Rectangle 50"/>
              <p:cNvSpPr>
                <a:spLocks noChangeArrowheads="1"/>
              </p:cNvSpPr>
              <p:nvPr/>
            </p:nvSpPr>
            <p:spPr bwMode="auto">
              <a:xfrm>
                <a:off x="1441" y="2803"/>
                <a:ext cx="116" cy="3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3200">
                    <a:solidFill>
                      <a:srgbClr val="FF75FF"/>
                    </a:solidFill>
                  </a:rPr>
                  <a:t>­</a:t>
                </a:r>
              </a:p>
            </p:txBody>
          </p:sp>
          <p:sp>
            <p:nvSpPr>
              <p:cNvPr id="219163" name="Rectangle 52"/>
              <p:cNvSpPr>
                <a:spLocks noChangeArrowheads="1"/>
              </p:cNvSpPr>
              <p:nvPr/>
            </p:nvSpPr>
            <p:spPr bwMode="auto">
              <a:xfrm>
                <a:off x="1274" y="3293"/>
                <a:ext cx="116" cy="3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3200">
                    <a:solidFill>
                      <a:srgbClr val="FF75FF"/>
                    </a:solidFill>
                  </a:rPr>
                  <a:t>­</a:t>
                </a:r>
              </a:p>
            </p:txBody>
          </p:sp>
          <p:sp>
            <p:nvSpPr>
              <p:cNvPr id="219164" name="Rectangle 58"/>
              <p:cNvSpPr>
                <a:spLocks noChangeArrowheads="1"/>
              </p:cNvSpPr>
              <p:nvPr/>
            </p:nvSpPr>
            <p:spPr bwMode="auto">
              <a:xfrm>
                <a:off x="1837" y="2452"/>
                <a:ext cx="260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3200"/>
                  <a:t>+</a:t>
                </a:r>
              </a:p>
            </p:txBody>
          </p:sp>
          <p:sp>
            <p:nvSpPr>
              <p:cNvPr id="219165" name="Arc 73"/>
              <p:cNvSpPr>
                <a:spLocks/>
              </p:cNvSpPr>
              <p:nvPr/>
            </p:nvSpPr>
            <p:spPr bwMode="auto">
              <a:xfrm>
                <a:off x="625" y="1543"/>
                <a:ext cx="1529" cy="2350"/>
              </a:xfrm>
              <a:custGeom>
                <a:avLst/>
                <a:gdLst>
                  <a:gd name="T0" fmla="*/ 4 w 21600"/>
                  <a:gd name="T1" fmla="*/ 0 h 34523"/>
                  <a:gd name="T2" fmla="*/ 5 w 21600"/>
                  <a:gd name="T3" fmla="*/ 11 h 34523"/>
                  <a:gd name="T4" fmla="*/ 0 w 21600"/>
                  <a:gd name="T5" fmla="*/ 6 h 3452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34523" fill="none" extrusionOk="0">
                    <a:moveTo>
                      <a:pt x="10471" y="0"/>
                    </a:moveTo>
                    <a:cubicBezTo>
                      <a:pt x="17339" y="3806"/>
                      <a:pt x="21600" y="11040"/>
                      <a:pt x="21600" y="18892"/>
                    </a:cubicBezTo>
                    <a:cubicBezTo>
                      <a:pt x="21600" y="24798"/>
                      <a:pt x="19181" y="30446"/>
                      <a:pt x="14907" y="34523"/>
                    </a:cubicBezTo>
                  </a:path>
                  <a:path w="21600" h="34523" stroke="0" extrusionOk="0">
                    <a:moveTo>
                      <a:pt x="10471" y="0"/>
                    </a:moveTo>
                    <a:cubicBezTo>
                      <a:pt x="17339" y="3806"/>
                      <a:pt x="21600" y="11040"/>
                      <a:pt x="21600" y="18892"/>
                    </a:cubicBezTo>
                    <a:cubicBezTo>
                      <a:pt x="21600" y="24798"/>
                      <a:pt x="19181" y="30446"/>
                      <a:pt x="14907" y="34523"/>
                    </a:cubicBezTo>
                    <a:lnTo>
                      <a:pt x="0" y="18892"/>
                    </a:lnTo>
                    <a:lnTo>
                      <a:pt x="10471" y="0"/>
                    </a:lnTo>
                    <a:close/>
                  </a:path>
                </a:pathLst>
              </a:custGeom>
              <a:noFill/>
              <a:ln w="19050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9166" name="Arc 77"/>
              <p:cNvSpPr>
                <a:spLocks/>
              </p:cNvSpPr>
              <p:nvPr/>
            </p:nvSpPr>
            <p:spPr bwMode="auto">
              <a:xfrm>
                <a:off x="603" y="1896"/>
                <a:ext cx="1168" cy="1762"/>
              </a:xfrm>
              <a:custGeom>
                <a:avLst/>
                <a:gdLst>
                  <a:gd name="T0" fmla="*/ 2 w 21600"/>
                  <a:gd name="T1" fmla="*/ 0 h 33880"/>
                  <a:gd name="T2" fmla="*/ 2 w 21600"/>
                  <a:gd name="T3" fmla="*/ 5 h 33880"/>
                  <a:gd name="T4" fmla="*/ 0 w 21600"/>
                  <a:gd name="T5" fmla="*/ 3 h 3388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33880" fill="none" extrusionOk="0">
                    <a:moveTo>
                      <a:pt x="10894" y="-1"/>
                    </a:moveTo>
                    <a:cubicBezTo>
                      <a:pt x="17524" y="3872"/>
                      <a:pt x="21600" y="10972"/>
                      <a:pt x="21600" y="18651"/>
                    </a:cubicBezTo>
                    <a:cubicBezTo>
                      <a:pt x="21600" y="24357"/>
                      <a:pt x="19341" y="29832"/>
                      <a:pt x="15317" y="33879"/>
                    </a:cubicBezTo>
                  </a:path>
                  <a:path w="21600" h="33880" stroke="0" extrusionOk="0">
                    <a:moveTo>
                      <a:pt x="10894" y="-1"/>
                    </a:moveTo>
                    <a:cubicBezTo>
                      <a:pt x="17524" y="3872"/>
                      <a:pt x="21600" y="10972"/>
                      <a:pt x="21600" y="18651"/>
                    </a:cubicBezTo>
                    <a:cubicBezTo>
                      <a:pt x="21600" y="24357"/>
                      <a:pt x="19341" y="29832"/>
                      <a:pt x="15317" y="33879"/>
                    </a:cubicBezTo>
                    <a:lnTo>
                      <a:pt x="0" y="18651"/>
                    </a:lnTo>
                    <a:lnTo>
                      <a:pt x="10894" y="-1"/>
                    </a:lnTo>
                    <a:close/>
                  </a:path>
                </a:pathLst>
              </a:custGeom>
              <a:noFill/>
              <a:ln w="19050">
                <a:solidFill>
                  <a:srgbClr val="00B8B4"/>
                </a:solidFill>
                <a:prstDash val="dash"/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9167" name="Arc 79"/>
              <p:cNvSpPr>
                <a:spLocks/>
              </p:cNvSpPr>
              <p:nvPr/>
            </p:nvSpPr>
            <p:spPr bwMode="auto">
              <a:xfrm>
                <a:off x="613" y="2220"/>
                <a:ext cx="765" cy="1177"/>
              </a:xfrm>
              <a:custGeom>
                <a:avLst/>
                <a:gdLst>
                  <a:gd name="T0" fmla="*/ 0 w 21600"/>
                  <a:gd name="T1" fmla="*/ 0 h 34563"/>
                  <a:gd name="T2" fmla="*/ 1 w 21600"/>
                  <a:gd name="T3" fmla="*/ 1 h 34563"/>
                  <a:gd name="T4" fmla="*/ 0 w 21600"/>
                  <a:gd name="T5" fmla="*/ 1 h 3456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34563" fill="none" extrusionOk="0">
                    <a:moveTo>
                      <a:pt x="10283" y="0"/>
                    </a:moveTo>
                    <a:cubicBezTo>
                      <a:pt x="17256" y="3775"/>
                      <a:pt x="21600" y="11066"/>
                      <a:pt x="21600" y="18995"/>
                    </a:cubicBezTo>
                    <a:cubicBezTo>
                      <a:pt x="21600" y="24869"/>
                      <a:pt x="19207" y="30490"/>
                      <a:pt x="14973" y="34562"/>
                    </a:cubicBezTo>
                  </a:path>
                  <a:path w="21600" h="34563" stroke="0" extrusionOk="0">
                    <a:moveTo>
                      <a:pt x="10283" y="0"/>
                    </a:moveTo>
                    <a:cubicBezTo>
                      <a:pt x="17256" y="3775"/>
                      <a:pt x="21600" y="11066"/>
                      <a:pt x="21600" y="18995"/>
                    </a:cubicBezTo>
                    <a:cubicBezTo>
                      <a:pt x="21600" y="24869"/>
                      <a:pt x="19207" y="30490"/>
                      <a:pt x="14973" y="34562"/>
                    </a:cubicBezTo>
                    <a:lnTo>
                      <a:pt x="0" y="18995"/>
                    </a:lnTo>
                    <a:lnTo>
                      <a:pt x="10283" y="0"/>
                    </a:lnTo>
                    <a:close/>
                  </a:path>
                </a:pathLst>
              </a:custGeom>
              <a:noFill/>
              <a:ln w="19050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9168" name="Line 83"/>
              <p:cNvSpPr>
                <a:spLocks noChangeShapeType="1"/>
              </p:cNvSpPr>
              <p:nvPr/>
            </p:nvSpPr>
            <p:spPr bwMode="auto">
              <a:xfrm>
                <a:off x="654" y="2914"/>
                <a:ext cx="1349" cy="519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9169" name="Line 86"/>
              <p:cNvSpPr>
                <a:spLocks noChangeShapeType="1"/>
              </p:cNvSpPr>
              <p:nvPr/>
            </p:nvSpPr>
            <p:spPr bwMode="auto">
              <a:xfrm flipV="1">
                <a:off x="1482" y="2374"/>
                <a:ext cx="363" cy="159"/>
              </a:xfrm>
              <a:prstGeom prst="line">
                <a:avLst/>
              </a:prstGeom>
              <a:noFill/>
              <a:ln w="19050" cap="sq">
                <a:solidFill>
                  <a:schemeClr val="accent2"/>
                </a:solidFill>
                <a:round/>
                <a:headEnd type="none" w="lg" len="lg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9170" name="Line 87"/>
              <p:cNvSpPr>
                <a:spLocks noChangeShapeType="1"/>
              </p:cNvSpPr>
              <p:nvPr/>
            </p:nvSpPr>
            <p:spPr bwMode="auto">
              <a:xfrm flipV="1">
                <a:off x="1471" y="2489"/>
                <a:ext cx="408" cy="125"/>
              </a:xfrm>
              <a:prstGeom prst="line">
                <a:avLst/>
              </a:prstGeom>
              <a:noFill/>
              <a:ln w="19050" cap="sq">
                <a:solidFill>
                  <a:srgbClr val="FA1706"/>
                </a:solidFill>
                <a:round/>
                <a:headEnd type="triangle" w="med" len="med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9145" name="Rectangle 89"/>
            <p:cNvSpPr>
              <a:spLocks noChangeArrowheads="1"/>
            </p:cNvSpPr>
            <p:nvPr/>
          </p:nvSpPr>
          <p:spPr bwMode="auto">
            <a:xfrm>
              <a:off x="685" y="1253"/>
              <a:ext cx="20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219146" name="Rectangle 90"/>
            <p:cNvSpPr>
              <a:spLocks noChangeArrowheads="1"/>
            </p:cNvSpPr>
            <p:nvPr/>
          </p:nvSpPr>
          <p:spPr bwMode="auto">
            <a:xfrm>
              <a:off x="1080" y="1908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b</a:t>
              </a:r>
            </a:p>
          </p:txBody>
        </p:sp>
        <p:grpSp>
          <p:nvGrpSpPr>
            <p:cNvPr id="219147" name="Group 97"/>
            <p:cNvGrpSpPr>
              <a:grpSpLocks/>
            </p:cNvGrpSpPr>
            <p:nvPr/>
          </p:nvGrpSpPr>
          <p:grpSpPr bwMode="auto">
            <a:xfrm rot="-1701429">
              <a:off x="1107" y="955"/>
              <a:ext cx="612" cy="288"/>
              <a:chOff x="2515" y="2567"/>
              <a:chExt cx="612" cy="288"/>
            </a:xfrm>
          </p:grpSpPr>
          <p:sp>
            <p:nvSpPr>
              <p:cNvPr id="219151" name="Rectangle 91"/>
              <p:cNvSpPr>
                <a:spLocks noChangeArrowheads="1"/>
              </p:cNvSpPr>
              <p:nvPr/>
            </p:nvSpPr>
            <p:spPr bwMode="auto">
              <a:xfrm>
                <a:off x="2515" y="2567"/>
                <a:ext cx="61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rgbClr val="000000"/>
                    </a:solidFill>
                    <a:miter lim="800000"/>
                    <a:headEnd type="none" w="lg" len="lg"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dl </a:t>
                </a:r>
                <a:r>
                  <a:rPr lang="fa-IR" altLang="en-US" sz="240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يا</a:t>
                </a:r>
                <a:r>
                  <a:rPr lang="en-US" altLang="en-US" sz="240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 dr</a:t>
                </a:r>
              </a:p>
            </p:txBody>
          </p:sp>
          <p:sp>
            <p:nvSpPr>
              <p:cNvPr id="219152" name="Line 95"/>
              <p:cNvSpPr>
                <a:spLocks noChangeShapeType="1"/>
              </p:cNvSpPr>
              <p:nvPr/>
            </p:nvSpPr>
            <p:spPr bwMode="auto">
              <a:xfrm>
                <a:off x="2961" y="2605"/>
                <a:ext cx="136" cy="0"/>
              </a:xfrm>
              <a:prstGeom prst="line">
                <a:avLst/>
              </a:prstGeom>
              <a:noFill/>
              <a:ln w="28575" cap="sq">
                <a:solidFill>
                  <a:srgbClr val="000000"/>
                </a:solidFill>
                <a:round/>
                <a:headEnd type="none" w="lg" len="lg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9153" name="Line 96"/>
              <p:cNvSpPr>
                <a:spLocks noChangeShapeType="1"/>
              </p:cNvSpPr>
              <p:nvPr/>
            </p:nvSpPr>
            <p:spPr bwMode="auto">
              <a:xfrm>
                <a:off x="2617" y="2605"/>
                <a:ext cx="136" cy="0"/>
              </a:xfrm>
              <a:prstGeom prst="line">
                <a:avLst/>
              </a:prstGeom>
              <a:noFill/>
              <a:ln w="28575" cap="sq">
                <a:solidFill>
                  <a:srgbClr val="000000"/>
                </a:solidFill>
                <a:round/>
                <a:headEnd type="none" w="lg" len="lg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9148" name="Group 99"/>
            <p:cNvGrpSpPr>
              <a:grpSpLocks/>
            </p:cNvGrpSpPr>
            <p:nvPr/>
          </p:nvGrpSpPr>
          <p:grpSpPr bwMode="auto">
            <a:xfrm>
              <a:off x="1374" y="1325"/>
              <a:ext cx="233" cy="288"/>
              <a:chOff x="4695" y="3571"/>
              <a:chExt cx="233" cy="288"/>
            </a:xfrm>
          </p:grpSpPr>
          <p:sp>
            <p:nvSpPr>
              <p:cNvPr id="219149" name="Rectangle 93"/>
              <p:cNvSpPr>
                <a:spLocks noChangeArrowheads="1"/>
              </p:cNvSpPr>
              <p:nvPr/>
            </p:nvSpPr>
            <p:spPr bwMode="auto">
              <a:xfrm>
                <a:off x="4695" y="3571"/>
                <a:ext cx="23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rgbClr val="000000"/>
                    </a:solidFill>
                    <a:miter lim="800000"/>
                    <a:headEnd type="none" w="lg" len="lg"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E</a:t>
                </a:r>
              </a:p>
            </p:txBody>
          </p:sp>
          <p:sp>
            <p:nvSpPr>
              <p:cNvPr id="219150" name="Line 98"/>
              <p:cNvSpPr>
                <a:spLocks noChangeShapeType="1"/>
              </p:cNvSpPr>
              <p:nvPr/>
            </p:nvSpPr>
            <p:spPr bwMode="auto">
              <a:xfrm>
                <a:off x="4740" y="3612"/>
                <a:ext cx="136" cy="0"/>
              </a:xfrm>
              <a:prstGeom prst="line">
                <a:avLst/>
              </a:prstGeom>
              <a:noFill/>
              <a:ln w="28575" cap="sq">
                <a:solidFill>
                  <a:srgbClr val="000000"/>
                </a:solidFill>
                <a:round/>
                <a:headEnd type="none" w="lg" len="lg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0651207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350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350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350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35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349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349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34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349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349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349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0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3500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3500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350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349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34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34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9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3492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3492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349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500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5938" name="Rectangle 2"/>
          <p:cNvSpPr>
            <a:spLocks noGrp="1" noChangeArrowheads="1"/>
          </p:cNvSpPr>
          <p:nvPr>
            <p:ph type="title"/>
          </p:nvPr>
        </p:nvSpPr>
        <p:spPr>
          <a:xfrm>
            <a:off x="2279650" y="719138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ظرفيت خازن كروي</a:t>
            </a:r>
            <a:endParaRPr lang="en-US" altLang="en-US" smtClean="0"/>
          </a:p>
        </p:txBody>
      </p:sp>
      <p:sp>
        <p:nvSpPr>
          <p:cNvPr id="9359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38363" y="1800226"/>
            <a:ext cx="7918450" cy="981075"/>
          </a:xfrm>
        </p:spPr>
        <p:txBody>
          <a:bodyPr/>
          <a:lstStyle/>
          <a:p>
            <a:pPr marL="0" indent="0">
              <a:buNone/>
            </a:pPr>
            <a:r>
              <a:rPr lang="fa-IR" altLang="en-US" smtClean="0"/>
              <a:t>مشابۀ ظرفيت خازن استوانه‌اي به دست مي آيد با توجه به اين كه ميدان بين دو رسانا عبارت است از :</a:t>
            </a:r>
            <a:endParaRPr lang="en-US" altLang="en-US" smtClean="0"/>
          </a:p>
        </p:txBody>
      </p:sp>
      <p:graphicFrame>
        <p:nvGraphicFramePr>
          <p:cNvPr id="935940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2179638" y="2581276"/>
          <a:ext cx="1655762" cy="106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Equation" r:id="rId3" imgW="711200" imgH="457200" progId="Equation.3">
                  <p:embed/>
                </p:oleObj>
              </mc:Choice>
              <mc:Fallback>
                <p:oleObj name="Equation" r:id="rId3" imgW="7112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9638" y="2581276"/>
                        <a:ext cx="1655762" cy="1063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5942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7046914" y="5143501"/>
          <a:ext cx="3024187" cy="1103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Equation" r:id="rId5" imgW="1079032" imgH="393529" progId="Equation.3">
                  <p:embed/>
                </p:oleObj>
              </mc:Choice>
              <mc:Fallback>
                <p:oleObj name="Equation" r:id="rId5" imgW="1079032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46914" y="5143501"/>
                        <a:ext cx="3024187" cy="1103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5945" name="Object 9"/>
          <p:cNvGraphicFramePr>
            <a:graphicFrameLocks noChangeAspect="1"/>
          </p:cNvGraphicFramePr>
          <p:nvPr/>
        </p:nvGraphicFramePr>
        <p:xfrm>
          <a:off x="2136776" y="3651251"/>
          <a:ext cx="6264275" cy="1433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Equation" r:id="rId7" imgW="2235200" imgH="558800" progId="Equation.3">
                  <p:embed/>
                </p:oleObj>
              </mc:Choice>
              <mc:Fallback>
                <p:oleObj name="Equation" r:id="rId7" imgW="2235200" imgH="558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6776" y="3651251"/>
                        <a:ext cx="6264275" cy="1433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1689430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9359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9359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9359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935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359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35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935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935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935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960"/>
                            </p:stCondLst>
                            <p:childTnLst>
                              <p:par>
                                <p:cTn id="2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359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359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35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359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359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359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9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3594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3594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359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5938" grpId="0"/>
      <p:bldP spid="93593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69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71713" y="574675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ظرفيت معادل خازن‌هاي سري</a:t>
            </a:r>
            <a:endParaRPr lang="en-US" altLang="en-US" smtClean="0"/>
          </a:p>
        </p:txBody>
      </p:sp>
      <p:sp>
        <p:nvSpPr>
          <p:cNvPr id="9369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97300" y="4365626"/>
            <a:ext cx="1074738" cy="5762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a-IR" altLang="en-US" smtClean="0"/>
              <a:t> : چون</a:t>
            </a:r>
            <a:endParaRPr lang="en-US" altLang="en-US" smtClean="0"/>
          </a:p>
        </p:txBody>
      </p:sp>
      <p:graphicFrame>
        <p:nvGraphicFramePr>
          <p:cNvPr id="936964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2220913" y="3127376"/>
          <a:ext cx="3384550" cy="62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Equation" r:id="rId3" imgW="1244600" imgH="228600" progId="Equation.3">
                  <p:embed/>
                </p:oleObj>
              </mc:Choice>
              <mc:Fallback>
                <p:oleObj name="Equation" r:id="rId3" imgW="1244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0913" y="3127376"/>
                        <a:ext cx="3384550" cy="620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6966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5562601" y="2935289"/>
          <a:ext cx="4378325" cy="1182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Equation" r:id="rId5" imgW="1600200" imgH="431800" progId="Equation.3">
                  <p:embed/>
                </p:oleObj>
              </mc:Choice>
              <mc:Fallback>
                <p:oleObj name="Equation" r:id="rId5" imgW="16002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1" y="2935289"/>
                        <a:ext cx="4378325" cy="1182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6968" name="Object 8"/>
          <p:cNvGraphicFramePr>
            <a:graphicFrameLocks noChangeAspect="1"/>
          </p:cNvGraphicFramePr>
          <p:nvPr/>
        </p:nvGraphicFramePr>
        <p:xfrm>
          <a:off x="5016501" y="4292600"/>
          <a:ext cx="3527425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Equation" r:id="rId7" imgW="1282700" imgH="228600" progId="Equation.3">
                  <p:embed/>
                </p:oleObj>
              </mc:Choice>
              <mc:Fallback>
                <p:oleObj name="Equation" r:id="rId7" imgW="12827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6501" y="4292600"/>
                        <a:ext cx="3527425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6969" name="Object 9"/>
          <p:cNvGraphicFramePr>
            <a:graphicFrameLocks noChangeAspect="1"/>
          </p:cNvGraphicFramePr>
          <p:nvPr/>
        </p:nvGraphicFramePr>
        <p:xfrm>
          <a:off x="4295775" y="5130800"/>
          <a:ext cx="4103688" cy="1106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Equation" r:id="rId9" imgW="1600200" imgH="431800" progId="Equation.3">
                  <p:embed/>
                </p:oleObj>
              </mc:Choice>
              <mc:Fallback>
                <p:oleObj name="Equation" r:id="rId9" imgW="16002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95775" y="5130800"/>
                        <a:ext cx="4103688" cy="1106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37008" name="Group 48"/>
          <p:cNvGrpSpPr>
            <a:grpSpLocks/>
          </p:cNvGrpSpPr>
          <p:nvPr/>
        </p:nvGrpSpPr>
        <p:grpSpPr bwMode="auto">
          <a:xfrm>
            <a:off x="2208214" y="976313"/>
            <a:ext cx="2808287" cy="1731962"/>
            <a:chOff x="793" y="2251"/>
            <a:chExt cx="1769" cy="1091"/>
          </a:xfrm>
        </p:grpSpPr>
        <p:grpSp>
          <p:nvGrpSpPr>
            <p:cNvPr id="221193" name="Group 43"/>
            <p:cNvGrpSpPr>
              <a:grpSpLocks/>
            </p:cNvGrpSpPr>
            <p:nvPr/>
          </p:nvGrpSpPr>
          <p:grpSpPr bwMode="auto">
            <a:xfrm>
              <a:off x="793" y="2251"/>
              <a:ext cx="1769" cy="981"/>
              <a:chOff x="158" y="1797"/>
              <a:chExt cx="3266" cy="1571"/>
            </a:xfrm>
          </p:grpSpPr>
          <p:grpSp>
            <p:nvGrpSpPr>
              <p:cNvPr id="221198" name="Group 10"/>
              <p:cNvGrpSpPr>
                <a:grpSpLocks/>
              </p:cNvGrpSpPr>
              <p:nvPr/>
            </p:nvGrpSpPr>
            <p:grpSpPr bwMode="auto">
              <a:xfrm>
                <a:off x="521" y="1797"/>
                <a:ext cx="886" cy="408"/>
                <a:chOff x="3398" y="3083"/>
                <a:chExt cx="886" cy="408"/>
              </a:xfrm>
            </p:grpSpPr>
            <p:sp>
              <p:nvSpPr>
                <p:cNvPr id="221223" name="Line 11"/>
                <p:cNvSpPr>
                  <a:spLocks noChangeShapeType="1"/>
                </p:cNvSpPr>
                <p:nvPr/>
              </p:nvSpPr>
              <p:spPr bwMode="auto">
                <a:xfrm>
                  <a:off x="3398" y="3294"/>
                  <a:ext cx="363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1224" name="Line 12"/>
                <p:cNvSpPr>
                  <a:spLocks noChangeShapeType="1"/>
                </p:cNvSpPr>
                <p:nvPr/>
              </p:nvSpPr>
              <p:spPr bwMode="auto">
                <a:xfrm>
                  <a:off x="3952" y="3083"/>
                  <a:ext cx="0" cy="408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1225" name="Line 13"/>
                <p:cNvSpPr>
                  <a:spLocks noChangeShapeType="1"/>
                </p:cNvSpPr>
                <p:nvPr/>
              </p:nvSpPr>
              <p:spPr bwMode="auto">
                <a:xfrm>
                  <a:off x="3967" y="3294"/>
                  <a:ext cx="317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1226" name="Line 14"/>
                <p:cNvSpPr>
                  <a:spLocks noChangeShapeType="1"/>
                </p:cNvSpPr>
                <p:nvPr/>
              </p:nvSpPr>
              <p:spPr bwMode="auto">
                <a:xfrm>
                  <a:off x="3769" y="3083"/>
                  <a:ext cx="0" cy="408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21199" name="Group 15"/>
              <p:cNvGrpSpPr>
                <a:grpSpLocks/>
              </p:cNvGrpSpPr>
              <p:nvPr/>
            </p:nvGrpSpPr>
            <p:grpSpPr bwMode="auto">
              <a:xfrm>
                <a:off x="1474" y="2824"/>
                <a:ext cx="814" cy="544"/>
                <a:chOff x="839" y="2886"/>
                <a:chExt cx="814" cy="771"/>
              </a:xfrm>
            </p:grpSpPr>
            <p:sp>
              <p:nvSpPr>
                <p:cNvPr id="221219" name="Line 16"/>
                <p:cNvSpPr>
                  <a:spLocks noChangeShapeType="1"/>
                </p:cNvSpPr>
                <p:nvPr/>
              </p:nvSpPr>
              <p:spPr bwMode="auto">
                <a:xfrm>
                  <a:off x="839" y="3294"/>
                  <a:ext cx="363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1220" name="Line 17"/>
                <p:cNvSpPr>
                  <a:spLocks noChangeShapeType="1"/>
                </p:cNvSpPr>
                <p:nvPr/>
              </p:nvSpPr>
              <p:spPr bwMode="auto">
                <a:xfrm>
                  <a:off x="1202" y="2886"/>
                  <a:ext cx="0" cy="771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1221" name="Line 18"/>
                <p:cNvSpPr>
                  <a:spLocks noChangeShapeType="1"/>
                </p:cNvSpPr>
                <p:nvPr/>
              </p:nvSpPr>
              <p:spPr bwMode="auto">
                <a:xfrm>
                  <a:off x="1321" y="3077"/>
                  <a:ext cx="0" cy="408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1222" name="Line 19"/>
                <p:cNvSpPr>
                  <a:spLocks noChangeShapeType="1"/>
                </p:cNvSpPr>
                <p:nvPr/>
              </p:nvSpPr>
              <p:spPr bwMode="auto">
                <a:xfrm>
                  <a:off x="1336" y="3294"/>
                  <a:ext cx="317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21200" name="Group 20"/>
              <p:cNvGrpSpPr>
                <a:grpSpLocks/>
              </p:cNvGrpSpPr>
              <p:nvPr/>
            </p:nvGrpSpPr>
            <p:grpSpPr bwMode="auto">
              <a:xfrm>
                <a:off x="1076" y="1797"/>
                <a:ext cx="886" cy="408"/>
                <a:chOff x="3398" y="3083"/>
                <a:chExt cx="886" cy="408"/>
              </a:xfrm>
            </p:grpSpPr>
            <p:sp>
              <p:nvSpPr>
                <p:cNvPr id="221215" name="Line 21"/>
                <p:cNvSpPr>
                  <a:spLocks noChangeShapeType="1"/>
                </p:cNvSpPr>
                <p:nvPr/>
              </p:nvSpPr>
              <p:spPr bwMode="auto">
                <a:xfrm>
                  <a:off x="3398" y="3294"/>
                  <a:ext cx="363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1216" name="Line 22"/>
                <p:cNvSpPr>
                  <a:spLocks noChangeShapeType="1"/>
                </p:cNvSpPr>
                <p:nvPr/>
              </p:nvSpPr>
              <p:spPr bwMode="auto">
                <a:xfrm>
                  <a:off x="3952" y="3083"/>
                  <a:ext cx="0" cy="408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1217" name="Line 23"/>
                <p:cNvSpPr>
                  <a:spLocks noChangeShapeType="1"/>
                </p:cNvSpPr>
                <p:nvPr/>
              </p:nvSpPr>
              <p:spPr bwMode="auto">
                <a:xfrm>
                  <a:off x="3967" y="3294"/>
                  <a:ext cx="317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1218" name="Line 24"/>
                <p:cNvSpPr>
                  <a:spLocks noChangeShapeType="1"/>
                </p:cNvSpPr>
                <p:nvPr/>
              </p:nvSpPr>
              <p:spPr bwMode="auto">
                <a:xfrm>
                  <a:off x="3769" y="3083"/>
                  <a:ext cx="0" cy="408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21201" name="Line 26"/>
              <p:cNvSpPr>
                <a:spLocks noChangeShapeType="1"/>
              </p:cNvSpPr>
              <p:nvPr/>
            </p:nvSpPr>
            <p:spPr bwMode="auto">
              <a:xfrm>
                <a:off x="1655" y="2008"/>
                <a:ext cx="363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1202" name="Line 27"/>
              <p:cNvSpPr>
                <a:spLocks noChangeShapeType="1"/>
              </p:cNvSpPr>
              <p:nvPr/>
            </p:nvSpPr>
            <p:spPr bwMode="auto">
              <a:xfrm>
                <a:off x="2209" y="1797"/>
                <a:ext cx="0" cy="40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1203" name="Line 28"/>
              <p:cNvSpPr>
                <a:spLocks noChangeShapeType="1"/>
              </p:cNvSpPr>
              <p:nvPr/>
            </p:nvSpPr>
            <p:spPr bwMode="auto">
              <a:xfrm>
                <a:off x="2224" y="2008"/>
                <a:ext cx="31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sysDot"/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1204" name="Line 29"/>
              <p:cNvSpPr>
                <a:spLocks noChangeShapeType="1"/>
              </p:cNvSpPr>
              <p:nvPr/>
            </p:nvSpPr>
            <p:spPr bwMode="auto">
              <a:xfrm>
                <a:off x="2026" y="1797"/>
                <a:ext cx="0" cy="40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21205" name="Group 35"/>
              <p:cNvGrpSpPr>
                <a:grpSpLocks/>
              </p:cNvGrpSpPr>
              <p:nvPr/>
            </p:nvGrpSpPr>
            <p:grpSpPr bwMode="auto">
              <a:xfrm>
                <a:off x="2554" y="1805"/>
                <a:ext cx="515" cy="408"/>
                <a:chOff x="3206" y="1979"/>
                <a:chExt cx="515" cy="408"/>
              </a:xfrm>
            </p:grpSpPr>
            <p:sp>
              <p:nvSpPr>
                <p:cNvPr id="221212" name="Line 32"/>
                <p:cNvSpPr>
                  <a:spLocks noChangeShapeType="1"/>
                </p:cNvSpPr>
                <p:nvPr/>
              </p:nvSpPr>
              <p:spPr bwMode="auto">
                <a:xfrm>
                  <a:off x="3389" y="1979"/>
                  <a:ext cx="0" cy="408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1213" name="Line 33"/>
                <p:cNvSpPr>
                  <a:spLocks noChangeShapeType="1"/>
                </p:cNvSpPr>
                <p:nvPr/>
              </p:nvSpPr>
              <p:spPr bwMode="auto">
                <a:xfrm>
                  <a:off x="3404" y="2190"/>
                  <a:ext cx="317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1214" name="Line 34"/>
                <p:cNvSpPr>
                  <a:spLocks noChangeShapeType="1"/>
                </p:cNvSpPr>
                <p:nvPr/>
              </p:nvSpPr>
              <p:spPr bwMode="auto">
                <a:xfrm>
                  <a:off x="3206" y="1979"/>
                  <a:ext cx="0" cy="408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21206" name="Line 37"/>
              <p:cNvSpPr>
                <a:spLocks noChangeShapeType="1"/>
              </p:cNvSpPr>
              <p:nvPr/>
            </p:nvSpPr>
            <p:spPr bwMode="auto">
              <a:xfrm>
                <a:off x="3061" y="2016"/>
                <a:ext cx="36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sysDot"/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1207" name="Line 38"/>
              <p:cNvSpPr>
                <a:spLocks noChangeShapeType="1"/>
              </p:cNvSpPr>
              <p:nvPr/>
            </p:nvSpPr>
            <p:spPr bwMode="auto">
              <a:xfrm>
                <a:off x="174" y="2008"/>
                <a:ext cx="36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sysDot"/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1208" name="Line 39"/>
              <p:cNvSpPr>
                <a:spLocks noChangeShapeType="1"/>
              </p:cNvSpPr>
              <p:nvPr/>
            </p:nvSpPr>
            <p:spPr bwMode="auto">
              <a:xfrm>
                <a:off x="3424" y="2024"/>
                <a:ext cx="0" cy="1089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sysDot"/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1209" name="Line 40"/>
              <p:cNvSpPr>
                <a:spLocks noChangeShapeType="1"/>
              </p:cNvSpPr>
              <p:nvPr/>
            </p:nvSpPr>
            <p:spPr bwMode="auto">
              <a:xfrm>
                <a:off x="158" y="2008"/>
                <a:ext cx="0" cy="1089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sysDot"/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1210" name="Line 41"/>
              <p:cNvSpPr>
                <a:spLocks noChangeShapeType="1"/>
              </p:cNvSpPr>
              <p:nvPr/>
            </p:nvSpPr>
            <p:spPr bwMode="auto">
              <a:xfrm flipH="1">
                <a:off x="2290" y="3113"/>
                <a:ext cx="113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sysDot"/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1211" name="Line 42"/>
              <p:cNvSpPr>
                <a:spLocks noChangeShapeType="1"/>
              </p:cNvSpPr>
              <p:nvPr/>
            </p:nvSpPr>
            <p:spPr bwMode="auto">
              <a:xfrm flipH="1">
                <a:off x="161" y="3113"/>
                <a:ext cx="131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sysDot"/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21194" name="Rectangle 44"/>
            <p:cNvSpPr>
              <a:spLocks noChangeArrowheads="1"/>
            </p:cNvSpPr>
            <p:nvPr/>
          </p:nvSpPr>
          <p:spPr bwMode="auto">
            <a:xfrm>
              <a:off x="1698" y="2478"/>
              <a:ext cx="313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cs typeface="Times New Roman" panose="02020603050405020304" pitchFamily="18" charset="0"/>
                </a:rPr>
                <a:t>C</a:t>
              </a:r>
              <a:r>
                <a:rPr lang="fa-IR" altLang="en-US" sz="2400" baseline="-25000"/>
                <a:t>3</a:t>
              </a:r>
              <a:endParaRPr lang="en-US" altLang="en-US" sz="2400" baseline="-25000"/>
            </a:p>
          </p:txBody>
        </p:sp>
        <p:sp>
          <p:nvSpPr>
            <p:cNvPr id="221195" name="Rectangle 45"/>
            <p:cNvSpPr>
              <a:spLocks noChangeArrowheads="1"/>
            </p:cNvSpPr>
            <p:nvPr/>
          </p:nvSpPr>
          <p:spPr bwMode="auto">
            <a:xfrm>
              <a:off x="1399" y="2467"/>
              <a:ext cx="313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cs typeface="Times New Roman" panose="02020603050405020304" pitchFamily="18" charset="0"/>
                </a:rPr>
                <a:t>C</a:t>
              </a:r>
              <a:r>
                <a:rPr lang="fa-IR" altLang="en-US" sz="2400" baseline="-25000"/>
                <a:t>2</a:t>
              </a:r>
              <a:endParaRPr lang="en-US" altLang="en-US" sz="2400" baseline="-25000"/>
            </a:p>
          </p:txBody>
        </p:sp>
        <p:sp>
          <p:nvSpPr>
            <p:cNvPr id="221196" name="Rectangle 46"/>
            <p:cNvSpPr>
              <a:spLocks noChangeArrowheads="1"/>
            </p:cNvSpPr>
            <p:nvPr/>
          </p:nvSpPr>
          <p:spPr bwMode="auto">
            <a:xfrm>
              <a:off x="1095" y="2470"/>
              <a:ext cx="313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cs typeface="Times New Roman" panose="02020603050405020304" pitchFamily="18" charset="0"/>
                </a:rPr>
                <a:t>C</a:t>
              </a:r>
              <a:r>
                <a:rPr lang="fa-IR" altLang="en-US" sz="2400" baseline="-25000"/>
                <a:t>1</a:t>
              </a:r>
              <a:endParaRPr lang="en-US" altLang="en-US" sz="2400" baseline="-25000"/>
            </a:p>
          </p:txBody>
        </p:sp>
        <p:sp>
          <p:nvSpPr>
            <p:cNvPr id="221197" name="Rectangle 47"/>
            <p:cNvSpPr>
              <a:spLocks noChangeArrowheads="1"/>
            </p:cNvSpPr>
            <p:nvPr/>
          </p:nvSpPr>
          <p:spPr bwMode="auto">
            <a:xfrm>
              <a:off x="1751" y="3054"/>
              <a:ext cx="25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cs typeface="Times New Roman" panose="02020603050405020304" pitchFamily="18" charset="0"/>
                </a:rPr>
                <a:t>V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9428574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9369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9369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936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936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36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36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370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370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370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37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369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369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36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9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3696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3696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369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36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36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36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36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9369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369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369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9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3696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3696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369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6962" grpId="0"/>
      <p:bldP spid="93696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7986" name="Rectangle 2"/>
          <p:cNvSpPr>
            <a:spLocks noGrp="1" noChangeArrowheads="1"/>
          </p:cNvSpPr>
          <p:nvPr>
            <p:ph type="title"/>
          </p:nvPr>
        </p:nvSpPr>
        <p:spPr>
          <a:xfrm>
            <a:off x="2293938" y="719138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ظرفيت معادل خازن‌هاي موازي</a:t>
            </a:r>
            <a:endParaRPr lang="en-US" altLang="en-US" smtClean="0"/>
          </a:p>
        </p:txBody>
      </p:sp>
      <p:sp>
        <p:nvSpPr>
          <p:cNvPr id="9379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256588" y="4278313"/>
            <a:ext cx="863600" cy="5762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a-IR" altLang="en-US" smtClean="0"/>
              <a:t>چون :</a:t>
            </a:r>
            <a:endParaRPr lang="en-US" altLang="en-US" smtClean="0"/>
          </a:p>
        </p:txBody>
      </p:sp>
      <p:graphicFrame>
        <p:nvGraphicFramePr>
          <p:cNvPr id="937988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4252914" y="3284539"/>
          <a:ext cx="4752975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Equation" r:id="rId3" imgW="1981200" imgH="228600" progId="Equation.3">
                  <p:embed/>
                </p:oleObj>
              </mc:Choice>
              <mc:Fallback>
                <p:oleObj name="Equation" r:id="rId3" imgW="19812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2914" y="3284539"/>
                        <a:ext cx="4752975" cy="555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7993" name="Object 9"/>
          <p:cNvGraphicFramePr>
            <a:graphicFrameLocks noChangeAspect="1"/>
          </p:cNvGraphicFramePr>
          <p:nvPr>
            <p:ph sz="quarter" idx="3"/>
          </p:nvPr>
        </p:nvGraphicFramePr>
        <p:xfrm>
          <a:off x="4252913" y="5300663"/>
          <a:ext cx="3816350" cy="582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name="Equation" r:id="rId5" imgW="1498600" imgH="228600" progId="Equation.3">
                  <p:embed/>
                </p:oleObj>
              </mc:Choice>
              <mc:Fallback>
                <p:oleObj name="Equation" r:id="rId5" imgW="1498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2913" y="5300663"/>
                        <a:ext cx="3816350" cy="582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7996" name="Object 12"/>
          <p:cNvGraphicFramePr>
            <a:graphicFrameLocks noChangeAspect="1"/>
          </p:cNvGraphicFramePr>
          <p:nvPr/>
        </p:nvGraphicFramePr>
        <p:xfrm>
          <a:off x="4224338" y="1989138"/>
          <a:ext cx="3384550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Equation" r:id="rId7" imgW="1231366" imgH="228501" progId="Equation.3">
                  <p:embed/>
                </p:oleObj>
              </mc:Choice>
              <mc:Fallback>
                <p:oleObj name="Equation" r:id="rId7" imgW="1231366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4338" y="1989138"/>
                        <a:ext cx="3384550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7997" name="Object 13"/>
          <p:cNvGraphicFramePr>
            <a:graphicFrameLocks noChangeAspect="1"/>
          </p:cNvGraphicFramePr>
          <p:nvPr/>
        </p:nvGraphicFramePr>
        <p:xfrm>
          <a:off x="4252913" y="4292600"/>
          <a:ext cx="316865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" name="Equation" r:id="rId9" imgW="1295400" imgH="228600" progId="Equation.3">
                  <p:embed/>
                </p:oleObj>
              </mc:Choice>
              <mc:Fallback>
                <p:oleObj name="Equation" r:id="rId9" imgW="12954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2913" y="4292600"/>
                        <a:ext cx="3168650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38055" name="Group 71"/>
          <p:cNvGrpSpPr>
            <a:grpSpLocks/>
          </p:cNvGrpSpPr>
          <p:nvPr/>
        </p:nvGrpSpPr>
        <p:grpSpPr bwMode="auto">
          <a:xfrm>
            <a:off x="2279651" y="1704975"/>
            <a:ext cx="1452563" cy="3379788"/>
            <a:chOff x="2373" y="2147"/>
            <a:chExt cx="915" cy="2129"/>
          </a:xfrm>
        </p:grpSpPr>
        <p:grpSp>
          <p:nvGrpSpPr>
            <p:cNvPr id="222217" name="Group 21"/>
            <p:cNvGrpSpPr>
              <a:grpSpLocks/>
            </p:cNvGrpSpPr>
            <p:nvPr/>
          </p:nvGrpSpPr>
          <p:grpSpPr bwMode="auto">
            <a:xfrm>
              <a:off x="2608" y="3936"/>
              <a:ext cx="441" cy="340"/>
              <a:chOff x="839" y="2886"/>
              <a:chExt cx="814" cy="771"/>
            </a:xfrm>
          </p:grpSpPr>
          <p:sp>
            <p:nvSpPr>
              <p:cNvPr id="222248" name="Line 22"/>
              <p:cNvSpPr>
                <a:spLocks noChangeShapeType="1"/>
              </p:cNvSpPr>
              <p:nvPr/>
            </p:nvSpPr>
            <p:spPr bwMode="auto">
              <a:xfrm>
                <a:off x="839" y="3294"/>
                <a:ext cx="363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2249" name="Line 23"/>
              <p:cNvSpPr>
                <a:spLocks noChangeShapeType="1"/>
              </p:cNvSpPr>
              <p:nvPr/>
            </p:nvSpPr>
            <p:spPr bwMode="auto">
              <a:xfrm>
                <a:off x="1202" y="2886"/>
                <a:ext cx="0" cy="771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2250" name="Line 24"/>
              <p:cNvSpPr>
                <a:spLocks noChangeShapeType="1"/>
              </p:cNvSpPr>
              <p:nvPr/>
            </p:nvSpPr>
            <p:spPr bwMode="auto">
              <a:xfrm>
                <a:off x="1321" y="3077"/>
                <a:ext cx="0" cy="40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2251" name="Line 25"/>
              <p:cNvSpPr>
                <a:spLocks noChangeShapeType="1"/>
              </p:cNvSpPr>
              <p:nvPr/>
            </p:nvSpPr>
            <p:spPr bwMode="auto">
              <a:xfrm>
                <a:off x="1336" y="3294"/>
                <a:ext cx="317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22218" name="Line 39"/>
            <p:cNvSpPr>
              <a:spLocks noChangeShapeType="1"/>
            </p:cNvSpPr>
            <p:nvPr/>
          </p:nvSpPr>
          <p:spPr bwMode="auto">
            <a:xfrm>
              <a:off x="3061" y="4118"/>
              <a:ext cx="19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2219" name="Line 40"/>
            <p:cNvSpPr>
              <a:spLocks noChangeShapeType="1"/>
            </p:cNvSpPr>
            <p:nvPr/>
          </p:nvSpPr>
          <p:spPr bwMode="auto">
            <a:xfrm>
              <a:off x="2397" y="4118"/>
              <a:ext cx="1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2220" name="Line 41"/>
            <p:cNvSpPr>
              <a:spLocks noChangeShapeType="1"/>
            </p:cNvSpPr>
            <p:nvPr/>
          </p:nvSpPr>
          <p:spPr bwMode="auto">
            <a:xfrm>
              <a:off x="3288" y="3640"/>
              <a:ext cx="0" cy="4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2221" name="Rectangle 45"/>
            <p:cNvSpPr>
              <a:spLocks noChangeArrowheads="1"/>
            </p:cNvSpPr>
            <p:nvPr/>
          </p:nvSpPr>
          <p:spPr bwMode="auto">
            <a:xfrm>
              <a:off x="2909" y="2984"/>
              <a:ext cx="313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cs typeface="Times New Roman" panose="02020603050405020304" pitchFamily="18" charset="0"/>
                </a:rPr>
                <a:t>C</a:t>
              </a:r>
              <a:r>
                <a:rPr lang="fa-IR" altLang="en-US" sz="2400" baseline="-25000"/>
                <a:t>3</a:t>
              </a:r>
              <a:endParaRPr lang="en-US" altLang="en-US" sz="2400" baseline="-25000"/>
            </a:p>
          </p:txBody>
        </p:sp>
        <p:sp>
          <p:nvSpPr>
            <p:cNvPr id="222222" name="Rectangle 46"/>
            <p:cNvSpPr>
              <a:spLocks noChangeArrowheads="1"/>
            </p:cNvSpPr>
            <p:nvPr/>
          </p:nvSpPr>
          <p:spPr bwMode="auto">
            <a:xfrm>
              <a:off x="2910" y="2563"/>
              <a:ext cx="313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cs typeface="Times New Roman" panose="02020603050405020304" pitchFamily="18" charset="0"/>
                </a:rPr>
                <a:t>C</a:t>
              </a:r>
              <a:r>
                <a:rPr lang="fa-IR" altLang="en-US" sz="2400" baseline="-25000"/>
                <a:t>2</a:t>
              </a:r>
              <a:endParaRPr lang="en-US" altLang="en-US" sz="2400" baseline="-25000"/>
            </a:p>
          </p:txBody>
        </p:sp>
        <p:sp>
          <p:nvSpPr>
            <p:cNvPr id="222223" name="Rectangle 47"/>
            <p:cNvSpPr>
              <a:spLocks noChangeArrowheads="1"/>
            </p:cNvSpPr>
            <p:nvPr/>
          </p:nvSpPr>
          <p:spPr bwMode="auto">
            <a:xfrm>
              <a:off x="2907" y="2147"/>
              <a:ext cx="313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cs typeface="Times New Roman" panose="02020603050405020304" pitchFamily="18" charset="0"/>
                </a:rPr>
                <a:t>C</a:t>
              </a:r>
              <a:r>
                <a:rPr lang="fa-IR" altLang="en-US" sz="2400" baseline="-25000"/>
                <a:t>1</a:t>
              </a:r>
              <a:endParaRPr lang="en-US" altLang="en-US" sz="2400" baseline="-25000"/>
            </a:p>
          </p:txBody>
        </p:sp>
        <p:sp>
          <p:nvSpPr>
            <p:cNvPr id="222224" name="Rectangle 48"/>
            <p:cNvSpPr>
              <a:spLocks noChangeArrowheads="1"/>
            </p:cNvSpPr>
            <p:nvPr/>
          </p:nvSpPr>
          <p:spPr bwMode="auto">
            <a:xfrm>
              <a:off x="2848" y="3862"/>
              <a:ext cx="25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cs typeface="Times New Roman" panose="02020603050405020304" pitchFamily="18" charset="0"/>
                </a:rPr>
                <a:t>V</a:t>
              </a:r>
            </a:p>
          </p:txBody>
        </p:sp>
        <p:grpSp>
          <p:nvGrpSpPr>
            <p:cNvPr id="222225" name="Group 51"/>
            <p:cNvGrpSpPr>
              <a:grpSpLocks/>
            </p:cNvGrpSpPr>
            <p:nvPr/>
          </p:nvGrpSpPr>
          <p:grpSpPr bwMode="auto">
            <a:xfrm>
              <a:off x="2381" y="2243"/>
              <a:ext cx="907" cy="317"/>
              <a:chOff x="2381" y="2251"/>
              <a:chExt cx="854" cy="300"/>
            </a:xfrm>
          </p:grpSpPr>
          <p:sp>
            <p:nvSpPr>
              <p:cNvPr id="222244" name="Line 17"/>
              <p:cNvSpPr>
                <a:spLocks noChangeShapeType="1"/>
              </p:cNvSpPr>
              <p:nvPr/>
            </p:nvSpPr>
            <p:spPr bwMode="auto">
              <a:xfrm>
                <a:off x="2381" y="2406"/>
                <a:ext cx="335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2245" name="Line 18"/>
              <p:cNvSpPr>
                <a:spLocks noChangeShapeType="1"/>
              </p:cNvSpPr>
              <p:nvPr/>
            </p:nvSpPr>
            <p:spPr bwMode="auto">
              <a:xfrm>
                <a:off x="2892" y="2251"/>
                <a:ext cx="0" cy="30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2246" name="Line 20"/>
              <p:cNvSpPr>
                <a:spLocks noChangeShapeType="1"/>
              </p:cNvSpPr>
              <p:nvPr/>
            </p:nvSpPr>
            <p:spPr bwMode="auto">
              <a:xfrm>
                <a:off x="2723" y="2251"/>
                <a:ext cx="0" cy="30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2247" name="Line 50"/>
              <p:cNvSpPr>
                <a:spLocks noChangeShapeType="1"/>
              </p:cNvSpPr>
              <p:nvPr/>
            </p:nvSpPr>
            <p:spPr bwMode="auto">
              <a:xfrm>
                <a:off x="2900" y="2411"/>
                <a:ext cx="335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22226" name="Group 52"/>
            <p:cNvGrpSpPr>
              <a:grpSpLocks/>
            </p:cNvGrpSpPr>
            <p:nvPr/>
          </p:nvGrpSpPr>
          <p:grpSpPr bwMode="auto">
            <a:xfrm>
              <a:off x="2381" y="2659"/>
              <a:ext cx="907" cy="317"/>
              <a:chOff x="2381" y="2251"/>
              <a:chExt cx="854" cy="300"/>
            </a:xfrm>
          </p:grpSpPr>
          <p:sp>
            <p:nvSpPr>
              <p:cNvPr id="222240" name="Line 53"/>
              <p:cNvSpPr>
                <a:spLocks noChangeShapeType="1"/>
              </p:cNvSpPr>
              <p:nvPr/>
            </p:nvSpPr>
            <p:spPr bwMode="auto">
              <a:xfrm>
                <a:off x="2381" y="2406"/>
                <a:ext cx="335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2241" name="Line 54"/>
              <p:cNvSpPr>
                <a:spLocks noChangeShapeType="1"/>
              </p:cNvSpPr>
              <p:nvPr/>
            </p:nvSpPr>
            <p:spPr bwMode="auto">
              <a:xfrm>
                <a:off x="2892" y="2251"/>
                <a:ext cx="0" cy="30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2242" name="Line 55"/>
              <p:cNvSpPr>
                <a:spLocks noChangeShapeType="1"/>
              </p:cNvSpPr>
              <p:nvPr/>
            </p:nvSpPr>
            <p:spPr bwMode="auto">
              <a:xfrm>
                <a:off x="2723" y="2251"/>
                <a:ext cx="0" cy="30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2243" name="Line 56"/>
              <p:cNvSpPr>
                <a:spLocks noChangeShapeType="1"/>
              </p:cNvSpPr>
              <p:nvPr/>
            </p:nvSpPr>
            <p:spPr bwMode="auto">
              <a:xfrm>
                <a:off x="2900" y="2411"/>
                <a:ext cx="335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22227" name="Group 57"/>
            <p:cNvGrpSpPr>
              <a:grpSpLocks/>
            </p:cNvGrpSpPr>
            <p:nvPr/>
          </p:nvGrpSpPr>
          <p:grpSpPr bwMode="auto">
            <a:xfrm>
              <a:off x="2381" y="3068"/>
              <a:ext cx="907" cy="317"/>
              <a:chOff x="2381" y="2251"/>
              <a:chExt cx="854" cy="300"/>
            </a:xfrm>
          </p:grpSpPr>
          <p:sp>
            <p:nvSpPr>
              <p:cNvPr id="222236" name="Line 58"/>
              <p:cNvSpPr>
                <a:spLocks noChangeShapeType="1"/>
              </p:cNvSpPr>
              <p:nvPr/>
            </p:nvSpPr>
            <p:spPr bwMode="auto">
              <a:xfrm>
                <a:off x="2381" y="2406"/>
                <a:ext cx="335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2237" name="Line 59"/>
              <p:cNvSpPr>
                <a:spLocks noChangeShapeType="1"/>
              </p:cNvSpPr>
              <p:nvPr/>
            </p:nvSpPr>
            <p:spPr bwMode="auto">
              <a:xfrm>
                <a:off x="2892" y="2251"/>
                <a:ext cx="0" cy="30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2238" name="Line 60"/>
              <p:cNvSpPr>
                <a:spLocks noChangeShapeType="1"/>
              </p:cNvSpPr>
              <p:nvPr/>
            </p:nvSpPr>
            <p:spPr bwMode="auto">
              <a:xfrm>
                <a:off x="2723" y="2251"/>
                <a:ext cx="0" cy="30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2239" name="Line 61"/>
              <p:cNvSpPr>
                <a:spLocks noChangeShapeType="1"/>
              </p:cNvSpPr>
              <p:nvPr/>
            </p:nvSpPr>
            <p:spPr bwMode="auto">
              <a:xfrm>
                <a:off x="2900" y="2411"/>
                <a:ext cx="335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22228" name="Group 67"/>
            <p:cNvGrpSpPr>
              <a:grpSpLocks/>
            </p:cNvGrpSpPr>
            <p:nvPr/>
          </p:nvGrpSpPr>
          <p:grpSpPr bwMode="auto">
            <a:xfrm>
              <a:off x="2381" y="3475"/>
              <a:ext cx="907" cy="317"/>
              <a:chOff x="2381" y="3475"/>
              <a:chExt cx="907" cy="317"/>
            </a:xfrm>
          </p:grpSpPr>
          <p:sp>
            <p:nvSpPr>
              <p:cNvPr id="222232" name="Line 63"/>
              <p:cNvSpPr>
                <a:spLocks noChangeShapeType="1"/>
              </p:cNvSpPr>
              <p:nvPr/>
            </p:nvSpPr>
            <p:spPr bwMode="auto">
              <a:xfrm>
                <a:off x="2381" y="3639"/>
                <a:ext cx="35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sysDot"/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2233" name="Line 64"/>
              <p:cNvSpPr>
                <a:spLocks noChangeShapeType="1"/>
              </p:cNvSpPr>
              <p:nvPr/>
            </p:nvSpPr>
            <p:spPr bwMode="auto">
              <a:xfrm>
                <a:off x="2924" y="3475"/>
                <a:ext cx="0" cy="31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2234" name="Line 65"/>
              <p:cNvSpPr>
                <a:spLocks noChangeShapeType="1"/>
              </p:cNvSpPr>
              <p:nvPr/>
            </p:nvSpPr>
            <p:spPr bwMode="auto">
              <a:xfrm>
                <a:off x="2744" y="3475"/>
                <a:ext cx="0" cy="31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2235" name="Line 66"/>
              <p:cNvSpPr>
                <a:spLocks noChangeShapeType="1"/>
              </p:cNvSpPr>
              <p:nvPr/>
            </p:nvSpPr>
            <p:spPr bwMode="auto">
              <a:xfrm>
                <a:off x="2932" y="3644"/>
                <a:ext cx="35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sysDot"/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22229" name="Line 68"/>
            <p:cNvSpPr>
              <a:spLocks noChangeShapeType="1"/>
            </p:cNvSpPr>
            <p:nvPr/>
          </p:nvSpPr>
          <p:spPr bwMode="auto">
            <a:xfrm>
              <a:off x="3288" y="2416"/>
              <a:ext cx="0" cy="1225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2230" name="Line 69"/>
            <p:cNvSpPr>
              <a:spLocks noChangeShapeType="1"/>
            </p:cNvSpPr>
            <p:nvPr/>
          </p:nvSpPr>
          <p:spPr bwMode="auto">
            <a:xfrm>
              <a:off x="2373" y="2411"/>
              <a:ext cx="0" cy="1225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2231" name="Line 70"/>
            <p:cNvSpPr>
              <a:spLocks noChangeShapeType="1"/>
            </p:cNvSpPr>
            <p:nvPr/>
          </p:nvSpPr>
          <p:spPr bwMode="auto">
            <a:xfrm>
              <a:off x="2373" y="3636"/>
              <a:ext cx="0" cy="4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87951123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9379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9379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937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937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37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37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8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80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8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8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38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38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38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3805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380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3805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380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3805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380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3805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3805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379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379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379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9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3798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3798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379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37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37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37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937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9379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9379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937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9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3799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3799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379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7986" grpId="0"/>
      <p:bldP spid="93798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90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8213" y="1150938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مثال 1</a:t>
            </a:r>
            <a:endParaRPr lang="en-US" altLang="en-US" smtClean="0"/>
          </a:p>
        </p:txBody>
      </p:sp>
      <p:sp>
        <p:nvSpPr>
          <p:cNvPr id="939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2736851"/>
            <a:ext cx="7772400" cy="1628775"/>
          </a:xfrm>
        </p:spPr>
        <p:txBody>
          <a:bodyPr/>
          <a:lstStyle/>
          <a:p>
            <a:pPr marL="0" indent="0">
              <a:buNone/>
            </a:pPr>
            <a:r>
              <a:rPr lang="fa-IR" altLang="en-US" smtClean="0"/>
              <a:t>مطلوب است ظرفيت معادل . خازن مشابه به ظرفيت ....</a:t>
            </a:r>
          </a:p>
          <a:p>
            <a:pPr marL="450850" lvl="1" indent="-271463"/>
            <a:r>
              <a:rPr lang="fa-IR" altLang="en-US" smtClean="0"/>
              <a:t>الف) وقتي سري  شوند</a:t>
            </a:r>
          </a:p>
          <a:p>
            <a:pPr marL="450850" lvl="1" indent="-271463"/>
            <a:r>
              <a:rPr lang="fa-IR" altLang="en-US" smtClean="0"/>
              <a:t>ب) وقتي موازي شوند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112166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9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9390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9390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9390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939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390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39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9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939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939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939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9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939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939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939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9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939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939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939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9010" grpId="0"/>
      <p:bldP spid="939011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00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71713" y="495300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حل مثال 1</a:t>
            </a:r>
            <a:endParaRPr lang="en-US" altLang="en-US" smtClean="0"/>
          </a:p>
        </p:txBody>
      </p:sp>
      <p:sp>
        <p:nvSpPr>
          <p:cNvPr id="9400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975725" y="1598614"/>
            <a:ext cx="1004888" cy="5746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a-IR" altLang="en-US" smtClean="0"/>
              <a:t>الف)</a:t>
            </a:r>
            <a:endParaRPr lang="en-US" altLang="en-US" smtClean="0"/>
          </a:p>
        </p:txBody>
      </p:sp>
      <p:graphicFrame>
        <p:nvGraphicFramePr>
          <p:cNvPr id="940036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2452688" y="836613"/>
          <a:ext cx="4032250" cy="1516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" name="Equation" r:id="rId3" imgW="1384300" imgH="622300" progId="Equation.3">
                  <p:embed/>
                </p:oleObj>
              </mc:Choice>
              <mc:Fallback>
                <p:oleObj name="Equation" r:id="rId3" imgW="1384300" imgH="622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2688" y="836613"/>
                        <a:ext cx="4032250" cy="1516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0038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2452689" y="2498726"/>
          <a:ext cx="2016125" cy="1001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9" name="Equation" r:id="rId5" imgW="736280" imgH="393529" progId="Equation.3">
                  <p:embed/>
                </p:oleObj>
              </mc:Choice>
              <mc:Fallback>
                <p:oleObj name="Equation" r:id="rId5" imgW="736280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2689" y="2498726"/>
                        <a:ext cx="2016125" cy="1001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0040" name="Object 8"/>
          <p:cNvGraphicFramePr>
            <a:graphicFrameLocks noChangeAspect="1"/>
          </p:cNvGraphicFramePr>
          <p:nvPr/>
        </p:nvGraphicFramePr>
        <p:xfrm>
          <a:off x="2451100" y="5516564"/>
          <a:ext cx="2160588" cy="636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Equation" r:id="rId7" imgW="698500" imgH="228600" progId="Equation.3">
                  <p:embed/>
                </p:oleObj>
              </mc:Choice>
              <mc:Fallback>
                <p:oleObj name="Equation" r:id="rId7" imgW="6985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1100" y="5516564"/>
                        <a:ext cx="2160588" cy="636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0041" name="Object 9"/>
          <p:cNvGraphicFramePr>
            <a:graphicFrameLocks noChangeAspect="1"/>
          </p:cNvGraphicFramePr>
          <p:nvPr/>
        </p:nvGraphicFramePr>
        <p:xfrm>
          <a:off x="2466975" y="3933825"/>
          <a:ext cx="4103688" cy="1123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1" name="Equation" r:id="rId9" imgW="1282700" imgH="419100" progId="Equation.3">
                  <p:embed/>
                </p:oleObj>
              </mc:Choice>
              <mc:Fallback>
                <p:oleObj name="Equation" r:id="rId9" imgW="12827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6975" y="3933825"/>
                        <a:ext cx="4103688" cy="1123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40042" name="Rectangle 10"/>
          <p:cNvSpPr>
            <a:spLocks noChangeArrowheads="1"/>
          </p:cNvSpPr>
          <p:nvPr/>
        </p:nvSpPr>
        <p:spPr bwMode="auto">
          <a:xfrm>
            <a:off x="9351964" y="4564064"/>
            <a:ext cx="642937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9pPr>
          </a:lstStyle>
          <a:p>
            <a:pPr eaLnBrk="1" hangingPunct="1">
              <a:buFontTx/>
              <a:buNone/>
            </a:pPr>
            <a:r>
              <a:rPr lang="fa-IR" altLang="en-US"/>
              <a:t>ب)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843056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0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9400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9400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940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940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40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40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0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940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940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940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200"/>
                            </p:stCondLst>
                            <p:childTnLst>
                              <p:par>
                                <p:cTn id="2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0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400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40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40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0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0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4003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4003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40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0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9400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9400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9400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20"/>
                            </p:stCondLst>
                            <p:childTnLst>
                              <p:par>
                                <p:cTn id="4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0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9400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400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40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0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00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4004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4004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400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0034" grpId="0"/>
      <p:bldP spid="940035" grpId="0" build="p"/>
      <p:bldP spid="94004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10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57425" y="1077913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مثال 2</a:t>
            </a:r>
            <a:endParaRPr lang="en-US" altLang="en-US" smtClean="0"/>
          </a:p>
        </p:txBody>
      </p:sp>
      <p:sp>
        <p:nvSpPr>
          <p:cNvPr id="941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78038" y="2247900"/>
            <a:ext cx="8064500" cy="1054100"/>
          </a:xfrm>
        </p:spPr>
        <p:txBody>
          <a:bodyPr/>
          <a:lstStyle/>
          <a:p>
            <a:pPr marL="0" indent="0" algn="just">
              <a:buNone/>
            </a:pPr>
            <a:r>
              <a:rPr lang="fa-IR" altLang="en-US" smtClean="0"/>
              <a:t>در شكل زير چه رابطه‌اي بين ظرفيت معادل و ظرفيت هر يك از خازن‌ها برقرار است؟</a:t>
            </a:r>
            <a:endParaRPr lang="en-US" altLang="en-US" smtClean="0"/>
          </a:p>
        </p:txBody>
      </p:sp>
      <p:grpSp>
        <p:nvGrpSpPr>
          <p:cNvPr id="941129" name="Group 73"/>
          <p:cNvGrpSpPr>
            <a:grpSpLocks/>
          </p:cNvGrpSpPr>
          <p:nvPr/>
        </p:nvGrpSpPr>
        <p:grpSpPr bwMode="auto">
          <a:xfrm>
            <a:off x="2566988" y="3644901"/>
            <a:ext cx="3830638" cy="1800225"/>
            <a:chOff x="657" y="2205"/>
            <a:chExt cx="2413" cy="1134"/>
          </a:xfrm>
        </p:grpSpPr>
        <p:sp>
          <p:nvSpPr>
            <p:cNvPr id="225285" name="Line 15"/>
            <p:cNvSpPr>
              <a:spLocks noChangeShapeType="1"/>
            </p:cNvSpPr>
            <p:nvPr/>
          </p:nvSpPr>
          <p:spPr bwMode="auto">
            <a:xfrm>
              <a:off x="1328" y="3194"/>
              <a:ext cx="246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286" name="Line 16"/>
            <p:cNvSpPr>
              <a:spLocks noChangeShapeType="1"/>
            </p:cNvSpPr>
            <p:nvPr/>
          </p:nvSpPr>
          <p:spPr bwMode="auto">
            <a:xfrm>
              <a:off x="1703" y="3039"/>
              <a:ext cx="0" cy="30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287" name="Line 17"/>
            <p:cNvSpPr>
              <a:spLocks noChangeShapeType="1"/>
            </p:cNvSpPr>
            <p:nvPr/>
          </p:nvSpPr>
          <p:spPr bwMode="auto">
            <a:xfrm>
              <a:off x="1709" y="3194"/>
              <a:ext cx="88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288" name="Line 18"/>
            <p:cNvSpPr>
              <a:spLocks noChangeShapeType="1"/>
            </p:cNvSpPr>
            <p:nvPr/>
          </p:nvSpPr>
          <p:spPr bwMode="auto">
            <a:xfrm>
              <a:off x="1579" y="3039"/>
              <a:ext cx="0" cy="30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25289" name="Group 19"/>
            <p:cNvGrpSpPr>
              <a:grpSpLocks/>
            </p:cNvGrpSpPr>
            <p:nvPr/>
          </p:nvGrpSpPr>
          <p:grpSpPr bwMode="auto">
            <a:xfrm rot="5400000">
              <a:off x="618" y="2479"/>
              <a:ext cx="599" cy="522"/>
              <a:chOff x="839" y="2886"/>
              <a:chExt cx="814" cy="771"/>
            </a:xfrm>
          </p:grpSpPr>
          <p:sp>
            <p:nvSpPr>
              <p:cNvPr id="225312" name="Line 20"/>
              <p:cNvSpPr>
                <a:spLocks noChangeShapeType="1"/>
              </p:cNvSpPr>
              <p:nvPr/>
            </p:nvSpPr>
            <p:spPr bwMode="auto">
              <a:xfrm>
                <a:off x="839" y="3294"/>
                <a:ext cx="363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313" name="Line 21"/>
              <p:cNvSpPr>
                <a:spLocks noChangeShapeType="1"/>
              </p:cNvSpPr>
              <p:nvPr/>
            </p:nvSpPr>
            <p:spPr bwMode="auto">
              <a:xfrm>
                <a:off x="1202" y="2886"/>
                <a:ext cx="0" cy="771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314" name="Line 22"/>
              <p:cNvSpPr>
                <a:spLocks noChangeShapeType="1"/>
              </p:cNvSpPr>
              <p:nvPr/>
            </p:nvSpPr>
            <p:spPr bwMode="auto">
              <a:xfrm>
                <a:off x="1321" y="3077"/>
                <a:ext cx="0" cy="40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315" name="Line 23"/>
              <p:cNvSpPr>
                <a:spLocks noChangeShapeType="1"/>
              </p:cNvSpPr>
              <p:nvPr/>
            </p:nvSpPr>
            <p:spPr bwMode="auto">
              <a:xfrm>
                <a:off x="1336" y="3294"/>
                <a:ext cx="317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25290" name="Line 24"/>
            <p:cNvSpPr>
              <a:spLocks noChangeShapeType="1"/>
            </p:cNvSpPr>
            <p:nvPr/>
          </p:nvSpPr>
          <p:spPr bwMode="auto">
            <a:xfrm flipH="1">
              <a:off x="904" y="2205"/>
              <a:ext cx="1672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25291" name="Group 4"/>
            <p:cNvGrpSpPr>
              <a:grpSpLocks/>
            </p:cNvGrpSpPr>
            <p:nvPr/>
          </p:nvGrpSpPr>
          <p:grpSpPr bwMode="auto">
            <a:xfrm rot="5400000">
              <a:off x="2461" y="2552"/>
              <a:ext cx="651" cy="276"/>
              <a:chOff x="3398" y="3083"/>
              <a:chExt cx="886" cy="408"/>
            </a:xfrm>
          </p:grpSpPr>
          <p:sp>
            <p:nvSpPr>
              <p:cNvPr id="225308" name="Line 5"/>
              <p:cNvSpPr>
                <a:spLocks noChangeShapeType="1"/>
              </p:cNvSpPr>
              <p:nvPr/>
            </p:nvSpPr>
            <p:spPr bwMode="auto">
              <a:xfrm>
                <a:off x="3398" y="3294"/>
                <a:ext cx="363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309" name="Line 6"/>
              <p:cNvSpPr>
                <a:spLocks noChangeShapeType="1"/>
              </p:cNvSpPr>
              <p:nvPr/>
            </p:nvSpPr>
            <p:spPr bwMode="auto">
              <a:xfrm>
                <a:off x="3952" y="3083"/>
                <a:ext cx="0" cy="40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310" name="Line 7"/>
              <p:cNvSpPr>
                <a:spLocks noChangeShapeType="1"/>
              </p:cNvSpPr>
              <p:nvPr/>
            </p:nvSpPr>
            <p:spPr bwMode="auto">
              <a:xfrm>
                <a:off x="3967" y="3294"/>
                <a:ext cx="317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311" name="Line 8"/>
              <p:cNvSpPr>
                <a:spLocks noChangeShapeType="1"/>
              </p:cNvSpPr>
              <p:nvPr/>
            </p:nvSpPr>
            <p:spPr bwMode="auto">
              <a:xfrm>
                <a:off x="3769" y="3083"/>
                <a:ext cx="0" cy="40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25292" name="Group 9"/>
            <p:cNvGrpSpPr>
              <a:grpSpLocks/>
            </p:cNvGrpSpPr>
            <p:nvPr/>
          </p:nvGrpSpPr>
          <p:grpSpPr bwMode="auto">
            <a:xfrm rot="5400000">
              <a:off x="2067" y="2552"/>
              <a:ext cx="651" cy="276"/>
              <a:chOff x="3398" y="3083"/>
              <a:chExt cx="886" cy="408"/>
            </a:xfrm>
          </p:grpSpPr>
          <p:sp>
            <p:nvSpPr>
              <p:cNvPr id="225304" name="Line 10"/>
              <p:cNvSpPr>
                <a:spLocks noChangeShapeType="1"/>
              </p:cNvSpPr>
              <p:nvPr/>
            </p:nvSpPr>
            <p:spPr bwMode="auto">
              <a:xfrm>
                <a:off x="3398" y="3294"/>
                <a:ext cx="363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305" name="Line 11"/>
              <p:cNvSpPr>
                <a:spLocks noChangeShapeType="1"/>
              </p:cNvSpPr>
              <p:nvPr/>
            </p:nvSpPr>
            <p:spPr bwMode="auto">
              <a:xfrm>
                <a:off x="3952" y="3083"/>
                <a:ext cx="0" cy="40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306" name="Line 12"/>
              <p:cNvSpPr>
                <a:spLocks noChangeShapeType="1"/>
              </p:cNvSpPr>
              <p:nvPr/>
            </p:nvSpPr>
            <p:spPr bwMode="auto">
              <a:xfrm>
                <a:off x="3967" y="3294"/>
                <a:ext cx="317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307" name="Line 13"/>
              <p:cNvSpPr>
                <a:spLocks noChangeShapeType="1"/>
              </p:cNvSpPr>
              <p:nvPr/>
            </p:nvSpPr>
            <p:spPr bwMode="auto">
              <a:xfrm>
                <a:off x="3769" y="3083"/>
                <a:ext cx="0" cy="40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25293" name="Line 25"/>
            <p:cNvSpPr>
              <a:spLocks noChangeShapeType="1"/>
            </p:cNvSpPr>
            <p:nvPr/>
          </p:nvSpPr>
          <p:spPr bwMode="auto">
            <a:xfrm flipH="1">
              <a:off x="2388" y="3015"/>
              <a:ext cx="38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294" name="Line 26"/>
            <p:cNvSpPr>
              <a:spLocks noChangeShapeType="1"/>
            </p:cNvSpPr>
            <p:nvPr/>
          </p:nvSpPr>
          <p:spPr bwMode="auto">
            <a:xfrm>
              <a:off x="2593" y="3015"/>
              <a:ext cx="0" cy="173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295" name="Line 28"/>
            <p:cNvSpPr>
              <a:spLocks noChangeShapeType="1"/>
            </p:cNvSpPr>
            <p:nvPr/>
          </p:nvSpPr>
          <p:spPr bwMode="auto">
            <a:xfrm>
              <a:off x="904" y="2794"/>
              <a:ext cx="0" cy="40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296" name="Line 29"/>
            <p:cNvSpPr>
              <a:spLocks noChangeShapeType="1"/>
            </p:cNvSpPr>
            <p:nvPr/>
          </p:nvSpPr>
          <p:spPr bwMode="auto">
            <a:xfrm flipH="1">
              <a:off x="901" y="3194"/>
              <a:ext cx="41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297" name="Line 31"/>
            <p:cNvSpPr>
              <a:spLocks noChangeShapeType="1"/>
            </p:cNvSpPr>
            <p:nvPr/>
          </p:nvSpPr>
          <p:spPr bwMode="auto">
            <a:xfrm flipH="1">
              <a:off x="2388" y="2366"/>
              <a:ext cx="38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298" name="Line 32"/>
            <p:cNvSpPr>
              <a:spLocks noChangeShapeType="1"/>
            </p:cNvSpPr>
            <p:nvPr/>
          </p:nvSpPr>
          <p:spPr bwMode="auto">
            <a:xfrm flipV="1">
              <a:off x="904" y="2205"/>
              <a:ext cx="0" cy="26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299" name="Line 33"/>
            <p:cNvSpPr>
              <a:spLocks noChangeShapeType="1"/>
            </p:cNvSpPr>
            <p:nvPr/>
          </p:nvSpPr>
          <p:spPr bwMode="auto">
            <a:xfrm>
              <a:off x="2587" y="2205"/>
              <a:ext cx="0" cy="15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300" name="Rectangle 68"/>
            <p:cNvSpPr>
              <a:spLocks noChangeArrowheads="1"/>
            </p:cNvSpPr>
            <p:nvPr/>
          </p:nvSpPr>
          <p:spPr bwMode="auto">
            <a:xfrm>
              <a:off x="2357" y="2386"/>
              <a:ext cx="313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chemeClr val="tx2"/>
                  </a:solidFill>
                  <a:cs typeface="Times New Roman" panose="02020603050405020304" pitchFamily="18" charset="0"/>
                </a:rPr>
                <a:t>C</a:t>
              </a:r>
              <a:r>
                <a:rPr lang="fa-IR" altLang="en-US" sz="2400" baseline="-25000">
                  <a:solidFill>
                    <a:schemeClr val="tx2"/>
                  </a:solidFill>
                </a:rPr>
                <a:t>1</a:t>
              </a:r>
              <a:endParaRPr lang="en-US" altLang="en-US" sz="2400" baseline="-25000">
                <a:solidFill>
                  <a:schemeClr val="tx2"/>
                </a:solidFill>
              </a:endParaRPr>
            </a:p>
          </p:txBody>
        </p:sp>
        <p:sp>
          <p:nvSpPr>
            <p:cNvPr id="225301" name="Rectangle 69"/>
            <p:cNvSpPr>
              <a:spLocks noChangeArrowheads="1"/>
            </p:cNvSpPr>
            <p:nvPr/>
          </p:nvSpPr>
          <p:spPr bwMode="auto">
            <a:xfrm>
              <a:off x="876" y="2448"/>
              <a:ext cx="25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chemeClr val="tx2"/>
                  </a:solidFill>
                  <a:cs typeface="Times New Roman" panose="02020603050405020304" pitchFamily="18" charset="0"/>
                </a:rPr>
                <a:t>V</a:t>
              </a:r>
            </a:p>
          </p:txBody>
        </p:sp>
        <p:sp>
          <p:nvSpPr>
            <p:cNvPr id="225302" name="Rectangle 70"/>
            <p:cNvSpPr>
              <a:spLocks noChangeArrowheads="1"/>
            </p:cNvSpPr>
            <p:nvPr/>
          </p:nvSpPr>
          <p:spPr bwMode="auto">
            <a:xfrm>
              <a:off x="2757" y="2384"/>
              <a:ext cx="313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chemeClr val="tx2"/>
                  </a:solidFill>
                  <a:cs typeface="Times New Roman" panose="02020603050405020304" pitchFamily="18" charset="0"/>
                </a:rPr>
                <a:t>C</a:t>
              </a:r>
              <a:r>
                <a:rPr lang="fa-IR" altLang="en-US" sz="2400" baseline="-25000">
                  <a:solidFill>
                    <a:schemeClr val="tx2"/>
                  </a:solidFill>
                </a:rPr>
                <a:t>1</a:t>
              </a:r>
              <a:endParaRPr lang="en-US" altLang="en-US" sz="2400" baseline="-25000">
                <a:solidFill>
                  <a:schemeClr val="tx2"/>
                </a:solidFill>
              </a:endParaRPr>
            </a:p>
          </p:txBody>
        </p:sp>
        <p:sp>
          <p:nvSpPr>
            <p:cNvPr id="225303" name="Rectangle 71"/>
            <p:cNvSpPr>
              <a:spLocks noChangeArrowheads="1"/>
            </p:cNvSpPr>
            <p:nvPr/>
          </p:nvSpPr>
          <p:spPr bwMode="auto">
            <a:xfrm>
              <a:off x="1692" y="2931"/>
              <a:ext cx="313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chemeClr val="tx2"/>
                  </a:solidFill>
                  <a:cs typeface="Times New Roman" panose="02020603050405020304" pitchFamily="18" charset="0"/>
                </a:rPr>
                <a:t>C</a:t>
              </a:r>
              <a:r>
                <a:rPr lang="fa-IR" altLang="en-US" sz="2400" baseline="-25000">
                  <a:solidFill>
                    <a:schemeClr val="tx2"/>
                  </a:solidFill>
                </a:rPr>
                <a:t>1</a:t>
              </a:r>
              <a:endParaRPr lang="en-US" altLang="en-US" sz="2400" baseline="-25000">
                <a:solidFill>
                  <a:schemeClr val="tx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386689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1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9410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9410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941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941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41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41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1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941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941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941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440"/>
                            </p:stCondLst>
                            <p:childTnLst>
                              <p:par>
                                <p:cTn id="2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1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41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41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411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41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1058" grpId="0"/>
      <p:bldP spid="941059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8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8213" y="719138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حل مثال 2</a:t>
            </a:r>
            <a:endParaRPr lang="en-US" altLang="en-US" smtClean="0"/>
          </a:p>
        </p:txBody>
      </p:sp>
      <p:graphicFrame>
        <p:nvGraphicFramePr>
          <p:cNvPr id="942084" name="Object 4"/>
          <p:cNvGraphicFramePr>
            <a:graphicFrameLocks noChangeAspect="1"/>
          </p:cNvGraphicFramePr>
          <p:nvPr>
            <p:ph sz="half" idx="1"/>
          </p:nvPr>
        </p:nvGraphicFramePr>
        <p:xfrm>
          <a:off x="2366963" y="1846264"/>
          <a:ext cx="1439862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" name="Equation" r:id="rId3" imgW="520700" imgH="228600" progId="Equation.3">
                  <p:embed/>
                </p:oleObj>
              </mc:Choice>
              <mc:Fallback>
                <p:oleObj name="Equation" r:id="rId3" imgW="5207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6963" y="1846264"/>
                        <a:ext cx="1439862" cy="631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2086" name="Object 6"/>
          <p:cNvGraphicFramePr>
            <a:graphicFrameLocks noChangeAspect="1"/>
          </p:cNvGraphicFramePr>
          <p:nvPr>
            <p:ph sz="quarter" idx="2"/>
          </p:nvPr>
        </p:nvGraphicFramePr>
        <p:xfrm>
          <a:off x="2366963" y="4802188"/>
          <a:ext cx="2087562" cy="1135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3" name="Equation" r:id="rId5" imgW="723586" imgH="393529" progId="Equation.3">
                  <p:embed/>
                </p:oleObj>
              </mc:Choice>
              <mc:Fallback>
                <p:oleObj name="Equation" r:id="rId5" imgW="723586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6963" y="4802188"/>
                        <a:ext cx="2087562" cy="1135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2088" name="Object 8"/>
          <p:cNvGraphicFramePr>
            <a:graphicFrameLocks noChangeAspect="1"/>
          </p:cNvGraphicFramePr>
          <p:nvPr>
            <p:ph sz="quarter" idx="3"/>
          </p:nvPr>
        </p:nvGraphicFramePr>
        <p:xfrm>
          <a:off x="4727575" y="3098801"/>
          <a:ext cx="3144838" cy="1243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Equation" r:id="rId7" imgW="1091726" imgH="431613" progId="Equation.3">
                  <p:embed/>
                </p:oleObj>
              </mc:Choice>
              <mc:Fallback>
                <p:oleObj name="Equation" r:id="rId7" imgW="1091726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7575" y="3098801"/>
                        <a:ext cx="3144838" cy="1243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2090" name="Object 10"/>
          <p:cNvGraphicFramePr>
            <a:graphicFrameLocks noChangeAspect="1"/>
          </p:cNvGraphicFramePr>
          <p:nvPr/>
        </p:nvGraphicFramePr>
        <p:xfrm>
          <a:off x="2365376" y="3103563"/>
          <a:ext cx="2359025" cy="1243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5" name="Equation" r:id="rId9" imgW="799753" imgH="431613" progId="Equation.3">
                  <p:embed/>
                </p:oleObj>
              </mc:Choice>
              <mc:Fallback>
                <p:oleObj name="Equation" r:id="rId9" imgW="799753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5376" y="3103563"/>
                        <a:ext cx="2359025" cy="1243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0113452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9420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9420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942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942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42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42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420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42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42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420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42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42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9420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420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42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4208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4208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42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08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3106" name="Rectangle 2"/>
          <p:cNvSpPr>
            <a:spLocks noGrp="1" noChangeArrowheads="1"/>
          </p:cNvSpPr>
          <p:nvPr>
            <p:ph type="title"/>
          </p:nvPr>
        </p:nvSpPr>
        <p:spPr>
          <a:xfrm>
            <a:off x="2198688" y="381000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مثال 3</a:t>
            </a:r>
            <a:endParaRPr lang="en-US" altLang="en-US" smtClean="0"/>
          </a:p>
        </p:txBody>
      </p:sp>
      <p:sp>
        <p:nvSpPr>
          <p:cNvPr id="943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844676"/>
            <a:ext cx="7772400" cy="1196975"/>
          </a:xfrm>
        </p:spPr>
        <p:txBody>
          <a:bodyPr/>
          <a:lstStyle/>
          <a:p>
            <a:pPr marL="0" indent="0" algn="just">
              <a:buNone/>
            </a:pPr>
            <a:r>
              <a:rPr lang="fa-IR" altLang="en-US" smtClean="0"/>
              <a:t>ظرفيت خازن معادل و بار روي هر صفحه از خازن‌ها را در شكل زير به دست آوريد. </a:t>
            </a:r>
            <a:endParaRPr lang="en-US" altLang="en-US" smtClean="0"/>
          </a:p>
        </p:txBody>
      </p:sp>
      <p:grpSp>
        <p:nvGrpSpPr>
          <p:cNvPr id="943146" name="Group 42"/>
          <p:cNvGrpSpPr>
            <a:grpSpLocks/>
          </p:cNvGrpSpPr>
          <p:nvPr/>
        </p:nvGrpSpPr>
        <p:grpSpPr bwMode="auto">
          <a:xfrm>
            <a:off x="2139951" y="3403601"/>
            <a:ext cx="5364163" cy="2117726"/>
            <a:chOff x="204" y="2614"/>
            <a:chExt cx="3379" cy="1334"/>
          </a:xfrm>
        </p:grpSpPr>
        <p:sp>
          <p:nvSpPr>
            <p:cNvPr id="227333" name="Line 29"/>
            <p:cNvSpPr>
              <a:spLocks noChangeShapeType="1"/>
            </p:cNvSpPr>
            <p:nvPr/>
          </p:nvSpPr>
          <p:spPr bwMode="auto">
            <a:xfrm flipH="1">
              <a:off x="1853" y="3547"/>
              <a:ext cx="958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334" name="Line 8"/>
            <p:cNvSpPr>
              <a:spLocks noChangeShapeType="1"/>
            </p:cNvSpPr>
            <p:nvPr/>
          </p:nvSpPr>
          <p:spPr bwMode="auto">
            <a:xfrm>
              <a:off x="1847" y="3339"/>
              <a:ext cx="0" cy="41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335" name="Line 10"/>
            <p:cNvSpPr>
              <a:spLocks noChangeShapeType="1"/>
            </p:cNvSpPr>
            <p:nvPr/>
          </p:nvSpPr>
          <p:spPr bwMode="auto">
            <a:xfrm>
              <a:off x="1710" y="3339"/>
              <a:ext cx="0" cy="41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336" name="Line 12"/>
            <p:cNvSpPr>
              <a:spLocks noChangeShapeType="1"/>
            </p:cNvSpPr>
            <p:nvPr/>
          </p:nvSpPr>
          <p:spPr bwMode="auto">
            <a:xfrm rot="5400000">
              <a:off x="499" y="2862"/>
              <a:ext cx="496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337" name="Line 13"/>
            <p:cNvSpPr>
              <a:spLocks noChangeShapeType="1"/>
            </p:cNvSpPr>
            <p:nvPr/>
          </p:nvSpPr>
          <p:spPr bwMode="auto">
            <a:xfrm rot="5400000">
              <a:off x="763" y="2823"/>
              <a:ext cx="0" cy="57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338" name="Line 14"/>
            <p:cNvSpPr>
              <a:spLocks noChangeShapeType="1"/>
            </p:cNvSpPr>
            <p:nvPr/>
          </p:nvSpPr>
          <p:spPr bwMode="auto">
            <a:xfrm rot="5400000">
              <a:off x="755" y="3080"/>
              <a:ext cx="0" cy="30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339" name="Line 15"/>
            <p:cNvSpPr>
              <a:spLocks noChangeShapeType="1"/>
            </p:cNvSpPr>
            <p:nvPr/>
          </p:nvSpPr>
          <p:spPr bwMode="auto">
            <a:xfrm rot="5400000">
              <a:off x="601" y="3394"/>
              <a:ext cx="292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340" name="Line 16"/>
            <p:cNvSpPr>
              <a:spLocks noChangeShapeType="1"/>
            </p:cNvSpPr>
            <p:nvPr/>
          </p:nvSpPr>
          <p:spPr bwMode="auto">
            <a:xfrm flipH="1">
              <a:off x="747" y="2614"/>
              <a:ext cx="2063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27341" name="Group 17"/>
            <p:cNvGrpSpPr>
              <a:grpSpLocks/>
            </p:cNvGrpSpPr>
            <p:nvPr/>
          </p:nvGrpSpPr>
          <p:grpSpPr bwMode="auto">
            <a:xfrm rot="5400000">
              <a:off x="2365" y="2928"/>
              <a:ext cx="902" cy="304"/>
              <a:chOff x="3398" y="3083"/>
              <a:chExt cx="886" cy="408"/>
            </a:xfrm>
          </p:grpSpPr>
          <p:sp>
            <p:nvSpPr>
              <p:cNvPr id="227352" name="Line 18"/>
              <p:cNvSpPr>
                <a:spLocks noChangeShapeType="1"/>
              </p:cNvSpPr>
              <p:nvPr/>
            </p:nvSpPr>
            <p:spPr bwMode="auto">
              <a:xfrm>
                <a:off x="3398" y="3294"/>
                <a:ext cx="363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7353" name="Line 19"/>
              <p:cNvSpPr>
                <a:spLocks noChangeShapeType="1"/>
              </p:cNvSpPr>
              <p:nvPr/>
            </p:nvSpPr>
            <p:spPr bwMode="auto">
              <a:xfrm>
                <a:off x="3952" y="3083"/>
                <a:ext cx="0" cy="40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7354" name="Line 20"/>
              <p:cNvSpPr>
                <a:spLocks noChangeShapeType="1"/>
              </p:cNvSpPr>
              <p:nvPr/>
            </p:nvSpPr>
            <p:spPr bwMode="auto">
              <a:xfrm>
                <a:off x="3967" y="3294"/>
                <a:ext cx="317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7355" name="Line 21"/>
              <p:cNvSpPr>
                <a:spLocks noChangeShapeType="1"/>
              </p:cNvSpPr>
              <p:nvPr/>
            </p:nvSpPr>
            <p:spPr bwMode="auto">
              <a:xfrm>
                <a:off x="3769" y="3083"/>
                <a:ext cx="0" cy="40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27342" name="Group 22"/>
            <p:cNvGrpSpPr>
              <a:grpSpLocks/>
            </p:cNvGrpSpPr>
            <p:nvPr/>
          </p:nvGrpSpPr>
          <p:grpSpPr bwMode="auto">
            <a:xfrm rot="5400000">
              <a:off x="1935" y="2928"/>
              <a:ext cx="902" cy="304"/>
              <a:chOff x="3398" y="3083"/>
              <a:chExt cx="886" cy="408"/>
            </a:xfrm>
          </p:grpSpPr>
          <p:sp>
            <p:nvSpPr>
              <p:cNvPr id="227348" name="Line 23"/>
              <p:cNvSpPr>
                <a:spLocks noChangeShapeType="1"/>
              </p:cNvSpPr>
              <p:nvPr/>
            </p:nvSpPr>
            <p:spPr bwMode="auto">
              <a:xfrm>
                <a:off x="3398" y="3294"/>
                <a:ext cx="363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7349" name="Line 24"/>
              <p:cNvSpPr>
                <a:spLocks noChangeShapeType="1"/>
              </p:cNvSpPr>
              <p:nvPr/>
            </p:nvSpPr>
            <p:spPr bwMode="auto">
              <a:xfrm>
                <a:off x="3952" y="3083"/>
                <a:ext cx="0" cy="40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7350" name="Line 25"/>
              <p:cNvSpPr>
                <a:spLocks noChangeShapeType="1"/>
              </p:cNvSpPr>
              <p:nvPr/>
            </p:nvSpPr>
            <p:spPr bwMode="auto">
              <a:xfrm>
                <a:off x="3967" y="3294"/>
                <a:ext cx="317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7351" name="Line 26"/>
              <p:cNvSpPr>
                <a:spLocks noChangeShapeType="1"/>
              </p:cNvSpPr>
              <p:nvPr/>
            </p:nvSpPr>
            <p:spPr bwMode="auto">
              <a:xfrm>
                <a:off x="3769" y="3083"/>
                <a:ext cx="0" cy="40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27343" name="Line 31"/>
            <p:cNvSpPr>
              <a:spLocks noChangeShapeType="1"/>
            </p:cNvSpPr>
            <p:nvPr/>
          </p:nvSpPr>
          <p:spPr bwMode="auto">
            <a:xfrm flipH="1">
              <a:off x="744" y="3553"/>
              <a:ext cx="95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344" name="Rectangle 35"/>
            <p:cNvSpPr>
              <a:spLocks noChangeArrowheads="1"/>
            </p:cNvSpPr>
            <p:nvPr/>
          </p:nvSpPr>
          <p:spPr bwMode="auto">
            <a:xfrm>
              <a:off x="2790" y="2780"/>
              <a:ext cx="793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chemeClr val="tx2"/>
                  </a:solidFill>
                  <a:cs typeface="Times New Roman" panose="02020603050405020304" pitchFamily="18" charset="0"/>
                </a:rPr>
                <a:t>C</a:t>
              </a:r>
              <a:r>
                <a:rPr lang="fa-IR" altLang="en-US" sz="2400" baseline="-25000">
                  <a:solidFill>
                    <a:schemeClr val="tx2"/>
                  </a:solidFill>
                </a:rPr>
                <a:t>2</a:t>
              </a:r>
              <a:r>
                <a:rPr lang="en-US" altLang="en-US" sz="2400">
                  <a:solidFill>
                    <a:schemeClr val="tx2"/>
                  </a:solidFill>
                </a:rPr>
                <a:t>= </a:t>
              </a:r>
              <a:r>
                <a:rPr lang="fa-IR" altLang="en-US" sz="2400">
                  <a:solidFill>
                    <a:schemeClr val="tx2"/>
                  </a:solidFill>
                </a:rPr>
                <a:t>5</a:t>
              </a:r>
              <a:r>
                <a:rPr lang="en-US" altLang="en-US" sz="2400">
                  <a:solidFill>
                    <a:schemeClr val="tx2"/>
                  </a:solidFill>
                  <a:cs typeface="Times New Roman" panose="02020603050405020304" pitchFamily="18" charset="0"/>
                </a:rPr>
                <a:t>µF</a:t>
              </a:r>
            </a:p>
          </p:txBody>
        </p:sp>
        <p:sp>
          <p:nvSpPr>
            <p:cNvPr id="227345" name="Rectangle 36"/>
            <p:cNvSpPr>
              <a:spLocks noChangeArrowheads="1"/>
            </p:cNvSpPr>
            <p:nvPr/>
          </p:nvSpPr>
          <p:spPr bwMode="auto">
            <a:xfrm>
              <a:off x="204" y="2841"/>
              <a:ext cx="55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fa-IR" altLang="en-US" sz="2400">
                  <a:solidFill>
                    <a:schemeClr val="tx2"/>
                  </a:solidFill>
                  <a:cs typeface="Times New Roman" panose="02020603050405020304" pitchFamily="18" charset="0"/>
                </a:rPr>
                <a:t>100</a:t>
              </a:r>
              <a:r>
                <a:rPr lang="en-US" altLang="en-US" sz="2400">
                  <a:solidFill>
                    <a:schemeClr val="tx2"/>
                  </a:solidFill>
                  <a:cs typeface="Times New Roman" panose="02020603050405020304" pitchFamily="18" charset="0"/>
                </a:rPr>
                <a:t>V</a:t>
              </a:r>
            </a:p>
          </p:txBody>
        </p:sp>
        <p:sp>
          <p:nvSpPr>
            <p:cNvPr id="227346" name="Rectangle 37"/>
            <p:cNvSpPr>
              <a:spLocks noChangeArrowheads="1"/>
            </p:cNvSpPr>
            <p:nvPr/>
          </p:nvSpPr>
          <p:spPr bwMode="auto">
            <a:xfrm>
              <a:off x="1973" y="3657"/>
              <a:ext cx="799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chemeClr val="tx2"/>
                  </a:solidFill>
                  <a:cs typeface="Times New Roman" panose="02020603050405020304" pitchFamily="18" charset="0"/>
                </a:rPr>
                <a:t>C</a:t>
              </a:r>
              <a:r>
                <a:rPr lang="fa-IR" altLang="en-US" sz="2400" baseline="-25000">
                  <a:solidFill>
                    <a:schemeClr val="tx2"/>
                  </a:solidFill>
                </a:rPr>
                <a:t>3</a:t>
              </a:r>
              <a:r>
                <a:rPr lang="en-US" altLang="en-US" sz="2400">
                  <a:solidFill>
                    <a:schemeClr val="tx2"/>
                  </a:solidFill>
                  <a:cs typeface="Times New Roman" panose="02020603050405020304" pitchFamily="18" charset="0"/>
                </a:rPr>
                <a:t>= </a:t>
              </a:r>
              <a:r>
                <a:rPr lang="en-US" altLang="en-US" sz="2400">
                  <a:solidFill>
                    <a:schemeClr val="tx2"/>
                  </a:solidFill>
                  <a:latin typeface="B Nazanin" panose="00000400000000000000" pitchFamily="2" charset="-78"/>
                </a:rPr>
                <a:t>3</a:t>
              </a:r>
              <a:r>
                <a:rPr lang="en-US" altLang="en-US" sz="2400">
                  <a:solidFill>
                    <a:schemeClr val="tx2"/>
                  </a:solidFill>
                  <a:cs typeface="Times New Roman" panose="02020603050405020304" pitchFamily="18" charset="0"/>
                </a:rPr>
                <a:t>µF</a:t>
              </a:r>
              <a:endParaRPr lang="en-US" altLang="en-US" sz="2400" baseline="-25000">
                <a:solidFill>
                  <a:schemeClr val="tx2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227347" name="Rectangle 38"/>
            <p:cNvSpPr>
              <a:spLocks noChangeArrowheads="1"/>
            </p:cNvSpPr>
            <p:nvPr/>
          </p:nvSpPr>
          <p:spPr bwMode="auto">
            <a:xfrm>
              <a:off x="1523" y="2780"/>
              <a:ext cx="907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chemeClr val="tx2"/>
                  </a:solidFill>
                  <a:cs typeface="Times New Roman" panose="02020603050405020304" pitchFamily="18" charset="0"/>
                </a:rPr>
                <a:t>C</a:t>
              </a:r>
              <a:r>
                <a:rPr lang="fa-IR" altLang="en-US" sz="2400" baseline="-25000">
                  <a:solidFill>
                    <a:schemeClr val="tx2"/>
                  </a:solidFill>
                </a:rPr>
                <a:t>1</a:t>
              </a:r>
              <a:r>
                <a:rPr lang="en-US" altLang="en-US" sz="2400">
                  <a:solidFill>
                    <a:schemeClr val="tx2"/>
                  </a:solidFill>
                  <a:cs typeface="Times New Roman" panose="02020603050405020304" pitchFamily="18" charset="0"/>
                </a:rPr>
                <a:t>= </a:t>
              </a:r>
              <a:r>
                <a:rPr lang="en-US" altLang="en-US" sz="2400">
                  <a:solidFill>
                    <a:schemeClr val="tx2"/>
                  </a:solidFill>
                  <a:latin typeface="B Nazanin" panose="00000400000000000000" pitchFamily="2" charset="-78"/>
                </a:rPr>
                <a:t>10</a:t>
              </a:r>
              <a:r>
                <a:rPr lang="en-US" altLang="en-US" sz="2400">
                  <a:solidFill>
                    <a:schemeClr val="tx2"/>
                  </a:solidFill>
                  <a:cs typeface="Times New Roman" panose="02020603050405020304" pitchFamily="18" charset="0"/>
                </a:rPr>
                <a:t>µF</a:t>
              </a:r>
              <a:endParaRPr lang="en-US" altLang="en-US" sz="2400" baseline="-25000">
                <a:solidFill>
                  <a:schemeClr val="tx2"/>
                </a:solidFill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216597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943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9431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943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943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43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43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943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943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943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320"/>
                            </p:stCondLst>
                            <p:childTnLst>
                              <p:par>
                                <p:cTn id="2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43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43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431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43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3106" grpId="0"/>
      <p:bldP spid="943107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4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672264" y="381000"/>
            <a:ext cx="3571875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حل مثال 3</a:t>
            </a:r>
            <a:endParaRPr lang="en-US" altLang="en-US" smtClean="0"/>
          </a:p>
        </p:txBody>
      </p:sp>
      <p:sp>
        <p:nvSpPr>
          <p:cNvPr id="9441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35189" y="857250"/>
            <a:ext cx="1868487" cy="50323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fa-IR" altLang="en-US" smtClean="0"/>
              <a:t>: ظرفيت معادل</a:t>
            </a:r>
            <a:endParaRPr lang="en-US" altLang="en-US" smtClean="0"/>
          </a:p>
        </p:txBody>
      </p:sp>
      <p:graphicFrame>
        <p:nvGraphicFramePr>
          <p:cNvPr id="944132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4008439" y="849314"/>
          <a:ext cx="1728787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6" name="Equation" r:id="rId3" imgW="685800" imgH="203200" progId="Equation.3">
                  <p:embed/>
                </p:oleObj>
              </mc:Choice>
              <mc:Fallback>
                <p:oleObj name="Equation" r:id="rId3" imgW="6858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8439" y="849314"/>
                        <a:ext cx="1728787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4134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2279651" y="1504951"/>
          <a:ext cx="5903913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7" name="Equation" r:id="rId5" imgW="2094591" imgH="266584" progId="Equation.3">
                  <p:embed/>
                </p:oleObj>
              </mc:Choice>
              <mc:Fallback>
                <p:oleObj name="Equation" r:id="rId5" imgW="2094591" imgH="26658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9651" y="1504951"/>
                        <a:ext cx="5903913" cy="752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4136" name="Object 8"/>
          <p:cNvGraphicFramePr>
            <a:graphicFrameLocks noChangeAspect="1"/>
          </p:cNvGraphicFramePr>
          <p:nvPr/>
        </p:nvGraphicFramePr>
        <p:xfrm>
          <a:off x="2279651" y="2463801"/>
          <a:ext cx="2016125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name="Equation" r:id="rId7" imgW="736600" imgH="228600" progId="Equation.3">
                  <p:embed/>
                </p:oleObj>
              </mc:Choice>
              <mc:Fallback>
                <p:oleObj name="Equation" r:id="rId7" imgW="736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9651" y="2463801"/>
                        <a:ext cx="2016125" cy="625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4137" name="Object 9"/>
          <p:cNvGraphicFramePr>
            <a:graphicFrameLocks noChangeAspect="1"/>
          </p:cNvGraphicFramePr>
          <p:nvPr/>
        </p:nvGraphicFramePr>
        <p:xfrm>
          <a:off x="5016501" y="2598738"/>
          <a:ext cx="2881313" cy="563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9" name="Equation" r:id="rId9" imgW="1168400" imgH="228600" progId="Equation.3">
                  <p:embed/>
                </p:oleObj>
              </mc:Choice>
              <mc:Fallback>
                <p:oleObj name="Equation" r:id="rId9" imgW="11684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6501" y="2598738"/>
                        <a:ext cx="2881313" cy="563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4138" name="Object 10"/>
          <p:cNvGraphicFramePr>
            <a:graphicFrameLocks noChangeAspect="1"/>
          </p:cNvGraphicFramePr>
          <p:nvPr/>
        </p:nvGraphicFramePr>
        <p:xfrm>
          <a:off x="4887913" y="3567113"/>
          <a:ext cx="2951162" cy="601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0" name="Equation" r:id="rId11" imgW="672808" imgH="228501" progId="Equation.3">
                  <p:embed/>
                </p:oleObj>
              </mc:Choice>
              <mc:Fallback>
                <p:oleObj name="Equation" r:id="rId11" imgW="672808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7913" y="3567113"/>
                        <a:ext cx="2951162" cy="601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4139" name="Object 11"/>
          <p:cNvGraphicFramePr>
            <a:graphicFrameLocks noChangeAspect="1"/>
          </p:cNvGraphicFramePr>
          <p:nvPr/>
        </p:nvGraphicFramePr>
        <p:xfrm>
          <a:off x="4224338" y="4313238"/>
          <a:ext cx="3484562" cy="106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1" name="Equation" r:id="rId13" imgW="1129810" imgH="393529" progId="Equation.3">
                  <p:embed/>
                </p:oleObj>
              </mc:Choice>
              <mc:Fallback>
                <p:oleObj name="Equation" r:id="rId13" imgW="1129810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4338" y="4313238"/>
                        <a:ext cx="3484562" cy="1060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4140" name="Object 12"/>
          <p:cNvGraphicFramePr>
            <a:graphicFrameLocks noChangeAspect="1"/>
          </p:cNvGraphicFramePr>
          <p:nvPr/>
        </p:nvGraphicFramePr>
        <p:xfrm>
          <a:off x="5308601" y="5453063"/>
          <a:ext cx="2428875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2" name="Equation" r:id="rId15" imgW="1002865" imgH="393529" progId="Equation.3">
                  <p:embed/>
                </p:oleObj>
              </mc:Choice>
              <mc:Fallback>
                <p:oleObj name="Equation" r:id="rId15" imgW="1002865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8601" y="5453063"/>
                        <a:ext cx="2428875" cy="952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44146" name="Rectangle 18"/>
          <p:cNvSpPr>
            <a:spLocks noChangeArrowheads="1"/>
          </p:cNvSpPr>
          <p:nvPr/>
        </p:nvSpPr>
        <p:spPr bwMode="auto">
          <a:xfrm>
            <a:off x="4456114" y="2657475"/>
            <a:ext cx="35877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fa-IR" altLang="en-US"/>
              <a:t>يا</a:t>
            </a:r>
            <a:endParaRPr lang="en-US" altLang="en-US"/>
          </a:p>
        </p:txBody>
      </p:sp>
      <p:sp>
        <p:nvSpPr>
          <p:cNvPr id="944147" name="AutoShape 19"/>
          <p:cNvSpPr>
            <a:spLocks/>
          </p:cNvSpPr>
          <p:nvPr/>
        </p:nvSpPr>
        <p:spPr bwMode="auto">
          <a:xfrm>
            <a:off x="8054975" y="2655889"/>
            <a:ext cx="215900" cy="1368425"/>
          </a:xfrm>
          <a:prstGeom prst="rightBrace">
            <a:avLst>
              <a:gd name="adj1" fmla="val 52819"/>
              <a:gd name="adj2" fmla="val 50000"/>
            </a:avLst>
          </a:prstGeom>
          <a:noFill/>
          <a:ln w="28575" cap="sq">
            <a:solidFill>
              <a:srgbClr val="000000"/>
            </a:solidFill>
            <a:round/>
            <a:headEnd type="non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9pPr>
          </a:lstStyle>
          <a:p>
            <a:pPr algn="ctr" rtl="0">
              <a:spcBef>
                <a:spcPct val="0"/>
              </a:spcBef>
              <a:buClrTx/>
              <a:buFontTx/>
              <a:buNone/>
            </a:pPr>
            <a:endParaRPr lang="fa-IR" altLang="fa-IR"/>
          </a:p>
        </p:txBody>
      </p:sp>
      <p:graphicFrame>
        <p:nvGraphicFramePr>
          <p:cNvPr id="944148" name="Object 20"/>
          <p:cNvGraphicFramePr>
            <a:graphicFrameLocks noChangeAspect="1"/>
          </p:cNvGraphicFramePr>
          <p:nvPr/>
        </p:nvGraphicFramePr>
        <p:xfrm>
          <a:off x="2667000" y="5473700"/>
          <a:ext cx="2622550" cy="1036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3" name="Equation" r:id="rId17" imgW="1091726" imgH="431613" progId="Equation.3">
                  <p:embed/>
                </p:oleObj>
              </mc:Choice>
              <mc:Fallback>
                <p:oleObj name="Equation" r:id="rId17" imgW="1091726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5473700"/>
                        <a:ext cx="2622550" cy="1036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4149" name="Object 21"/>
          <p:cNvGraphicFramePr>
            <a:graphicFrameLocks noChangeAspect="1"/>
          </p:cNvGraphicFramePr>
          <p:nvPr/>
        </p:nvGraphicFramePr>
        <p:xfrm>
          <a:off x="7737476" y="5545138"/>
          <a:ext cx="2303463" cy="703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4" name="Equation" r:id="rId19" imgW="914400" imgH="279400" progId="Equation.3">
                  <p:embed/>
                </p:oleObj>
              </mc:Choice>
              <mc:Fallback>
                <p:oleObj name="Equation" r:id="rId19" imgW="914400" imgH="279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37476" y="5545138"/>
                        <a:ext cx="2303463" cy="703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44151" name="Line 23"/>
          <p:cNvSpPr>
            <a:spLocks noChangeShapeType="1"/>
          </p:cNvSpPr>
          <p:nvPr/>
        </p:nvSpPr>
        <p:spPr bwMode="auto">
          <a:xfrm>
            <a:off x="8543926" y="3357563"/>
            <a:ext cx="504825" cy="0"/>
          </a:xfrm>
          <a:prstGeom prst="line">
            <a:avLst/>
          </a:prstGeom>
          <a:noFill/>
          <a:ln w="38100" cap="sq" cmpd="dbl">
            <a:solidFill>
              <a:srgbClr val="000000"/>
            </a:solidFill>
            <a:round/>
            <a:headEnd type="none" w="lg" len="lg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44152" name="Line 24"/>
          <p:cNvSpPr>
            <a:spLocks noChangeShapeType="1"/>
          </p:cNvSpPr>
          <p:nvPr/>
        </p:nvSpPr>
        <p:spPr bwMode="auto">
          <a:xfrm>
            <a:off x="3503614" y="4868863"/>
            <a:ext cx="504825" cy="0"/>
          </a:xfrm>
          <a:prstGeom prst="line">
            <a:avLst/>
          </a:prstGeom>
          <a:noFill/>
          <a:ln w="38100" cap="sq" cmpd="dbl">
            <a:solidFill>
              <a:srgbClr val="000000"/>
            </a:solidFill>
            <a:round/>
            <a:headEnd type="none" w="lg" len="lg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44153" name="Line 25"/>
          <p:cNvSpPr>
            <a:spLocks noChangeShapeType="1"/>
          </p:cNvSpPr>
          <p:nvPr/>
        </p:nvSpPr>
        <p:spPr bwMode="auto">
          <a:xfrm>
            <a:off x="2063751" y="6021388"/>
            <a:ext cx="504825" cy="0"/>
          </a:xfrm>
          <a:prstGeom prst="line">
            <a:avLst/>
          </a:prstGeom>
          <a:noFill/>
          <a:ln w="38100" cap="sq" cmpd="dbl">
            <a:solidFill>
              <a:srgbClr val="000000"/>
            </a:solidFill>
            <a:round/>
            <a:headEnd type="none" w="lg" len="lg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55987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944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9441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944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944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44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44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944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944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944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480"/>
                            </p:stCondLst>
                            <p:childTnLst>
                              <p:par>
                                <p:cTn id="2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441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44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44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441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44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44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9441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44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44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0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44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44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441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44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441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44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44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9441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944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944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944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944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9441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944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8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4415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4415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44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5" presetID="34" presetClass="entr" presetSubtype="0" repeatCount="5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4415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4415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44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1" presetID="35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2" dur="1000" fill="hold"/>
                                        <p:tgtEl>
                                          <p:spTgt spid="944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35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4" dur="1000" fill="hold"/>
                                        <p:tgtEl>
                                          <p:spTgt spid="944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9441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944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944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9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4415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4415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9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44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944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944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944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9441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944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944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9441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944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944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4130" grpId="0"/>
      <p:bldP spid="944131" grpId="0" build="p"/>
      <p:bldP spid="944146" grpId="0"/>
      <p:bldP spid="944151" grpId="0" animBg="1"/>
      <p:bldP spid="944151" grpId="1" animBg="1"/>
      <p:bldP spid="944152" grpId="0" animBg="1"/>
      <p:bldP spid="944152" grpId="1" animBg="1"/>
      <p:bldP spid="94415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484314"/>
            <a:ext cx="7772400" cy="1196975"/>
          </a:xfrm>
        </p:spPr>
        <p:txBody>
          <a:bodyPr/>
          <a:lstStyle/>
          <a:p>
            <a:pPr marL="0" indent="0">
              <a:buNone/>
            </a:pPr>
            <a:r>
              <a:rPr lang="fa-IR" altLang="en-US" smtClean="0"/>
              <a:t>ظرفيت دو كرۀ رساناي شكل زير كه در فاصلۀ دوري از هم قرار دارند و پتانسيل آنها تأثيري بر يكديگر ندارد:</a:t>
            </a:r>
            <a:endParaRPr lang="en-US" altLang="en-US" smtClean="0"/>
          </a:p>
        </p:txBody>
      </p:sp>
      <p:grpSp>
        <p:nvGrpSpPr>
          <p:cNvPr id="791580" name="Group 28"/>
          <p:cNvGrpSpPr>
            <a:grpSpLocks/>
          </p:cNvGrpSpPr>
          <p:nvPr/>
        </p:nvGrpSpPr>
        <p:grpSpPr bwMode="auto">
          <a:xfrm>
            <a:off x="7651751" y="3716340"/>
            <a:ext cx="1311275" cy="1566863"/>
            <a:chOff x="4014" y="2886"/>
            <a:chExt cx="826" cy="987"/>
          </a:xfrm>
        </p:grpSpPr>
        <p:grpSp>
          <p:nvGrpSpPr>
            <p:cNvPr id="210957" name="Group 23"/>
            <p:cNvGrpSpPr>
              <a:grpSpLocks/>
            </p:cNvGrpSpPr>
            <p:nvPr/>
          </p:nvGrpSpPr>
          <p:grpSpPr bwMode="auto">
            <a:xfrm>
              <a:off x="4014" y="2886"/>
              <a:ext cx="826" cy="759"/>
              <a:chOff x="1202" y="2659"/>
              <a:chExt cx="826" cy="759"/>
            </a:xfrm>
          </p:grpSpPr>
          <p:grpSp>
            <p:nvGrpSpPr>
              <p:cNvPr id="210959" name="Group 17"/>
              <p:cNvGrpSpPr>
                <a:grpSpLocks/>
              </p:cNvGrpSpPr>
              <p:nvPr/>
            </p:nvGrpSpPr>
            <p:grpSpPr bwMode="auto">
              <a:xfrm>
                <a:off x="1202" y="2659"/>
                <a:ext cx="726" cy="726"/>
                <a:chOff x="748" y="2886"/>
                <a:chExt cx="726" cy="726"/>
              </a:xfrm>
            </p:grpSpPr>
            <p:sp>
              <p:nvSpPr>
                <p:cNvPr id="210961" name="Oval 18"/>
                <p:cNvSpPr>
                  <a:spLocks noChangeArrowheads="1"/>
                </p:cNvSpPr>
                <p:nvPr/>
              </p:nvSpPr>
              <p:spPr bwMode="auto">
                <a:xfrm>
                  <a:off x="748" y="2886"/>
                  <a:ext cx="726" cy="726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0066"/>
                    </a:gs>
                    <a:gs pos="100000">
                      <a:srgbClr val="76002F"/>
                    </a:gs>
                  </a:gsLst>
                  <a:path path="shape">
                    <a:fillToRect l="50000" t="50000" r="50000" b="50000"/>
                  </a:path>
                </a:gradFill>
                <a:ln w="19050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210962" name="Line 19"/>
                <p:cNvSpPr>
                  <a:spLocks noChangeShapeType="1"/>
                </p:cNvSpPr>
                <p:nvPr/>
              </p:nvSpPr>
              <p:spPr bwMode="auto">
                <a:xfrm flipV="1">
                  <a:off x="1111" y="2972"/>
                  <a:ext cx="231" cy="277"/>
                </a:xfrm>
                <a:prstGeom prst="line">
                  <a:avLst/>
                </a:prstGeom>
                <a:noFill/>
                <a:ln w="19050" cap="sq">
                  <a:solidFill>
                    <a:srgbClr val="00B8B4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0963" name="Oval 20"/>
                <p:cNvSpPr>
                  <a:spLocks noChangeArrowheads="1"/>
                </p:cNvSpPr>
                <p:nvPr/>
              </p:nvSpPr>
              <p:spPr bwMode="auto">
                <a:xfrm>
                  <a:off x="1096" y="3241"/>
                  <a:ext cx="23" cy="23"/>
                </a:xfrm>
                <a:prstGeom prst="ellipse">
                  <a:avLst/>
                </a:prstGeom>
                <a:solidFill>
                  <a:srgbClr val="FF3399"/>
                </a:solidFill>
                <a:ln w="19050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210964" name="Rectangle 21"/>
                <p:cNvSpPr>
                  <a:spLocks noChangeArrowheads="1"/>
                </p:cNvSpPr>
                <p:nvPr/>
              </p:nvSpPr>
              <p:spPr bwMode="auto">
                <a:xfrm>
                  <a:off x="1175" y="3035"/>
                  <a:ext cx="244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 cap="sq">
                      <a:solidFill>
                        <a:schemeClr val="tx1"/>
                      </a:solidFill>
                      <a:miter lim="800000"/>
                      <a:headEnd type="none" w="lg" len="lg"/>
                      <a:tailEnd type="none" w="med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9pPr>
                </a:lstStyle>
                <a:p>
                  <a:pPr algn="l" rtl="0">
                    <a:spcBef>
                      <a:spcPct val="0"/>
                    </a:spcBef>
                    <a:buClrTx/>
                    <a:buFontTx/>
                    <a:buNone/>
                  </a:pPr>
                  <a:r>
                    <a:rPr lang="en-US" altLang="en-US" sz="2400">
                      <a:solidFill>
                        <a:srgbClr val="000000"/>
                      </a:solidFill>
                      <a:cs typeface="Times New Roman" panose="02020603050405020304" pitchFamily="18" charset="0"/>
                    </a:rPr>
                    <a:t>R</a:t>
                  </a:r>
                  <a:endParaRPr lang="en-US" altLang="en-US" sz="2400" baseline="-25000">
                    <a:solidFill>
                      <a:srgbClr val="000000"/>
                    </a:solidFill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210960" name="Rectangle 22"/>
              <p:cNvSpPr>
                <a:spLocks noChangeArrowheads="1"/>
              </p:cNvSpPr>
              <p:nvPr/>
            </p:nvSpPr>
            <p:spPr bwMode="auto">
              <a:xfrm>
                <a:off x="1816" y="3130"/>
                <a:ext cx="21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cs typeface="Times New Roman" panose="02020603050405020304" pitchFamily="18" charset="0"/>
                  </a:rPr>
                  <a:t>q</a:t>
                </a:r>
                <a:endParaRPr lang="en-US" altLang="en-US" sz="2400" baseline="-25000"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210958" name="Rectangle 25"/>
            <p:cNvSpPr>
              <a:spLocks noChangeArrowheads="1"/>
            </p:cNvSpPr>
            <p:nvPr/>
          </p:nvSpPr>
          <p:spPr bwMode="auto">
            <a:xfrm>
              <a:off x="4249" y="3582"/>
              <a:ext cx="34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fa-IR" altLang="en-US" sz="2400"/>
                <a:t>(1)</a:t>
              </a:r>
              <a:endParaRPr lang="en-US" altLang="en-US" sz="2400"/>
            </a:p>
          </p:txBody>
        </p:sp>
      </p:grpSp>
      <p:grpSp>
        <p:nvGrpSpPr>
          <p:cNvPr id="791579" name="Group 27"/>
          <p:cNvGrpSpPr>
            <a:grpSpLocks/>
          </p:cNvGrpSpPr>
          <p:nvPr/>
        </p:nvGrpSpPr>
        <p:grpSpPr bwMode="auto">
          <a:xfrm>
            <a:off x="3359150" y="3716340"/>
            <a:ext cx="1301750" cy="1566863"/>
            <a:chOff x="1156" y="2886"/>
            <a:chExt cx="820" cy="987"/>
          </a:xfrm>
        </p:grpSpPr>
        <p:grpSp>
          <p:nvGrpSpPr>
            <p:cNvPr id="210949" name="Group 24"/>
            <p:cNvGrpSpPr>
              <a:grpSpLocks/>
            </p:cNvGrpSpPr>
            <p:nvPr/>
          </p:nvGrpSpPr>
          <p:grpSpPr bwMode="auto">
            <a:xfrm>
              <a:off x="1156" y="2886"/>
              <a:ext cx="820" cy="787"/>
              <a:chOff x="295" y="2886"/>
              <a:chExt cx="820" cy="787"/>
            </a:xfrm>
          </p:grpSpPr>
          <p:grpSp>
            <p:nvGrpSpPr>
              <p:cNvPr id="210951" name="Group 16"/>
              <p:cNvGrpSpPr>
                <a:grpSpLocks/>
              </p:cNvGrpSpPr>
              <p:nvPr/>
            </p:nvGrpSpPr>
            <p:grpSpPr bwMode="auto">
              <a:xfrm>
                <a:off x="295" y="2886"/>
                <a:ext cx="726" cy="726"/>
                <a:chOff x="748" y="2886"/>
                <a:chExt cx="726" cy="726"/>
              </a:xfrm>
            </p:grpSpPr>
            <p:sp>
              <p:nvSpPr>
                <p:cNvPr id="210953" name="Oval 5"/>
                <p:cNvSpPr>
                  <a:spLocks noChangeArrowheads="1"/>
                </p:cNvSpPr>
                <p:nvPr/>
              </p:nvSpPr>
              <p:spPr bwMode="auto">
                <a:xfrm>
                  <a:off x="748" y="2886"/>
                  <a:ext cx="726" cy="726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8BB2FF"/>
                    </a:gs>
                    <a:gs pos="100000">
                      <a:srgbClr val="4E648F"/>
                    </a:gs>
                  </a:gsLst>
                  <a:path path="shape">
                    <a:fillToRect l="50000" t="50000" r="50000" b="50000"/>
                  </a:path>
                </a:gradFill>
                <a:ln w="19050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210954" name="Line 7"/>
                <p:cNvSpPr>
                  <a:spLocks noChangeShapeType="1"/>
                </p:cNvSpPr>
                <p:nvPr/>
              </p:nvSpPr>
              <p:spPr bwMode="auto">
                <a:xfrm flipV="1">
                  <a:off x="1111" y="2972"/>
                  <a:ext cx="231" cy="277"/>
                </a:xfrm>
                <a:prstGeom prst="line">
                  <a:avLst/>
                </a:prstGeom>
                <a:noFill/>
                <a:ln w="19050" cap="sq">
                  <a:solidFill>
                    <a:srgbClr val="00B8B4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0955" name="Oval 8"/>
                <p:cNvSpPr>
                  <a:spLocks noChangeArrowheads="1"/>
                </p:cNvSpPr>
                <p:nvPr/>
              </p:nvSpPr>
              <p:spPr bwMode="auto">
                <a:xfrm>
                  <a:off x="1096" y="3241"/>
                  <a:ext cx="23" cy="23"/>
                </a:xfrm>
                <a:prstGeom prst="ellipse">
                  <a:avLst/>
                </a:prstGeom>
                <a:solidFill>
                  <a:srgbClr val="FF3399"/>
                </a:solidFill>
                <a:ln w="19050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210956" name="Rectangle 12"/>
                <p:cNvSpPr>
                  <a:spLocks noChangeArrowheads="1"/>
                </p:cNvSpPr>
                <p:nvPr/>
              </p:nvSpPr>
              <p:spPr bwMode="auto">
                <a:xfrm>
                  <a:off x="1175" y="3035"/>
                  <a:ext cx="244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 cap="sq">
                      <a:solidFill>
                        <a:schemeClr val="tx1"/>
                      </a:solidFill>
                      <a:miter lim="800000"/>
                      <a:headEnd type="none" w="lg" len="lg"/>
                      <a:tailEnd type="none" w="med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9pPr>
                </a:lstStyle>
                <a:p>
                  <a:pPr algn="l" rtl="0">
                    <a:spcBef>
                      <a:spcPct val="0"/>
                    </a:spcBef>
                    <a:buClrTx/>
                    <a:buFontTx/>
                    <a:buNone/>
                  </a:pPr>
                  <a:r>
                    <a:rPr lang="en-US" altLang="en-US" sz="2400">
                      <a:solidFill>
                        <a:srgbClr val="000000"/>
                      </a:solidFill>
                      <a:cs typeface="Times New Roman" panose="02020603050405020304" pitchFamily="18" charset="0"/>
                    </a:rPr>
                    <a:t>R</a:t>
                  </a:r>
                  <a:endParaRPr lang="en-US" altLang="en-US" sz="2400" baseline="-25000">
                    <a:solidFill>
                      <a:srgbClr val="000000"/>
                    </a:solidFill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210952" name="Rectangle 14"/>
              <p:cNvSpPr>
                <a:spLocks noChangeArrowheads="1"/>
              </p:cNvSpPr>
              <p:nvPr/>
            </p:nvSpPr>
            <p:spPr bwMode="auto">
              <a:xfrm>
                <a:off x="839" y="3385"/>
                <a:ext cx="276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cs typeface="Times New Roman" panose="02020603050405020304" pitchFamily="18" charset="0"/>
                  </a:rPr>
                  <a:t>-q</a:t>
                </a:r>
                <a:endParaRPr lang="en-US" altLang="en-US" sz="2400" baseline="-25000"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210950" name="Rectangle 26"/>
            <p:cNvSpPr>
              <a:spLocks noChangeArrowheads="1"/>
            </p:cNvSpPr>
            <p:nvPr/>
          </p:nvSpPr>
          <p:spPr bwMode="auto">
            <a:xfrm>
              <a:off x="1381" y="3582"/>
              <a:ext cx="34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fa-IR" altLang="en-US" sz="2400"/>
                <a:t>(2)</a:t>
              </a:r>
              <a:endParaRPr lang="en-US" altLang="en-US" sz="2400"/>
            </a:p>
          </p:txBody>
        </p:sp>
      </p:grpSp>
    </p:spTree>
    <p:extLst>
      <p:ext uri="{BB962C8B-B14F-4D97-AF65-F5344CB8AC3E}">
        <p14:creationId xmlns:p14="http://schemas.microsoft.com/office/powerpoint/2010/main" val="3073790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91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91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91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3240"/>
                            </p:stCondLst>
                            <p:childTnLst>
                              <p:par>
                                <p:cTn id="11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91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91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91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9157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915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9157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915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9157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915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9157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9157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26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91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91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91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9158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915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9158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915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9158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915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9158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9158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155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51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1238" y="1727200"/>
            <a:ext cx="7631112" cy="1485900"/>
          </a:xfrm>
        </p:spPr>
        <p:txBody>
          <a:bodyPr/>
          <a:lstStyle/>
          <a:p>
            <a:pPr marL="0" indent="0" algn="just">
              <a:buNone/>
            </a:pPr>
            <a:r>
              <a:rPr lang="fa-IR" altLang="en-US" smtClean="0"/>
              <a:t>نسبت ظرفيت خازن داراي دي‌الكتريك است به ظرفيت همان خازن وقتي كه فاقد دي‌الكتريك باشد (عايق آن خلاء يا هوا باشد) ضريب عايق يا ضريب دي‌الكتريك ناميده مي‌شود.</a:t>
            </a:r>
            <a:endParaRPr lang="en-US" altLang="en-US" smtClean="0"/>
          </a:p>
        </p:txBody>
      </p:sp>
      <p:graphicFrame>
        <p:nvGraphicFramePr>
          <p:cNvPr id="945156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5159376" y="3933826"/>
          <a:ext cx="1908175" cy="162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0" name="Equation" r:id="rId3" imgW="508000" imgH="431800" progId="Equation.3">
                  <p:embed/>
                </p:oleObj>
              </mc:Choice>
              <mc:Fallback>
                <p:oleObj name="Equation" r:id="rId3" imgW="5080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76" y="3933826"/>
                        <a:ext cx="1908175" cy="162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6361365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45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45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45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160"/>
                            </p:stCondLst>
                            <p:childTnLst>
                              <p:par>
                                <p:cTn id="11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1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45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45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45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451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451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451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451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451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451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451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451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515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61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063750" y="765175"/>
            <a:ext cx="7920038" cy="1557338"/>
          </a:xfrm>
        </p:spPr>
        <p:txBody>
          <a:bodyPr/>
          <a:lstStyle/>
          <a:p>
            <a:pPr marL="0" indent="0" algn="just">
              <a:buNone/>
            </a:pPr>
            <a:r>
              <a:rPr lang="fa-IR" altLang="en-US" smtClean="0"/>
              <a:t>اگر دو خازن مشابه يكي با دي‌الكتريك و ديگري بدون دي‌الكتريك را به يك ولتاژ وصل كنيم، بار روي خازن داراي دي‌الكتريك بيشتر ذخيره مي‌شود. يعني ظرفيت خازن داراي دي‌الكتريك </a:t>
            </a:r>
            <a:r>
              <a:rPr lang="en-US" altLang="en-US" smtClean="0">
                <a:solidFill>
                  <a:srgbClr val="000000"/>
                </a:solidFill>
              </a:rPr>
              <a:t>k</a:t>
            </a:r>
            <a:r>
              <a:rPr lang="fa-IR" altLang="en-US" smtClean="0"/>
              <a:t> برابر مي‌شود با :</a:t>
            </a:r>
            <a:endParaRPr lang="en-US" altLang="en-US" smtClean="0">
              <a:cs typeface="Times New Roman" panose="02020603050405020304" pitchFamily="18" charset="0"/>
            </a:endParaRPr>
          </a:p>
        </p:txBody>
      </p:sp>
      <p:graphicFrame>
        <p:nvGraphicFramePr>
          <p:cNvPr id="946180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3287714" y="5013325"/>
          <a:ext cx="1582737" cy="1169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4" name="Equation" r:id="rId3" imgW="583947" imgH="431613" progId="Equation.3">
                  <p:embed/>
                </p:oleObj>
              </mc:Choice>
              <mc:Fallback>
                <p:oleObj name="Equation" r:id="rId3" imgW="583947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7714" y="5013325"/>
                        <a:ext cx="1582737" cy="1169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6183" name="Object 7"/>
          <p:cNvGraphicFramePr>
            <a:graphicFrameLocks noChangeAspect="1"/>
          </p:cNvGraphicFramePr>
          <p:nvPr>
            <p:ph sz="quarter" idx="3"/>
          </p:nvPr>
        </p:nvGraphicFramePr>
        <p:xfrm>
          <a:off x="4899025" y="5013326"/>
          <a:ext cx="2159000" cy="1203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5" name="Equation" r:id="rId5" imgW="774364" imgH="431613" progId="Equation.3">
                  <p:embed/>
                </p:oleObj>
              </mc:Choice>
              <mc:Fallback>
                <p:oleObj name="Equation" r:id="rId5" imgW="774364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9025" y="5013326"/>
                        <a:ext cx="2159000" cy="1203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6186" name="Object 10"/>
          <p:cNvGraphicFramePr>
            <a:graphicFrameLocks noChangeAspect="1"/>
          </p:cNvGraphicFramePr>
          <p:nvPr/>
        </p:nvGraphicFramePr>
        <p:xfrm>
          <a:off x="7059613" y="5275264"/>
          <a:ext cx="2087562" cy="617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6" name="Equation" r:id="rId7" imgW="774364" imgH="228501" progId="Equation.3">
                  <p:embed/>
                </p:oleObj>
              </mc:Choice>
              <mc:Fallback>
                <p:oleObj name="Equation" r:id="rId7" imgW="774364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59613" y="5275264"/>
                        <a:ext cx="2087562" cy="617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46243" name="Group 67"/>
          <p:cNvGrpSpPr>
            <a:grpSpLocks/>
          </p:cNvGrpSpPr>
          <p:nvPr/>
        </p:nvGrpSpPr>
        <p:grpSpPr bwMode="auto">
          <a:xfrm>
            <a:off x="2682876" y="2852739"/>
            <a:ext cx="6932613" cy="1595437"/>
            <a:chOff x="663" y="2750"/>
            <a:chExt cx="4367" cy="1005"/>
          </a:xfrm>
        </p:grpSpPr>
        <p:grpSp>
          <p:nvGrpSpPr>
            <p:cNvPr id="230407" name="Group 62"/>
            <p:cNvGrpSpPr>
              <a:grpSpLocks/>
            </p:cNvGrpSpPr>
            <p:nvPr/>
          </p:nvGrpSpPr>
          <p:grpSpPr bwMode="auto">
            <a:xfrm>
              <a:off x="1047" y="2856"/>
              <a:ext cx="3490" cy="899"/>
              <a:chOff x="1183" y="2795"/>
              <a:chExt cx="3490" cy="899"/>
            </a:xfrm>
          </p:grpSpPr>
          <p:grpSp>
            <p:nvGrpSpPr>
              <p:cNvPr id="230411" name="Group 11"/>
              <p:cNvGrpSpPr>
                <a:grpSpLocks/>
              </p:cNvGrpSpPr>
              <p:nvPr/>
            </p:nvGrpSpPr>
            <p:grpSpPr bwMode="auto">
              <a:xfrm rot="5400000">
                <a:off x="2522" y="2967"/>
                <a:ext cx="894" cy="549"/>
                <a:chOff x="1429" y="935"/>
                <a:chExt cx="1026" cy="777"/>
              </a:xfrm>
            </p:grpSpPr>
            <p:sp>
              <p:nvSpPr>
                <p:cNvPr id="230435" name="Line 12"/>
                <p:cNvSpPr>
                  <a:spLocks noChangeShapeType="1"/>
                </p:cNvSpPr>
                <p:nvPr/>
              </p:nvSpPr>
              <p:spPr bwMode="auto">
                <a:xfrm>
                  <a:off x="1429" y="1343"/>
                  <a:ext cx="363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0436" name="Line 13"/>
                <p:cNvSpPr>
                  <a:spLocks noChangeShapeType="1"/>
                </p:cNvSpPr>
                <p:nvPr/>
              </p:nvSpPr>
              <p:spPr bwMode="auto">
                <a:xfrm>
                  <a:off x="1792" y="935"/>
                  <a:ext cx="0" cy="771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0437" name="Line 14"/>
                <p:cNvSpPr>
                  <a:spLocks noChangeShapeType="1"/>
                </p:cNvSpPr>
                <p:nvPr/>
              </p:nvSpPr>
              <p:spPr bwMode="auto">
                <a:xfrm>
                  <a:off x="1911" y="1126"/>
                  <a:ext cx="0" cy="408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0438" name="Line 15"/>
                <p:cNvSpPr>
                  <a:spLocks noChangeShapeType="1"/>
                </p:cNvSpPr>
                <p:nvPr/>
              </p:nvSpPr>
              <p:spPr bwMode="auto">
                <a:xfrm>
                  <a:off x="2138" y="1344"/>
                  <a:ext cx="317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0439" name="Line 16"/>
                <p:cNvSpPr>
                  <a:spLocks noChangeShapeType="1"/>
                </p:cNvSpPr>
                <p:nvPr/>
              </p:nvSpPr>
              <p:spPr bwMode="auto">
                <a:xfrm>
                  <a:off x="2018" y="941"/>
                  <a:ext cx="0" cy="771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0440" name="Line 17"/>
                <p:cNvSpPr>
                  <a:spLocks noChangeShapeType="1"/>
                </p:cNvSpPr>
                <p:nvPr/>
              </p:nvSpPr>
              <p:spPr bwMode="auto">
                <a:xfrm>
                  <a:off x="2138" y="1122"/>
                  <a:ext cx="0" cy="408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30412" name="Group 37"/>
              <p:cNvGrpSpPr>
                <a:grpSpLocks/>
              </p:cNvGrpSpPr>
              <p:nvPr/>
            </p:nvGrpSpPr>
            <p:grpSpPr bwMode="auto">
              <a:xfrm>
                <a:off x="1183" y="2803"/>
                <a:ext cx="584" cy="886"/>
                <a:chOff x="3830" y="2478"/>
                <a:chExt cx="584" cy="886"/>
              </a:xfrm>
            </p:grpSpPr>
            <p:grpSp>
              <p:nvGrpSpPr>
                <p:cNvPr id="230426" name="Group 27"/>
                <p:cNvGrpSpPr>
                  <a:grpSpLocks/>
                </p:cNvGrpSpPr>
                <p:nvPr/>
              </p:nvGrpSpPr>
              <p:grpSpPr bwMode="auto">
                <a:xfrm rot="5400000">
                  <a:off x="3730" y="2717"/>
                  <a:ext cx="886" cy="408"/>
                  <a:chOff x="3398" y="3083"/>
                  <a:chExt cx="886" cy="408"/>
                </a:xfrm>
              </p:grpSpPr>
              <p:sp>
                <p:nvSpPr>
                  <p:cNvPr id="230431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3398" y="3294"/>
                    <a:ext cx="363" cy="0"/>
                  </a:xfrm>
                  <a:prstGeom prst="line">
                    <a:avLst/>
                  </a:prstGeom>
                  <a:noFill/>
                  <a:ln w="28575" cap="sq">
                    <a:solidFill>
                      <a:schemeClr val="tx1"/>
                    </a:solidFill>
                    <a:round/>
                    <a:headEnd type="none" w="lg" len="lg"/>
                    <a:tailEnd type="none" w="lg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30432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3952" y="3083"/>
                    <a:ext cx="0" cy="408"/>
                  </a:xfrm>
                  <a:prstGeom prst="line">
                    <a:avLst/>
                  </a:prstGeom>
                  <a:noFill/>
                  <a:ln w="28575" cap="sq">
                    <a:solidFill>
                      <a:schemeClr val="tx1"/>
                    </a:solidFill>
                    <a:round/>
                    <a:headEnd type="none" w="lg" len="lg"/>
                    <a:tailEnd type="none" w="lg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30433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3967" y="3294"/>
                    <a:ext cx="317" cy="0"/>
                  </a:xfrm>
                  <a:prstGeom prst="line">
                    <a:avLst/>
                  </a:prstGeom>
                  <a:noFill/>
                  <a:ln w="28575" cap="sq">
                    <a:solidFill>
                      <a:schemeClr val="tx1"/>
                    </a:solidFill>
                    <a:round/>
                    <a:headEnd type="none" w="lg" len="lg"/>
                    <a:tailEnd type="none" w="lg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30434" name="Line 31"/>
                  <p:cNvSpPr>
                    <a:spLocks noChangeShapeType="1"/>
                  </p:cNvSpPr>
                  <p:nvPr/>
                </p:nvSpPr>
                <p:spPr bwMode="auto">
                  <a:xfrm>
                    <a:off x="3769" y="3083"/>
                    <a:ext cx="0" cy="408"/>
                  </a:xfrm>
                  <a:prstGeom prst="line">
                    <a:avLst/>
                  </a:prstGeom>
                  <a:noFill/>
                  <a:ln w="28575" cap="sq">
                    <a:solidFill>
                      <a:schemeClr val="tx1"/>
                    </a:solidFill>
                    <a:round/>
                    <a:headEnd type="none" w="lg" len="lg"/>
                    <a:tailEnd type="none" w="lg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30427" name="Rectangle 32"/>
                <p:cNvSpPr>
                  <a:spLocks noChangeArrowheads="1"/>
                </p:cNvSpPr>
                <p:nvPr/>
              </p:nvSpPr>
              <p:spPr bwMode="auto">
                <a:xfrm rot="5400000">
                  <a:off x="4102" y="2551"/>
                  <a:ext cx="260" cy="3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 cap="sq">
                      <a:solidFill>
                        <a:schemeClr val="tx1"/>
                      </a:solidFill>
                      <a:miter lim="800000"/>
                      <a:headEnd type="none" w="lg" len="lg"/>
                      <a:tailEnd type="none" w="med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9pPr>
                </a:lstStyle>
                <a:p>
                  <a:pPr algn="l" rtl="0">
                    <a:spcBef>
                      <a:spcPct val="0"/>
                    </a:spcBef>
                    <a:buClrTx/>
                    <a:buFontTx/>
                    <a:buNone/>
                  </a:pPr>
                  <a:r>
                    <a:rPr lang="en-US" altLang="en-US" sz="3200">
                      <a:solidFill>
                        <a:srgbClr val="0B0B6F"/>
                      </a:solidFill>
                    </a:rPr>
                    <a:t>+</a:t>
                  </a:r>
                </a:p>
              </p:txBody>
            </p:sp>
            <p:sp>
              <p:nvSpPr>
                <p:cNvPr id="230428" name="Rectangle 33"/>
                <p:cNvSpPr>
                  <a:spLocks noChangeArrowheads="1"/>
                </p:cNvSpPr>
                <p:nvPr/>
              </p:nvSpPr>
              <p:spPr bwMode="auto">
                <a:xfrm rot="10800000">
                  <a:off x="4181" y="2932"/>
                  <a:ext cx="201" cy="3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 cap="sq">
                      <a:solidFill>
                        <a:schemeClr val="tx1"/>
                      </a:solidFill>
                      <a:miter lim="800000"/>
                      <a:headEnd type="none" w="lg" len="lg"/>
                      <a:tailEnd type="none" w="med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9pPr>
                </a:lstStyle>
                <a:p>
                  <a:pPr algn="l" rtl="0">
                    <a:spcBef>
                      <a:spcPct val="0"/>
                    </a:spcBef>
                    <a:buClrTx/>
                    <a:buFontTx/>
                    <a:buNone/>
                  </a:pPr>
                  <a:r>
                    <a:rPr lang="en-US" altLang="en-US" sz="3200">
                      <a:solidFill>
                        <a:srgbClr val="0B0B6F"/>
                      </a:solidFill>
                    </a:rPr>
                    <a:t>-</a:t>
                  </a:r>
                </a:p>
              </p:txBody>
            </p:sp>
            <p:sp>
              <p:nvSpPr>
                <p:cNvPr id="230429" name="Rectangle 35"/>
                <p:cNvSpPr>
                  <a:spLocks noChangeArrowheads="1"/>
                </p:cNvSpPr>
                <p:nvPr/>
              </p:nvSpPr>
              <p:spPr bwMode="auto">
                <a:xfrm rot="10800000">
                  <a:off x="3955" y="2931"/>
                  <a:ext cx="201" cy="3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 cap="sq">
                      <a:solidFill>
                        <a:schemeClr val="tx1"/>
                      </a:solidFill>
                      <a:miter lim="800000"/>
                      <a:headEnd type="none" w="lg" len="lg"/>
                      <a:tailEnd type="none" w="med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9pPr>
                </a:lstStyle>
                <a:p>
                  <a:pPr algn="l" rtl="0">
                    <a:spcBef>
                      <a:spcPct val="0"/>
                    </a:spcBef>
                    <a:buClrTx/>
                    <a:buFontTx/>
                    <a:buNone/>
                  </a:pPr>
                  <a:r>
                    <a:rPr lang="en-US" altLang="en-US" sz="3200">
                      <a:solidFill>
                        <a:srgbClr val="0B0B6F"/>
                      </a:solidFill>
                    </a:rPr>
                    <a:t>-</a:t>
                  </a:r>
                </a:p>
              </p:txBody>
            </p:sp>
            <p:sp>
              <p:nvSpPr>
                <p:cNvPr id="230430" name="Rectangle 36"/>
                <p:cNvSpPr>
                  <a:spLocks noChangeArrowheads="1"/>
                </p:cNvSpPr>
                <p:nvPr/>
              </p:nvSpPr>
              <p:spPr bwMode="auto">
                <a:xfrm rot="5400000">
                  <a:off x="3883" y="2561"/>
                  <a:ext cx="260" cy="3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 cap="sq">
                      <a:solidFill>
                        <a:schemeClr val="tx1"/>
                      </a:solidFill>
                      <a:miter lim="800000"/>
                      <a:headEnd type="none" w="lg" len="lg"/>
                      <a:tailEnd type="none" w="med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9pPr>
                </a:lstStyle>
                <a:p>
                  <a:pPr algn="l" rtl="0">
                    <a:spcBef>
                      <a:spcPct val="0"/>
                    </a:spcBef>
                    <a:buClrTx/>
                    <a:buFontTx/>
                    <a:buNone/>
                  </a:pPr>
                  <a:r>
                    <a:rPr lang="en-US" altLang="en-US" sz="3200">
                      <a:solidFill>
                        <a:srgbClr val="0B0B6F"/>
                      </a:solidFill>
                    </a:rPr>
                    <a:t>+</a:t>
                  </a:r>
                </a:p>
              </p:txBody>
            </p:sp>
          </p:grpSp>
          <p:grpSp>
            <p:nvGrpSpPr>
              <p:cNvPr id="230413" name="Group 59"/>
              <p:cNvGrpSpPr>
                <a:grpSpLocks/>
              </p:cNvGrpSpPr>
              <p:nvPr/>
            </p:nvGrpSpPr>
            <p:grpSpPr bwMode="auto">
              <a:xfrm>
                <a:off x="4097" y="2795"/>
                <a:ext cx="576" cy="886"/>
                <a:chOff x="2253" y="3113"/>
                <a:chExt cx="576" cy="886"/>
              </a:xfrm>
            </p:grpSpPr>
            <p:grpSp>
              <p:nvGrpSpPr>
                <p:cNvPr id="230416" name="Group 49"/>
                <p:cNvGrpSpPr>
                  <a:grpSpLocks/>
                </p:cNvGrpSpPr>
                <p:nvPr/>
              </p:nvGrpSpPr>
              <p:grpSpPr bwMode="auto">
                <a:xfrm rot="5400000">
                  <a:off x="2145" y="3352"/>
                  <a:ext cx="886" cy="408"/>
                  <a:chOff x="3398" y="3083"/>
                  <a:chExt cx="886" cy="408"/>
                </a:xfrm>
              </p:grpSpPr>
              <p:sp>
                <p:nvSpPr>
                  <p:cNvPr id="230422" name="Line 50"/>
                  <p:cNvSpPr>
                    <a:spLocks noChangeShapeType="1"/>
                  </p:cNvSpPr>
                  <p:nvPr/>
                </p:nvSpPr>
                <p:spPr bwMode="auto">
                  <a:xfrm>
                    <a:off x="3398" y="3294"/>
                    <a:ext cx="363" cy="0"/>
                  </a:xfrm>
                  <a:prstGeom prst="line">
                    <a:avLst/>
                  </a:prstGeom>
                  <a:noFill/>
                  <a:ln w="28575" cap="sq">
                    <a:solidFill>
                      <a:schemeClr val="tx1"/>
                    </a:solidFill>
                    <a:round/>
                    <a:headEnd type="none" w="lg" len="lg"/>
                    <a:tailEnd type="none" w="lg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30423" name="Line 51"/>
                  <p:cNvSpPr>
                    <a:spLocks noChangeShapeType="1"/>
                  </p:cNvSpPr>
                  <p:nvPr/>
                </p:nvSpPr>
                <p:spPr bwMode="auto">
                  <a:xfrm>
                    <a:off x="3952" y="3083"/>
                    <a:ext cx="0" cy="408"/>
                  </a:xfrm>
                  <a:prstGeom prst="line">
                    <a:avLst/>
                  </a:prstGeom>
                  <a:noFill/>
                  <a:ln w="28575" cap="sq">
                    <a:solidFill>
                      <a:schemeClr val="tx1"/>
                    </a:solidFill>
                    <a:round/>
                    <a:headEnd type="none" w="lg" len="lg"/>
                    <a:tailEnd type="none" w="lg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30424" name="Line 52"/>
                  <p:cNvSpPr>
                    <a:spLocks noChangeShapeType="1"/>
                  </p:cNvSpPr>
                  <p:nvPr/>
                </p:nvSpPr>
                <p:spPr bwMode="auto">
                  <a:xfrm>
                    <a:off x="3967" y="3294"/>
                    <a:ext cx="317" cy="0"/>
                  </a:xfrm>
                  <a:prstGeom prst="line">
                    <a:avLst/>
                  </a:prstGeom>
                  <a:noFill/>
                  <a:ln w="28575" cap="sq">
                    <a:solidFill>
                      <a:schemeClr val="tx1"/>
                    </a:solidFill>
                    <a:round/>
                    <a:headEnd type="none" w="lg" len="lg"/>
                    <a:tailEnd type="none" w="lg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30425" name="Line 53"/>
                  <p:cNvSpPr>
                    <a:spLocks noChangeShapeType="1"/>
                  </p:cNvSpPr>
                  <p:nvPr/>
                </p:nvSpPr>
                <p:spPr bwMode="auto">
                  <a:xfrm>
                    <a:off x="3769" y="3083"/>
                    <a:ext cx="0" cy="408"/>
                  </a:xfrm>
                  <a:prstGeom prst="line">
                    <a:avLst/>
                  </a:prstGeom>
                  <a:noFill/>
                  <a:ln w="28575" cap="sq">
                    <a:solidFill>
                      <a:schemeClr val="tx1"/>
                    </a:solidFill>
                    <a:round/>
                    <a:headEnd type="none" w="lg" len="lg"/>
                    <a:tailEnd type="none" w="lg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30417" name="Rectangle 54"/>
                <p:cNvSpPr>
                  <a:spLocks noChangeArrowheads="1"/>
                </p:cNvSpPr>
                <p:nvPr/>
              </p:nvSpPr>
              <p:spPr bwMode="auto">
                <a:xfrm rot="5400000">
                  <a:off x="2517" y="3186"/>
                  <a:ext cx="260" cy="3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 cap="sq">
                      <a:solidFill>
                        <a:schemeClr val="tx1"/>
                      </a:solidFill>
                      <a:miter lim="800000"/>
                      <a:headEnd type="none" w="lg" len="lg"/>
                      <a:tailEnd type="none" w="med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9pPr>
                </a:lstStyle>
                <a:p>
                  <a:pPr algn="l" rtl="0">
                    <a:spcBef>
                      <a:spcPct val="0"/>
                    </a:spcBef>
                    <a:buClrTx/>
                    <a:buFontTx/>
                    <a:buNone/>
                  </a:pPr>
                  <a:r>
                    <a:rPr lang="en-US" altLang="en-US" sz="3200">
                      <a:solidFill>
                        <a:srgbClr val="0B0B6F"/>
                      </a:solidFill>
                    </a:rPr>
                    <a:t>+</a:t>
                  </a:r>
                </a:p>
              </p:txBody>
            </p:sp>
            <p:sp>
              <p:nvSpPr>
                <p:cNvPr id="230418" name="Rectangle 55"/>
                <p:cNvSpPr>
                  <a:spLocks noChangeArrowheads="1"/>
                </p:cNvSpPr>
                <p:nvPr/>
              </p:nvSpPr>
              <p:spPr bwMode="auto">
                <a:xfrm rot="10800000">
                  <a:off x="2596" y="3567"/>
                  <a:ext cx="201" cy="3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 cap="sq">
                      <a:solidFill>
                        <a:schemeClr val="tx1"/>
                      </a:solidFill>
                      <a:miter lim="800000"/>
                      <a:headEnd type="none" w="lg" len="lg"/>
                      <a:tailEnd type="none" w="med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9pPr>
                </a:lstStyle>
                <a:p>
                  <a:pPr algn="l" rtl="0">
                    <a:spcBef>
                      <a:spcPct val="0"/>
                    </a:spcBef>
                    <a:buClrTx/>
                    <a:buFontTx/>
                    <a:buNone/>
                  </a:pPr>
                  <a:r>
                    <a:rPr lang="en-US" altLang="en-US" sz="3200">
                      <a:solidFill>
                        <a:srgbClr val="0B0B6F"/>
                      </a:solidFill>
                    </a:rPr>
                    <a:t>-</a:t>
                  </a:r>
                </a:p>
              </p:txBody>
            </p:sp>
            <p:sp>
              <p:nvSpPr>
                <p:cNvPr id="230419" name="Rectangle 56"/>
                <p:cNvSpPr>
                  <a:spLocks noChangeArrowheads="1"/>
                </p:cNvSpPr>
                <p:nvPr/>
              </p:nvSpPr>
              <p:spPr bwMode="auto">
                <a:xfrm rot="10800000">
                  <a:off x="2370" y="3566"/>
                  <a:ext cx="201" cy="3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 cap="sq">
                      <a:solidFill>
                        <a:schemeClr val="tx1"/>
                      </a:solidFill>
                      <a:miter lim="800000"/>
                      <a:headEnd type="none" w="lg" len="lg"/>
                      <a:tailEnd type="none" w="med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9pPr>
                </a:lstStyle>
                <a:p>
                  <a:pPr algn="l" rtl="0">
                    <a:spcBef>
                      <a:spcPct val="0"/>
                    </a:spcBef>
                    <a:buClrTx/>
                    <a:buFontTx/>
                    <a:buNone/>
                  </a:pPr>
                  <a:r>
                    <a:rPr lang="en-US" altLang="en-US" sz="3200">
                      <a:solidFill>
                        <a:srgbClr val="0B0B6F"/>
                      </a:solidFill>
                    </a:rPr>
                    <a:t>-</a:t>
                  </a:r>
                </a:p>
              </p:txBody>
            </p:sp>
            <p:sp>
              <p:nvSpPr>
                <p:cNvPr id="230420" name="Rectangle 57"/>
                <p:cNvSpPr>
                  <a:spLocks noChangeArrowheads="1"/>
                </p:cNvSpPr>
                <p:nvPr/>
              </p:nvSpPr>
              <p:spPr bwMode="auto">
                <a:xfrm rot="5400000">
                  <a:off x="2306" y="3180"/>
                  <a:ext cx="260" cy="3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 cap="sq">
                      <a:solidFill>
                        <a:schemeClr val="tx1"/>
                      </a:solidFill>
                      <a:miter lim="800000"/>
                      <a:headEnd type="none" w="lg" len="lg"/>
                      <a:tailEnd type="none" w="med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9pPr>
                </a:lstStyle>
                <a:p>
                  <a:pPr algn="l" rtl="0">
                    <a:spcBef>
                      <a:spcPct val="0"/>
                    </a:spcBef>
                    <a:buClrTx/>
                    <a:buFontTx/>
                    <a:buNone/>
                  </a:pPr>
                  <a:r>
                    <a:rPr lang="en-US" altLang="en-US" sz="3200">
                      <a:solidFill>
                        <a:srgbClr val="0B0B6F"/>
                      </a:solidFill>
                    </a:rPr>
                    <a:t>+</a:t>
                  </a:r>
                </a:p>
              </p:txBody>
            </p:sp>
            <p:sp>
              <p:nvSpPr>
                <p:cNvPr id="230421" name="Rectangle 58" descr="قطری رو به بالای کمرنگ"/>
                <p:cNvSpPr>
                  <a:spLocks noChangeArrowheads="1"/>
                </p:cNvSpPr>
                <p:nvPr/>
              </p:nvSpPr>
              <p:spPr bwMode="auto">
                <a:xfrm>
                  <a:off x="2397" y="3521"/>
                  <a:ext cx="385" cy="113"/>
                </a:xfrm>
                <a:prstGeom prst="rect">
                  <a:avLst/>
                </a:prstGeom>
                <a:blipFill dpi="0" rotWithShape="0">
                  <a:blip r:embed="rId9"/>
                  <a:srcRect/>
                  <a:tile tx="0" ty="0" sx="100000" sy="100000" flip="none" algn="tl"/>
                </a:blipFill>
                <a:ln w="19050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anose="00000400000000000000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</p:grpSp>
          <p:sp>
            <p:nvSpPr>
              <p:cNvPr id="230414" name="Line 60"/>
              <p:cNvSpPr>
                <a:spLocks noChangeShapeType="1"/>
              </p:cNvSpPr>
              <p:nvPr/>
            </p:nvSpPr>
            <p:spPr bwMode="auto">
              <a:xfrm flipH="1">
                <a:off x="1518" y="2795"/>
                <a:ext cx="2904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0415" name="Line 61"/>
              <p:cNvSpPr>
                <a:spLocks noChangeShapeType="1"/>
              </p:cNvSpPr>
              <p:nvPr/>
            </p:nvSpPr>
            <p:spPr bwMode="auto">
              <a:xfrm flipH="1">
                <a:off x="1519" y="3694"/>
                <a:ext cx="2904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30408" name="Rectangle 63"/>
            <p:cNvSpPr>
              <a:spLocks noChangeArrowheads="1"/>
            </p:cNvSpPr>
            <p:nvPr/>
          </p:nvSpPr>
          <p:spPr bwMode="auto">
            <a:xfrm>
              <a:off x="663" y="2841"/>
              <a:ext cx="77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B0B6F"/>
                  </a:solidFill>
                  <a:cs typeface="Times New Roman" panose="02020603050405020304" pitchFamily="18" charset="0"/>
                </a:rPr>
                <a:t>q</a:t>
              </a:r>
              <a:r>
                <a:rPr lang="fa-IR" altLang="en-US" sz="2400" baseline="-25000">
                  <a:solidFill>
                    <a:srgbClr val="0B0B6F"/>
                  </a:solidFill>
                </a:rPr>
                <a:t>0</a:t>
              </a:r>
              <a:r>
                <a:rPr lang="en-US" altLang="en-US" sz="2400">
                  <a:solidFill>
                    <a:srgbClr val="0B0B6F"/>
                  </a:solidFill>
                  <a:cs typeface="Times New Roman" panose="02020603050405020304" pitchFamily="18" charset="0"/>
                </a:rPr>
                <a:t>= C</a:t>
              </a:r>
              <a:r>
                <a:rPr lang="fa-IR" altLang="en-US" sz="2400" baseline="-25000">
                  <a:solidFill>
                    <a:srgbClr val="0B0B6F"/>
                  </a:solidFill>
                </a:rPr>
                <a:t>0</a:t>
              </a:r>
              <a:r>
                <a:rPr lang="en-US" altLang="en-US" sz="2400">
                  <a:solidFill>
                    <a:srgbClr val="0B0B6F"/>
                  </a:solidFill>
                  <a:cs typeface="Times New Roman" panose="02020603050405020304" pitchFamily="18" charset="0"/>
                </a:rPr>
                <a:t>V</a:t>
              </a:r>
            </a:p>
          </p:txBody>
        </p:sp>
        <p:sp>
          <p:nvSpPr>
            <p:cNvPr id="230409" name="Rectangle 64"/>
            <p:cNvSpPr>
              <a:spLocks noChangeArrowheads="1"/>
            </p:cNvSpPr>
            <p:nvPr/>
          </p:nvSpPr>
          <p:spPr bwMode="auto">
            <a:xfrm>
              <a:off x="4267" y="2750"/>
              <a:ext cx="76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B0B6F"/>
                  </a:solidFill>
                  <a:cs typeface="Times New Roman" panose="02020603050405020304" pitchFamily="18" charset="0"/>
                </a:rPr>
                <a:t>q</a:t>
              </a:r>
              <a:r>
                <a:rPr lang="en-US" altLang="en-US" sz="2400" baseline="-25000">
                  <a:solidFill>
                    <a:srgbClr val="0B0B6F"/>
                  </a:solidFill>
                  <a:cs typeface="Times New Roman" panose="02020603050405020304" pitchFamily="18" charset="0"/>
                </a:rPr>
                <a:t>d</a:t>
              </a:r>
              <a:r>
                <a:rPr lang="en-US" altLang="en-US" sz="2400">
                  <a:solidFill>
                    <a:srgbClr val="0B0B6F"/>
                  </a:solidFill>
                  <a:cs typeface="Times New Roman" panose="02020603050405020304" pitchFamily="18" charset="0"/>
                </a:rPr>
                <a:t>= C</a:t>
              </a:r>
              <a:r>
                <a:rPr lang="en-US" altLang="en-US" sz="2400" baseline="-25000">
                  <a:solidFill>
                    <a:srgbClr val="0B0B6F"/>
                  </a:solidFill>
                  <a:cs typeface="Times New Roman" panose="02020603050405020304" pitchFamily="18" charset="0"/>
                </a:rPr>
                <a:t>d</a:t>
              </a:r>
              <a:r>
                <a:rPr lang="en-US" altLang="en-US" sz="2400">
                  <a:solidFill>
                    <a:srgbClr val="0B0B6F"/>
                  </a:solidFill>
                  <a:cs typeface="Times New Roman" panose="02020603050405020304" pitchFamily="18" charset="0"/>
                </a:rPr>
                <a:t>V</a:t>
              </a:r>
            </a:p>
          </p:txBody>
        </p:sp>
        <p:sp>
          <p:nvSpPr>
            <p:cNvPr id="230410" name="Rectangle 65"/>
            <p:cNvSpPr>
              <a:spLocks noChangeArrowheads="1"/>
            </p:cNvSpPr>
            <p:nvPr/>
          </p:nvSpPr>
          <p:spPr bwMode="auto">
            <a:xfrm>
              <a:off x="2803" y="2926"/>
              <a:ext cx="25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B0B6F"/>
                  </a:solidFill>
                  <a:cs typeface="Times New Roman" panose="02020603050405020304" pitchFamily="18" charset="0"/>
                </a:rPr>
                <a:t>V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479131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6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46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46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46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6160"/>
                            </p:stCondLst>
                            <p:childTnLst>
                              <p:par>
                                <p:cTn id="11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6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62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6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6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46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46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46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4624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462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4624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462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4624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462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4624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4624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6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461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46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46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6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6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4618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4618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46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6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6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4618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4618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46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6179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72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08214" y="1484314"/>
            <a:ext cx="7773987" cy="1512887"/>
          </a:xfrm>
        </p:spPr>
        <p:txBody>
          <a:bodyPr/>
          <a:lstStyle/>
          <a:p>
            <a:pPr marL="0" indent="0" algn="just">
              <a:buNone/>
            </a:pPr>
            <a:r>
              <a:rPr lang="fa-IR" altLang="en-US" smtClean="0"/>
              <a:t>نسبت ولتاژ دو سر خازن فاقد دي‌الكتريك و ولتاژ دو سر همان خازن وقتي كه داراي دي‌الكتريك است (با وجود بارهاي يكسان ) ضريب عايق يا ضريب دي‌الكتريك ناميده مي‌شود.</a:t>
            </a:r>
            <a:endParaRPr lang="en-US" altLang="en-US" smtClean="0"/>
          </a:p>
        </p:txBody>
      </p:sp>
      <p:graphicFrame>
        <p:nvGraphicFramePr>
          <p:cNvPr id="947204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5303838" y="3617913"/>
          <a:ext cx="1987550" cy="182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8" name="Equation" r:id="rId3" imgW="469696" imgH="431613" progId="Equation.3">
                  <p:embed/>
                </p:oleObj>
              </mc:Choice>
              <mc:Fallback>
                <p:oleObj name="Equation" r:id="rId3" imgW="469696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3838" y="3617913"/>
                        <a:ext cx="1987550" cy="1827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4488331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47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47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47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2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472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47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47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720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8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065338" y="981076"/>
            <a:ext cx="8062912" cy="1655763"/>
          </a:xfrm>
        </p:spPr>
        <p:txBody>
          <a:bodyPr/>
          <a:lstStyle/>
          <a:p>
            <a:pPr marL="0" indent="0" algn="just">
              <a:buNone/>
            </a:pPr>
            <a:r>
              <a:rPr lang="fa-IR" altLang="en-US" smtClean="0"/>
              <a:t>دو خازن مشابه يكي با دي‌الكتريك و ديگري بدون دي‌الكتريك با بار مساوي را جداگانه به ولتمتري متصل مي‌كنيم، خازن داراي دي‌الكتريك ولتاژ كمتري را نشان مي‌دهد.</a:t>
            </a:r>
            <a:endParaRPr lang="en-US" altLang="en-US" smtClean="0"/>
          </a:p>
        </p:txBody>
      </p:sp>
      <p:graphicFrame>
        <p:nvGraphicFramePr>
          <p:cNvPr id="948228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2135189" y="4292600"/>
          <a:ext cx="2859087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2" name="Equation" r:id="rId3" imgW="1130300" imgH="228600" progId="Equation.3">
                  <p:embed/>
                </p:oleObj>
              </mc:Choice>
              <mc:Fallback>
                <p:oleObj name="Equation" r:id="rId3" imgW="11303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5189" y="4292600"/>
                        <a:ext cx="2859087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8231" name="Object 7"/>
          <p:cNvGraphicFramePr>
            <a:graphicFrameLocks noChangeAspect="1"/>
          </p:cNvGraphicFramePr>
          <p:nvPr>
            <p:ph sz="quarter" idx="3"/>
          </p:nvPr>
        </p:nvGraphicFramePr>
        <p:xfrm>
          <a:off x="4943476" y="4999039"/>
          <a:ext cx="2449513" cy="579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3" name="Equation" r:id="rId5" imgW="965200" imgH="228600" progId="Equation.3">
                  <p:embed/>
                </p:oleObj>
              </mc:Choice>
              <mc:Fallback>
                <p:oleObj name="Equation" r:id="rId5" imgW="9652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3476" y="4999039"/>
                        <a:ext cx="2449513" cy="579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8234" name="Object 10"/>
          <p:cNvGraphicFramePr>
            <a:graphicFrameLocks noChangeAspect="1"/>
          </p:cNvGraphicFramePr>
          <p:nvPr/>
        </p:nvGraphicFramePr>
        <p:xfrm>
          <a:off x="7621589" y="5387975"/>
          <a:ext cx="2555875" cy="107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4" name="Equation" r:id="rId7" imgW="1028254" imgH="431613" progId="Equation.3">
                  <p:embed/>
                </p:oleObj>
              </mc:Choice>
              <mc:Fallback>
                <p:oleObj name="Equation" r:id="rId7" imgW="1028254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1589" y="5387975"/>
                        <a:ext cx="2555875" cy="1073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48236" name="Picture 12" descr="117"/>
          <p:cNvPicPr>
            <a:picLocks noChangeAspect="1" noChangeArrowheads="1"/>
          </p:cNvPicPr>
          <p:nvPr/>
        </p:nvPicPr>
        <p:blipFill>
          <a:blip r:embed="rId9">
            <a:lum contrast="4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5775" y="2852739"/>
            <a:ext cx="3429000" cy="1069975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96171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8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48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48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48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160"/>
                            </p:stCondLst>
                            <p:childTnLst>
                              <p:par>
                                <p:cTn id="11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8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48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48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482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48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8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482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48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48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8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8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4823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4823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48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8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8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4823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4823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48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8227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9250" name="Rectangle 2"/>
          <p:cNvSpPr>
            <a:spLocks noGrp="1" noChangeArrowheads="1"/>
          </p:cNvSpPr>
          <p:nvPr>
            <p:ph type="title"/>
          </p:nvPr>
        </p:nvSpPr>
        <p:spPr>
          <a:xfrm>
            <a:off x="2127250" y="692150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تأثير ميدان در ساختمان عايق</a:t>
            </a:r>
            <a:endParaRPr lang="en-US" altLang="en-US" smtClean="0"/>
          </a:p>
        </p:txBody>
      </p:sp>
      <p:sp>
        <p:nvSpPr>
          <p:cNvPr id="949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9951" y="4652964"/>
            <a:ext cx="7916863" cy="1557337"/>
          </a:xfrm>
        </p:spPr>
        <p:txBody>
          <a:bodyPr/>
          <a:lstStyle/>
          <a:p>
            <a:pPr marL="0" indent="0" algn="just">
              <a:buNone/>
            </a:pPr>
            <a:r>
              <a:rPr lang="fa-IR" altLang="en-US" smtClean="0"/>
              <a:t>مولكولهاي يك عايق چه داراي گشتاور ديپل دائمي باشند چه نباشند در يك ميدان خارجي سعي ميكنند در امتداد ميدان قرار گيرند كه كاهش دما و افزايش ميدان به اين امر كمك مي‌كند.</a:t>
            </a:r>
            <a:endParaRPr lang="en-US" altLang="en-US" smtClean="0"/>
          </a:p>
        </p:txBody>
      </p:sp>
      <p:pic>
        <p:nvPicPr>
          <p:cNvPr id="949253" name="Picture 5" descr="118"/>
          <p:cNvPicPr>
            <a:picLocks noChangeAspect="1" noChangeArrowheads="1"/>
          </p:cNvPicPr>
          <p:nvPr/>
        </p:nvPicPr>
        <p:blipFill>
          <a:blip r:embed="rId2">
            <a:lum contras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3613" y="1620838"/>
            <a:ext cx="4722812" cy="2671762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2806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9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9492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9492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949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949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49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49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9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492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492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492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49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9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949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949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949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9250" grpId="0"/>
      <p:bldP spid="949251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02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78051" y="620714"/>
            <a:ext cx="7847013" cy="1125537"/>
          </a:xfrm>
        </p:spPr>
        <p:txBody>
          <a:bodyPr/>
          <a:lstStyle/>
          <a:p>
            <a:pPr marL="0" indent="0" algn="just">
              <a:buNone/>
            </a:pPr>
            <a:r>
              <a:rPr lang="fa-IR" altLang="en-US" smtClean="0"/>
              <a:t>ولتاژ دو خازن باردار داراي عايق كمتر از ولتاژ دو سر همان خازن است وقتي كه فاقد عايق باشد.</a:t>
            </a:r>
            <a:r>
              <a:rPr lang="en-US" altLang="en-US" smtClean="0"/>
              <a:t>         </a:t>
            </a:r>
          </a:p>
        </p:txBody>
      </p:sp>
      <p:graphicFrame>
        <p:nvGraphicFramePr>
          <p:cNvPr id="950276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4770439" y="5272089"/>
          <a:ext cx="2592387" cy="954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6" name="Equation" r:id="rId3" imgW="977900" imgH="431800" progId="Equation.3">
                  <p:embed/>
                </p:oleObj>
              </mc:Choice>
              <mc:Fallback>
                <p:oleObj name="Equation" r:id="rId3" imgW="9779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0439" y="5272089"/>
                        <a:ext cx="2592387" cy="954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50279" name="Rectangle 7"/>
          <p:cNvSpPr>
            <a:spLocks noChangeArrowheads="1"/>
          </p:cNvSpPr>
          <p:nvPr/>
        </p:nvSpPr>
        <p:spPr bwMode="auto">
          <a:xfrm>
            <a:off x="2251075" y="4221164"/>
            <a:ext cx="7793038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9pPr>
          </a:lstStyle>
          <a:p>
            <a:pPr algn="just">
              <a:spcBef>
                <a:spcPct val="0"/>
              </a:spcBef>
              <a:buClrTx/>
              <a:buFontTx/>
              <a:buNone/>
            </a:pPr>
            <a:r>
              <a:rPr lang="en-US" altLang="en-US"/>
              <a:t>E</a:t>
            </a:r>
            <a:r>
              <a:rPr lang="fa-IR" altLang="en-US"/>
              <a:t> ميدان ناشي از بارهاي القايي و </a:t>
            </a:r>
            <a:r>
              <a:rPr lang="en-US" altLang="en-US"/>
              <a:t>E</a:t>
            </a:r>
            <a:r>
              <a:rPr lang="en-US" altLang="en-US" baseline="-25000">
                <a:latin typeface="B Nazanin" panose="00000400000000000000" pitchFamily="2" charset="-78"/>
              </a:rPr>
              <a:t>0</a:t>
            </a:r>
            <a:r>
              <a:rPr lang="fa-IR" altLang="en-US"/>
              <a:t> ميدان خارجي و ميدان نهايي خازن داراي عايق </a:t>
            </a:r>
            <a:r>
              <a:rPr lang="en-US" altLang="en-US"/>
              <a:t>(Ed=E0+E</a:t>
            </a:r>
            <a:r>
              <a:rPr lang="en-US" altLang="en-US" baseline="30000">
                <a:cs typeface="Times New Roman" panose="02020603050405020304" pitchFamily="18" charset="0"/>
              </a:rPr>
              <a:t>'</a:t>
            </a:r>
            <a:r>
              <a:rPr lang="en-US" altLang="en-US"/>
              <a:t>)</a:t>
            </a:r>
            <a:r>
              <a:rPr lang="fa-IR" altLang="en-US"/>
              <a:t> از ميدان </a:t>
            </a:r>
            <a:r>
              <a:rPr lang="en-US" altLang="en-US"/>
              <a:t>E</a:t>
            </a:r>
            <a:r>
              <a:rPr lang="en-US" altLang="en-US" baseline="-25000">
                <a:latin typeface="B Nazanin" panose="00000400000000000000" pitchFamily="2" charset="-78"/>
              </a:rPr>
              <a:t>0</a:t>
            </a:r>
            <a:r>
              <a:rPr lang="fa-IR" altLang="en-US"/>
              <a:t> كمتر است و در نتيجه </a:t>
            </a:r>
            <a:r>
              <a:rPr lang="en-US" altLang="en-US"/>
              <a:t>V</a:t>
            </a:r>
            <a:r>
              <a:rPr lang="en-US" altLang="en-US" baseline="-25000"/>
              <a:t>d</a:t>
            </a:r>
            <a:r>
              <a:rPr lang="en-US" altLang="en-US"/>
              <a:t>&lt;V</a:t>
            </a:r>
            <a:r>
              <a:rPr lang="en-US" altLang="en-US" baseline="-25000">
                <a:latin typeface="B Nazanin" panose="00000400000000000000" pitchFamily="2" charset="-78"/>
              </a:rPr>
              <a:t>0</a:t>
            </a:r>
            <a:r>
              <a:rPr lang="fa-IR" altLang="en-US"/>
              <a:t> است.  </a:t>
            </a:r>
            <a:endParaRPr lang="en-US" altLang="en-US"/>
          </a:p>
        </p:txBody>
      </p:sp>
      <p:grpSp>
        <p:nvGrpSpPr>
          <p:cNvPr id="950317" name="Group 45"/>
          <p:cNvGrpSpPr>
            <a:grpSpLocks/>
          </p:cNvGrpSpPr>
          <p:nvPr/>
        </p:nvGrpSpPr>
        <p:grpSpPr bwMode="auto">
          <a:xfrm>
            <a:off x="4505325" y="1666876"/>
            <a:ext cx="2230438" cy="2406651"/>
            <a:chOff x="1878" y="1050"/>
            <a:chExt cx="1405" cy="1516"/>
          </a:xfrm>
        </p:grpSpPr>
        <p:sp>
          <p:nvSpPr>
            <p:cNvPr id="234502" name="Rectangle 9"/>
            <p:cNvSpPr>
              <a:spLocks noChangeArrowheads="1"/>
            </p:cNvSpPr>
            <p:nvPr/>
          </p:nvSpPr>
          <p:spPr bwMode="auto">
            <a:xfrm>
              <a:off x="2245" y="1117"/>
              <a:ext cx="680" cy="1179"/>
            </a:xfrm>
            <a:prstGeom prst="rect">
              <a:avLst/>
            </a:prstGeom>
            <a:noFill/>
            <a:ln w="28575" cap="sq">
              <a:solidFill>
                <a:srgbClr val="000000"/>
              </a:solidFill>
              <a:miter lim="800000"/>
              <a:headEnd type="none" w="lg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234503" name="Line 10"/>
            <p:cNvSpPr>
              <a:spLocks noChangeShapeType="1"/>
            </p:cNvSpPr>
            <p:nvPr/>
          </p:nvSpPr>
          <p:spPr bwMode="auto">
            <a:xfrm flipV="1">
              <a:off x="2055" y="1126"/>
              <a:ext cx="0" cy="1179"/>
            </a:xfrm>
            <a:prstGeom prst="line">
              <a:avLst/>
            </a:prstGeom>
            <a:noFill/>
            <a:ln w="28575" cap="sq">
              <a:solidFill>
                <a:srgbClr val="000000"/>
              </a:solidFill>
              <a:round/>
              <a:headEnd type="none" w="lg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4504" name="Line 11"/>
            <p:cNvSpPr>
              <a:spLocks noChangeShapeType="1"/>
            </p:cNvSpPr>
            <p:nvPr/>
          </p:nvSpPr>
          <p:spPr bwMode="auto">
            <a:xfrm flipV="1">
              <a:off x="3107" y="1123"/>
              <a:ext cx="0" cy="1179"/>
            </a:xfrm>
            <a:prstGeom prst="line">
              <a:avLst/>
            </a:prstGeom>
            <a:noFill/>
            <a:ln w="28575" cap="sq">
              <a:solidFill>
                <a:srgbClr val="000000"/>
              </a:solidFill>
              <a:round/>
              <a:headEnd type="none" w="lg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4505" name="Rectangle 12"/>
            <p:cNvSpPr>
              <a:spLocks noChangeArrowheads="1"/>
            </p:cNvSpPr>
            <p:nvPr/>
          </p:nvSpPr>
          <p:spPr bwMode="auto">
            <a:xfrm>
              <a:off x="2434" y="1450"/>
              <a:ext cx="25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chemeClr val="tx2"/>
                  </a:solidFill>
                </a:rPr>
                <a:t>E</a:t>
              </a:r>
              <a:r>
                <a:rPr lang="en-US" altLang="en-US" sz="2400" baseline="30000">
                  <a:solidFill>
                    <a:schemeClr val="tx2"/>
                  </a:solidFill>
                  <a:cs typeface="Times New Roman" panose="02020603050405020304" pitchFamily="18" charset="0"/>
                </a:rPr>
                <a:t>'</a:t>
              </a:r>
            </a:p>
          </p:txBody>
        </p:sp>
        <p:sp>
          <p:nvSpPr>
            <p:cNvPr id="234506" name="Rectangle 13"/>
            <p:cNvSpPr>
              <a:spLocks noChangeArrowheads="1"/>
            </p:cNvSpPr>
            <p:nvPr/>
          </p:nvSpPr>
          <p:spPr bwMode="auto">
            <a:xfrm>
              <a:off x="2752" y="1050"/>
              <a:ext cx="249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fa-IR" altLang="en-US"/>
                <a:t>+</a:t>
              </a:r>
              <a:endParaRPr lang="en-US" altLang="en-US"/>
            </a:p>
          </p:txBody>
        </p:sp>
        <p:sp>
          <p:nvSpPr>
            <p:cNvPr id="234507" name="Rectangle 14"/>
            <p:cNvSpPr>
              <a:spLocks noChangeArrowheads="1"/>
            </p:cNvSpPr>
            <p:nvPr/>
          </p:nvSpPr>
          <p:spPr bwMode="auto">
            <a:xfrm>
              <a:off x="2753" y="1216"/>
              <a:ext cx="249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fa-IR" altLang="en-US"/>
                <a:t>+</a:t>
              </a:r>
              <a:endParaRPr lang="en-US" altLang="en-US"/>
            </a:p>
          </p:txBody>
        </p:sp>
        <p:sp>
          <p:nvSpPr>
            <p:cNvPr id="234508" name="Rectangle 15"/>
            <p:cNvSpPr>
              <a:spLocks noChangeArrowheads="1"/>
            </p:cNvSpPr>
            <p:nvPr/>
          </p:nvSpPr>
          <p:spPr bwMode="auto">
            <a:xfrm>
              <a:off x="2753" y="1389"/>
              <a:ext cx="249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fa-IR" altLang="en-US"/>
                <a:t>+</a:t>
              </a:r>
              <a:endParaRPr lang="en-US" altLang="en-US"/>
            </a:p>
          </p:txBody>
        </p:sp>
        <p:sp>
          <p:nvSpPr>
            <p:cNvPr id="234509" name="Rectangle 16"/>
            <p:cNvSpPr>
              <a:spLocks noChangeArrowheads="1"/>
            </p:cNvSpPr>
            <p:nvPr/>
          </p:nvSpPr>
          <p:spPr bwMode="auto">
            <a:xfrm>
              <a:off x="2753" y="1546"/>
              <a:ext cx="249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fa-IR" altLang="en-US"/>
                <a:t>+</a:t>
              </a:r>
              <a:endParaRPr lang="en-US" altLang="en-US"/>
            </a:p>
          </p:txBody>
        </p:sp>
        <p:sp>
          <p:nvSpPr>
            <p:cNvPr id="234510" name="Rectangle 17"/>
            <p:cNvSpPr>
              <a:spLocks noChangeArrowheads="1"/>
            </p:cNvSpPr>
            <p:nvPr/>
          </p:nvSpPr>
          <p:spPr bwMode="auto">
            <a:xfrm>
              <a:off x="2753" y="1715"/>
              <a:ext cx="249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fa-IR" altLang="en-US"/>
                <a:t>+</a:t>
              </a:r>
              <a:endParaRPr lang="en-US" altLang="en-US"/>
            </a:p>
          </p:txBody>
        </p:sp>
        <p:sp>
          <p:nvSpPr>
            <p:cNvPr id="234511" name="Rectangle 18"/>
            <p:cNvSpPr>
              <a:spLocks noChangeArrowheads="1"/>
            </p:cNvSpPr>
            <p:nvPr/>
          </p:nvSpPr>
          <p:spPr bwMode="auto">
            <a:xfrm>
              <a:off x="2753" y="1894"/>
              <a:ext cx="249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fa-IR" altLang="en-US"/>
                <a:t>+</a:t>
              </a:r>
              <a:endParaRPr lang="en-US" altLang="en-US"/>
            </a:p>
          </p:txBody>
        </p:sp>
        <p:sp>
          <p:nvSpPr>
            <p:cNvPr id="234512" name="Rectangle 19"/>
            <p:cNvSpPr>
              <a:spLocks noChangeArrowheads="1"/>
            </p:cNvSpPr>
            <p:nvPr/>
          </p:nvSpPr>
          <p:spPr bwMode="auto">
            <a:xfrm>
              <a:off x="2472" y="2275"/>
              <a:ext cx="30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chemeClr val="tx2"/>
                  </a:solidFill>
                </a:rPr>
                <a:t>E</a:t>
              </a:r>
              <a:r>
                <a:rPr lang="en-US" altLang="en-US" sz="2400" baseline="-25000">
                  <a:solidFill>
                    <a:schemeClr val="tx2"/>
                  </a:solidFill>
                  <a:latin typeface="B Nazanin" panose="00000400000000000000" pitchFamily="2" charset="-78"/>
                </a:rPr>
                <a:t>0</a:t>
              </a:r>
            </a:p>
          </p:txBody>
        </p:sp>
        <p:sp>
          <p:nvSpPr>
            <p:cNvPr id="234513" name="Rectangle 20"/>
            <p:cNvSpPr>
              <a:spLocks noChangeArrowheads="1"/>
            </p:cNvSpPr>
            <p:nvPr/>
          </p:nvSpPr>
          <p:spPr bwMode="auto">
            <a:xfrm>
              <a:off x="2753" y="2048"/>
              <a:ext cx="249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fa-IR" altLang="en-US"/>
                <a:t>+</a:t>
              </a:r>
              <a:endParaRPr lang="en-US" altLang="en-US"/>
            </a:p>
          </p:txBody>
        </p:sp>
        <p:sp>
          <p:nvSpPr>
            <p:cNvPr id="234514" name="Rectangle 22"/>
            <p:cNvSpPr>
              <a:spLocks noChangeArrowheads="1"/>
            </p:cNvSpPr>
            <p:nvPr/>
          </p:nvSpPr>
          <p:spPr bwMode="auto">
            <a:xfrm>
              <a:off x="1878" y="1050"/>
              <a:ext cx="249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fa-IR" altLang="en-US"/>
                <a:t>+</a:t>
              </a:r>
              <a:endParaRPr lang="en-US" altLang="en-US"/>
            </a:p>
          </p:txBody>
        </p:sp>
        <p:sp>
          <p:nvSpPr>
            <p:cNvPr id="234515" name="Rectangle 23"/>
            <p:cNvSpPr>
              <a:spLocks noChangeArrowheads="1"/>
            </p:cNvSpPr>
            <p:nvPr/>
          </p:nvSpPr>
          <p:spPr bwMode="auto">
            <a:xfrm>
              <a:off x="1879" y="1216"/>
              <a:ext cx="249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fa-IR" altLang="en-US"/>
                <a:t>+</a:t>
              </a:r>
              <a:endParaRPr lang="en-US" altLang="en-US"/>
            </a:p>
          </p:txBody>
        </p:sp>
        <p:sp>
          <p:nvSpPr>
            <p:cNvPr id="234516" name="Rectangle 24"/>
            <p:cNvSpPr>
              <a:spLocks noChangeArrowheads="1"/>
            </p:cNvSpPr>
            <p:nvPr/>
          </p:nvSpPr>
          <p:spPr bwMode="auto">
            <a:xfrm>
              <a:off x="1879" y="1389"/>
              <a:ext cx="249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fa-IR" altLang="en-US"/>
                <a:t>+</a:t>
              </a:r>
              <a:endParaRPr lang="en-US" altLang="en-US"/>
            </a:p>
          </p:txBody>
        </p:sp>
        <p:sp>
          <p:nvSpPr>
            <p:cNvPr id="234517" name="Rectangle 25"/>
            <p:cNvSpPr>
              <a:spLocks noChangeArrowheads="1"/>
            </p:cNvSpPr>
            <p:nvPr/>
          </p:nvSpPr>
          <p:spPr bwMode="auto">
            <a:xfrm>
              <a:off x="1879" y="1546"/>
              <a:ext cx="249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fa-IR" altLang="en-US"/>
                <a:t>+</a:t>
              </a:r>
              <a:endParaRPr lang="en-US" altLang="en-US"/>
            </a:p>
          </p:txBody>
        </p:sp>
        <p:sp>
          <p:nvSpPr>
            <p:cNvPr id="234518" name="Rectangle 26"/>
            <p:cNvSpPr>
              <a:spLocks noChangeArrowheads="1"/>
            </p:cNvSpPr>
            <p:nvPr/>
          </p:nvSpPr>
          <p:spPr bwMode="auto">
            <a:xfrm>
              <a:off x="1879" y="1715"/>
              <a:ext cx="249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fa-IR" altLang="en-US"/>
                <a:t>+</a:t>
              </a:r>
              <a:endParaRPr lang="en-US" altLang="en-US"/>
            </a:p>
          </p:txBody>
        </p:sp>
        <p:sp>
          <p:nvSpPr>
            <p:cNvPr id="234519" name="Rectangle 27"/>
            <p:cNvSpPr>
              <a:spLocks noChangeArrowheads="1"/>
            </p:cNvSpPr>
            <p:nvPr/>
          </p:nvSpPr>
          <p:spPr bwMode="auto">
            <a:xfrm>
              <a:off x="1879" y="1894"/>
              <a:ext cx="249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fa-IR" altLang="en-US"/>
                <a:t>+</a:t>
              </a:r>
              <a:endParaRPr lang="en-US" altLang="en-US"/>
            </a:p>
          </p:txBody>
        </p:sp>
        <p:sp>
          <p:nvSpPr>
            <p:cNvPr id="234520" name="Rectangle 28"/>
            <p:cNvSpPr>
              <a:spLocks noChangeArrowheads="1"/>
            </p:cNvSpPr>
            <p:nvPr/>
          </p:nvSpPr>
          <p:spPr bwMode="auto">
            <a:xfrm>
              <a:off x="1879" y="2048"/>
              <a:ext cx="249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fa-IR" altLang="en-US"/>
                <a:t>+</a:t>
              </a:r>
              <a:endParaRPr lang="en-US" altLang="en-US"/>
            </a:p>
          </p:txBody>
        </p:sp>
        <p:sp>
          <p:nvSpPr>
            <p:cNvPr id="234521" name="Rectangle 29"/>
            <p:cNvSpPr>
              <a:spLocks noChangeArrowheads="1"/>
            </p:cNvSpPr>
            <p:nvPr/>
          </p:nvSpPr>
          <p:spPr bwMode="auto">
            <a:xfrm>
              <a:off x="2233" y="1050"/>
              <a:ext cx="192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fa-IR" altLang="en-US"/>
                <a:t>-</a:t>
              </a:r>
              <a:endParaRPr lang="en-US" altLang="en-US"/>
            </a:p>
          </p:txBody>
        </p:sp>
        <p:sp>
          <p:nvSpPr>
            <p:cNvPr id="234522" name="Rectangle 30"/>
            <p:cNvSpPr>
              <a:spLocks noChangeArrowheads="1"/>
            </p:cNvSpPr>
            <p:nvPr/>
          </p:nvSpPr>
          <p:spPr bwMode="auto">
            <a:xfrm>
              <a:off x="2234" y="1216"/>
              <a:ext cx="192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fa-IR" altLang="en-US"/>
                <a:t>-</a:t>
              </a:r>
              <a:endParaRPr lang="en-US" altLang="en-US"/>
            </a:p>
          </p:txBody>
        </p:sp>
        <p:sp>
          <p:nvSpPr>
            <p:cNvPr id="234523" name="Rectangle 31"/>
            <p:cNvSpPr>
              <a:spLocks noChangeArrowheads="1"/>
            </p:cNvSpPr>
            <p:nvPr/>
          </p:nvSpPr>
          <p:spPr bwMode="auto">
            <a:xfrm>
              <a:off x="2234" y="1389"/>
              <a:ext cx="192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fa-IR" altLang="en-US"/>
                <a:t>-</a:t>
              </a:r>
              <a:endParaRPr lang="en-US" altLang="en-US"/>
            </a:p>
          </p:txBody>
        </p:sp>
        <p:sp>
          <p:nvSpPr>
            <p:cNvPr id="234524" name="Rectangle 32"/>
            <p:cNvSpPr>
              <a:spLocks noChangeArrowheads="1"/>
            </p:cNvSpPr>
            <p:nvPr/>
          </p:nvSpPr>
          <p:spPr bwMode="auto">
            <a:xfrm>
              <a:off x="2234" y="1546"/>
              <a:ext cx="192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fa-IR" altLang="en-US"/>
                <a:t>-</a:t>
              </a:r>
              <a:endParaRPr lang="en-US" altLang="en-US"/>
            </a:p>
          </p:txBody>
        </p:sp>
        <p:sp>
          <p:nvSpPr>
            <p:cNvPr id="234525" name="Rectangle 33"/>
            <p:cNvSpPr>
              <a:spLocks noChangeArrowheads="1"/>
            </p:cNvSpPr>
            <p:nvPr/>
          </p:nvSpPr>
          <p:spPr bwMode="auto">
            <a:xfrm>
              <a:off x="2234" y="1715"/>
              <a:ext cx="192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fa-IR" altLang="en-US"/>
                <a:t>-</a:t>
              </a:r>
              <a:endParaRPr lang="en-US" altLang="en-US"/>
            </a:p>
          </p:txBody>
        </p:sp>
        <p:sp>
          <p:nvSpPr>
            <p:cNvPr id="234526" name="Rectangle 34"/>
            <p:cNvSpPr>
              <a:spLocks noChangeArrowheads="1"/>
            </p:cNvSpPr>
            <p:nvPr/>
          </p:nvSpPr>
          <p:spPr bwMode="auto">
            <a:xfrm>
              <a:off x="2234" y="1894"/>
              <a:ext cx="192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fa-IR" altLang="en-US"/>
                <a:t>-</a:t>
              </a:r>
              <a:endParaRPr lang="en-US" altLang="en-US"/>
            </a:p>
          </p:txBody>
        </p:sp>
        <p:sp>
          <p:nvSpPr>
            <p:cNvPr id="234527" name="Rectangle 35"/>
            <p:cNvSpPr>
              <a:spLocks noChangeArrowheads="1"/>
            </p:cNvSpPr>
            <p:nvPr/>
          </p:nvSpPr>
          <p:spPr bwMode="auto">
            <a:xfrm>
              <a:off x="2234" y="2048"/>
              <a:ext cx="192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fa-IR" altLang="en-US"/>
                <a:t>-</a:t>
              </a:r>
              <a:endParaRPr lang="en-US" altLang="en-US"/>
            </a:p>
          </p:txBody>
        </p:sp>
        <p:sp>
          <p:nvSpPr>
            <p:cNvPr id="234528" name="Rectangle 36"/>
            <p:cNvSpPr>
              <a:spLocks noChangeArrowheads="1"/>
            </p:cNvSpPr>
            <p:nvPr/>
          </p:nvSpPr>
          <p:spPr bwMode="auto">
            <a:xfrm>
              <a:off x="3090" y="1050"/>
              <a:ext cx="192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fa-IR" altLang="en-US"/>
                <a:t>-</a:t>
              </a:r>
              <a:endParaRPr lang="en-US" altLang="en-US"/>
            </a:p>
          </p:txBody>
        </p:sp>
        <p:sp>
          <p:nvSpPr>
            <p:cNvPr id="234529" name="Rectangle 37"/>
            <p:cNvSpPr>
              <a:spLocks noChangeArrowheads="1"/>
            </p:cNvSpPr>
            <p:nvPr/>
          </p:nvSpPr>
          <p:spPr bwMode="auto">
            <a:xfrm>
              <a:off x="3091" y="1216"/>
              <a:ext cx="192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fa-IR" altLang="en-US"/>
                <a:t>-</a:t>
              </a:r>
              <a:endParaRPr lang="en-US" altLang="en-US"/>
            </a:p>
          </p:txBody>
        </p:sp>
        <p:sp>
          <p:nvSpPr>
            <p:cNvPr id="234530" name="Rectangle 38"/>
            <p:cNvSpPr>
              <a:spLocks noChangeArrowheads="1"/>
            </p:cNvSpPr>
            <p:nvPr/>
          </p:nvSpPr>
          <p:spPr bwMode="auto">
            <a:xfrm>
              <a:off x="3091" y="1389"/>
              <a:ext cx="192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fa-IR" altLang="en-US"/>
                <a:t>-</a:t>
              </a:r>
              <a:endParaRPr lang="en-US" altLang="en-US"/>
            </a:p>
          </p:txBody>
        </p:sp>
        <p:sp>
          <p:nvSpPr>
            <p:cNvPr id="234531" name="Rectangle 39"/>
            <p:cNvSpPr>
              <a:spLocks noChangeArrowheads="1"/>
            </p:cNvSpPr>
            <p:nvPr/>
          </p:nvSpPr>
          <p:spPr bwMode="auto">
            <a:xfrm>
              <a:off x="3091" y="1546"/>
              <a:ext cx="192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fa-IR" altLang="en-US"/>
                <a:t>-</a:t>
              </a:r>
              <a:endParaRPr lang="en-US" altLang="en-US"/>
            </a:p>
          </p:txBody>
        </p:sp>
        <p:sp>
          <p:nvSpPr>
            <p:cNvPr id="234532" name="Rectangle 40"/>
            <p:cNvSpPr>
              <a:spLocks noChangeArrowheads="1"/>
            </p:cNvSpPr>
            <p:nvPr/>
          </p:nvSpPr>
          <p:spPr bwMode="auto">
            <a:xfrm>
              <a:off x="3091" y="1715"/>
              <a:ext cx="192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fa-IR" altLang="en-US"/>
                <a:t>-</a:t>
              </a:r>
              <a:endParaRPr lang="en-US" altLang="en-US"/>
            </a:p>
          </p:txBody>
        </p:sp>
        <p:sp>
          <p:nvSpPr>
            <p:cNvPr id="234533" name="Rectangle 41"/>
            <p:cNvSpPr>
              <a:spLocks noChangeArrowheads="1"/>
            </p:cNvSpPr>
            <p:nvPr/>
          </p:nvSpPr>
          <p:spPr bwMode="auto">
            <a:xfrm>
              <a:off x="3091" y="1894"/>
              <a:ext cx="192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fa-IR" altLang="en-US"/>
                <a:t>-</a:t>
              </a:r>
              <a:endParaRPr lang="en-US" altLang="en-US"/>
            </a:p>
          </p:txBody>
        </p:sp>
        <p:sp>
          <p:nvSpPr>
            <p:cNvPr id="234534" name="Rectangle 42"/>
            <p:cNvSpPr>
              <a:spLocks noChangeArrowheads="1"/>
            </p:cNvSpPr>
            <p:nvPr/>
          </p:nvSpPr>
          <p:spPr bwMode="auto">
            <a:xfrm>
              <a:off x="3091" y="2048"/>
              <a:ext cx="192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fa-IR" altLang="en-US"/>
                <a:t>-</a:t>
              </a:r>
              <a:endParaRPr lang="en-US" altLang="en-US"/>
            </a:p>
          </p:txBody>
        </p:sp>
        <p:sp>
          <p:nvSpPr>
            <p:cNvPr id="234535" name="Line 43"/>
            <p:cNvSpPr>
              <a:spLocks noChangeShapeType="1"/>
            </p:cNvSpPr>
            <p:nvPr/>
          </p:nvSpPr>
          <p:spPr bwMode="auto">
            <a:xfrm>
              <a:off x="2440" y="1706"/>
              <a:ext cx="273" cy="0"/>
            </a:xfrm>
            <a:prstGeom prst="line">
              <a:avLst/>
            </a:prstGeom>
            <a:noFill/>
            <a:ln w="19050" cap="sq">
              <a:solidFill>
                <a:srgbClr val="000000"/>
              </a:solidFill>
              <a:round/>
              <a:headEnd type="none" w="lg" len="lg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4536" name="Line 44"/>
            <p:cNvSpPr>
              <a:spLocks noChangeShapeType="1"/>
            </p:cNvSpPr>
            <p:nvPr/>
          </p:nvSpPr>
          <p:spPr bwMode="auto">
            <a:xfrm rot="10800000" flipH="1">
              <a:off x="2381" y="2523"/>
              <a:ext cx="454" cy="0"/>
            </a:xfrm>
            <a:prstGeom prst="line">
              <a:avLst/>
            </a:prstGeom>
            <a:noFill/>
            <a:ln w="28575" cap="sq">
              <a:solidFill>
                <a:srgbClr val="000000"/>
              </a:solidFill>
              <a:round/>
              <a:headEnd type="none" w="lg" len="lg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74006285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0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50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50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50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880"/>
                            </p:stCondLst>
                            <p:childTnLst>
                              <p:par>
                                <p:cTn id="11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0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50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50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503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50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0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9502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9502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9502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4200"/>
                            </p:stCondLst>
                            <p:childTnLst>
                              <p:par>
                                <p:cTn id="2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0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502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502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0275" grpId="0" build="p"/>
      <p:bldP spid="95027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1314" name="Picture 18" descr="12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60000">
            <a:off x="2063750" y="2205039"/>
            <a:ext cx="2717800" cy="282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512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08214" y="476251"/>
            <a:ext cx="7773987" cy="1008063"/>
          </a:xfrm>
        </p:spPr>
        <p:txBody>
          <a:bodyPr/>
          <a:lstStyle/>
          <a:p>
            <a:pPr marL="0" indent="0" algn="just">
              <a:buNone/>
            </a:pPr>
            <a:r>
              <a:rPr lang="fa-IR" altLang="en-US" smtClean="0"/>
              <a:t>اگر </a:t>
            </a:r>
            <a:r>
              <a:rPr lang="en-US" altLang="en-US" smtClean="0">
                <a:solidFill>
                  <a:srgbClr val="000000"/>
                </a:solidFill>
              </a:rPr>
              <a:t>q</a:t>
            </a:r>
            <a:r>
              <a:rPr lang="fa-IR" altLang="en-US" smtClean="0"/>
              <a:t> بار روي هر صفحۀ خازن و </a:t>
            </a:r>
            <a:r>
              <a:rPr lang="en-US" altLang="en-US" smtClean="0">
                <a:solidFill>
                  <a:srgbClr val="000000"/>
                </a:solidFill>
              </a:rPr>
              <a:t>q</a:t>
            </a:r>
            <a:r>
              <a:rPr lang="en-US" altLang="en-US" smtClean="0">
                <a:solidFill>
                  <a:srgbClr val="000000"/>
                </a:solidFill>
                <a:cs typeface="Times New Roman" panose="02020603050405020304" pitchFamily="18" charset="0"/>
              </a:rPr>
              <a:t>'</a:t>
            </a:r>
            <a:r>
              <a:rPr lang="fa-IR" altLang="en-US" smtClean="0"/>
              <a:t> بار القايي در اثر قرار دادن عايقي با ضريب </a:t>
            </a:r>
            <a:r>
              <a:rPr lang="en-US" altLang="en-US" smtClean="0">
                <a:solidFill>
                  <a:srgbClr val="000000"/>
                </a:solidFill>
              </a:rPr>
              <a:t>k</a:t>
            </a:r>
            <a:r>
              <a:rPr lang="fa-IR" altLang="en-US" smtClean="0"/>
              <a:t> بين صفحات باشد ، رابطۀ </a:t>
            </a:r>
            <a:r>
              <a:rPr lang="en-US" altLang="en-US" smtClean="0"/>
              <a:t> </a:t>
            </a:r>
            <a:r>
              <a:rPr lang="en-US" altLang="en-US" smtClean="0">
                <a:solidFill>
                  <a:srgbClr val="000000"/>
                </a:solidFill>
              </a:rPr>
              <a:t>q</a:t>
            </a:r>
            <a:r>
              <a:rPr lang="fa-IR" altLang="en-US" smtClean="0"/>
              <a:t>و </a:t>
            </a:r>
            <a:r>
              <a:rPr lang="en-US" altLang="en-US" smtClean="0">
                <a:solidFill>
                  <a:srgbClr val="000000"/>
                </a:solidFill>
              </a:rPr>
              <a:t>q</a:t>
            </a:r>
            <a:r>
              <a:rPr lang="en-US" altLang="en-US" smtClean="0">
                <a:solidFill>
                  <a:srgbClr val="000000"/>
                </a:solidFill>
                <a:cs typeface="Times New Roman" panose="02020603050405020304" pitchFamily="18" charset="0"/>
              </a:rPr>
              <a:t>'</a:t>
            </a:r>
            <a:r>
              <a:rPr lang="fa-IR" altLang="en-US" smtClean="0"/>
              <a:t> چگونه است؟ </a:t>
            </a:r>
            <a:endParaRPr lang="en-US" altLang="en-US" smtClean="0"/>
          </a:p>
        </p:txBody>
      </p:sp>
      <p:graphicFrame>
        <p:nvGraphicFramePr>
          <p:cNvPr id="951300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4941888" y="2289176"/>
          <a:ext cx="2392362" cy="1084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0" name="Equation" r:id="rId4" imgW="952087" imgH="431613" progId="Equation.3">
                  <p:embed/>
                </p:oleObj>
              </mc:Choice>
              <mc:Fallback>
                <p:oleObj name="Equation" r:id="rId4" imgW="952087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1888" y="2289176"/>
                        <a:ext cx="2392362" cy="1084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1303" name="Object 7"/>
          <p:cNvGraphicFramePr>
            <a:graphicFrameLocks noChangeAspect="1"/>
          </p:cNvGraphicFramePr>
          <p:nvPr>
            <p:ph sz="quarter" idx="3"/>
          </p:nvPr>
        </p:nvGraphicFramePr>
        <p:xfrm>
          <a:off x="7334251" y="2303463"/>
          <a:ext cx="1801813" cy="1039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1" name="Equation" r:id="rId6" imgW="748975" imgH="431613" progId="Equation.3">
                  <p:embed/>
                </p:oleObj>
              </mc:Choice>
              <mc:Fallback>
                <p:oleObj name="Equation" r:id="rId6" imgW="748975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34251" y="2303463"/>
                        <a:ext cx="1801813" cy="1039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1306" name="Object 10"/>
          <p:cNvGraphicFramePr>
            <a:graphicFrameLocks noChangeAspect="1"/>
          </p:cNvGraphicFramePr>
          <p:nvPr/>
        </p:nvGraphicFramePr>
        <p:xfrm>
          <a:off x="4943476" y="3573463"/>
          <a:ext cx="3097213" cy="1065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2" name="Equation" r:id="rId8" imgW="1257300" imgH="431800" progId="Equation.3">
                  <p:embed/>
                </p:oleObj>
              </mc:Choice>
              <mc:Fallback>
                <p:oleObj name="Equation" r:id="rId8" imgW="12573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3476" y="3573463"/>
                        <a:ext cx="3097213" cy="1065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1307" name="Object 11"/>
          <p:cNvGraphicFramePr>
            <a:graphicFrameLocks noChangeAspect="1"/>
          </p:cNvGraphicFramePr>
          <p:nvPr/>
        </p:nvGraphicFramePr>
        <p:xfrm>
          <a:off x="8040688" y="3571875"/>
          <a:ext cx="2195512" cy="1023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3" name="Equation" r:id="rId10" imgW="927100" imgH="431800" progId="Equation.3">
                  <p:embed/>
                </p:oleObj>
              </mc:Choice>
              <mc:Fallback>
                <p:oleObj name="Equation" r:id="rId10" imgW="9271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40688" y="3571875"/>
                        <a:ext cx="2195512" cy="1023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1308" name="Object 12"/>
          <p:cNvGraphicFramePr>
            <a:graphicFrameLocks noChangeAspect="1"/>
          </p:cNvGraphicFramePr>
          <p:nvPr/>
        </p:nvGraphicFramePr>
        <p:xfrm>
          <a:off x="4930776" y="5008563"/>
          <a:ext cx="1223963" cy="1084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4" name="Equation" r:id="rId12" imgW="444307" imgH="393529" progId="Equation.3">
                  <p:embed/>
                </p:oleObj>
              </mc:Choice>
              <mc:Fallback>
                <p:oleObj name="Equation" r:id="rId12" imgW="444307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0776" y="5008563"/>
                        <a:ext cx="1223963" cy="1084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1309" name="Object 13"/>
          <p:cNvGraphicFramePr>
            <a:graphicFrameLocks noChangeAspect="1"/>
          </p:cNvGraphicFramePr>
          <p:nvPr/>
        </p:nvGraphicFramePr>
        <p:xfrm>
          <a:off x="6226176" y="4999038"/>
          <a:ext cx="2663825" cy="1174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5" name="Equation" r:id="rId14" imgW="977900" imgH="431800" progId="Equation.3">
                  <p:embed/>
                </p:oleObj>
              </mc:Choice>
              <mc:Fallback>
                <p:oleObj name="Equation" r:id="rId14" imgW="9779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6176" y="4999038"/>
                        <a:ext cx="2663825" cy="1174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1612316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51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51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51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3560"/>
                            </p:stCondLst>
                            <p:childTnLst>
                              <p:par>
                                <p:cTn id="11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51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51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513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51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513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51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51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800" decel="100000"/>
                                        <p:tgtEl>
                                          <p:spTgt spid="9513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9513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9513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9513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513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513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5130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5130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51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800" decel="100000"/>
                                        <p:tgtEl>
                                          <p:spTgt spid="9513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95130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9513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951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513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51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9513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951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951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9513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9513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8213" y="646113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قانون گاوس براي خازن داراي عايق </a:t>
            </a:r>
            <a:endParaRPr lang="en-US" altLang="en-US" smtClean="0"/>
          </a:p>
        </p:txBody>
      </p:sp>
      <p:sp>
        <p:nvSpPr>
          <p:cNvPr id="9523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08213" y="1943101"/>
            <a:ext cx="7847012" cy="549275"/>
          </a:xfrm>
        </p:spPr>
        <p:txBody>
          <a:bodyPr/>
          <a:lstStyle/>
          <a:p>
            <a:pPr marL="0" indent="0">
              <a:buNone/>
            </a:pPr>
            <a:r>
              <a:rPr lang="fa-IR" altLang="en-US" sz="2400"/>
              <a:t> </a:t>
            </a:r>
            <a:r>
              <a:rPr lang="fa-IR" altLang="en-US" smtClean="0"/>
              <a:t>وقتي خازن داراي عايق باشد ، بنابر قانون گاوس داريم </a:t>
            </a:r>
            <a:endParaRPr lang="en-US" altLang="en-US" smtClean="0"/>
          </a:p>
        </p:txBody>
      </p:sp>
      <p:graphicFrame>
        <p:nvGraphicFramePr>
          <p:cNvPr id="952324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3287713" y="3133726"/>
          <a:ext cx="2519362" cy="100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4" name="Equation" r:id="rId3" imgW="1079032" imgH="431613" progId="Equation.3">
                  <p:embed/>
                </p:oleObj>
              </mc:Choice>
              <mc:Fallback>
                <p:oleObj name="Equation" r:id="rId3" imgW="1079032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7713" y="3133726"/>
                        <a:ext cx="2519362" cy="1008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2326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3817939" y="4429125"/>
          <a:ext cx="2016125" cy="1087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5" name="Equation" r:id="rId5" imgW="799753" imgH="431613" progId="Equation.3">
                  <p:embed/>
                </p:oleObj>
              </mc:Choice>
              <mc:Fallback>
                <p:oleObj name="Equation" r:id="rId5" imgW="799753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7939" y="4429125"/>
                        <a:ext cx="2016125" cy="1087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2328" name="Object 8"/>
          <p:cNvGraphicFramePr>
            <a:graphicFrameLocks noChangeAspect="1"/>
          </p:cNvGraphicFramePr>
          <p:nvPr/>
        </p:nvGraphicFramePr>
        <p:xfrm>
          <a:off x="6426201" y="3865564"/>
          <a:ext cx="2879725" cy="1125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6" name="Equation" r:id="rId7" imgW="1104900" imgH="431800" progId="Equation.3">
                  <p:embed/>
                </p:oleObj>
              </mc:Choice>
              <mc:Fallback>
                <p:oleObj name="Equation" r:id="rId7" imgW="11049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6201" y="3865564"/>
                        <a:ext cx="2879725" cy="1125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52329" name="AutoShape 9"/>
          <p:cNvSpPr>
            <a:spLocks/>
          </p:cNvSpPr>
          <p:nvPr/>
        </p:nvSpPr>
        <p:spPr bwMode="auto">
          <a:xfrm>
            <a:off x="5922963" y="3319464"/>
            <a:ext cx="360362" cy="2160587"/>
          </a:xfrm>
          <a:prstGeom prst="rightBrace">
            <a:avLst>
              <a:gd name="adj1" fmla="val 49963"/>
              <a:gd name="adj2" fmla="val 50000"/>
            </a:avLst>
          </a:prstGeom>
          <a:noFill/>
          <a:ln w="28575" cap="sq">
            <a:solidFill>
              <a:srgbClr val="000000"/>
            </a:solidFill>
            <a:round/>
            <a:headEnd type="non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9pPr>
          </a:lstStyle>
          <a:p>
            <a:pPr algn="ctr" rtl="0">
              <a:spcBef>
                <a:spcPct val="0"/>
              </a:spcBef>
              <a:buClrTx/>
              <a:buFontTx/>
              <a:buNone/>
            </a:pPr>
            <a:endParaRPr lang="fa-IR" altLang="fa-IR"/>
          </a:p>
        </p:txBody>
      </p:sp>
    </p:spTree>
    <p:extLst>
      <p:ext uri="{BB962C8B-B14F-4D97-AF65-F5344CB8AC3E}">
        <p14:creationId xmlns:p14="http://schemas.microsoft.com/office/powerpoint/2010/main" val="24051235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9523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9523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952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952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52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52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952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952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952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680"/>
                            </p:stCondLst>
                            <p:childTnLst>
                              <p:par>
                                <p:cTn id="2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523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52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52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523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52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52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523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523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523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52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5232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5232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52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22" grpId="0"/>
      <p:bldP spid="95232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33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71713" y="1150938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انرژي ذخيره شده در خازن : </a:t>
            </a:r>
            <a:endParaRPr lang="en-US" altLang="en-US" smtClean="0"/>
          </a:p>
        </p:txBody>
      </p:sp>
      <p:sp>
        <p:nvSpPr>
          <p:cNvPr id="953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8214" y="2879726"/>
            <a:ext cx="7773987" cy="1412875"/>
          </a:xfrm>
        </p:spPr>
        <p:txBody>
          <a:bodyPr/>
          <a:lstStyle/>
          <a:p>
            <a:pPr marL="0" indent="0" algn="just">
              <a:buNone/>
            </a:pPr>
            <a:r>
              <a:rPr lang="fa-IR" altLang="en-US" smtClean="0"/>
              <a:t> با شارژ خازن مقداري انرژي در آن ذخيره مي‌شود كه برابر كار لازم براي شارژ كردن آن است اين انرژي را با تخليهء خازن دوباره مي‌توان به دست آورد . 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719336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9533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9533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953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953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53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53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953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953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953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3346" grpId="0"/>
      <p:bldP spid="953347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43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71713" y="765175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رابطه براي انرژي ذخيره شده در خازن </a:t>
            </a:r>
            <a:endParaRPr lang="en-US" altLang="en-US" smtClean="0"/>
          </a:p>
        </p:txBody>
      </p:sp>
      <p:sp>
        <p:nvSpPr>
          <p:cNvPr id="9543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79639" y="2303464"/>
            <a:ext cx="7991475" cy="1989137"/>
          </a:xfrm>
        </p:spPr>
        <p:txBody>
          <a:bodyPr/>
          <a:lstStyle/>
          <a:p>
            <a:pPr marL="87313" indent="0" algn="just">
              <a:buNone/>
            </a:pPr>
            <a:r>
              <a:rPr lang="fa-IR" altLang="en-US" smtClean="0"/>
              <a:t>اگر فرض كنيم </a:t>
            </a:r>
            <a:r>
              <a:rPr lang="en-US" altLang="en-US" smtClean="0"/>
              <a:t>q</a:t>
            </a:r>
            <a:r>
              <a:rPr lang="en-US" altLang="en-US" smtClean="0">
                <a:cs typeface="Times New Roman" panose="02020603050405020304" pitchFamily="18" charset="0"/>
              </a:rPr>
              <a:t>'</a:t>
            </a:r>
            <a:r>
              <a:rPr lang="fa-IR" altLang="en-US" smtClean="0"/>
              <a:t> بار انتقالي در زمان </a:t>
            </a:r>
            <a:r>
              <a:rPr lang="en-US" altLang="en-US" smtClean="0"/>
              <a:t>t</a:t>
            </a:r>
            <a:r>
              <a:rPr lang="fa-IR" altLang="en-US" smtClean="0"/>
              <a:t> از صفحه‌اي به صفحۀ ديگر و </a:t>
            </a:r>
            <a:r>
              <a:rPr lang="en-US" altLang="en-US" smtClean="0"/>
              <a:t>C</a:t>
            </a:r>
            <a:r>
              <a:rPr lang="fa-IR" altLang="en-US" smtClean="0"/>
              <a:t> ظرفيت خازن باشد ، در اين لحظه اختلاف پتانسيل </a:t>
            </a:r>
            <a:r>
              <a:rPr lang="en-US" altLang="en-US" smtClean="0"/>
              <a:t>V = </a:t>
            </a:r>
            <a:r>
              <a:rPr lang="en-US" altLang="en-US" sz="3600" baseline="30000"/>
              <a:t>q</a:t>
            </a:r>
            <a:r>
              <a:rPr lang="en-US" altLang="en-US" sz="3600" baseline="30000">
                <a:cs typeface="Times New Roman" panose="02020603050405020304" pitchFamily="18" charset="0"/>
              </a:rPr>
              <a:t>'</a:t>
            </a:r>
            <a:r>
              <a:rPr lang="en-US" altLang="en-US" sz="3600">
                <a:cs typeface="Times New Roman" panose="02020603050405020304" pitchFamily="18" charset="0"/>
              </a:rPr>
              <a:t>⁄</a:t>
            </a:r>
            <a:r>
              <a:rPr lang="en-US" altLang="en-US" sz="3600" baseline="-25000">
                <a:cs typeface="Times New Roman" panose="02020603050405020304" pitchFamily="18" charset="0"/>
              </a:rPr>
              <a:t>c</a:t>
            </a:r>
            <a:r>
              <a:rPr lang="fa-IR" altLang="en-US" smtClean="0"/>
              <a:t> مي‌باشد ، حال اگر در زمان </a:t>
            </a:r>
            <a:r>
              <a:rPr lang="en-US" altLang="en-US" smtClean="0"/>
              <a:t>t</a:t>
            </a:r>
            <a:r>
              <a:rPr lang="fa-IR" altLang="en-US" smtClean="0"/>
              <a:t> بار </a:t>
            </a:r>
            <a:r>
              <a:rPr lang="en-US" altLang="en-US" smtClean="0"/>
              <a:t>dq</a:t>
            </a:r>
            <a:r>
              <a:rPr lang="en-US" altLang="en-US" smtClean="0">
                <a:cs typeface="Times New Roman" panose="02020603050405020304" pitchFamily="18" charset="0"/>
              </a:rPr>
              <a:t>'</a:t>
            </a:r>
            <a:r>
              <a:rPr lang="fa-IR" altLang="en-US" smtClean="0"/>
              <a:t> تحت اين اختلاف پتانسيل تغيير مكان يابد ، كار لازم عبارت است از : </a:t>
            </a:r>
            <a:endParaRPr lang="en-US" altLang="en-US" smtClean="0"/>
          </a:p>
        </p:txBody>
      </p:sp>
      <p:graphicFrame>
        <p:nvGraphicFramePr>
          <p:cNvPr id="954372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2338388" y="4940301"/>
          <a:ext cx="3167062" cy="96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8" name="Equation" r:id="rId3" imgW="1295400" imgH="393700" progId="Equation.3">
                  <p:embed/>
                </p:oleObj>
              </mc:Choice>
              <mc:Fallback>
                <p:oleObj name="Equation" r:id="rId3" imgW="12954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8388" y="4940301"/>
                        <a:ext cx="3167062" cy="962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4374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5534025" y="4740275"/>
          <a:ext cx="4464050" cy="1352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9" name="Equation" r:id="rId5" imgW="1803400" imgH="546100" progId="Equation.3">
                  <p:embed/>
                </p:oleObj>
              </mc:Choice>
              <mc:Fallback>
                <p:oleObj name="Equation" r:id="rId5" imgW="1803400" imgH="546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34025" y="4740275"/>
                        <a:ext cx="4464050" cy="1352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1282750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9543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9543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954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954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54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54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954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954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954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7840"/>
                            </p:stCondLst>
                            <p:childTnLst>
                              <p:par>
                                <p:cTn id="2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543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54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54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5437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5437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543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4370" grpId="0"/>
      <p:bldP spid="95437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92580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2351089" y="944564"/>
          <a:ext cx="1584325" cy="1044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3" imgW="596641" imgH="393529" progId="Equation.3">
                  <p:embed/>
                </p:oleObj>
              </mc:Choice>
              <mc:Fallback>
                <p:oleObj name="Equation" r:id="rId3" imgW="596641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1089" y="944564"/>
                        <a:ext cx="1584325" cy="1044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92583" name="Object 7"/>
          <p:cNvGraphicFramePr>
            <a:graphicFrameLocks noChangeAspect="1"/>
          </p:cNvGraphicFramePr>
          <p:nvPr>
            <p:ph sz="quarter" idx="3"/>
          </p:nvPr>
        </p:nvGraphicFramePr>
        <p:xfrm>
          <a:off x="2351089" y="2087564"/>
          <a:ext cx="1728787" cy="1011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5" imgW="672808" imgH="393529" progId="Equation.3">
                  <p:embed/>
                </p:oleObj>
              </mc:Choice>
              <mc:Fallback>
                <p:oleObj name="Equation" r:id="rId5" imgW="672808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1089" y="2087564"/>
                        <a:ext cx="1728787" cy="1011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92586" name="Object 10"/>
          <p:cNvGraphicFramePr>
            <a:graphicFrameLocks noChangeAspect="1"/>
          </p:cNvGraphicFramePr>
          <p:nvPr/>
        </p:nvGraphicFramePr>
        <p:xfrm>
          <a:off x="2351089" y="3319463"/>
          <a:ext cx="3240087" cy="103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7" imgW="1231366" imgH="393529" progId="Equation.3">
                  <p:embed/>
                </p:oleObj>
              </mc:Choice>
              <mc:Fallback>
                <p:oleObj name="Equation" r:id="rId7" imgW="1231366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1089" y="3319463"/>
                        <a:ext cx="3240087" cy="1035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92587" name="Object 11"/>
          <p:cNvGraphicFramePr>
            <a:graphicFrameLocks noChangeAspect="1"/>
          </p:cNvGraphicFramePr>
          <p:nvPr/>
        </p:nvGraphicFramePr>
        <p:xfrm>
          <a:off x="2365375" y="4813301"/>
          <a:ext cx="2808288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9" imgW="1053643" imgH="215806" progId="Equation.3">
                  <p:embed/>
                </p:oleObj>
              </mc:Choice>
              <mc:Fallback>
                <p:oleObj name="Equation" r:id="rId9" imgW="1053643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5375" y="4813301"/>
                        <a:ext cx="2808288" cy="576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92588" name="Object 12"/>
          <p:cNvGraphicFramePr>
            <a:graphicFrameLocks noChangeAspect="1"/>
          </p:cNvGraphicFramePr>
          <p:nvPr/>
        </p:nvGraphicFramePr>
        <p:xfrm>
          <a:off x="5173664" y="5495926"/>
          <a:ext cx="1800225" cy="601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11" imgW="647419" imgH="215806" progId="Equation.3">
                  <p:embed/>
                </p:oleObj>
              </mc:Choice>
              <mc:Fallback>
                <p:oleObj name="Equation" r:id="rId11" imgW="647419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3664" y="5495926"/>
                        <a:ext cx="1800225" cy="601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2589" name="Rectangle 13"/>
          <p:cNvSpPr>
            <a:spLocks noChangeArrowheads="1"/>
          </p:cNvSpPr>
          <p:nvPr/>
        </p:nvSpPr>
        <p:spPr bwMode="auto">
          <a:xfrm>
            <a:off x="7862889" y="1139825"/>
            <a:ext cx="213552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9pPr>
          </a:lstStyle>
          <a:p>
            <a:pPr algn="l" eaLnBrk="1" hangingPunct="1">
              <a:buFontTx/>
              <a:buNone/>
            </a:pPr>
            <a:r>
              <a:rPr lang="fa-IR" altLang="en-US"/>
              <a:t>پتانسيل كرۀ (1):</a:t>
            </a:r>
          </a:p>
        </p:txBody>
      </p:sp>
      <p:sp>
        <p:nvSpPr>
          <p:cNvPr id="792590" name="Rectangle 14"/>
          <p:cNvSpPr>
            <a:spLocks noChangeArrowheads="1"/>
          </p:cNvSpPr>
          <p:nvPr/>
        </p:nvSpPr>
        <p:spPr bwMode="auto">
          <a:xfrm>
            <a:off x="7939089" y="2276475"/>
            <a:ext cx="203613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9pPr>
          </a:lstStyle>
          <a:p>
            <a:pPr algn="l" eaLnBrk="1" hangingPunct="1">
              <a:buFontTx/>
              <a:buNone/>
            </a:pPr>
            <a:r>
              <a:rPr lang="fa-IR" altLang="en-US"/>
              <a:t>پتانسيل كرۀ(2):</a:t>
            </a:r>
          </a:p>
        </p:txBody>
      </p:sp>
      <p:sp>
        <p:nvSpPr>
          <p:cNvPr id="792591" name="Rectangle 15"/>
          <p:cNvSpPr>
            <a:spLocks noChangeArrowheads="1"/>
          </p:cNvSpPr>
          <p:nvPr/>
        </p:nvSpPr>
        <p:spPr bwMode="auto">
          <a:xfrm>
            <a:off x="6591300" y="3514725"/>
            <a:ext cx="340029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9pPr>
          </a:lstStyle>
          <a:p>
            <a:pPr algn="l" eaLnBrk="1" hangingPunct="1">
              <a:buFontTx/>
              <a:buNone/>
            </a:pPr>
            <a:r>
              <a:rPr lang="fa-IR" altLang="en-US"/>
              <a:t>اختلاف پتانسيل بين دو كره:</a:t>
            </a:r>
          </a:p>
        </p:txBody>
      </p:sp>
      <p:sp>
        <p:nvSpPr>
          <p:cNvPr id="792592" name="Rectangle 16"/>
          <p:cNvSpPr>
            <a:spLocks noChangeArrowheads="1"/>
          </p:cNvSpPr>
          <p:nvPr/>
        </p:nvSpPr>
        <p:spPr bwMode="auto">
          <a:xfrm>
            <a:off x="7537450" y="5473700"/>
            <a:ext cx="246574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9pPr>
          </a:lstStyle>
          <a:p>
            <a:pPr algn="l" eaLnBrk="1" hangingPunct="1">
              <a:buFontTx/>
              <a:buNone/>
            </a:pPr>
            <a:r>
              <a:rPr lang="fa-IR" altLang="en-US"/>
              <a:t>ظرفيت بين دو كره: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327017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2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925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925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925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2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925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92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92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2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7925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7925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7925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2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925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925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925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2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7925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7925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7925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920"/>
                            </p:stCondLst>
                            <p:childTnLst>
                              <p:par>
                                <p:cTn id="3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2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7925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92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92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2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25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9258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9258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925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2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80"/>
                                        <p:tgtEl>
                                          <p:spTgt spid="7925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80"/>
                                        <p:tgtEl>
                                          <p:spTgt spid="7925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80"/>
                                        <p:tgtEl>
                                          <p:spTgt spid="7925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id="5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2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7925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792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792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2589" grpId="0"/>
      <p:bldP spid="792590" grpId="0"/>
      <p:bldP spid="792591" grpId="0"/>
      <p:bldP spid="79259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3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71713" y="719138"/>
            <a:ext cx="8001000" cy="838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a-IR" altLang="en-US" smtClean="0"/>
              <a:t>روابط ديگر براي انرژي ذخيره شده در خازن : </a:t>
            </a:r>
            <a:endParaRPr lang="en-US" altLang="en-US" smtClean="0"/>
          </a:p>
        </p:txBody>
      </p:sp>
      <p:graphicFrame>
        <p:nvGraphicFramePr>
          <p:cNvPr id="955396" name="Object 4"/>
          <p:cNvGraphicFramePr>
            <a:graphicFrameLocks noChangeAspect="1"/>
          </p:cNvGraphicFramePr>
          <p:nvPr>
            <p:ph sz="half" idx="1"/>
          </p:nvPr>
        </p:nvGraphicFramePr>
        <p:xfrm>
          <a:off x="2563814" y="3011489"/>
          <a:ext cx="1368425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2" name="Equation" r:id="rId3" imgW="494870" imgH="203024" progId="Equation.3">
                  <p:embed/>
                </p:oleObj>
              </mc:Choice>
              <mc:Fallback>
                <p:oleObj name="Equation" r:id="rId3" imgW="494870" imgH="2030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3814" y="3011489"/>
                        <a:ext cx="1368425" cy="561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5398" name="Object 6"/>
          <p:cNvGraphicFramePr>
            <a:graphicFrameLocks noChangeAspect="1"/>
          </p:cNvGraphicFramePr>
          <p:nvPr>
            <p:ph sz="half" idx="2"/>
          </p:nvPr>
        </p:nvGraphicFramePr>
        <p:xfrm>
          <a:off x="2495551" y="4973639"/>
          <a:ext cx="1471613" cy="1119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3" name="Equation" r:id="rId5" imgW="583947" imgH="444307" progId="Equation.3">
                  <p:embed/>
                </p:oleObj>
              </mc:Choice>
              <mc:Fallback>
                <p:oleObj name="Equation" r:id="rId5" imgW="583947" imgH="44430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5551" y="4973639"/>
                        <a:ext cx="1471613" cy="1119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5400" name="Object 8"/>
          <p:cNvGraphicFramePr>
            <a:graphicFrameLocks noChangeAspect="1"/>
          </p:cNvGraphicFramePr>
          <p:nvPr/>
        </p:nvGraphicFramePr>
        <p:xfrm>
          <a:off x="2351088" y="1500188"/>
          <a:ext cx="1581150" cy="1085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4" name="Equation" r:id="rId7" imgW="647419" imgH="444307" progId="Equation.3">
                  <p:embed/>
                </p:oleObj>
              </mc:Choice>
              <mc:Fallback>
                <p:oleObj name="Equation" r:id="rId7" imgW="647419" imgH="44430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1088" y="1500188"/>
                        <a:ext cx="1581150" cy="1085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5401" name="Object 9"/>
          <p:cNvGraphicFramePr>
            <a:graphicFrameLocks noChangeAspect="1"/>
          </p:cNvGraphicFramePr>
          <p:nvPr/>
        </p:nvGraphicFramePr>
        <p:xfrm>
          <a:off x="4478339" y="2105026"/>
          <a:ext cx="2109787" cy="96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5" name="Equation" r:id="rId9" imgW="863225" imgH="393529" progId="Equation.3">
                  <p:embed/>
                </p:oleObj>
              </mc:Choice>
              <mc:Fallback>
                <p:oleObj name="Equation" r:id="rId9" imgW="863225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8339" y="2105026"/>
                        <a:ext cx="2109787" cy="962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5402" name="Object 10"/>
          <p:cNvGraphicFramePr>
            <a:graphicFrameLocks noChangeAspect="1"/>
          </p:cNvGraphicFramePr>
          <p:nvPr/>
        </p:nvGraphicFramePr>
        <p:xfrm>
          <a:off x="2768601" y="3789363"/>
          <a:ext cx="1223963" cy="111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6" name="Equation" r:id="rId11" imgW="431613" imgH="393529" progId="Equation.3">
                  <p:embed/>
                </p:oleObj>
              </mc:Choice>
              <mc:Fallback>
                <p:oleObj name="Equation" r:id="rId11" imgW="431613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8601" y="3789363"/>
                        <a:ext cx="1223963" cy="1117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5403" name="Object 11"/>
          <p:cNvGraphicFramePr>
            <a:graphicFrameLocks noChangeAspect="1"/>
          </p:cNvGraphicFramePr>
          <p:nvPr/>
        </p:nvGraphicFramePr>
        <p:xfrm>
          <a:off x="4583114" y="4508501"/>
          <a:ext cx="1800225" cy="900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7" name="Equation" r:id="rId13" imgW="787058" imgH="393529" progId="Equation.3">
                  <p:embed/>
                </p:oleObj>
              </mc:Choice>
              <mc:Fallback>
                <p:oleObj name="Equation" r:id="rId13" imgW="787058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3114" y="4508501"/>
                        <a:ext cx="1800225" cy="900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55404" name="AutoShape 12"/>
          <p:cNvSpPr>
            <a:spLocks/>
          </p:cNvSpPr>
          <p:nvPr/>
        </p:nvSpPr>
        <p:spPr bwMode="auto">
          <a:xfrm>
            <a:off x="4079875" y="4076701"/>
            <a:ext cx="287338" cy="1800225"/>
          </a:xfrm>
          <a:prstGeom prst="rightBrace">
            <a:avLst>
              <a:gd name="adj1" fmla="val 52210"/>
              <a:gd name="adj2" fmla="val 50000"/>
            </a:avLst>
          </a:prstGeom>
          <a:noFill/>
          <a:ln w="28575" cap="sq">
            <a:solidFill>
              <a:srgbClr val="000000"/>
            </a:solidFill>
            <a:round/>
            <a:headEnd type="non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9pPr>
          </a:lstStyle>
          <a:p>
            <a:pPr algn="ctr" rtl="0">
              <a:spcBef>
                <a:spcPct val="0"/>
              </a:spcBef>
              <a:buClrTx/>
              <a:buFontTx/>
              <a:buNone/>
            </a:pPr>
            <a:endParaRPr lang="fa-IR" altLang="fa-IR"/>
          </a:p>
        </p:txBody>
      </p:sp>
      <p:sp>
        <p:nvSpPr>
          <p:cNvPr id="955405" name="AutoShape 13"/>
          <p:cNvSpPr>
            <a:spLocks/>
          </p:cNvSpPr>
          <p:nvPr/>
        </p:nvSpPr>
        <p:spPr bwMode="auto">
          <a:xfrm>
            <a:off x="4075114" y="1787526"/>
            <a:ext cx="288925" cy="1655763"/>
          </a:xfrm>
          <a:prstGeom prst="rightBrace">
            <a:avLst>
              <a:gd name="adj1" fmla="val 47756"/>
              <a:gd name="adj2" fmla="val 50000"/>
            </a:avLst>
          </a:prstGeom>
          <a:noFill/>
          <a:ln w="28575" cap="sq">
            <a:solidFill>
              <a:srgbClr val="000000"/>
            </a:solidFill>
            <a:round/>
            <a:headEnd type="non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9pPr>
          </a:lstStyle>
          <a:p>
            <a:pPr algn="ctr" rtl="0">
              <a:spcBef>
                <a:spcPct val="0"/>
              </a:spcBef>
              <a:buClrTx/>
              <a:buFontTx/>
              <a:buNone/>
            </a:pPr>
            <a:endParaRPr lang="fa-IR" altLang="fa-IR"/>
          </a:p>
        </p:txBody>
      </p:sp>
    </p:spTree>
    <p:extLst>
      <p:ext uri="{BB962C8B-B14F-4D97-AF65-F5344CB8AC3E}">
        <p14:creationId xmlns:p14="http://schemas.microsoft.com/office/powerpoint/2010/main" val="10752245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9553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9553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955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955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55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55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554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55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55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553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55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55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554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554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554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55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5540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5540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55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9554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55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55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9553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955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955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9554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9554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9554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955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4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5540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5540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55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539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64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08214" y="765175"/>
            <a:ext cx="7775575" cy="1081088"/>
          </a:xfrm>
        </p:spPr>
        <p:txBody>
          <a:bodyPr/>
          <a:lstStyle/>
          <a:p>
            <a:pPr marL="0" indent="0" algn="just">
              <a:buNone/>
            </a:pPr>
            <a:r>
              <a:rPr lang="fa-IR" altLang="en-US" smtClean="0"/>
              <a:t>هر نقطه از ميدان الكتريكي باشدت </a:t>
            </a:r>
            <a:r>
              <a:rPr lang="en-US" altLang="en-US" smtClean="0">
                <a:solidFill>
                  <a:schemeClr val="tx2"/>
                </a:solidFill>
              </a:rPr>
              <a:t>E</a:t>
            </a:r>
            <a:r>
              <a:rPr lang="fa-IR" altLang="en-US" smtClean="0"/>
              <a:t> به ميزان </a:t>
            </a:r>
            <a:r>
              <a:rPr lang="en-US" altLang="en-US" baseline="30000" smtClean="0">
                <a:solidFill>
                  <a:schemeClr val="tx2"/>
                </a:solidFill>
                <a:latin typeface="B Nazanin" panose="00000400000000000000" pitchFamily="2" charset="-78"/>
              </a:rPr>
              <a:t>1</a:t>
            </a:r>
            <a:r>
              <a:rPr lang="en-US" altLang="en-US" smtClean="0">
                <a:solidFill>
                  <a:schemeClr val="tx2"/>
                </a:solidFill>
                <a:cs typeface="Times New Roman" panose="02020603050405020304" pitchFamily="18" charset="0"/>
              </a:rPr>
              <a:t>⁄</a:t>
            </a:r>
            <a:r>
              <a:rPr lang="en-US" altLang="en-US" baseline="-25000" smtClean="0">
                <a:solidFill>
                  <a:schemeClr val="tx2"/>
                </a:solidFill>
                <a:latin typeface="B Nazanin" panose="00000400000000000000" pitchFamily="2" charset="-78"/>
              </a:rPr>
              <a:t>2 </a:t>
            </a:r>
            <a:r>
              <a:rPr lang="en-US" altLang="en-US" smtClean="0">
                <a:solidFill>
                  <a:schemeClr val="tx2"/>
                </a:solidFill>
                <a:cs typeface="Times New Roman" panose="02020603050405020304" pitchFamily="18" charset="0"/>
              </a:rPr>
              <a:t>k</a:t>
            </a:r>
            <a:r>
              <a:rPr lang="el-GR" altLang="en-US" sz="3200">
                <a:solidFill>
                  <a:schemeClr val="tx2"/>
                </a:solidFill>
                <a:cs typeface="Times New Roman" panose="02020603050405020304" pitchFamily="18" charset="0"/>
              </a:rPr>
              <a:t>ε</a:t>
            </a:r>
            <a:r>
              <a:rPr lang="en-US" altLang="en-US" baseline="-25000" smtClean="0">
                <a:solidFill>
                  <a:schemeClr val="tx2"/>
                </a:solidFill>
                <a:latin typeface="B Nazanin" panose="00000400000000000000" pitchFamily="2" charset="-78"/>
              </a:rPr>
              <a:t>0</a:t>
            </a:r>
            <a:r>
              <a:rPr lang="en-US" altLang="en-US" smtClean="0">
                <a:solidFill>
                  <a:schemeClr val="tx2"/>
                </a:solidFill>
                <a:cs typeface="Times New Roman" panose="02020603050405020304" pitchFamily="18" charset="0"/>
              </a:rPr>
              <a:t>E</a:t>
            </a:r>
            <a:r>
              <a:rPr lang="en-US" altLang="en-US" baseline="30000" smtClean="0">
                <a:solidFill>
                  <a:schemeClr val="tx2"/>
                </a:solidFill>
                <a:latin typeface="B Nazanin" panose="00000400000000000000" pitchFamily="2" charset="-78"/>
              </a:rPr>
              <a:t>2</a:t>
            </a:r>
            <a:r>
              <a:rPr lang="fa-IR" altLang="en-US" smtClean="0"/>
              <a:t> انرژي در واحد حجم ذخيره دارد .</a:t>
            </a:r>
            <a:endParaRPr lang="en-US" altLang="en-US" smtClean="0"/>
          </a:p>
        </p:txBody>
      </p:sp>
      <p:graphicFrame>
        <p:nvGraphicFramePr>
          <p:cNvPr id="956431" name="Object 15"/>
          <p:cNvGraphicFramePr>
            <a:graphicFrameLocks noChangeAspect="1"/>
          </p:cNvGraphicFramePr>
          <p:nvPr>
            <p:ph sz="quarter" idx="3"/>
          </p:nvPr>
        </p:nvGraphicFramePr>
        <p:xfrm>
          <a:off x="3503614" y="3910014"/>
          <a:ext cx="1368425" cy="814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6" name="Equation" r:id="rId3" imgW="660113" imgH="393529" progId="Equation.3">
                  <p:embed/>
                </p:oleObj>
              </mc:Choice>
              <mc:Fallback>
                <p:oleObj name="Equation" r:id="rId3" imgW="660113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3614" y="3910014"/>
                        <a:ext cx="1368425" cy="814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6434" name="Object 18"/>
          <p:cNvGraphicFramePr>
            <a:graphicFrameLocks noChangeAspect="1"/>
          </p:cNvGraphicFramePr>
          <p:nvPr/>
        </p:nvGraphicFramePr>
        <p:xfrm>
          <a:off x="5376864" y="2828925"/>
          <a:ext cx="2376487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7" name="Equation" r:id="rId5" imgW="1066337" imgH="393529" progId="Equation.3">
                  <p:embed/>
                </p:oleObj>
              </mc:Choice>
              <mc:Fallback>
                <p:oleObj name="Equation" r:id="rId5" imgW="1066337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6864" y="2828925"/>
                        <a:ext cx="2376487" cy="93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6435" name="Object 19"/>
          <p:cNvGraphicFramePr>
            <a:graphicFrameLocks noChangeAspect="1"/>
          </p:cNvGraphicFramePr>
          <p:nvPr/>
        </p:nvGraphicFramePr>
        <p:xfrm>
          <a:off x="6527801" y="4125913"/>
          <a:ext cx="1152525" cy="423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8" name="Equation" r:id="rId7" imgW="482181" imgH="177646" progId="Equation.3">
                  <p:embed/>
                </p:oleObj>
              </mc:Choice>
              <mc:Fallback>
                <p:oleObj name="Equation" r:id="rId7" imgW="482181" imgH="17764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27801" y="4125913"/>
                        <a:ext cx="1152525" cy="423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6436" name="Object 20"/>
          <p:cNvGraphicFramePr>
            <a:graphicFrameLocks noChangeAspect="1"/>
          </p:cNvGraphicFramePr>
          <p:nvPr/>
        </p:nvGraphicFramePr>
        <p:xfrm>
          <a:off x="8081963" y="3276600"/>
          <a:ext cx="2152650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9" name="Equation" r:id="rId9" imgW="901309" imgH="393529" progId="Equation.3">
                  <p:embed/>
                </p:oleObj>
              </mc:Choice>
              <mc:Fallback>
                <p:oleObj name="Equation" r:id="rId9" imgW="901309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81963" y="3276600"/>
                        <a:ext cx="2152650" cy="93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56437" name="Rectangle 21"/>
          <p:cNvSpPr>
            <a:spLocks noChangeArrowheads="1"/>
          </p:cNvSpPr>
          <p:nvPr/>
        </p:nvSpPr>
        <p:spPr bwMode="auto">
          <a:xfrm>
            <a:off x="2120901" y="5516563"/>
            <a:ext cx="79930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1pPr>
            <a:lvl2pPr marL="835025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2pPr>
            <a:lvl3pPr marL="1243013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3pPr>
            <a:lvl4pPr marL="16510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4pPr>
            <a:lvl5pPr marL="2058988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5pPr>
            <a:lvl6pPr marL="2516188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6pPr>
            <a:lvl7pPr marL="2973388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7pPr>
            <a:lvl8pPr marL="3430588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8pPr>
            <a:lvl9pPr marL="3887788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9pPr>
          </a:lstStyle>
          <a:p>
            <a:pPr eaLnBrk="1" hangingPunct="1">
              <a:buFontTx/>
              <a:buNone/>
            </a:pPr>
            <a:r>
              <a:rPr lang="fa-IR" altLang="en-US"/>
              <a:t>هر چند رابطه براي خازن سطح ثابت مي‌شود ولي فرمول كلي است.</a:t>
            </a:r>
            <a:endParaRPr lang="en-US" altLang="en-US"/>
          </a:p>
        </p:txBody>
      </p:sp>
      <p:sp>
        <p:nvSpPr>
          <p:cNvPr id="956438" name="AutoShape 22"/>
          <p:cNvSpPr>
            <a:spLocks/>
          </p:cNvSpPr>
          <p:nvPr/>
        </p:nvSpPr>
        <p:spPr bwMode="auto">
          <a:xfrm>
            <a:off x="5014913" y="2584451"/>
            <a:ext cx="361950" cy="2016125"/>
          </a:xfrm>
          <a:prstGeom prst="rightBrace">
            <a:avLst>
              <a:gd name="adj1" fmla="val 46418"/>
              <a:gd name="adj2" fmla="val 50000"/>
            </a:avLst>
          </a:prstGeom>
          <a:noFill/>
          <a:ln w="28575" cap="sq">
            <a:solidFill>
              <a:srgbClr val="000000"/>
            </a:solidFill>
            <a:round/>
            <a:headEnd type="non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9pPr>
          </a:lstStyle>
          <a:p>
            <a:pPr algn="ctr" rtl="0">
              <a:spcBef>
                <a:spcPct val="0"/>
              </a:spcBef>
              <a:buClrTx/>
              <a:buFontTx/>
              <a:buNone/>
            </a:pPr>
            <a:endParaRPr lang="fa-IR" altLang="fa-IR"/>
          </a:p>
        </p:txBody>
      </p:sp>
      <p:sp>
        <p:nvSpPr>
          <p:cNvPr id="956439" name="AutoShape 23"/>
          <p:cNvSpPr>
            <a:spLocks/>
          </p:cNvSpPr>
          <p:nvPr/>
        </p:nvSpPr>
        <p:spPr bwMode="auto">
          <a:xfrm>
            <a:off x="7680326" y="2828925"/>
            <a:ext cx="288925" cy="1873250"/>
          </a:xfrm>
          <a:prstGeom prst="rightBrace">
            <a:avLst>
              <a:gd name="adj1" fmla="val 54029"/>
              <a:gd name="adj2" fmla="val 50000"/>
            </a:avLst>
          </a:prstGeom>
          <a:noFill/>
          <a:ln w="28575" cap="sq">
            <a:solidFill>
              <a:srgbClr val="000000"/>
            </a:solidFill>
            <a:round/>
            <a:headEnd type="non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9pPr>
          </a:lstStyle>
          <a:p>
            <a:pPr algn="ctr" rtl="0">
              <a:spcBef>
                <a:spcPct val="0"/>
              </a:spcBef>
              <a:buClrTx/>
              <a:buFontTx/>
              <a:buNone/>
            </a:pPr>
            <a:endParaRPr lang="fa-IR" altLang="fa-IR"/>
          </a:p>
        </p:txBody>
      </p:sp>
      <p:graphicFrame>
        <p:nvGraphicFramePr>
          <p:cNvPr id="956441" name="Object 25"/>
          <p:cNvGraphicFramePr>
            <a:graphicFrameLocks noChangeAspect="1"/>
          </p:cNvGraphicFramePr>
          <p:nvPr>
            <p:ph sz="quarter" idx="2"/>
          </p:nvPr>
        </p:nvGraphicFramePr>
        <p:xfrm>
          <a:off x="3505201" y="2282826"/>
          <a:ext cx="1439863" cy="1223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0" name="Equation" r:id="rId11" imgW="558800" imgH="520700" progId="Equation.3">
                  <p:embed/>
                </p:oleObj>
              </mc:Choice>
              <mc:Fallback>
                <p:oleObj name="Equation" r:id="rId11" imgW="558800" imgH="520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1" y="2282826"/>
                        <a:ext cx="1439863" cy="1223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56447" name="Group 31"/>
          <p:cNvGrpSpPr>
            <a:grpSpLocks/>
          </p:cNvGrpSpPr>
          <p:nvPr/>
        </p:nvGrpSpPr>
        <p:grpSpPr bwMode="auto">
          <a:xfrm>
            <a:off x="1992314" y="2620963"/>
            <a:ext cx="1598613" cy="800099"/>
            <a:chOff x="268" y="1076"/>
            <a:chExt cx="1007" cy="504"/>
          </a:xfrm>
        </p:grpSpPr>
        <p:sp>
          <p:nvSpPr>
            <p:cNvPr id="240652" name="Rectangle 26"/>
            <p:cNvSpPr>
              <a:spLocks noChangeArrowheads="1"/>
            </p:cNvSpPr>
            <p:nvPr/>
          </p:nvSpPr>
          <p:spPr bwMode="auto">
            <a:xfrm>
              <a:off x="757" y="1076"/>
              <a:ext cx="51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fa-IR" altLang="en-US" sz="2400">
                  <a:solidFill>
                    <a:srgbClr val="000000"/>
                  </a:solidFill>
                </a:rPr>
                <a:t>انرژي</a:t>
              </a:r>
              <a:endParaRPr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240653" name="Rectangle 27"/>
            <p:cNvSpPr>
              <a:spLocks noChangeArrowheads="1"/>
            </p:cNvSpPr>
            <p:nvPr/>
          </p:nvSpPr>
          <p:spPr bwMode="auto">
            <a:xfrm>
              <a:off x="766" y="1289"/>
              <a:ext cx="38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fa-IR" altLang="en-US" sz="2400">
                  <a:solidFill>
                    <a:srgbClr val="000000"/>
                  </a:solidFill>
                </a:rPr>
                <a:t>حجم</a:t>
              </a:r>
              <a:endParaRPr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240654" name="Line 28"/>
            <p:cNvSpPr>
              <a:spLocks noChangeShapeType="1"/>
            </p:cNvSpPr>
            <p:nvPr/>
          </p:nvSpPr>
          <p:spPr bwMode="auto">
            <a:xfrm>
              <a:off x="715" y="1346"/>
              <a:ext cx="487" cy="0"/>
            </a:xfrm>
            <a:prstGeom prst="line">
              <a:avLst/>
            </a:prstGeom>
            <a:noFill/>
            <a:ln w="12700" cap="sq">
              <a:solidFill>
                <a:srgbClr val="000000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0655" name="Rectangle 29"/>
            <p:cNvSpPr>
              <a:spLocks noChangeArrowheads="1"/>
            </p:cNvSpPr>
            <p:nvPr/>
          </p:nvSpPr>
          <p:spPr bwMode="auto">
            <a:xfrm>
              <a:off x="268" y="1207"/>
              <a:ext cx="41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>
                  <a:solidFill>
                    <a:srgbClr val="000000"/>
                  </a:solidFill>
                </a:rPr>
                <a:t>u =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7804233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6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56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56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56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68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6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564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564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564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6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564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56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56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6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564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564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56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6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564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564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564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56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6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6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5643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5643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56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6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564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56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56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6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9564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9564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9564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956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1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6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6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5643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5643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56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6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1" dur="80"/>
                                        <p:tgtEl>
                                          <p:spTgt spid="9564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2" dur="80"/>
                                        <p:tgtEl>
                                          <p:spTgt spid="9564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80"/>
                                        <p:tgtEl>
                                          <p:spTgt spid="9564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6419" grpId="0" build="p"/>
      <p:bldP spid="956437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7442" name="Rectangle 2"/>
          <p:cNvSpPr>
            <a:spLocks noGrp="1" noChangeArrowheads="1"/>
          </p:cNvSpPr>
          <p:nvPr>
            <p:ph type="title"/>
          </p:nvPr>
        </p:nvSpPr>
        <p:spPr>
          <a:xfrm>
            <a:off x="2271713" y="1222375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تمرين 1 </a:t>
            </a:r>
            <a:endParaRPr lang="en-US" altLang="en-US" smtClean="0"/>
          </a:p>
        </p:txBody>
      </p:sp>
      <p:sp>
        <p:nvSpPr>
          <p:cNvPr id="9574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35188" y="2708275"/>
            <a:ext cx="8062912" cy="1512888"/>
          </a:xfrm>
        </p:spPr>
        <p:txBody>
          <a:bodyPr/>
          <a:lstStyle/>
          <a:p>
            <a:pPr marL="0" indent="0" algn="just">
              <a:buNone/>
            </a:pPr>
            <a:r>
              <a:rPr lang="fa-IR" altLang="en-US" smtClean="0"/>
              <a:t>يك خازن سطح به ابعاد </a:t>
            </a:r>
            <a:r>
              <a:rPr lang="en-US" altLang="en-US" smtClean="0"/>
              <a:t>A</a:t>
            </a:r>
            <a:r>
              <a:rPr lang="fa-IR" altLang="en-US" smtClean="0"/>
              <a:t> و </a:t>
            </a:r>
            <a:r>
              <a:rPr lang="en-US" altLang="en-US" smtClean="0"/>
              <a:t>d</a:t>
            </a:r>
            <a:r>
              <a:rPr lang="fa-IR" altLang="en-US" smtClean="0"/>
              <a:t> توسط يك باتري با ولتاژ </a:t>
            </a:r>
            <a:r>
              <a:rPr lang="en-US" altLang="en-US" smtClean="0"/>
              <a:t>V</a:t>
            </a:r>
            <a:r>
              <a:rPr lang="en-US" altLang="en-US" baseline="-25000" smtClean="0">
                <a:latin typeface="B Nazanin" panose="00000400000000000000" pitchFamily="2" charset="-78"/>
              </a:rPr>
              <a:t>0</a:t>
            </a:r>
            <a:r>
              <a:rPr lang="fa-IR" altLang="en-US" smtClean="0"/>
              <a:t> شارژ شده و سپس از باتري جدا شده است ، حال اگر عايقي به ضخامت </a:t>
            </a:r>
            <a:r>
              <a:rPr lang="en-US" altLang="en-US" smtClean="0"/>
              <a:t>d</a:t>
            </a:r>
            <a:r>
              <a:rPr lang="fa-IR" altLang="en-US" smtClean="0"/>
              <a:t> وارد خازن كنيم ، انرژي ذخيره شده چه تغييري مي‌كند ؟ </a:t>
            </a:r>
            <a:endParaRPr lang="en-US" altLang="en-US" smtClean="0"/>
          </a:p>
        </p:txBody>
      </p:sp>
      <p:graphicFrame>
        <p:nvGraphicFramePr>
          <p:cNvPr id="241668" name="Object 9"/>
          <p:cNvGraphicFramePr>
            <a:graphicFrameLocks noChangeAspect="1"/>
          </p:cNvGraphicFramePr>
          <p:nvPr/>
        </p:nvGraphicFramePr>
        <p:xfrm>
          <a:off x="5638800" y="332105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0" name="Equation" r:id="rId3" imgW="391303" imgH="739129" progId="Equation.3">
                  <p:embed/>
                </p:oleObj>
              </mc:Choice>
              <mc:Fallback>
                <p:oleObj name="Equation" r:id="rId3" imgW="391303" imgH="7391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3321050"/>
                        <a:ext cx="9144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1669" name="Object 11"/>
          <p:cNvGraphicFramePr>
            <a:graphicFrameLocks noChangeAspect="1"/>
          </p:cNvGraphicFramePr>
          <p:nvPr/>
        </p:nvGraphicFramePr>
        <p:xfrm>
          <a:off x="6038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1" name="Equation" r:id="rId5" imgW="114151" imgH="215619" progId="Equation.3">
                  <p:embed/>
                </p:oleObj>
              </mc:Choice>
              <mc:Fallback>
                <p:oleObj name="Equation" r:id="rId5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8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0010478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9574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9574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957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957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57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57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957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957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957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7442" grpId="0"/>
      <p:bldP spid="95744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8466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2135188" y="765175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حل تمرين 1 </a:t>
            </a:r>
            <a:endParaRPr lang="en-US" altLang="en-US" smtClean="0"/>
          </a:p>
        </p:txBody>
      </p:sp>
      <p:graphicFrame>
        <p:nvGraphicFramePr>
          <p:cNvPr id="958468" name="Object 4"/>
          <p:cNvGraphicFramePr>
            <a:graphicFrameLocks noChangeAspect="1"/>
          </p:cNvGraphicFramePr>
          <p:nvPr>
            <p:ph sz="quarter" idx="1"/>
          </p:nvPr>
        </p:nvGraphicFramePr>
        <p:xfrm>
          <a:off x="5218114" y="4365625"/>
          <a:ext cx="3457575" cy="118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4" name="Equation" r:id="rId3" imgW="1294838" imgH="444307" progId="Equation.3">
                  <p:embed/>
                </p:oleObj>
              </mc:Choice>
              <mc:Fallback>
                <p:oleObj name="Equation" r:id="rId3" imgW="1294838" imgH="44430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8114" y="4365625"/>
                        <a:ext cx="3457575" cy="1187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8473" name="Object 9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2236788" y="1612900"/>
          <a:ext cx="2159000" cy="1023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5" name="Equation" r:id="rId5" imgW="774364" imgH="393529" progId="Equation.3">
                  <p:embed/>
                </p:oleObj>
              </mc:Choice>
              <mc:Fallback>
                <p:oleObj name="Equation" r:id="rId5" imgW="774364" imgH="393529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6788" y="1612900"/>
                        <a:ext cx="2159000" cy="1023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8474" name="Object 10"/>
          <p:cNvGraphicFramePr>
            <a:graphicFrameLocks noChangeAspect="1"/>
          </p:cNvGraphicFramePr>
          <p:nvPr>
            <p:ph sz="quarter" idx="3"/>
          </p:nvPr>
        </p:nvGraphicFramePr>
        <p:xfrm>
          <a:off x="2222500" y="3063875"/>
          <a:ext cx="2808288" cy="109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6" name="Equation" r:id="rId7" imgW="1104900" imgH="431800" progId="Equation.3">
                  <p:embed/>
                </p:oleObj>
              </mc:Choice>
              <mc:Fallback>
                <p:oleObj name="Equation" r:id="rId7" imgW="11049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2500" y="3063875"/>
                        <a:ext cx="2808288" cy="1098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8476" name="Object 12"/>
          <p:cNvGraphicFramePr>
            <a:graphicFrameLocks noChangeAspect="1"/>
          </p:cNvGraphicFramePr>
          <p:nvPr>
            <p:ph sz="quarter" idx="4"/>
          </p:nvPr>
        </p:nvGraphicFramePr>
        <p:xfrm>
          <a:off x="2236789" y="4481514"/>
          <a:ext cx="2879725" cy="1062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7" name="Equation" r:id="rId9" imgW="1066337" imgH="393529" progId="Equation.3">
                  <p:embed/>
                </p:oleObj>
              </mc:Choice>
              <mc:Fallback>
                <p:oleObj name="Equation" r:id="rId9" imgW="1066337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6789" y="4481514"/>
                        <a:ext cx="2879725" cy="1062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8407162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8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9584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9584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958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958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58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58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8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584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584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584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8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584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584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58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8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9584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584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584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8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84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5846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5846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584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8466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49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8213" y="1268413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تمرين 2 </a:t>
            </a:r>
            <a:endParaRPr lang="en-US" altLang="en-US" smtClean="0"/>
          </a:p>
        </p:txBody>
      </p:sp>
      <p:grpSp>
        <p:nvGrpSpPr>
          <p:cNvPr id="959509" name="Group 21"/>
          <p:cNvGrpSpPr>
            <a:grpSpLocks/>
          </p:cNvGrpSpPr>
          <p:nvPr/>
        </p:nvGrpSpPr>
        <p:grpSpPr bwMode="auto">
          <a:xfrm>
            <a:off x="1992314" y="2725739"/>
            <a:ext cx="7991475" cy="1423987"/>
            <a:chOff x="567" y="1555"/>
            <a:chExt cx="4961" cy="897"/>
          </a:xfrm>
        </p:grpSpPr>
        <p:graphicFrame>
          <p:nvGraphicFramePr>
            <p:cNvPr id="243716" name="Object 15"/>
            <p:cNvGraphicFramePr>
              <a:graphicFrameLocks noChangeAspect="1"/>
            </p:cNvGraphicFramePr>
            <p:nvPr/>
          </p:nvGraphicFramePr>
          <p:xfrm>
            <a:off x="775" y="1555"/>
            <a:ext cx="817" cy="64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578" name="Equation" r:id="rId3" imgW="580913" imgH="457267" progId="Equation.3">
                    <p:embed/>
                  </p:oleObj>
                </mc:Choice>
                <mc:Fallback>
                  <p:oleObj name="Equation" r:id="rId3" imgW="580913" imgH="457267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75" y="1555"/>
                          <a:ext cx="817" cy="64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43717" name="Rectangle 19"/>
            <p:cNvSpPr>
              <a:spLocks noChangeArrowheads="1"/>
            </p:cNvSpPr>
            <p:nvPr/>
          </p:nvSpPr>
          <p:spPr bwMode="auto">
            <a:xfrm>
              <a:off x="567" y="1706"/>
              <a:ext cx="4961" cy="7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fa-IR" altLang="en-US"/>
                <a:t>نشان دهيد صفحات يك خازن مسطح يكديگر را با نيروي            </a:t>
              </a:r>
              <a:r>
                <a:rPr lang="en-US" altLang="en-US"/>
                <a:t> </a:t>
              </a:r>
              <a:r>
                <a:rPr lang="fa-IR" altLang="en-US"/>
                <a:t>جذب مي‌كنند </a:t>
              </a:r>
              <a:endParaRPr lang="en-US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41925862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9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9594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9594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959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959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59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59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9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595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59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59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9490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0514" name="Rectangle 2"/>
          <p:cNvSpPr>
            <a:spLocks noGrp="1" noChangeArrowheads="1"/>
          </p:cNvSpPr>
          <p:nvPr>
            <p:ph type="title"/>
          </p:nvPr>
        </p:nvSpPr>
        <p:spPr>
          <a:xfrm>
            <a:off x="2271713" y="503238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حل تمرين 2 </a:t>
            </a:r>
            <a:endParaRPr lang="en-US" altLang="en-US" smtClean="0"/>
          </a:p>
        </p:txBody>
      </p:sp>
      <p:sp>
        <p:nvSpPr>
          <p:cNvPr id="9605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51076" y="1412876"/>
            <a:ext cx="7775575" cy="1152525"/>
          </a:xfrm>
        </p:spPr>
        <p:txBody>
          <a:bodyPr/>
          <a:lstStyle/>
          <a:p>
            <a:pPr marL="0" indent="26988" algn="just">
              <a:buNone/>
            </a:pPr>
            <a:r>
              <a:rPr lang="fa-IR" altLang="en-US" smtClean="0"/>
              <a:t>كار لازم براي اين كه دو صفحۀ خازن به اندازهء </a:t>
            </a:r>
            <a:r>
              <a:rPr lang="en-US" altLang="en-US" smtClean="0"/>
              <a:t>dx</a:t>
            </a:r>
            <a:r>
              <a:rPr lang="fa-IR" altLang="en-US" smtClean="0"/>
              <a:t> از يكديگر فاصله بگيرند: </a:t>
            </a:r>
            <a:endParaRPr lang="en-US" altLang="en-US" smtClean="0"/>
          </a:p>
        </p:txBody>
      </p:sp>
      <p:graphicFrame>
        <p:nvGraphicFramePr>
          <p:cNvPr id="960518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4945063" y="2276475"/>
          <a:ext cx="1871662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2" name="Equation" r:id="rId3" imgW="672516" imgH="177646" progId="Equation.3">
                  <p:embed/>
                </p:oleObj>
              </mc:Choice>
              <mc:Fallback>
                <p:oleObj name="Equation" r:id="rId3" imgW="672516" imgH="17764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5063" y="2276475"/>
                        <a:ext cx="1871662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4741" name="Object 8"/>
          <p:cNvGraphicFramePr>
            <a:graphicFrameLocks noChangeAspect="1"/>
          </p:cNvGraphicFramePr>
          <p:nvPr/>
        </p:nvGraphicFramePr>
        <p:xfrm>
          <a:off x="3484563" y="3435350"/>
          <a:ext cx="252412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3" name="Equation" r:id="rId5" imgW="114151" imgH="215619" progId="Equation.3">
                  <p:embed/>
                </p:oleObj>
              </mc:Choice>
              <mc:Fallback>
                <p:oleObj name="Equation" r:id="rId5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84563" y="3435350"/>
                        <a:ext cx="252412" cy="420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0521" name="Object 9"/>
          <p:cNvGraphicFramePr>
            <a:graphicFrameLocks noChangeAspect="1"/>
          </p:cNvGraphicFramePr>
          <p:nvPr/>
        </p:nvGraphicFramePr>
        <p:xfrm>
          <a:off x="2352675" y="2997200"/>
          <a:ext cx="1727200" cy="1081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4" name="Equation" r:id="rId7" imgW="609336" imgH="444307" progId="Equation.3">
                  <p:embed/>
                </p:oleObj>
              </mc:Choice>
              <mc:Fallback>
                <p:oleObj name="Equation" r:id="rId7" imgW="609336" imgH="44430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2675" y="2997200"/>
                        <a:ext cx="1727200" cy="1081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0523" name="Object 11"/>
          <p:cNvGraphicFramePr>
            <a:graphicFrameLocks noChangeAspect="1"/>
          </p:cNvGraphicFramePr>
          <p:nvPr/>
        </p:nvGraphicFramePr>
        <p:xfrm>
          <a:off x="4454525" y="3548063"/>
          <a:ext cx="2160588" cy="1135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5" name="Equation" r:id="rId9" imgW="863225" imgH="482391" progId="Equation.3">
                  <p:embed/>
                </p:oleObj>
              </mc:Choice>
              <mc:Fallback>
                <p:oleObj name="Equation" r:id="rId9" imgW="863225" imgH="48239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54525" y="3548063"/>
                        <a:ext cx="2160588" cy="1135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0528" name="Object 16"/>
          <p:cNvGraphicFramePr>
            <a:graphicFrameLocks noChangeAspect="1"/>
          </p:cNvGraphicFramePr>
          <p:nvPr>
            <p:ph sz="quarter" idx="2"/>
          </p:nvPr>
        </p:nvGraphicFramePr>
        <p:xfrm>
          <a:off x="6615113" y="3530600"/>
          <a:ext cx="2698750" cy="1157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6" name="Equation" r:id="rId11" imgW="1066800" imgH="482600" progId="Equation.3">
                  <p:embed/>
                </p:oleObj>
              </mc:Choice>
              <mc:Fallback>
                <p:oleObj name="Equation" r:id="rId11" imgW="1066800" imgH="482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5113" y="3530600"/>
                        <a:ext cx="2698750" cy="1157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0530" name="Object 18"/>
          <p:cNvGraphicFramePr>
            <a:graphicFrameLocks noChangeAspect="1"/>
          </p:cNvGraphicFramePr>
          <p:nvPr/>
        </p:nvGraphicFramePr>
        <p:xfrm>
          <a:off x="4424364" y="5243513"/>
          <a:ext cx="1512887" cy="1198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7" name="Equation" r:id="rId13" imgW="609336" imgH="482391" progId="Equation.3">
                  <p:embed/>
                </p:oleObj>
              </mc:Choice>
              <mc:Fallback>
                <p:oleObj name="Equation" r:id="rId13" imgW="609336" imgH="48239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4364" y="5243513"/>
                        <a:ext cx="1512887" cy="1198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60531" name="Rectangle 19"/>
          <p:cNvSpPr>
            <a:spLocks noChangeArrowheads="1"/>
          </p:cNvSpPr>
          <p:nvPr/>
        </p:nvSpPr>
        <p:spPr bwMode="auto">
          <a:xfrm>
            <a:off x="5951538" y="5589589"/>
            <a:ext cx="424815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26988"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1pPr>
            <a:lvl2pPr marL="835025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2pPr>
            <a:lvl3pPr marL="1243013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3pPr>
            <a:lvl4pPr marL="16510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4pPr>
            <a:lvl5pPr marL="2058988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5pPr>
            <a:lvl6pPr marL="2516188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6pPr>
            <a:lvl7pPr marL="2973388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7pPr>
            <a:lvl8pPr marL="3430588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8pPr>
            <a:lvl9pPr marL="3887788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9pPr>
          </a:lstStyle>
          <a:p>
            <a:pPr eaLnBrk="1" hangingPunct="1">
              <a:buFontTx/>
              <a:buNone/>
            </a:pPr>
            <a:r>
              <a:rPr lang="fa-IR" altLang="en-US"/>
              <a:t>با مقايسه با رابطۀ (1) نتيجه مي‌شود :</a:t>
            </a:r>
            <a:endParaRPr lang="en-US" altLang="en-US"/>
          </a:p>
        </p:txBody>
      </p:sp>
      <p:graphicFrame>
        <p:nvGraphicFramePr>
          <p:cNvPr id="960532" name="Object 20"/>
          <p:cNvGraphicFramePr>
            <a:graphicFrameLocks noChangeAspect="1"/>
          </p:cNvGraphicFramePr>
          <p:nvPr/>
        </p:nvGraphicFramePr>
        <p:xfrm>
          <a:off x="2279650" y="4111626"/>
          <a:ext cx="1728788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8" name="Equation" r:id="rId15" imgW="596641" imgH="393529" progId="Equation.3">
                  <p:embed/>
                </p:oleObj>
              </mc:Choice>
              <mc:Fallback>
                <p:oleObj name="Equation" r:id="rId15" imgW="596641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9650" y="4111626"/>
                        <a:ext cx="1728788" cy="974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60533" name="AutoShape 21"/>
          <p:cNvSpPr>
            <a:spLocks/>
          </p:cNvSpPr>
          <p:nvPr/>
        </p:nvSpPr>
        <p:spPr bwMode="auto">
          <a:xfrm>
            <a:off x="4152900" y="3284539"/>
            <a:ext cx="215900" cy="1728787"/>
          </a:xfrm>
          <a:prstGeom prst="rightBrace">
            <a:avLst>
              <a:gd name="adj1" fmla="val 66728"/>
              <a:gd name="adj2" fmla="val 50000"/>
            </a:avLst>
          </a:prstGeom>
          <a:noFill/>
          <a:ln w="28575" cap="sq">
            <a:solidFill>
              <a:srgbClr val="000000"/>
            </a:solidFill>
            <a:round/>
            <a:headEnd type="non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9pPr>
          </a:lstStyle>
          <a:p>
            <a:pPr algn="ctr" rtl="0">
              <a:spcBef>
                <a:spcPct val="0"/>
              </a:spcBef>
              <a:buClrTx/>
              <a:buFontTx/>
              <a:buNone/>
            </a:pPr>
            <a:endParaRPr lang="fa-IR" altLang="fa-IR"/>
          </a:p>
        </p:txBody>
      </p:sp>
      <p:sp>
        <p:nvSpPr>
          <p:cNvPr id="960534" name="Rectangle 22"/>
          <p:cNvSpPr>
            <a:spLocks noChangeArrowheads="1"/>
          </p:cNvSpPr>
          <p:nvPr/>
        </p:nvSpPr>
        <p:spPr bwMode="auto">
          <a:xfrm>
            <a:off x="7032626" y="2262188"/>
            <a:ext cx="61427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9pPr>
          </a:lstStyle>
          <a:p>
            <a:pPr algn="l" rtl="0">
              <a:spcBef>
                <a:spcPct val="0"/>
              </a:spcBef>
              <a:buClrTx/>
              <a:buFontTx/>
              <a:buNone/>
            </a:pPr>
            <a:r>
              <a:rPr lang="fa-IR" altLang="en-US"/>
              <a:t>(1)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498065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0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9605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9605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960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960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60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60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0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960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960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960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320"/>
                            </p:stCondLst>
                            <p:childTnLst>
                              <p:par>
                                <p:cTn id="2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0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605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605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605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4320"/>
                            </p:stCondLst>
                            <p:childTnLst>
                              <p:par>
                                <p:cTn id="26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0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605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605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605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60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0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9605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605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605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0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9605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60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60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0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605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605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605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960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5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0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05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6052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6052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605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0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05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6052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6052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605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0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3" dur="80"/>
                                        <p:tgtEl>
                                          <p:spTgt spid="9605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4" dur="80"/>
                                        <p:tgtEl>
                                          <p:spTgt spid="9605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80"/>
                                        <p:tgtEl>
                                          <p:spTgt spid="9605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240"/>
                            </p:stCondLst>
                            <p:childTnLst>
                              <p:par>
                                <p:cTn id="7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0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9605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960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960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0514" grpId="0"/>
      <p:bldP spid="960515" grpId="0" build="p"/>
      <p:bldP spid="960531" grpId="0"/>
      <p:bldP spid="960534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1538" name="Rectangle 2"/>
          <p:cNvSpPr>
            <a:spLocks noGrp="1" noChangeArrowheads="1"/>
          </p:cNvSpPr>
          <p:nvPr>
            <p:ph type="title"/>
          </p:nvPr>
        </p:nvSpPr>
        <p:spPr>
          <a:xfrm>
            <a:off x="2271713" y="1366838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تمرين 3 </a:t>
            </a:r>
            <a:endParaRPr lang="en-US" altLang="en-US" smtClean="0"/>
          </a:p>
        </p:txBody>
      </p:sp>
      <p:grpSp>
        <p:nvGrpSpPr>
          <p:cNvPr id="961549" name="Group 13"/>
          <p:cNvGrpSpPr>
            <a:grpSpLocks/>
          </p:cNvGrpSpPr>
          <p:nvPr/>
        </p:nvGrpSpPr>
        <p:grpSpPr bwMode="auto">
          <a:xfrm>
            <a:off x="2208214" y="2709864"/>
            <a:ext cx="7773987" cy="935037"/>
            <a:chOff x="431" y="1752"/>
            <a:chExt cx="4897" cy="589"/>
          </a:xfrm>
        </p:grpSpPr>
        <p:sp>
          <p:nvSpPr>
            <p:cNvPr id="245764" name="Rectangle 11"/>
            <p:cNvSpPr>
              <a:spLocks noChangeArrowheads="1"/>
            </p:cNvSpPr>
            <p:nvPr/>
          </p:nvSpPr>
          <p:spPr bwMode="auto">
            <a:xfrm>
              <a:off x="431" y="1752"/>
              <a:ext cx="4897" cy="5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just" eaLnBrk="1" hangingPunct="1">
                <a:buFontTx/>
                <a:buNone/>
              </a:pPr>
              <a:r>
                <a:rPr lang="fa-IR" altLang="en-US"/>
                <a:t>در يك خازن استوانه‌اي به شعاعهاي </a:t>
              </a:r>
              <a:r>
                <a:rPr lang="en-US" altLang="en-US"/>
                <a:t>a</a:t>
              </a:r>
              <a:r>
                <a:rPr lang="fa-IR" altLang="en-US"/>
                <a:t> و </a:t>
              </a:r>
              <a:r>
                <a:rPr lang="en-US" altLang="en-US"/>
                <a:t>b</a:t>
              </a:r>
              <a:r>
                <a:rPr lang="fa-IR" altLang="en-US"/>
                <a:t> نشان دهيد كه نصف انرژي ذخيره شده در داخل استوانه‌اي به شعاع                قرار دارد . </a:t>
              </a:r>
              <a:endParaRPr lang="en-US" altLang="en-US"/>
            </a:p>
          </p:txBody>
        </p:sp>
        <p:graphicFrame>
          <p:nvGraphicFramePr>
            <p:cNvPr id="245765" name="Object 8"/>
            <p:cNvGraphicFramePr>
              <a:graphicFrameLocks noChangeAspect="1"/>
            </p:cNvGraphicFramePr>
            <p:nvPr/>
          </p:nvGraphicFramePr>
          <p:xfrm>
            <a:off x="1773" y="1997"/>
            <a:ext cx="862" cy="3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626" name="Equation" r:id="rId3" imgW="504789" imgH="200021" progId="Equation.3">
                    <p:embed/>
                  </p:oleObj>
                </mc:Choice>
                <mc:Fallback>
                  <p:oleObj name="Equation" r:id="rId3" imgW="504789" imgH="200021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73" y="1997"/>
                          <a:ext cx="862" cy="3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6728045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1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9615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9615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961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961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61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61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1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615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615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61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61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1538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71713" y="381000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حل تمرين 3 </a:t>
            </a:r>
            <a:endParaRPr lang="en-US" altLang="en-US" smtClean="0"/>
          </a:p>
        </p:txBody>
      </p:sp>
      <p:sp>
        <p:nvSpPr>
          <p:cNvPr id="9625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20901" y="1125538"/>
            <a:ext cx="1800225" cy="6477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a-IR" altLang="en-US" smtClean="0"/>
              <a:t>: چگالي انرژي </a:t>
            </a:r>
            <a:endParaRPr lang="en-US" altLang="en-US" smtClean="0"/>
          </a:p>
        </p:txBody>
      </p:sp>
      <p:graphicFrame>
        <p:nvGraphicFramePr>
          <p:cNvPr id="962564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3935414" y="838201"/>
          <a:ext cx="4535487" cy="165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0" name="Equation" r:id="rId3" imgW="1714500" imgH="787400" progId="Equation.3">
                  <p:embed/>
                </p:oleObj>
              </mc:Choice>
              <mc:Fallback>
                <p:oleObj name="Equation" r:id="rId3" imgW="1714500" imgH="787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5414" y="838201"/>
                        <a:ext cx="4535487" cy="165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2566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2279651" y="2655889"/>
          <a:ext cx="223202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1" name="Equation" r:id="rId5" imgW="990170" imgH="215806" progId="Equation.3">
                  <p:embed/>
                </p:oleObj>
              </mc:Choice>
              <mc:Fallback>
                <p:oleObj name="Equation" r:id="rId5" imgW="990170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9651" y="2655889"/>
                        <a:ext cx="2232025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6790" name="Object 8"/>
          <p:cNvGraphicFramePr>
            <a:graphicFrameLocks noChangeAspect="1"/>
          </p:cNvGraphicFramePr>
          <p:nvPr/>
        </p:nvGraphicFramePr>
        <p:xfrm>
          <a:off x="6727825" y="3481388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2" name="Equation" r:id="rId7" imgW="114151" imgH="215619" progId="Equation.3">
                  <p:embed/>
                </p:oleObj>
              </mc:Choice>
              <mc:Fallback>
                <p:oleObj name="Equation" r:id="rId7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27825" y="3481388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2571" name="Object 11"/>
          <p:cNvGraphicFramePr>
            <a:graphicFrameLocks noChangeAspect="1"/>
          </p:cNvGraphicFramePr>
          <p:nvPr/>
        </p:nvGraphicFramePr>
        <p:xfrm>
          <a:off x="2263776" y="3622676"/>
          <a:ext cx="2593975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3" name="Equation" r:id="rId9" imgW="901309" imgH="177723" progId="Equation.3">
                  <p:embed/>
                </p:oleObj>
              </mc:Choice>
              <mc:Fallback>
                <p:oleObj name="Equation" r:id="rId9" imgW="901309" imgH="17772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3776" y="3622676"/>
                        <a:ext cx="2593975" cy="45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2572" name="Object 12"/>
          <p:cNvGraphicFramePr>
            <a:graphicFrameLocks noChangeAspect="1"/>
          </p:cNvGraphicFramePr>
          <p:nvPr/>
        </p:nvGraphicFramePr>
        <p:xfrm>
          <a:off x="2305050" y="4233863"/>
          <a:ext cx="3532188" cy="128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4" name="Equation" r:id="rId11" imgW="1536700" imgH="558800" progId="Equation.3">
                  <p:embed/>
                </p:oleObj>
              </mc:Choice>
              <mc:Fallback>
                <p:oleObj name="Equation" r:id="rId11" imgW="1536700" imgH="558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5050" y="4233863"/>
                        <a:ext cx="3532188" cy="1282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62597" name="Group 37"/>
          <p:cNvGrpSpPr>
            <a:grpSpLocks/>
          </p:cNvGrpSpPr>
          <p:nvPr/>
        </p:nvGrpSpPr>
        <p:grpSpPr bwMode="auto">
          <a:xfrm>
            <a:off x="7175501" y="3178175"/>
            <a:ext cx="2530475" cy="1835150"/>
            <a:chOff x="657" y="2429"/>
            <a:chExt cx="1594" cy="1156"/>
          </a:xfrm>
        </p:grpSpPr>
        <p:grpSp>
          <p:nvGrpSpPr>
            <p:cNvPr id="246799" name="Group 31"/>
            <p:cNvGrpSpPr>
              <a:grpSpLocks/>
            </p:cNvGrpSpPr>
            <p:nvPr/>
          </p:nvGrpSpPr>
          <p:grpSpPr bwMode="auto">
            <a:xfrm>
              <a:off x="657" y="2432"/>
              <a:ext cx="1406" cy="1153"/>
              <a:chOff x="748" y="3022"/>
              <a:chExt cx="1406" cy="1153"/>
            </a:xfrm>
          </p:grpSpPr>
          <p:sp>
            <p:nvSpPr>
              <p:cNvPr id="246805" name="Oval 16"/>
              <p:cNvSpPr>
                <a:spLocks noChangeArrowheads="1"/>
              </p:cNvSpPr>
              <p:nvPr/>
            </p:nvSpPr>
            <p:spPr bwMode="auto">
              <a:xfrm>
                <a:off x="748" y="3022"/>
                <a:ext cx="1406" cy="680"/>
              </a:xfrm>
              <a:prstGeom prst="ellipse">
                <a:avLst/>
              </a:prstGeom>
              <a:noFill/>
              <a:ln w="28575" cap="sq">
                <a:solidFill>
                  <a:srgbClr val="4F8AFF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246806" name="Oval 17" descr="20%"/>
              <p:cNvSpPr>
                <a:spLocks noChangeArrowheads="1"/>
              </p:cNvSpPr>
              <p:nvPr/>
            </p:nvSpPr>
            <p:spPr bwMode="auto">
              <a:xfrm>
                <a:off x="879" y="3137"/>
                <a:ext cx="1134" cy="453"/>
              </a:xfrm>
              <a:prstGeom prst="ellipse">
                <a:avLst/>
              </a:prstGeom>
              <a:blipFill dpi="0" rotWithShape="0">
                <a:blip r:embed="rId13"/>
                <a:srcRect/>
                <a:tile tx="0" ty="0" sx="100000" sy="100000" flip="none" algn="tl"/>
              </a:blipFill>
              <a:ln w="28575" cap="sq">
                <a:solidFill>
                  <a:srgbClr val="4F8AFF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246807" name="Oval 18"/>
              <p:cNvSpPr>
                <a:spLocks noChangeArrowheads="1"/>
              </p:cNvSpPr>
              <p:nvPr/>
            </p:nvSpPr>
            <p:spPr bwMode="auto">
              <a:xfrm>
                <a:off x="940" y="3193"/>
                <a:ext cx="1020" cy="340"/>
              </a:xfrm>
              <a:prstGeom prst="ellipse">
                <a:avLst/>
              </a:prstGeom>
              <a:solidFill>
                <a:schemeClr val="bg1"/>
              </a:solidFill>
              <a:ln w="28575" cap="sq">
                <a:solidFill>
                  <a:srgbClr val="4F8AFF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246808" name="Oval 19"/>
              <p:cNvSpPr>
                <a:spLocks noChangeArrowheads="1"/>
              </p:cNvSpPr>
              <p:nvPr/>
            </p:nvSpPr>
            <p:spPr bwMode="auto">
              <a:xfrm>
                <a:off x="1202" y="3281"/>
                <a:ext cx="454" cy="181"/>
              </a:xfrm>
              <a:prstGeom prst="ellipse">
                <a:avLst/>
              </a:prstGeom>
              <a:noFill/>
              <a:ln w="28575" cap="sq">
                <a:solidFill>
                  <a:srgbClr val="4F8AFF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246809" name="Line 20"/>
              <p:cNvSpPr>
                <a:spLocks noChangeShapeType="1"/>
              </p:cNvSpPr>
              <p:nvPr/>
            </p:nvSpPr>
            <p:spPr bwMode="auto">
              <a:xfrm>
                <a:off x="748" y="3357"/>
                <a:ext cx="0" cy="816"/>
              </a:xfrm>
              <a:prstGeom prst="line">
                <a:avLst/>
              </a:prstGeom>
              <a:noFill/>
              <a:ln w="28575" cap="sq">
                <a:solidFill>
                  <a:srgbClr val="4F8AFF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810" name="Line 21"/>
              <p:cNvSpPr>
                <a:spLocks noChangeShapeType="1"/>
              </p:cNvSpPr>
              <p:nvPr/>
            </p:nvSpPr>
            <p:spPr bwMode="auto">
              <a:xfrm>
                <a:off x="2154" y="3339"/>
                <a:ext cx="0" cy="816"/>
              </a:xfrm>
              <a:prstGeom prst="line">
                <a:avLst/>
              </a:prstGeom>
              <a:noFill/>
              <a:ln w="28575" cap="sq">
                <a:solidFill>
                  <a:srgbClr val="4F8AFF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811" name="Line 22"/>
              <p:cNvSpPr>
                <a:spLocks noChangeShapeType="1"/>
              </p:cNvSpPr>
              <p:nvPr/>
            </p:nvSpPr>
            <p:spPr bwMode="auto">
              <a:xfrm>
                <a:off x="884" y="3339"/>
                <a:ext cx="0" cy="816"/>
              </a:xfrm>
              <a:prstGeom prst="line">
                <a:avLst/>
              </a:prstGeom>
              <a:noFill/>
              <a:ln w="28575" cap="rnd">
                <a:solidFill>
                  <a:srgbClr val="4F8AFF"/>
                </a:solidFill>
                <a:prstDash val="sysDot"/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812" name="Line 23"/>
              <p:cNvSpPr>
                <a:spLocks noChangeShapeType="1"/>
              </p:cNvSpPr>
              <p:nvPr/>
            </p:nvSpPr>
            <p:spPr bwMode="auto">
              <a:xfrm>
                <a:off x="2014" y="3347"/>
                <a:ext cx="0" cy="816"/>
              </a:xfrm>
              <a:prstGeom prst="line">
                <a:avLst/>
              </a:prstGeom>
              <a:noFill/>
              <a:ln w="28575" cap="rnd">
                <a:solidFill>
                  <a:srgbClr val="4F8AFF"/>
                </a:solidFill>
                <a:prstDash val="sysDot"/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813" name="Line 24"/>
              <p:cNvSpPr>
                <a:spLocks noChangeShapeType="1"/>
              </p:cNvSpPr>
              <p:nvPr/>
            </p:nvSpPr>
            <p:spPr bwMode="auto">
              <a:xfrm>
                <a:off x="942" y="3359"/>
                <a:ext cx="0" cy="816"/>
              </a:xfrm>
              <a:prstGeom prst="line">
                <a:avLst/>
              </a:prstGeom>
              <a:noFill/>
              <a:ln w="28575">
                <a:solidFill>
                  <a:srgbClr val="4F8AFF"/>
                </a:solidFill>
                <a:prstDash val="sysDot"/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814" name="Line 25"/>
              <p:cNvSpPr>
                <a:spLocks noChangeShapeType="1"/>
              </p:cNvSpPr>
              <p:nvPr/>
            </p:nvSpPr>
            <p:spPr bwMode="auto">
              <a:xfrm>
                <a:off x="1957" y="3351"/>
                <a:ext cx="0" cy="816"/>
              </a:xfrm>
              <a:prstGeom prst="line">
                <a:avLst/>
              </a:prstGeom>
              <a:noFill/>
              <a:ln w="28575">
                <a:solidFill>
                  <a:srgbClr val="4F8AFF"/>
                </a:solidFill>
                <a:prstDash val="sysDot"/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815" name="Line 26"/>
              <p:cNvSpPr>
                <a:spLocks noChangeShapeType="1"/>
              </p:cNvSpPr>
              <p:nvPr/>
            </p:nvSpPr>
            <p:spPr bwMode="auto">
              <a:xfrm>
                <a:off x="1425" y="3369"/>
                <a:ext cx="226" cy="0"/>
              </a:xfrm>
              <a:prstGeom prst="line">
                <a:avLst/>
              </a:prstGeom>
              <a:noFill/>
              <a:ln w="28575" cap="sq">
                <a:solidFill>
                  <a:srgbClr val="4F8AFF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816" name="Line 27"/>
              <p:cNvSpPr>
                <a:spLocks noChangeShapeType="1"/>
              </p:cNvSpPr>
              <p:nvPr/>
            </p:nvSpPr>
            <p:spPr bwMode="auto">
              <a:xfrm flipV="1">
                <a:off x="1425" y="3142"/>
                <a:ext cx="136" cy="227"/>
              </a:xfrm>
              <a:prstGeom prst="line">
                <a:avLst/>
              </a:prstGeom>
              <a:noFill/>
              <a:ln w="28575" cap="sq">
                <a:solidFill>
                  <a:srgbClr val="4F8AFF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817" name="Line 28"/>
              <p:cNvSpPr>
                <a:spLocks noChangeShapeType="1"/>
              </p:cNvSpPr>
              <p:nvPr/>
            </p:nvSpPr>
            <p:spPr bwMode="auto">
              <a:xfrm>
                <a:off x="1429" y="3377"/>
                <a:ext cx="295" cy="283"/>
              </a:xfrm>
              <a:prstGeom prst="line">
                <a:avLst/>
              </a:prstGeom>
              <a:noFill/>
              <a:ln w="28575" cap="sq">
                <a:solidFill>
                  <a:srgbClr val="4F8AFF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818" name="Line 29"/>
              <p:cNvSpPr>
                <a:spLocks noChangeShapeType="1"/>
              </p:cNvSpPr>
              <p:nvPr/>
            </p:nvSpPr>
            <p:spPr bwMode="auto">
              <a:xfrm>
                <a:off x="930" y="3158"/>
                <a:ext cx="68" cy="68"/>
              </a:xfrm>
              <a:prstGeom prst="line">
                <a:avLst/>
              </a:prstGeom>
              <a:noFill/>
              <a:ln w="19050" cap="sq">
                <a:solidFill>
                  <a:srgbClr val="4F8AFF"/>
                </a:solidFill>
                <a:round/>
                <a:headEnd type="none" w="lg" len="lg"/>
                <a:tailEnd type="stealth" w="sm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819" name="Line 30"/>
              <p:cNvSpPr>
                <a:spLocks noChangeShapeType="1"/>
              </p:cNvSpPr>
              <p:nvPr/>
            </p:nvSpPr>
            <p:spPr bwMode="auto">
              <a:xfrm>
                <a:off x="1026" y="3269"/>
                <a:ext cx="68" cy="68"/>
              </a:xfrm>
              <a:prstGeom prst="line">
                <a:avLst/>
              </a:prstGeom>
              <a:noFill/>
              <a:ln w="19050" cap="sq">
                <a:solidFill>
                  <a:srgbClr val="4F8AFF"/>
                </a:solidFill>
                <a:round/>
                <a:headEnd type="stealth" w="sm" len="med"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46800" name="Rectangle 32"/>
            <p:cNvSpPr>
              <a:spLocks noChangeArrowheads="1"/>
            </p:cNvSpPr>
            <p:nvPr/>
          </p:nvSpPr>
          <p:spPr bwMode="auto">
            <a:xfrm>
              <a:off x="1322" y="2595"/>
              <a:ext cx="18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  <a:cs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246801" name="Rectangle 33"/>
            <p:cNvSpPr>
              <a:spLocks noChangeArrowheads="1"/>
            </p:cNvSpPr>
            <p:nvPr/>
          </p:nvSpPr>
          <p:spPr bwMode="auto">
            <a:xfrm>
              <a:off x="1396" y="2540"/>
              <a:ext cx="15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600">
                  <a:solidFill>
                    <a:srgbClr val="0C0C7E"/>
                  </a:solidFill>
                  <a:cs typeface="Times New Roman" panose="02020603050405020304" pitchFamily="18" charset="0"/>
                </a:rPr>
                <a:t>r</a:t>
              </a:r>
            </a:p>
          </p:txBody>
        </p:sp>
        <p:sp>
          <p:nvSpPr>
            <p:cNvPr id="246802" name="Rectangle 34"/>
            <p:cNvSpPr>
              <a:spLocks noChangeArrowheads="1"/>
            </p:cNvSpPr>
            <p:nvPr/>
          </p:nvSpPr>
          <p:spPr bwMode="auto">
            <a:xfrm>
              <a:off x="809" y="2429"/>
              <a:ext cx="2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>
                  <a:solidFill>
                    <a:srgbClr val="495F56"/>
                  </a:solidFill>
                  <a:cs typeface="Times New Roman" panose="02020603050405020304" pitchFamily="18" charset="0"/>
                </a:rPr>
                <a:t>dr</a:t>
              </a:r>
            </a:p>
          </p:txBody>
        </p:sp>
        <p:sp>
          <p:nvSpPr>
            <p:cNvPr id="246803" name="Rectangle 35"/>
            <p:cNvSpPr>
              <a:spLocks noChangeArrowheads="1"/>
            </p:cNvSpPr>
            <p:nvPr/>
          </p:nvSpPr>
          <p:spPr bwMode="auto">
            <a:xfrm>
              <a:off x="1453" y="2904"/>
              <a:ext cx="19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rgbClr val="007A77"/>
                  </a:solidFill>
                  <a:cs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246804" name="Rectangle 36"/>
            <p:cNvSpPr>
              <a:spLocks noChangeArrowheads="1"/>
            </p:cNvSpPr>
            <p:nvPr/>
          </p:nvSpPr>
          <p:spPr bwMode="auto">
            <a:xfrm>
              <a:off x="2018" y="3113"/>
              <a:ext cx="23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cs typeface="Times New Roman" panose="02020603050405020304" pitchFamily="18" charset="0"/>
                </a:rPr>
                <a:t>L</a:t>
              </a:r>
            </a:p>
          </p:txBody>
        </p:sp>
      </p:grpSp>
      <p:grpSp>
        <p:nvGrpSpPr>
          <p:cNvPr id="962602" name="Group 42"/>
          <p:cNvGrpSpPr>
            <a:grpSpLocks/>
          </p:cNvGrpSpPr>
          <p:nvPr/>
        </p:nvGrpSpPr>
        <p:grpSpPr bwMode="auto">
          <a:xfrm>
            <a:off x="2867025" y="5705476"/>
            <a:ext cx="7346950" cy="676275"/>
            <a:chOff x="657" y="3231"/>
            <a:chExt cx="4628" cy="426"/>
          </a:xfrm>
        </p:grpSpPr>
        <p:sp>
          <p:nvSpPr>
            <p:cNvPr id="246796" name="Rectangle 38"/>
            <p:cNvSpPr>
              <a:spLocks noChangeArrowheads="1"/>
            </p:cNvSpPr>
            <p:nvPr/>
          </p:nvSpPr>
          <p:spPr bwMode="auto">
            <a:xfrm>
              <a:off x="657" y="3249"/>
              <a:ext cx="4628" cy="4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just" eaLnBrk="1" hangingPunct="1">
                <a:buFontTx/>
                <a:buNone/>
              </a:pPr>
              <a:r>
                <a:rPr lang="fa-IR" altLang="en-US"/>
                <a:t>اگر حدود انتگرال را از </a:t>
              </a:r>
              <a:r>
                <a:rPr lang="en-US" altLang="en-US">
                  <a:solidFill>
                    <a:schemeClr val="tx2"/>
                  </a:solidFill>
                </a:rPr>
                <a:t>a</a:t>
              </a:r>
              <a:r>
                <a:rPr lang="fa-IR" altLang="en-US"/>
                <a:t> تا         بگيريم انرژي              مي‌شود .</a:t>
              </a:r>
              <a:r>
                <a:rPr lang="en-US" altLang="en-US"/>
                <a:t> </a:t>
              </a:r>
            </a:p>
          </p:txBody>
        </p:sp>
        <p:graphicFrame>
          <p:nvGraphicFramePr>
            <p:cNvPr id="246797" name="Object 13"/>
            <p:cNvGraphicFramePr>
              <a:graphicFrameLocks noChangeAspect="1"/>
            </p:cNvGraphicFramePr>
            <p:nvPr/>
          </p:nvGraphicFramePr>
          <p:xfrm>
            <a:off x="1401" y="3249"/>
            <a:ext cx="725" cy="39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655" name="Equation" r:id="rId14" imgW="533403" imgH="276142" progId="Equation.3">
                    <p:embed/>
                  </p:oleObj>
                </mc:Choice>
                <mc:Fallback>
                  <p:oleObj name="Equation" r:id="rId14" imgW="533403" imgH="276142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01" y="3249"/>
                          <a:ext cx="725" cy="39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46798" name="Object 14"/>
            <p:cNvGraphicFramePr>
              <a:graphicFrameLocks noChangeAspect="1"/>
            </p:cNvGraphicFramePr>
            <p:nvPr/>
          </p:nvGraphicFramePr>
          <p:xfrm>
            <a:off x="2970" y="3231"/>
            <a:ext cx="453" cy="3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656" name="Equation" r:id="rId16" imgW="295315" imgH="200021" progId="Equation.3">
                    <p:embed/>
                  </p:oleObj>
                </mc:Choice>
                <mc:Fallback>
                  <p:oleObj name="Equation" r:id="rId16" imgW="295315" imgH="200021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70" y="3231"/>
                          <a:ext cx="453" cy="32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962599" name="Rectangle 39"/>
          <p:cNvSpPr>
            <a:spLocks noChangeArrowheads="1"/>
          </p:cNvSpPr>
          <p:nvPr/>
        </p:nvSpPr>
        <p:spPr bwMode="auto">
          <a:xfrm>
            <a:off x="3216275" y="1990726"/>
            <a:ext cx="7056438" cy="57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9pPr>
          </a:lstStyle>
          <a:p>
            <a:pPr eaLnBrk="1" hangingPunct="1">
              <a:buFontTx/>
              <a:buNone/>
            </a:pPr>
            <a:r>
              <a:rPr lang="fa-IR" altLang="en-US" sz="2400"/>
              <a:t> </a:t>
            </a:r>
            <a:r>
              <a:rPr lang="fa-IR" altLang="en-US"/>
              <a:t>انرژي ذخيره شده در يك فضاي استوانه‌اي باريك در فاصلۀ </a:t>
            </a:r>
            <a:r>
              <a:rPr lang="en-US" altLang="en-US"/>
              <a:t> </a:t>
            </a:r>
            <a:r>
              <a:rPr lang="en-US" altLang="en-US">
                <a:solidFill>
                  <a:schemeClr val="tx2"/>
                </a:solidFill>
                <a:cs typeface="Times New Roman" panose="02020603050405020304" pitchFamily="18" charset="0"/>
              </a:rPr>
              <a:t>r</a:t>
            </a:r>
            <a:r>
              <a:rPr lang="fa-IR" altLang="en-US"/>
              <a:t>: 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507879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9625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9625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9625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962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625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62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962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962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962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480"/>
                            </p:stCondLst>
                            <p:childTnLst>
                              <p:par>
                                <p:cTn id="2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625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625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625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9625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9625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9625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840"/>
                            </p:stCondLst>
                            <p:childTnLst>
                              <p:par>
                                <p:cTn id="33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5" dur="2000"/>
                                        <p:tgtEl>
                                          <p:spTgt spid="962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9625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625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62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9625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625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625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9625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9625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9625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962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9626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962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962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62" grpId="0"/>
      <p:bldP spid="962563" grpId="0" build="p"/>
      <p:bldP spid="962599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71713" y="692150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تمرين 5 </a:t>
            </a:r>
            <a:endParaRPr lang="en-US" altLang="en-US" smtClean="0"/>
          </a:p>
        </p:txBody>
      </p:sp>
      <p:sp>
        <p:nvSpPr>
          <p:cNvPr id="9656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08214" y="2205038"/>
            <a:ext cx="7920037" cy="6477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a-IR" altLang="en-US" smtClean="0"/>
              <a:t>ظرفيت خازن معادل در شكل زير چقدر است؟</a:t>
            </a:r>
            <a:endParaRPr lang="en-US" altLang="en-US" smtClean="0"/>
          </a:p>
        </p:txBody>
      </p:sp>
      <p:grpSp>
        <p:nvGrpSpPr>
          <p:cNvPr id="965669" name="Group 37"/>
          <p:cNvGrpSpPr>
            <a:grpSpLocks/>
          </p:cNvGrpSpPr>
          <p:nvPr/>
        </p:nvGrpSpPr>
        <p:grpSpPr bwMode="auto">
          <a:xfrm>
            <a:off x="5076825" y="3357564"/>
            <a:ext cx="2330450" cy="1741487"/>
            <a:chOff x="543" y="2902"/>
            <a:chExt cx="1468" cy="1097"/>
          </a:xfrm>
        </p:grpSpPr>
        <p:sp>
          <p:nvSpPr>
            <p:cNvPr id="247813" name="Rectangle 20" descr="Light downward diagonal"/>
            <p:cNvSpPr>
              <a:spLocks noChangeArrowheads="1"/>
            </p:cNvSpPr>
            <p:nvPr/>
          </p:nvSpPr>
          <p:spPr bwMode="auto">
            <a:xfrm>
              <a:off x="567" y="3339"/>
              <a:ext cx="544" cy="227"/>
            </a:xfrm>
            <a:prstGeom prst="rect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28575" cap="sq">
              <a:solidFill>
                <a:schemeClr val="tx1"/>
              </a:solidFill>
              <a:miter lim="800000"/>
              <a:headEnd type="none" w="lg" len="lg"/>
              <a:tailEnd type="non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247814" name="Rectangle 25" descr="Light downward diagonal"/>
            <p:cNvSpPr>
              <a:spLocks noChangeArrowheads="1"/>
            </p:cNvSpPr>
            <p:nvPr/>
          </p:nvSpPr>
          <p:spPr bwMode="auto">
            <a:xfrm>
              <a:off x="1157" y="3339"/>
              <a:ext cx="544" cy="227"/>
            </a:xfrm>
            <a:prstGeom prst="rect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28575" cap="sq">
              <a:solidFill>
                <a:schemeClr val="tx1"/>
              </a:solidFill>
              <a:miter lim="800000"/>
              <a:headEnd type="none" w="lg" len="lg"/>
              <a:tailEnd type="non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247815" name="Line 28"/>
            <p:cNvSpPr>
              <a:spLocks noChangeShapeType="1"/>
            </p:cNvSpPr>
            <p:nvPr/>
          </p:nvSpPr>
          <p:spPr bwMode="auto">
            <a:xfrm>
              <a:off x="543" y="3286"/>
              <a:ext cx="1179" cy="0"/>
            </a:xfrm>
            <a:prstGeom prst="line">
              <a:avLst/>
            </a:prstGeom>
            <a:noFill/>
            <a:ln w="76200" cap="sq" cmpd="tri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7816" name="Line 29"/>
            <p:cNvSpPr>
              <a:spLocks noChangeShapeType="1"/>
            </p:cNvSpPr>
            <p:nvPr/>
          </p:nvSpPr>
          <p:spPr bwMode="auto">
            <a:xfrm>
              <a:off x="543" y="3620"/>
              <a:ext cx="1179" cy="0"/>
            </a:xfrm>
            <a:prstGeom prst="line">
              <a:avLst/>
            </a:prstGeom>
            <a:noFill/>
            <a:ln w="76200" cap="sq" cmpd="tri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7817" name="Line 30"/>
            <p:cNvSpPr>
              <a:spLocks noChangeShapeType="1"/>
            </p:cNvSpPr>
            <p:nvPr/>
          </p:nvSpPr>
          <p:spPr bwMode="auto">
            <a:xfrm flipV="1">
              <a:off x="1135" y="2902"/>
              <a:ext cx="0" cy="363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7818" name="Line 31"/>
            <p:cNvSpPr>
              <a:spLocks noChangeShapeType="1"/>
            </p:cNvSpPr>
            <p:nvPr/>
          </p:nvSpPr>
          <p:spPr bwMode="auto">
            <a:xfrm flipV="1">
              <a:off x="1140" y="3636"/>
              <a:ext cx="0" cy="363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7819" name="Rectangle 32"/>
            <p:cNvSpPr>
              <a:spLocks noChangeArrowheads="1"/>
            </p:cNvSpPr>
            <p:nvPr/>
          </p:nvSpPr>
          <p:spPr bwMode="auto">
            <a:xfrm>
              <a:off x="1314" y="3310"/>
              <a:ext cx="281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k</a:t>
              </a:r>
              <a:r>
                <a:rPr lang="fa-IR" altLang="en-US" sz="2400" baseline="-25000">
                  <a:solidFill>
                    <a:srgbClr val="000000"/>
                  </a:solidFill>
                </a:rPr>
                <a:t>2</a:t>
              </a:r>
              <a:endParaRPr lang="en-US" altLang="en-US" sz="2400" baseline="-25000">
                <a:solidFill>
                  <a:srgbClr val="000000"/>
                </a:solidFill>
              </a:endParaRPr>
            </a:p>
          </p:txBody>
        </p:sp>
        <p:sp>
          <p:nvSpPr>
            <p:cNvPr id="247820" name="Rectangle 33"/>
            <p:cNvSpPr>
              <a:spLocks noChangeArrowheads="1"/>
            </p:cNvSpPr>
            <p:nvPr/>
          </p:nvSpPr>
          <p:spPr bwMode="auto">
            <a:xfrm>
              <a:off x="724" y="3307"/>
              <a:ext cx="281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k</a:t>
              </a:r>
              <a:r>
                <a:rPr lang="fa-IR" altLang="en-US" sz="2400" baseline="-25000">
                  <a:solidFill>
                    <a:srgbClr val="000000"/>
                  </a:solidFill>
                </a:rPr>
                <a:t>1</a:t>
              </a:r>
              <a:endParaRPr lang="en-US" altLang="en-US" sz="2400" baseline="-25000">
                <a:solidFill>
                  <a:srgbClr val="000000"/>
                </a:solidFill>
              </a:endParaRPr>
            </a:p>
          </p:txBody>
        </p:sp>
        <p:sp>
          <p:nvSpPr>
            <p:cNvPr id="247821" name="Rectangle 34"/>
            <p:cNvSpPr>
              <a:spLocks noChangeArrowheads="1"/>
            </p:cNvSpPr>
            <p:nvPr/>
          </p:nvSpPr>
          <p:spPr bwMode="auto">
            <a:xfrm>
              <a:off x="1799" y="3294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d</a:t>
              </a:r>
            </a:p>
          </p:txBody>
        </p:sp>
        <p:sp>
          <p:nvSpPr>
            <p:cNvPr id="247822" name="Rectangle 35"/>
            <p:cNvSpPr>
              <a:spLocks noChangeArrowheads="1"/>
            </p:cNvSpPr>
            <p:nvPr/>
          </p:nvSpPr>
          <p:spPr bwMode="auto">
            <a:xfrm>
              <a:off x="1135" y="3024"/>
              <a:ext cx="25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247823" name="AutoShape 36"/>
            <p:cNvSpPr>
              <a:spLocks/>
            </p:cNvSpPr>
            <p:nvPr/>
          </p:nvSpPr>
          <p:spPr bwMode="auto">
            <a:xfrm>
              <a:off x="1791" y="3294"/>
              <a:ext cx="46" cy="318"/>
            </a:xfrm>
            <a:prstGeom prst="rightBrace">
              <a:avLst>
                <a:gd name="adj1" fmla="val 57609"/>
                <a:gd name="adj2" fmla="val 50000"/>
              </a:avLst>
            </a:prstGeom>
            <a:noFill/>
            <a:ln w="19050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</p:grpSp>
    </p:spTree>
    <p:extLst>
      <p:ext uri="{BB962C8B-B14F-4D97-AF65-F5344CB8AC3E}">
        <p14:creationId xmlns:p14="http://schemas.microsoft.com/office/powerpoint/2010/main" val="41644882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9656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9656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965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965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65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65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965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965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965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240"/>
                            </p:stCondLst>
                            <p:childTnLst>
                              <p:par>
                                <p:cTn id="2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656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656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656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6566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656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6566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656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6566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656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6566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6566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5634" grpId="0"/>
      <p:bldP spid="965635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66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71713" y="381000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حل تمرين 5 </a:t>
            </a:r>
            <a:endParaRPr lang="en-US" altLang="en-US" smtClean="0"/>
          </a:p>
        </p:txBody>
      </p:sp>
      <p:sp>
        <p:nvSpPr>
          <p:cNvPr id="9666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20900" y="3140076"/>
            <a:ext cx="7920038" cy="57626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fa-IR" altLang="en-US" smtClean="0"/>
              <a:t>ولتاژ دو سر خازن‌ها يكي ولي سطح هر خازن نصف شده است.  </a:t>
            </a:r>
            <a:endParaRPr lang="en-US" altLang="en-US" smtClean="0"/>
          </a:p>
        </p:txBody>
      </p:sp>
      <p:graphicFrame>
        <p:nvGraphicFramePr>
          <p:cNvPr id="966668" name="Object 12"/>
          <p:cNvGraphicFramePr>
            <a:graphicFrameLocks noChangeAspect="1"/>
          </p:cNvGraphicFramePr>
          <p:nvPr/>
        </p:nvGraphicFramePr>
        <p:xfrm>
          <a:off x="2336801" y="4005263"/>
          <a:ext cx="1800225" cy="1085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4" name="Equation" r:id="rId3" imgW="761669" imgH="393529" progId="Equation.3">
                  <p:embed/>
                </p:oleObj>
              </mc:Choice>
              <mc:Fallback>
                <p:oleObj name="Equation" r:id="rId3" imgW="761669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6801" y="4005263"/>
                        <a:ext cx="1800225" cy="1085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6669" name="Object 13"/>
          <p:cNvGraphicFramePr>
            <a:graphicFrameLocks noChangeAspect="1"/>
          </p:cNvGraphicFramePr>
          <p:nvPr/>
        </p:nvGraphicFramePr>
        <p:xfrm>
          <a:off x="6800850" y="4594226"/>
          <a:ext cx="3384550" cy="1058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5" name="Equation" r:id="rId5" imgW="1256755" imgH="393529" progId="Equation.3">
                  <p:embed/>
                </p:oleObj>
              </mc:Choice>
              <mc:Fallback>
                <p:oleObj name="Equation" r:id="rId5" imgW="1256755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00850" y="4594226"/>
                        <a:ext cx="3384550" cy="1058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6670" name="Object 14"/>
          <p:cNvGraphicFramePr>
            <a:graphicFrameLocks noChangeAspect="1"/>
          </p:cNvGraphicFramePr>
          <p:nvPr/>
        </p:nvGraphicFramePr>
        <p:xfrm>
          <a:off x="2063750" y="5243513"/>
          <a:ext cx="2089150" cy="1027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6" name="Equation" r:id="rId7" imgW="799753" imgH="393529" progId="Equation.3">
                  <p:embed/>
                </p:oleObj>
              </mc:Choice>
              <mc:Fallback>
                <p:oleObj name="Equation" r:id="rId7" imgW="799753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3750" y="5243513"/>
                        <a:ext cx="2089150" cy="1027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66702" name="Group 46"/>
          <p:cNvGrpSpPr>
            <a:grpSpLocks/>
          </p:cNvGrpSpPr>
          <p:nvPr/>
        </p:nvGrpSpPr>
        <p:grpSpPr bwMode="auto">
          <a:xfrm>
            <a:off x="4352925" y="1017589"/>
            <a:ext cx="3441700" cy="1919287"/>
            <a:chOff x="924" y="1904"/>
            <a:chExt cx="2168" cy="1209"/>
          </a:xfrm>
        </p:grpSpPr>
        <p:sp>
          <p:nvSpPr>
            <p:cNvPr id="248842" name="Rectangle 24"/>
            <p:cNvSpPr>
              <a:spLocks noChangeArrowheads="1"/>
            </p:cNvSpPr>
            <p:nvPr/>
          </p:nvSpPr>
          <p:spPr bwMode="auto">
            <a:xfrm>
              <a:off x="924" y="2336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d</a:t>
              </a:r>
            </a:p>
          </p:txBody>
        </p:sp>
        <p:sp>
          <p:nvSpPr>
            <p:cNvPr id="248843" name="Rectangle 25"/>
            <p:cNvSpPr>
              <a:spLocks noChangeArrowheads="1"/>
            </p:cNvSpPr>
            <p:nvPr/>
          </p:nvSpPr>
          <p:spPr bwMode="auto">
            <a:xfrm>
              <a:off x="1167" y="2105"/>
              <a:ext cx="36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rgbClr val="000000"/>
                  </a:solidFill>
                  <a:cs typeface="Times New Roman" panose="02020603050405020304" pitchFamily="18" charset="0"/>
                </a:rPr>
                <a:t>A/</a:t>
              </a:r>
              <a:r>
                <a:rPr lang="fa-IR" altLang="en-US" sz="2000">
                  <a:solidFill>
                    <a:srgbClr val="000000"/>
                  </a:solidFill>
                  <a:cs typeface="Times New Roman" panose="02020603050405020304" pitchFamily="18" charset="0"/>
                </a:rPr>
                <a:t>2</a:t>
              </a:r>
              <a:endParaRPr lang="en-US" altLang="en-US" sz="2000">
                <a:solidFill>
                  <a:srgbClr val="00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248844" name="AutoShape 26"/>
            <p:cNvSpPr>
              <a:spLocks/>
            </p:cNvSpPr>
            <p:nvPr/>
          </p:nvSpPr>
          <p:spPr bwMode="auto">
            <a:xfrm>
              <a:off x="2872" y="2336"/>
              <a:ext cx="46" cy="318"/>
            </a:xfrm>
            <a:prstGeom prst="rightBrace">
              <a:avLst>
                <a:gd name="adj1" fmla="val 57609"/>
                <a:gd name="adj2" fmla="val 50000"/>
              </a:avLst>
            </a:prstGeom>
            <a:noFill/>
            <a:ln w="19050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248845" name="Rectangle 16" descr="Light downward diagonal"/>
            <p:cNvSpPr>
              <a:spLocks noChangeArrowheads="1"/>
            </p:cNvSpPr>
            <p:nvPr/>
          </p:nvSpPr>
          <p:spPr bwMode="auto">
            <a:xfrm>
              <a:off x="1214" y="2389"/>
              <a:ext cx="544" cy="227"/>
            </a:xfrm>
            <a:prstGeom prst="rect">
              <a:avLst/>
            </a:prstGeom>
            <a:blipFill dpi="0" rotWithShape="0">
              <a:blip r:embed="rId9"/>
              <a:srcRect/>
              <a:tile tx="0" ty="0" sx="100000" sy="100000" flip="none" algn="tl"/>
            </a:blipFill>
            <a:ln w="28575" cap="sq">
              <a:solidFill>
                <a:schemeClr val="tx1"/>
              </a:solidFill>
              <a:miter lim="800000"/>
              <a:headEnd type="none" w="lg" len="lg"/>
              <a:tailEnd type="non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248846" name="Line 21"/>
            <p:cNvSpPr>
              <a:spLocks noChangeShapeType="1"/>
            </p:cNvSpPr>
            <p:nvPr/>
          </p:nvSpPr>
          <p:spPr bwMode="auto">
            <a:xfrm flipV="1">
              <a:off x="1489" y="2696"/>
              <a:ext cx="0" cy="181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8847" name="Rectangle 23"/>
            <p:cNvSpPr>
              <a:spLocks noChangeArrowheads="1"/>
            </p:cNvSpPr>
            <p:nvPr/>
          </p:nvSpPr>
          <p:spPr bwMode="auto">
            <a:xfrm>
              <a:off x="1371" y="2357"/>
              <a:ext cx="281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k</a:t>
              </a:r>
              <a:r>
                <a:rPr lang="fa-IR" altLang="en-US" sz="2400" baseline="-25000">
                  <a:solidFill>
                    <a:srgbClr val="000000"/>
                  </a:solidFill>
                </a:rPr>
                <a:t>1</a:t>
              </a:r>
              <a:endParaRPr lang="en-US" altLang="en-US" sz="2400" baseline="-25000">
                <a:solidFill>
                  <a:srgbClr val="000000"/>
                </a:solidFill>
              </a:endParaRPr>
            </a:p>
          </p:txBody>
        </p:sp>
        <p:sp>
          <p:nvSpPr>
            <p:cNvPr id="248848" name="Line 27"/>
            <p:cNvSpPr>
              <a:spLocks noChangeShapeType="1"/>
            </p:cNvSpPr>
            <p:nvPr/>
          </p:nvSpPr>
          <p:spPr bwMode="auto">
            <a:xfrm>
              <a:off x="1205" y="2339"/>
              <a:ext cx="567" cy="0"/>
            </a:xfrm>
            <a:prstGeom prst="line">
              <a:avLst/>
            </a:prstGeom>
            <a:noFill/>
            <a:ln w="76200" cap="sq" cmpd="tri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8849" name="Line 32"/>
            <p:cNvSpPr>
              <a:spLocks noChangeShapeType="1"/>
            </p:cNvSpPr>
            <p:nvPr/>
          </p:nvSpPr>
          <p:spPr bwMode="auto">
            <a:xfrm>
              <a:off x="1202" y="2670"/>
              <a:ext cx="567" cy="0"/>
            </a:xfrm>
            <a:prstGeom prst="line">
              <a:avLst/>
            </a:prstGeom>
            <a:noFill/>
            <a:ln w="76200" cap="sq" cmpd="tri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8850" name="Line 34"/>
            <p:cNvSpPr>
              <a:spLocks noChangeShapeType="1"/>
            </p:cNvSpPr>
            <p:nvPr/>
          </p:nvSpPr>
          <p:spPr bwMode="auto">
            <a:xfrm flipV="1">
              <a:off x="1487" y="2130"/>
              <a:ext cx="0" cy="181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8851" name="Rectangle 17" descr="Light downward diagonal"/>
            <p:cNvSpPr>
              <a:spLocks noChangeArrowheads="1"/>
            </p:cNvSpPr>
            <p:nvPr/>
          </p:nvSpPr>
          <p:spPr bwMode="auto">
            <a:xfrm>
              <a:off x="2260" y="2391"/>
              <a:ext cx="544" cy="227"/>
            </a:xfrm>
            <a:prstGeom prst="rect">
              <a:avLst/>
            </a:prstGeom>
            <a:blipFill dpi="0" rotWithShape="0">
              <a:blip r:embed="rId9"/>
              <a:srcRect/>
              <a:tile tx="0" ty="0" sx="100000" sy="100000" flip="none" algn="tl"/>
            </a:blipFill>
            <a:ln w="28575" cap="sq">
              <a:solidFill>
                <a:schemeClr val="tx1"/>
              </a:solidFill>
              <a:miter lim="800000"/>
              <a:headEnd type="none" w="lg" len="lg"/>
              <a:tailEnd type="non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248852" name="Rectangle 22"/>
            <p:cNvSpPr>
              <a:spLocks noChangeArrowheads="1"/>
            </p:cNvSpPr>
            <p:nvPr/>
          </p:nvSpPr>
          <p:spPr bwMode="auto">
            <a:xfrm>
              <a:off x="2405" y="2351"/>
              <a:ext cx="281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k</a:t>
              </a:r>
              <a:r>
                <a:rPr lang="fa-IR" altLang="en-US" sz="2400" baseline="-25000">
                  <a:solidFill>
                    <a:srgbClr val="000000"/>
                  </a:solidFill>
                </a:rPr>
                <a:t>2</a:t>
              </a:r>
              <a:endParaRPr lang="en-US" altLang="en-US" sz="2400" baseline="-25000">
                <a:solidFill>
                  <a:srgbClr val="000000"/>
                </a:solidFill>
              </a:endParaRPr>
            </a:p>
          </p:txBody>
        </p:sp>
        <p:sp>
          <p:nvSpPr>
            <p:cNvPr id="248853" name="Line 30"/>
            <p:cNvSpPr>
              <a:spLocks noChangeShapeType="1"/>
            </p:cNvSpPr>
            <p:nvPr/>
          </p:nvSpPr>
          <p:spPr bwMode="auto">
            <a:xfrm>
              <a:off x="2245" y="2337"/>
              <a:ext cx="567" cy="0"/>
            </a:xfrm>
            <a:prstGeom prst="line">
              <a:avLst/>
            </a:prstGeom>
            <a:noFill/>
            <a:ln w="76200" cap="sq" cmpd="tri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8854" name="Line 31"/>
            <p:cNvSpPr>
              <a:spLocks noChangeShapeType="1"/>
            </p:cNvSpPr>
            <p:nvPr/>
          </p:nvSpPr>
          <p:spPr bwMode="auto">
            <a:xfrm>
              <a:off x="2251" y="2671"/>
              <a:ext cx="567" cy="0"/>
            </a:xfrm>
            <a:prstGeom prst="line">
              <a:avLst/>
            </a:prstGeom>
            <a:noFill/>
            <a:ln w="76200" cap="sq" cmpd="tri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8855" name="Line 33"/>
            <p:cNvSpPr>
              <a:spLocks noChangeShapeType="1"/>
            </p:cNvSpPr>
            <p:nvPr/>
          </p:nvSpPr>
          <p:spPr bwMode="auto">
            <a:xfrm flipV="1">
              <a:off x="2530" y="2697"/>
              <a:ext cx="0" cy="181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8856" name="Line 35"/>
            <p:cNvSpPr>
              <a:spLocks noChangeShapeType="1"/>
            </p:cNvSpPr>
            <p:nvPr/>
          </p:nvSpPr>
          <p:spPr bwMode="auto">
            <a:xfrm flipV="1">
              <a:off x="2532" y="2130"/>
              <a:ext cx="0" cy="181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8857" name="Line 39"/>
            <p:cNvSpPr>
              <a:spLocks noChangeShapeType="1"/>
            </p:cNvSpPr>
            <p:nvPr/>
          </p:nvSpPr>
          <p:spPr bwMode="auto">
            <a:xfrm>
              <a:off x="1498" y="2878"/>
              <a:ext cx="102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8858" name="Line 40"/>
            <p:cNvSpPr>
              <a:spLocks noChangeShapeType="1"/>
            </p:cNvSpPr>
            <p:nvPr/>
          </p:nvSpPr>
          <p:spPr bwMode="auto">
            <a:xfrm>
              <a:off x="1497" y="2131"/>
              <a:ext cx="102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8859" name="Line 41"/>
            <p:cNvSpPr>
              <a:spLocks noChangeShapeType="1"/>
            </p:cNvSpPr>
            <p:nvPr/>
          </p:nvSpPr>
          <p:spPr bwMode="auto">
            <a:xfrm>
              <a:off x="2009" y="2886"/>
              <a:ext cx="0" cy="22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8860" name="Line 42"/>
            <p:cNvSpPr>
              <a:spLocks noChangeShapeType="1"/>
            </p:cNvSpPr>
            <p:nvPr/>
          </p:nvSpPr>
          <p:spPr bwMode="auto">
            <a:xfrm>
              <a:off x="2012" y="1904"/>
              <a:ext cx="0" cy="22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8861" name="Rectangle 43"/>
            <p:cNvSpPr>
              <a:spLocks noChangeArrowheads="1"/>
            </p:cNvSpPr>
            <p:nvPr/>
          </p:nvSpPr>
          <p:spPr bwMode="auto">
            <a:xfrm>
              <a:off x="2509" y="2106"/>
              <a:ext cx="36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rgbClr val="000000"/>
                  </a:solidFill>
                  <a:cs typeface="Times New Roman" panose="02020603050405020304" pitchFamily="18" charset="0"/>
                </a:rPr>
                <a:t>A/</a:t>
              </a:r>
              <a:r>
                <a:rPr lang="fa-IR" altLang="en-US" sz="2000">
                  <a:solidFill>
                    <a:srgbClr val="000000"/>
                  </a:solidFill>
                  <a:cs typeface="Times New Roman" panose="02020603050405020304" pitchFamily="18" charset="0"/>
                </a:rPr>
                <a:t>2</a:t>
              </a:r>
              <a:endParaRPr lang="en-US" altLang="en-US" sz="2000">
                <a:solidFill>
                  <a:srgbClr val="00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248862" name="Rectangle 44"/>
            <p:cNvSpPr>
              <a:spLocks noChangeArrowheads="1"/>
            </p:cNvSpPr>
            <p:nvPr/>
          </p:nvSpPr>
          <p:spPr bwMode="auto">
            <a:xfrm>
              <a:off x="2880" y="2328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d</a:t>
              </a:r>
            </a:p>
          </p:txBody>
        </p:sp>
        <p:sp>
          <p:nvSpPr>
            <p:cNvPr id="248863" name="AutoShape 45"/>
            <p:cNvSpPr>
              <a:spLocks/>
            </p:cNvSpPr>
            <p:nvPr/>
          </p:nvSpPr>
          <p:spPr bwMode="auto">
            <a:xfrm rot="10800000">
              <a:off x="1098" y="2336"/>
              <a:ext cx="46" cy="318"/>
            </a:xfrm>
            <a:prstGeom prst="rightBrace">
              <a:avLst>
                <a:gd name="adj1" fmla="val 57609"/>
                <a:gd name="adj2" fmla="val 50000"/>
              </a:avLst>
            </a:prstGeom>
            <a:noFill/>
            <a:ln w="19050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</p:grpSp>
      <p:sp>
        <p:nvSpPr>
          <p:cNvPr id="966705" name="AutoShape 49"/>
          <p:cNvSpPr>
            <a:spLocks/>
          </p:cNvSpPr>
          <p:nvPr/>
        </p:nvSpPr>
        <p:spPr bwMode="auto">
          <a:xfrm>
            <a:off x="4119564" y="4076700"/>
            <a:ext cx="320675" cy="2160588"/>
          </a:xfrm>
          <a:prstGeom prst="rightBrace">
            <a:avLst>
              <a:gd name="adj1" fmla="val 56147"/>
              <a:gd name="adj2" fmla="val 50000"/>
            </a:avLst>
          </a:prstGeom>
          <a:noFill/>
          <a:ln w="28575" cap="sq">
            <a:solidFill>
              <a:srgbClr val="000000"/>
            </a:solidFill>
            <a:round/>
            <a:headEnd type="non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9pPr>
          </a:lstStyle>
          <a:p>
            <a:pPr algn="ctr" rtl="0">
              <a:spcBef>
                <a:spcPct val="0"/>
              </a:spcBef>
              <a:buClrTx/>
              <a:buFontTx/>
              <a:buNone/>
            </a:pPr>
            <a:endParaRPr lang="fa-IR" altLang="fa-IR"/>
          </a:p>
        </p:txBody>
      </p:sp>
      <p:graphicFrame>
        <p:nvGraphicFramePr>
          <p:cNvPr id="966706" name="Object 50"/>
          <p:cNvGraphicFramePr>
            <a:graphicFrameLocks noChangeAspect="1"/>
          </p:cNvGraphicFramePr>
          <p:nvPr/>
        </p:nvGraphicFramePr>
        <p:xfrm>
          <a:off x="4494214" y="4846638"/>
          <a:ext cx="2408237" cy="601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7" name="Equation" r:id="rId10" imgW="914400" imgH="228600" progId="Equation.3">
                  <p:embed/>
                </p:oleObj>
              </mc:Choice>
              <mc:Fallback>
                <p:oleObj name="Equation" r:id="rId10" imgW="9144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4214" y="4846638"/>
                        <a:ext cx="2408237" cy="601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621202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6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9666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9666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966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966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66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66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6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667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667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667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66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6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966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966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966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6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9666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666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66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6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666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666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666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6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667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667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667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66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6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6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6670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6670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66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6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66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6666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6666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666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6658" grpId="0"/>
      <p:bldP spid="96665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2276475"/>
            <a:ext cx="7772400" cy="1989138"/>
          </a:xfrm>
        </p:spPr>
        <p:txBody>
          <a:bodyPr/>
          <a:lstStyle/>
          <a:p>
            <a:pPr marL="0" indent="0" algn="just">
              <a:buNone/>
            </a:pPr>
            <a:r>
              <a:rPr lang="fa-IR" altLang="en-US" smtClean="0"/>
              <a:t>با نزديك كردن دو جسم باردار مختلف العلامه پتانسيل هر جسم در نزديكي جسم ديگر كاهش مي‌يابد در نتيجه اختلاف پتانسيل بين آنها نيز كاهش مي‌يابد پس اگر در عبارت </a:t>
            </a:r>
            <a:r>
              <a:rPr lang="en-US" altLang="en-US" smtClean="0">
                <a:solidFill>
                  <a:srgbClr val="000000"/>
                </a:solidFill>
                <a:cs typeface="Times New Roman" panose="02020603050405020304" pitchFamily="18" charset="0"/>
              </a:rPr>
              <a:t>q=C´V´</a:t>
            </a:r>
            <a:r>
              <a:rPr lang="fa-IR" altLang="en-US" smtClean="0"/>
              <a:t> و </a:t>
            </a:r>
            <a:r>
              <a:rPr lang="en-US" altLang="en-US" smtClean="0">
                <a:solidFill>
                  <a:srgbClr val="000000"/>
                </a:solidFill>
                <a:cs typeface="Times New Roman" panose="02020603050405020304" pitchFamily="18" charset="0"/>
              </a:rPr>
              <a:t>V´</a:t>
            </a:r>
            <a:r>
              <a:rPr lang="fa-IR" altLang="en-US" smtClean="0"/>
              <a:t> كاهش يابد، چون </a:t>
            </a:r>
            <a:r>
              <a:rPr lang="en-US" altLang="en-US" smtClean="0">
                <a:solidFill>
                  <a:srgbClr val="000000"/>
                </a:solidFill>
              </a:rPr>
              <a:t>q</a:t>
            </a:r>
            <a:r>
              <a:rPr lang="fa-IR" altLang="en-US" smtClean="0"/>
              <a:t> ثابت است </a:t>
            </a:r>
            <a:r>
              <a:rPr lang="en-US" altLang="en-US" smtClean="0">
                <a:solidFill>
                  <a:srgbClr val="000000"/>
                </a:solidFill>
                <a:cs typeface="Times New Roman" panose="02020603050405020304" pitchFamily="18" charset="0"/>
              </a:rPr>
              <a:t>C´</a:t>
            </a:r>
            <a:r>
              <a:rPr lang="fa-IR" altLang="en-US" smtClean="0"/>
              <a:t> يا ظرفيت بين دو خازن افزايش مي‌يابد.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943932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93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93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93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360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768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8213" y="688975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تمرين 6 </a:t>
            </a:r>
            <a:endParaRPr lang="en-US" altLang="en-US" smtClean="0"/>
          </a:p>
        </p:txBody>
      </p:sp>
      <p:sp>
        <p:nvSpPr>
          <p:cNvPr id="9676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449638" y="2001838"/>
            <a:ext cx="5251450" cy="6477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fa-IR" altLang="en-US" smtClean="0"/>
              <a:t>ظرفيت خازن معادل در شكل زير چقدر است؟ </a:t>
            </a:r>
            <a:endParaRPr lang="en-US" altLang="en-US" smtClean="0"/>
          </a:p>
        </p:txBody>
      </p:sp>
      <p:grpSp>
        <p:nvGrpSpPr>
          <p:cNvPr id="967710" name="Group 30"/>
          <p:cNvGrpSpPr>
            <a:grpSpLocks/>
          </p:cNvGrpSpPr>
          <p:nvPr/>
        </p:nvGrpSpPr>
        <p:grpSpPr bwMode="auto">
          <a:xfrm>
            <a:off x="5632450" y="2997200"/>
            <a:ext cx="1371600" cy="2211388"/>
            <a:chOff x="1429" y="1752"/>
            <a:chExt cx="864" cy="1393"/>
          </a:xfrm>
        </p:grpSpPr>
        <p:sp>
          <p:nvSpPr>
            <p:cNvPr id="249861" name="Line 15"/>
            <p:cNvSpPr>
              <a:spLocks noChangeShapeType="1"/>
            </p:cNvSpPr>
            <p:nvPr/>
          </p:nvSpPr>
          <p:spPr bwMode="auto">
            <a:xfrm>
              <a:off x="1429" y="2758"/>
              <a:ext cx="567" cy="0"/>
            </a:xfrm>
            <a:prstGeom prst="line">
              <a:avLst/>
            </a:prstGeom>
            <a:noFill/>
            <a:ln w="76200" cap="sq" cmpd="tri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862" name="Line 17"/>
            <p:cNvSpPr>
              <a:spLocks noChangeShapeType="1"/>
            </p:cNvSpPr>
            <p:nvPr/>
          </p:nvSpPr>
          <p:spPr bwMode="auto">
            <a:xfrm flipV="1">
              <a:off x="1709" y="1752"/>
              <a:ext cx="0" cy="363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863" name="Line 18"/>
            <p:cNvSpPr>
              <a:spLocks noChangeShapeType="1"/>
            </p:cNvSpPr>
            <p:nvPr/>
          </p:nvSpPr>
          <p:spPr bwMode="auto">
            <a:xfrm flipV="1">
              <a:off x="1713" y="2782"/>
              <a:ext cx="0" cy="363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49864" name="Group 27"/>
            <p:cNvGrpSpPr>
              <a:grpSpLocks/>
            </p:cNvGrpSpPr>
            <p:nvPr/>
          </p:nvGrpSpPr>
          <p:grpSpPr bwMode="auto">
            <a:xfrm>
              <a:off x="1441" y="2448"/>
              <a:ext cx="544" cy="291"/>
              <a:chOff x="1725" y="2432"/>
              <a:chExt cx="544" cy="291"/>
            </a:xfrm>
          </p:grpSpPr>
          <p:sp>
            <p:nvSpPr>
              <p:cNvPr id="249872" name="Rectangle 14" descr="Light downward diagonal"/>
              <p:cNvSpPr>
                <a:spLocks noChangeArrowheads="1"/>
              </p:cNvSpPr>
              <p:nvPr/>
            </p:nvSpPr>
            <p:spPr bwMode="auto">
              <a:xfrm>
                <a:off x="1725" y="2461"/>
                <a:ext cx="544" cy="227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 w="28575" cap="sq">
                <a:solidFill>
                  <a:schemeClr val="tx1"/>
                </a:solidFill>
                <a:miter lim="800000"/>
                <a:headEnd type="none" w="lg" len="lg"/>
                <a:tailEnd type="none" w="med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249873" name="Rectangle 19"/>
              <p:cNvSpPr>
                <a:spLocks noChangeArrowheads="1"/>
              </p:cNvSpPr>
              <p:nvPr/>
            </p:nvSpPr>
            <p:spPr bwMode="auto">
              <a:xfrm>
                <a:off x="1882" y="2432"/>
                <a:ext cx="281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k</a:t>
                </a:r>
                <a:r>
                  <a:rPr lang="fa-IR" altLang="en-US" sz="2400" baseline="-25000">
                    <a:solidFill>
                      <a:srgbClr val="000000"/>
                    </a:solidFill>
                  </a:rPr>
                  <a:t>2</a:t>
                </a:r>
                <a:endParaRPr lang="en-US" altLang="en-US" sz="2400" baseline="-250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249865" name="Group 26"/>
            <p:cNvGrpSpPr>
              <a:grpSpLocks/>
            </p:cNvGrpSpPr>
            <p:nvPr/>
          </p:nvGrpSpPr>
          <p:grpSpPr bwMode="auto">
            <a:xfrm>
              <a:off x="1441" y="2171"/>
              <a:ext cx="544" cy="291"/>
              <a:chOff x="1135" y="2429"/>
              <a:chExt cx="544" cy="291"/>
            </a:xfrm>
          </p:grpSpPr>
          <p:sp>
            <p:nvSpPr>
              <p:cNvPr id="249870" name="Rectangle 13" descr="Light downward diagonal"/>
              <p:cNvSpPr>
                <a:spLocks noChangeArrowheads="1"/>
              </p:cNvSpPr>
              <p:nvPr/>
            </p:nvSpPr>
            <p:spPr bwMode="auto">
              <a:xfrm>
                <a:off x="1135" y="2461"/>
                <a:ext cx="544" cy="227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 w="28575" cap="sq">
                <a:solidFill>
                  <a:schemeClr val="tx1"/>
                </a:solidFill>
                <a:miter lim="800000"/>
                <a:headEnd type="none" w="lg" len="lg"/>
                <a:tailEnd type="none" w="med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249871" name="Rectangle 20"/>
              <p:cNvSpPr>
                <a:spLocks noChangeArrowheads="1"/>
              </p:cNvSpPr>
              <p:nvPr/>
            </p:nvSpPr>
            <p:spPr bwMode="auto">
              <a:xfrm>
                <a:off x="1292" y="2429"/>
                <a:ext cx="281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k</a:t>
                </a:r>
                <a:r>
                  <a:rPr lang="fa-IR" altLang="en-US" sz="2400" baseline="-25000">
                    <a:solidFill>
                      <a:srgbClr val="000000"/>
                    </a:solidFill>
                  </a:rPr>
                  <a:t>1</a:t>
                </a:r>
                <a:endParaRPr lang="en-US" altLang="en-US" sz="2400" baseline="-250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49866" name="Rectangle 21"/>
            <p:cNvSpPr>
              <a:spLocks noChangeArrowheads="1"/>
            </p:cNvSpPr>
            <p:nvPr/>
          </p:nvSpPr>
          <p:spPr bwMode="auto">
            <a:xfrm>
              <a:off x="2081" y="2275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d</a:t>
              </a:r>
            </a:p>
          </p:txBody>
        </p:sp>
        <p:sp>
          <p:nvSpPr>
            <p:cNvPr id="249867" name="Rectangle 22"/>
            <p:cNvSpPr>
              <a:spLocks noChangeArrowheads="1"/>
            </p:cNvSpPr>
            <p:nvPr/>
          </p:nvSpPr>
          <p:spPr bwMode="auto">
            <a:xfrm>
              <a:off x="1690" y="1865"/>
              <a:ext cx="25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249868" name="AutoShape 23"/>
            <p:cNvSpPr>
              <a:spLocks/>
            </p:cNvSpPr>
            <p:nvPr/>
          </p:nvSpPr>
          <p:spPr bwMode="auto">
            <a:xfrm>
              <a:off x="2048" y="2144"/>
              <a:ext cx="67" cy="614"/>
            </a:xfrm>
            <a:prstGeom prst="rightBrace">
              <a:avLst>
                <a:gd name="adj1" fmla="val 76368"/>
                <a:gd name="adj2" fmla="val 50000"/>
              </a:avLst>
            </a:prstGeom>
            <a:noFill/>
            <a:ln w="19050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249869" name="Line 28"/>
            <p:cNvSpPr>
              <a:spLocks noChangeShapeType="1"/>
            </p:cNvSpPr>
            <p:nvPr/>
          </p:nvSpPr>
          <p:spPr bwMode="auto">
            <a:xfrm>
              <a:off x="1429" y="2147"/>
              <a:ext cx="567" cy="0"/>
            </a:xfrm>
            <a:prstGeom prst="line">
              <a:avLst/>
            </a:prstGeom>
            <a:noFill/>
            <a:ln w="76200" cap="sq" cmpd="tri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9265363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9676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9676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9676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967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676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67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67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67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67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67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7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7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7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677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677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677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677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677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677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677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677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677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677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677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7682" grpId="0"/>
      <p:bldP spid="96768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8706" name="Rectangle 2"/>
          <p:cNvSpPr>
            <a:spLocks noGrp="1" noChangeArrowheads="1"/>
          </p:cNvSpPr>
          <p:nvPr>
            <p:ph type="title"/>
          </p:nvPr>
        </p:nvSpPr>
        <p:spPr>
          <a:xfrm>
            <a:off x="2198688" y="503238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حل تمرين 6 </a:t>
            </a:r>
            <a:endParaRPr lang="en-US" altLang="en-US" smtClean="0"/>
          </a:p>
        </p:txBody>
      </p:sp>
      <p:sp>
        <p:nvSpPr>
          <p:cNvPr id="9687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63763" y="3095626"/>
            <a:ext cx="7848600" cy="62071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fa-IR" altLang="en-US" smtClean="0"/>
              <a:t>بارها يكسان و فاصلۀ  صفحات خازن‌ها نصف شده است. </a:t>
            </a:r>
            <a:endParaRPr lang="en-US" altLang="en-US" smtClean="0"/>
          </a:p>
        </p:txBody>
      </p:sp>
      <p:graphicFrame>
        <p:nvGraphicFramePr>
          <p:cNvPr id="968716" name="Object 12"/>
          <p:cNvGraphicFramePr>
            <a:graphicFrameLocks noChangeAspect="1"/>
          </p:cNvGraphicFramePr>
          <p:nvPr/>
        </p:nvGraphicFramePr>
        <p:xfrm>
          <a:off x="2279651" y="3716338"/>
          <a:ext cx="2087563" cy="1109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698" name="Equation" r:id="rId3" imgW="812447" imgH="431613" progId="Equation.3">
                  <p:embed/>
                </p:oleObj>
              </mc:Choice>
              <mc:Fallback>
                <p:oleObj name="Equation" r:id="rId3" imgW="812447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9651" y="3716338"/>
                        <a:ext cx="2087563" cy="1109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8717" name="Object 13"/>
          <p:cNvGraphicFramePr>
            <a:graphicFrameLocks noChangeAspect="1"/>
          </p:cNvGraphicFramePr>
          <p:nvPr/>
        </p:nvGraphicFramePr>
        <p:xfrm>
          <a:off x="2279650" y="4765676"/>
          <a:ext cx="2159000" cy="1096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699" name="Equation" r:id="rId5" imgW="850531" imgH="431613" progId="Equation.3">
                  <p:embed/>
                </p:oleObj>
              </mc:Choice>
              <mc:Fallback>
                <p:oleObj name="Equation" r:id="rId5" imgW="850531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9650" y="4765676"/>
                        <a:ext cx="2159000" cy="1096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8718" name="Object 14"/>
          <p:cNvGraphicFramePr>
            <a:graphicFrameLocks noChangeAspect="1"/>
          </p:cNvGraphicFramePr>
          <p:nvPr/>
        </p:nvGraphicFramePr>
        <p:xfrm>
          <a:off x="4786313" y="4319589"/>
          <a:ext cx="2489200" cy="105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0" name="Equation" r:id="rId7" imgW="1016000" imgH="431800" progId="Equation.3">
                  <p:embed/>
                </p:oleObj>
              </mc:Choice>
              <mc:Fallback>
                <p:oleObj name="Equation" r:id="rId7" imgW="10160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6313" y="4319589"/>
                        <a:ext cx="2489200" cy="1057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8719" name="Object 15"/>
          <p:cNvGraphicFramePr>
            <a:graphicFrameLocks noChangeAspect="1"/>
          </p:cNvGraphicFramePr>
          <p:nvPr/>
        </p:nvGraphicFramePr>
        <p:xfrm>
          <a:off x="6627813" y="5275264"/>
          <a:ext cx="3600450" cy="1163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1" name="Equation" r:id="rId9" imgW="1307532" imgH="431613" progId="Equation.3">
                  <p:embed/>
                </p:oleObj>
              </mc:Choice>
              <mc:Fallback>
                <p:oleObj name="Equation" r:id="rId9" imgW="1307532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7813" y="5275264"/>
                        <a:ext cx="3600450" cy="1163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68744" name="Group 40"/>
          <p:cNvGrpSpPr>
            <a:grpSpLocks/>
          </p:cNvGrpSpPr>
          <p:nvPr/>
        </p:nvGrpSpPr>
        <p:grpSpPr bwMode="auto">
          <a:xfrm>
            <a:off x="5329239" y="476250"/>
            <a:ext cx="1558925" cy="2571750"/>
            <a:chOff x="975" y="2069"/>
            <a:chExt cx="982" cy="1620"/>
          </a:xfrm>
        </p:grpSpPr>
        <p:sp>
          <p:nvSpPr>
            <p:cNvPr id="250890" name="Rectangle 30"/>
            <p:cNvSpPr>
              <a:spLocks noChangeArrowheads="1"/>
            </p:cNvSpPr>
            <p:nvPr/>
          </p:nvSpPr>
          <p:spPr bwMode="auto">
            <a:xfrm>
              <a:off x="1037" y="3257"/>
              <a:ext cx="25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250891" name="Line 20"/>
            <p:cNvSpPr>
              <a:spLocks noChangeShapeType="1"/>
            </p:cNvSpPr>
            <p:nvPr/>
          </p:nvSpPr>
          <p:spPr bwMode="auto">
            <a:xfrm>
              <a:off x="979" y="3302"/>
              <a:ext cx="567" cy="0"/>
            </a:xfrm>
            <a:prstGeom prst="line">
              <a:avLst/>
            </a:prstGeom>
            <a:noFill/>
            <a:ln w="76200" cap="sq" cmpd="tri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892" name="Line 21"/>
            <p:cNvSpPr>
              <a:spLocks noChangeShapeType="1"/>
            </p:cNvSpPr>
            <p:nvPr/>
          </p:nvSpPr>
          <p:spPr bwMode="auto">
            <a:xfrm flipV="1">
              <a:off x="1263" y="2069"/>
              <a:ext cx="0" cy="363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893" name="Line 22"/>
            <p:cNvSpPr>
              <a:spLocks noChangeShapeType="1"/>
            </p:cNvSpPr>
            <p:nvPr/>
          </p:nvSpPr>
          <p:spPr bwMode="auto">
            <a:xfrm flipV="1">
              <a:off x="1263" y="3326"/>
              <a:ext cx="0" cy="363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50894" name="Group 23"/>
            <p:cNvGrpSpPr>
              <a:grpSpLocks/>
            </p:cNvGrpSpPr>
            <p:nvPr/>
          </p:nvGrpSpPr>
          <p:grpSpPr bwMode="auto">
            <a:xfrm>
              <a:off x="991" y="2992"/>
              <a:ext cx="544" cy="291"/>
              <a:chOff x="1725" y="2432"/>
              <a:chExt cx="544" cy="291"/>
            </a:xfrm>
          </p:grpSpPr>
          <p:sp>
            <p:nvSpPr>
              <p:cNvPr id="250907" name="Rectangle 24" descr="Light downward diagonal"/>
              <p:cNvSpPr>
                <a:spLocks noChangeArrowheads="1"/>
              </p:cNvSpPr>
              <p:nvPr/>
            </p:nvSpPr>
            <p:spPr bwMode="auto">
              <a:xfrm>
                <a:off x="1725" y="2461"/>
                <a:ext cx="544" cy="227"/>
              </a:xfrm>
              <a:prstGeom prst="rect">
                <a:avLst/>
              </a:prstGeom>
              <a:blipFill dpi="0" rotWithShape="0">
                <a:blip r:embed="rId11"/>
                <a:srcRect/>
                <a:tile tx="0" ty="0" sx="100000" sy="100000" flip="none" algn="tl"/>
              </a:blipFill>
              <a:ln w="28575" cap="sq">
                <a:solidFill>
                  <a:schemeClr val="tx1"/>
                </a:solidFill>
                <a:miter lim="800000"/>
                <a:headEnd type="none" w="lg" len="lg"/>
                <a:tailEnd type="none" w="med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250908" name="Rectangle 25"/>
              <p:cNvSpPr>
                <a:spLocks noChangeArrowheads="1"/>
              </p:cNvSpPr>
              <p:nvPr/>
            </p:nvSpPr>
            <p:spPr bwMode="auto">
              <a:xfrm>
                <a:off x="1882" y="2432"/>
                <a:ext cx="281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k</a:t>
                </a:r>
                <a:r>
                  <a:rPr lang="fa-IR" altLang="en-US" sz="2400" baseline="-25000">
                    <a:solidFill>
                      <a:srgbClr val="000000"/>
                    </a:solidFill>
                  </a:rPr>
                  <a:t>2</a:t>
                </a:r>
                <a:endParaRPr lang="en-US" altLang="en-US" sz="2400" baseline="-250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250895" name="Group 26"/>
            <p:cNvGrpSpPr>
              <a:grpSpLocks/>
            </p:cNvGrpSpPr>
            <p:nvPr/>
          </p:nvGrpSpPr>
          <p:grpSpPr bwMode="auto">
            <a:xfrm>
              <a:off x="989" y="2490"/>
              <a:ext cx="544" cy="291"/>
              <a:chOff x="1135" y="2429"/>
              <a:chExt cx="544" cy="291"/>
            </a:xfrm>
          </p:grpSpPr>
          <p:sp>
            <p:nvSpPr>
              <p:cNvPr id="250905" name="Rectangle 27" descr="Light downward diagonal"/>
              <p:cNvSpPr>
                <a:spLocks noChangeArrowheads="1"/>
              </p:cNvSpPr>
              <p:nvPr/>
            </p:nvSpPr>
            <p:spPr bwMode="auto">
              <a:xfrm>
                <a:off x="1135" y="2461"/>
                <a:ext cx="544" cy="227"/>
              </a:xfrm>
              <a:prstGeom prst="rect">
                <a:avLst/>
              </a:prstGeom>
              <a:blipFill dpi="0" rotWithShape="0">
                <a:blip r:embed="rId11"/>
                <a:srcRect/>
                <a:tile tx="0" ty="0" sx="100000" sy="100000" flip="none" algn="tl"/>
              </a:blipFill>
              <a:ln w="28575" cap="sq">
                <a:solidFill>
                  <a:schemeClr val="tx1"/>
                </a:solidFill>
                <a:miter lim="800000"/>
                <a:headEnd type="none" w="lg" len="lg"/>
                <a:tailEnd type="none" w="med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250906" name="Rectangle 28"/>
              <p:cNvSpPr>
                <a:spLocks noChangeArrowheads="1"/>
              </p:cNvSpPr>
              <p:nvPr/>
            </p:nvSpPr>
            <p:spPr bwMode="auto">
              <a:xfrm>
                <a:off x="1292" y="2429"/>
                <a:ext cx="281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k</a:t>
                </a:r>
                <a:r>
                  <a:rPr lang="fa-IR" altLang="en-US" sz="2400" baseline="-25000">
                    <a:solidFill>
                      <a:srgbClr val="000000"/>
                    </a:solidFill>
                  </a:rPr>
                  <a:t>1</a:t>
                </a:r>
                <a:endParaRPr lang="en-US" altLang="en-US" sz="2400" baseline="-250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50896" name="Rectangle 29"/>
            <p:cNvSpPr>
              <a:spLocks noChangeArrowheads="1"/>
            </p:cNvSpPr>
            <p:nvPr/>
          </p:nvSpPr>
          <p:spPr bwMode="auto">
            <a:xfrm>
              <a:off x="1591" y="2965"/>
              <a:ext cx="36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d/</a:t>
              </a:r>
              <a:r>
                <a:rPr lang="fa-IR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2</a:t>
              </a:r>
              <a:endParaRPr lang="en-US" altLang="en-US" sz="2400">
                <a:solidFill>
                  <a:srgbClr val="00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250897" name="AutoShape 31"/>
            <p:cNvSpPr>
              <a:spLocks/>
            </p:cNvSpPr>
            <p:nvPr/>
          </p:nvSpPr>
          <p:spPr bwMode="auto">
            <a:xfrm>
              <a:off x="1589" y="2977"/>
              <a:ext cx="50" cy="325"/>
            </a:xfrm>
            <a:prstGeom prst="rightBrace">
              <a:avLst>
                <a:gd name="adj1" fmla="val 54167"/>
                <a:gd name="adj2" fmla="val 50000"/>
              </a:avLst>
            </a:prstGeom>
            <a:noFill/>
            <a:ln w="19050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250898" name="Line 32"/>
            <p:cNvSpPr>
              <a:spLocks noChangeShapeType="1"/>
            </p:cNvSpPr>
            <p:nvPr/>
          </p:nvSpPr>
          <p:spPr bwMode="auto">
            <a:xfrm>
              <a:off x="975" y="2462"/>
              <a:ext cx="567" cy="0"/>
            </a:xfrm>
            <a:prstGeom prst="line">
              <a:avLst/>
            </a:prstGeom>
            <a:noFill/>
            <a:ln w="76200" cap="sq" cmpd="tri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899" name="Line 33"/>
            <p:cNvSpPr>
              <a:spLocks noChangeShapeType="1"/>
            </p:cNvSpPr>
            <p:nvPr/>
          </p:nvSpPr>
          <p:spPr bwMode="auto">
            <a:xfrm>
              <a:off x="979" y="2969"/>
              <a:ext cx="567" cy="0"/>
            </a:xfrm>
            <a:prstGeom prst="line">
              <a:avLst/>
            </a:prstGeom>
            <a:noFill/>
            <a:ln w="76200" cap="sq" cmpd="tri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900" name="Line 34"/>
            <p:cNvSpPr>
              <a:spLocks noChangeShapeType="1"/>
            </p:cNvSpPr>
            <p:nvPr/>
          </p:nvSpPr>
          <p:spPr bwMode="auto">
            <a:xfrm>
              <a:off x="975" y="2809"/>
              <a:ext cx="567" cy="0"/>
            </a:xfrm>
            <a:prstGeom prst="line">
              <a:avLst/>
            </a:prstGeom>
            <a:noFill/>
            <a:ln w="76200" cap="sq" cmpd="tri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901" name="AutoShape 35"/>
            <p:cNvSpPr>
              <a:spLocks/>
            </p:cNvSpPr>
            <p:nvPr/>
          </p:nvSpPr>
          <p:spPr bwMode="auto">
            <a:xfrm>
              <a:off x="1586" y="2468"/>
              <a:ext cx="50" cy="325"/>
            </a:xfrm>
            <a:prstGeom prst="rightBrace">
              <a:avLst>
                <a:gd name="adj1" fmla="val 54167"/>
                <a:gd name="adj2" fmla="val 50000"/>
              </a:avLst>
            </a:prstGeom>
            <a:noFill/>
            <a:ln w="19050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250902" name="Rectangle 36"/>
            <p:cNvSpPr>
              <a:spLocks noChangeArrowheads="1"/>
            </p:cNvSpPr>
            <p:nvPr/>
          </p:nvSpPr>
          <p:spPr bwMode="auto">
            <a:xfrm>
              <a:off x="1589" y="2454"/>
              <a:ext cx="36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d/</a:t>
              </a:r>
              <a:r>
                <a:rPr lang="fa-IR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2</a:t>
              </a:r>
              <a:endParaRPr lang="en-US" altLang="en-US" sz="2400">
                <a:solidFill>
                  <a:srgbClr val="00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250903" name="Line 37"/>
            <p:cNvSpPr>
              <a:spLocks noChangeShapeType="1"/>
            </p:cNvSpPr>
            <p:nvPr/>
          </p:nvSpPr>
          <p:spPr bwMode="auto">
            <a:xfrm>
              <a:off x="1263" y="2833"/>
              <a:ext cx="0" cy="10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904" name="Rectangle 39"/>
            <p:cNvSpPr>
              <a:spLocks noChangeArrowheads="1"/>
            </p:cNvSpPr>
            <p:nvPr/>
          </p:nvSpPr>
          <p:spPr bwMode="auto">
            <a:xfrm>
              <a:off x="1227" y="2205"/>
              <a:ext cx="25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A</a:t>
              </a:r>
            </a:p>
          </p:txBody>
        </p:sp>
      </p:grpSp>
      <p:sp>
        <p:nvSpPr>
          <p:cNvPr id="968745" name="AutoShape 41"/>
          <p:cNvSpPr>
            <a:spLocks/>
          </p:cNvSpPr>
          <p:nvPr/>
        </p:nvSpPr>
        <p:spPr bwMode="auto">
          <a:xfrm>
            <a:off x="4511676" y="3995739"/>
            <a:ext cx="182563" cy="1633537"/>
          </a:xfrm>
          <a:prstGeom prst="rightBrace">
            <a:avLst>
              <a:gd name="adj1" fmla="val 74565"/>
              <a:gd name="adj2" fmla="val 50000"/>
            </a:avLst>
          </a:prstGeom>
          <a:noFill/>
          <a:ln w="28575" cap="sq">
            <a:solidFill>
              <a:srgbClr val="000000"/>
            </a:solidFill>
            <a:round/>
            <a:headEnd type="non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9pPr>
          </a:lstStyle>
          <a:p>
            <a:pPr algn="ctr" rtl="0">
              <a:spcBef>
                <a:spcPct val="0"/>
              </a:spcBef>
              <a:buClrTx/>
              <a:buFontTx/>
              <a:buNone/>
            </a:pPr>
            <a:endParaRPr lang="fa-IR" altLang="fa-IR"/>
          </a:p>
        </p:txBody>
      </p:sp>
    </p:spTree>
    <p:extLst>
      <p:ext uri="{BB962C8B-B14F-4D97-AF65-F5344CB8AC3E}">
        <p14:creationId xmlns:p14="http://schemas.microsoft.com/office/powerpoint/2010/main" val="358610342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8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9687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9687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968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968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68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68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8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687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687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687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68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8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968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968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968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8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9687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68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68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8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687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687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68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8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687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687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687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68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8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87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687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6871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687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8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87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6871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6871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687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8706" grpId="0"/>
      <p:bldP spid="968707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97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8213" y="935038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تمرين 7 </a:t>
            </a:r>
            <a:endParaRPr lang="en-US" altLang="en-US" smtClean="0"/>
          </a:p>
        </p:txBody>
      </p:sp>
      <p:sp>
        <p:nvSpPr>
          <p:cNvPr id="9697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078039" y="2492376"/>
            <a:ext cx="8027987" cy="1584325"/>
          </a:xfrm>
        </p:spPr>
        <p:txBody>
          <a:bodyPr/>
          <a:lstStyle/>
          <a:p>
            <a:pPr marL="0" indent="0" algn="just">
              <a:buNone/>
            </a:pPr>
            <a:r>
              <a:rPr lang="fa-IR" altLang="en-US" smtClean="0"/>
              <a:t>سطح صفحات خازن مسطحي </a:t>
            </a:r>
            <a:r>
              <a:rPr lang="en-US" altLang="en-US" smtClean="0">
                <a:solidFill>
                  <a:schemeClr val="tx2"/>
                </a:solidFill>
              </a:rPr>
              <a:t>A</a:t>
            </a:r>
            <a:r>
              <a:rPr lang="fa-IR" altLang="en-US" smtClean="0"/>
              <a:t> و فاصلۀ دو صفحه آن </a:t>
            </a:r>
            <a:r>
              <a:rPr lang="en-US" altLang="en-US" smtClean="0">
                <a:solidFill>
                  <a:schemeClr val="tx2"/>
                </a:solidFill>
              </a:rPr>
              <a:t>d</a:t>
            </a:r>
            <a:r>
              <a:rPr lang="fa-IR" altLang="en-US" smtClean="0"/>
              <a:t> است. ظرفيت اين خازن بعد از وارد كردن رسانايي مكعب مستطيلي به سطح </a:t>
            </a:r>
            <a:r>
              <a:rPr lang="en-US" altLang="en-US" smtClean="0">
                <a:solidFill>
                  <a:schemeClr val="tx2"/>
                </a:solidFill>
              </a:rPr>
              <a:t>A</a:t>
            </a:r>
            <a:r>
              <a:rPr lang="fa-IR" altLang="en-US" smtClean="0"/>
              <a:t> و ضخامت </a:t>
            </a:r>
            <a:r>
              <a:rPr lang="en-US" altLang="en-US" smtClean="0">
                <a:solidFill>
                  <a:schemeClr val="tx2"/>
                </a:solidFill>
              </a:rPr>
              <a:t>b&lt;d</a:t>
            </a:r>
            <a:r>
              <a:rPr lang="fa-IR" altLang="en-US" smtClean="0"/>
              <a:t>  چقدر است؟ 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6463969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9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9697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9697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9697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9697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697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697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9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969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969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969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9730" grpId="0"/>
      <p:bldP spid="969731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0754" name="Rectangle 2"/>
          <p:cNvSpPr>
            <a:spLocks noGrp="1" noChangeArrowheads="1"/>
          </p:cNvSpPr>
          <p:nvPr>
            <p:ph type="title"/>
          </p:nvPr>
        </p:nvSpPr>
        <p:spPr>
          <a:xfrm>
            <a:off x="2279650" y="333375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حل تمرين 7 </a:t>
            </a:r>
            <a:endParaRPr lang="en-US" altLang="en-US" smtClean="0"/>
          </a:p>
        </p:txBody>
      </p:sp>
      <p:grpSp>
        <p:nvGrpSpPr>
          <p:cNvPr id="970795" name="Group 43"/>
          <p:cNvGrpSpPr>
            <a:grpSpLocks/>
          </p:cNvGrpSpPr>
          <p:nvPr/>
        </p:nvGrpSpPr>
        <p:grpSpPr bwMode="auto">
          <a:xfrm>
            <a:off x="2063750" y="476251"/>
            <a:ext cx="2370138" cy="1774825"/>
            <a:chOff x="2336" y="2614"/>
            <a:chExt cx="1493" cy="1118"/>
          </a:xfrm>
        </p:grpSpPr>
        <p:sp>
          <p:nvSpPr>
            <p:cNvPr id="252963" name="Line 31"/>
            <p:cNvSpPr>
              <a:spLocks noChangeShapeType="1"/>
            </p:cNvSpPr>
            <p:nvPr/>
          </p:nvSpPr>
          <p:spPr bwMode="auto">
            <a:xfrm flipV="1">
              <a:off x="3191" y="3369"/>
              <a:ext cx="0" cy="363"/>
            </a:xfrm>
            <a:prstGeom prst="line">
              <a:avLst/>
            </a:prstGeom>
            <a:noFill/>
            <a:ln w="28575" cap="sq">
              <a:solidFill>
                <a:srgbClr val="000000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0784" name="AutoShape 32"/>
            <p:cNvSpPr>
              <a:spLocks noChangeArrowheads="1"/>
            </p:cNvSpPr>
            <p:nvPr/>
          </p:nvSpPr>
          <p:spPr bwMode="auto">
            <a:xfrm>
              <a:off x="2602" y="3250"/>
              <a:ext cx="1225" cy="272"/>
            </a:xfrm>
            <a:prstGeom prst="parallelogram">
              <a:avLst>
                <a:gd name="adj" fmla="val 97788"/>
              </a:avLst>
            </a:pr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shade val="85882"/>
                    <a:invGamma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28575" cap="sq">
              <a:solidFill>
                <a:schemeClr val="tx1"/>
              </a:solidFill>
              <a:miter lim="800000"/>
              <a:headEnd type="none" w="lg" len="lg"/>
              <a:tailEnd type="non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70786" name="AutoShape 34"/>
            <p:cNvSpPr>
              <a:spLocks noChangeArrowheads="1"/>
            </p:cNvSpPr>
            <p:nvPr/>
          </p:nvSpPr>
          <p:spPr bwMode="auto">
            <a:xfrm>
              <a:off x="2604" y="2841"/>
              <a:ext cx="1225" cy="272"/>
            </a:xfrm>
            <a:prstGeom prst="parallelogram">
              <a:avLst>
                <a:gd name="adj" fmla="val 97788"/>
              </a:avLst>
            </a:pr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shade val="79216"/>
                    <a:invGamma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28575" cap="sq">
              <a:solidFill>
                <a:schemeClr val="tx1"/>
              </a:solidFill>
              <a:miter lim="800000"/>
              <a:headEnd type="none" w="lg" len="lg"/>
              <a:tailEnd type="non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52966" name="Line 35"/>
            <p:cNvSpPr>
              <a:spLocks noChangeShapeType="1"/>
            </p:cNvSpPr>
            <p:nvPr/>
          </p:nvSpPr>
          <p:spPr bwMode="auto">
            <a:xfrm flipV="1">
              <a:off x="3191" y="2614"/>
              <a:ext cx="0" cy="363"/>
            </a:xfrm>
            <a:prstGeom prst="line">
              <a:avLst/>
            </a:prstGeom>
            <a:noFill/>
            <a:ln w="28575" cap="sq">
              <a:solidFill>
                <a:srgbClr val="000000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967" name="AutoShape 37"/>
            <p:cNvSpPr>
              <a:spLocks/>
            </p:cNvSpPr>
            <p:nvPr/>
          </p:nvSpPr>
          <p:spPr bwMode="auto">
            <a:xfrm>
              <a:off x="2511" y="3113"/>
              <a:ext cx="45" cy="409"/>
            </a:xfrm>
            <a:prstGeom prst="leftBrace">
              <a:avLst>
                <a:gd name="adj1" fmla="val 75741"/>
                <a:gd name="adj2" fmla="val 50000"/>
              </a:avLst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252968" name="Rectangle 38"/>
            <p:cNvSpPr>
              <a:spLocks noChangeArrowheads="1"/>
            </p:cNvSpPr>
            <p:nvPr/>
          </p:nvSpPr>
          <p:spPr bwMode="auto">
            <a:xfrm>
              <a:off x="2336" y="3159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d</a:t>
              </a:r>
            </a:p>
          </p:txBody>
        </p:sp>
        <p:sp>
          <p:nvSpPr>
            <p:cNvPr id="252969" name="Rectangle 40"/>
            <p:cNvSpPr>
              <a:spLocks noChangeArrowheads="1"/>
            </p:cNvSpPr>
            <p:nvPr/>
          </p:nvSpPr>
          <p:spPr bwMode="auto">
            <a:xfrm>
              <a:off x="3191" y="2796"/>
              <a:ext cx="328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fa-IR" altLang="en-US" sz="3200"/>
                <a:t> </a:t>
              </a: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A</a:t>
              </a:r>
            </a:p>
          </p:txBody>
        </p:sp>
      </p:grpSp>
      <p:graphicFrame>
        <p:nvGraphicFramePr>
          <p:cNvPr id="970760" name="Object 8"/>
          <p:cNvGraphicFramePr>
            <a:graphicFrameLocks noChangeAspect="1"/>
          </p:cNvGraphicFramePr>
          <p:nvPr/>
        </p:nvGraphicFramePr>
        <p:xfrm>
          <a:off x="4943476" y="1628776"/>
          <a:ext cx="1368425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2" name="Equation" r:id="rId3" imgW="542851" imgH="371429" progId="Equation.3">
                  <p:embed/>
                </p:oleObj>
              </mc:Choice>
              <mc:Fallback>
                <p:oleObj name="Equation" r:id="rId3" imgW="542851" imgH="3714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3476" y="1628776"/>
                        <a:ext cx="1368425" cy="942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70810" name="Rectangle 58"/>
          <p:cNvSpPr>
            <a:spLocks noChangeArrowheads="1"/>
          </p:cNvSpPr>
          <p:nvPr/>
        </p:nvSpPr>
        <p:spPr bwMode="auto">
          <a:xfrm>
            <a:off x="6246813" y="1844676"/>
            <a:ext cx="3810000" cy="57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9pPr>
          </a:lstStyle>
          <a:p>
            <a:pPr eaLnBrk="1" hangingPunct="1">
              <a:buFontTx/>
              <a:buNone/>
            </a:pPr>
            <a:r>
              <a:rPr lang="fa-IR" altLang="en-US"/>
              <a:t>قبل از وارد كردن بُرِه رسانا :</a:t>
            </a:r>
            <a:endParaRPr lang="en-US" altLang="en-US"/>
          </a:p>
        </p:txBody>
      </p:sp>
      <p:sp>
        <p:nvSpPr>
          <p:cNvPr id="970815" name="Rectangle 63"/>
          <p:cNvSpPr>
            <a:spLocks noGrp="1" noChangeArrowheads="1"/>
          </p:cNvSpPr>
          <p:nvPr>
            <p:ph type="body" sz="half" idx="1"/>
          </p:nvPr>
        </p:nvSpPr>
        <p:spPr>
          <a:xfrm>
            <a:off x="6246813" y="3357563"/>
            <a:ext cx="354012" cy="576262"/>
          </a:xfrm>
          <a:noFill/>
        </p:spPr>
        <p:txBody>
          <a:bodyPr/>
          <a:lstStyle/>
          <a:p>
            <a:pPr eaLnBrk="1" hangingPunct="1">
              <a:buFontTx/>
              <a:buNone/>
            </a:pPr>
            <a:r>
              <a:rPr lang="fa-IR" altLang="en-US" sz="2400"/>
              <a:t>يا</a:t>
            </a:r>
            <a:endParaRPr lang="en-US" altLang="en-US" sz="2400"/>
          </a:p>
        </p:txBody>
      </p:sp>
      <p:graphicFrame>
        <p:nvGraphicFramePr>
          <p:cNvPr id="970816" name="Object 64"/>
          <p:cNvGraphicFramePr>
            <a:graphicFrameLocks noChangeAspect="1"/>
          </p:cNvGraphicFramePr>
          <p:nvPr/>
        </p:nvGraphicFramePr>
        <p:xfrm>
          <a:off x="3589339" y="4797426"/>
          <a:ext cx="3095625" cy="1370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3" name="Equation" r:id="rId5" imgW="1320227" imgH="583947" progId="Equation.3">
                  <p:embed/>
                </p:oleObj>
              </mc:Choice>
              <mc:Fallback>
                <p:oleObj name="Equation" r:id="rId5" imgW="1320227" imgH="58394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9339" y="4797426"/>
                        <a:ext cx="3095625" cy="1370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70817" name="Object 65"/>
          <p:cNvGraphicFramePr>
            <a:graphicFrameLocks noChangeAspect="1"/>
          </p:cNvGraphicFramePr>
          <p:nvPr/>
        </p:nvGraphicFramePr>
        <p:xfrm>
          <a:off x="6757988" y="4827588"/>
          <a:ext cx="1873250" cy="906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4" name="Equation" r:id="rId7" imgW="812447" imgH="393529" progId="Equation.3">
                  <p:embed/>
                </p:oleObj>
              </mc:Choice>
              <mc:Fallback>
                <p:oleObj name="Equation" r:id="rId7" imgW="812447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57988" y="4827588"/>
                        <a:ext cx="1873250" cy="906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70818" name="Group 66"/>
          <p:cNvGrpSpPr>
            <a:grpSpLocks/>
          </p:cNvGrpSpPr>
          <p:nvPr/>
        </p:nvGrpSpPr>
        <p:grpSpPr bwMode="auto">
          <a:xfrm>
            <a:off x="2063750" y="2781301"/>
            <a:ext cx="2770188" cy="1774825"/>
            <a:chOff x="437" y="2205"/>
            <a:chExt cx="1745" cy="1118"/>
          </a:xfrm>
        </p:grpSpPr>
        <p:sp>
          <p:nvSpPr>
            <p:cNvPr id="252953" name="Line 67"/>
            <p:cNvSpPr>
              <a:spLocks noChangeShapeType="1"/>
            </p:cNvSpPr>
            <p:nvPr/>
          </p:nvSpPr>
          <p:spPr bwMode="auto">
            <a:xfrm flipV="1">
              <a:off x="1292" y="2960"/>
              <a:ext cx="0" cy="363"/>
            </a:xfrm>
            <a:prstGeom prst="line">
              <a:avLst/>
            </a:prstGeom>
            <a:noFill/>
            <a:ln w="28575" cap="sq">
              <a:solidFill>
                <a:srgbClr val="000000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0820" name="AutoShape 68"/>
            <p:cNvSpPr>
              <a:spLocks noChangeArrowheads="1"/>
            </p:cNvSpPr>
            <p:nvPr/>
          </p:nvSpPr>
          <p:spPr bwMode="auto">
            <a:xfrm>
              <a:off x="703" y="2841"/>
              <a:ext cx="1225" cy="272"/>
            </a:xfrm>
            <a:prstGeom prst="parallelogram">
              <a:avLst>
                <a:gd name="adj" fmla="val 97788"/>
              </a:avLst>
            </a:pr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shade val="85882"/>
                    <a:invGamma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28575" cap="sq">
              <a:solidFill>
                <a:schemeClr val="tx1"/>
              </a:solidFill>
              <a:miter lim="800000"/>
              <a:headEnd type="none" w="lg" len="lg"/>
              <a:tailEnd type="non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52955" name="AutoShape 69" descr="Light downward diagonal"/>
            <p:cNvSpPr>
              <a:spLocks noChangeArrowheads="1"/>
            </p:cNvSpPr>
            <p:nvPr/>
          </p:nvSpPr>
          <p:spPr bwMode="auto">
            <a:xfrm>
              <a:off x="703" y="2523"/>
              <a:ext cx="1224" cy="499"/>
            </a:xfrm>
            <a:prstGeom prst="cube">
              <a:avLst>
                <a:gd name="adj" fmla="val 60722"/>
              </a:avLst>
            </a:prstGeom>
            <a:blipFill dpi="0" rotWithShape="1">
              <a:blip r:embed="rId9"/>
              <a:srcRect/>
              <a:tile tx="0" ty="0" sx="100000" sy="100000" flip="none" algn="tl"/>
            </a:blipFill>
            <a:ln w="28575" cap="sq">
              <a:solidFill>
                <a:schemeClr val="tx1"/>
              </a:solidFill>
              <a:miter lim="800000"/>
              <a:headEnd type="none" w="lg" len="lg"/>
              <a:tailEnd type="non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970822" name="AutoShape 70"/>
            <p:cNvSpPr>
              <a:spLocks noChangeArrowheads="1"/>
            </p:cNvSpPr>
            <p:nvPr/>
          </p:nvSpPr>
          <p:spPr bwMode="auto">
            <a:xfrm>
              <a:off x="705" y="2432"/>
              <a:ext cx="1225" cy="272"/>
            </a:xfrm>
            <a:prstGeom prst="parallelogram">
              <a:avLst>
                <a:gd name="adj" fmla="val 97788"/>
              </a:avLst>
            </a:pr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shade val="79216"/>
                    <a:invGamma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28575" cap="sq">
              <a:solidFill>
                <a:schemeClr val="tx1"/>
              </a:solidFill>
              <a:miter lim="800000"/>
              <a:headEnd type="none" w="lg" len="lg"/>
              <a:tailEnd type="non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52957" name="Line 71"/>
            <p:cNvSpPr>
              <a:spLocks noChangeShapeType="1"/>
            </p:cNvSpPr>
            <p:nvPr/>
          </p:nvSpPr>
          <p:spPr bwMode="auto">
            <a:xfrm flipV="1">
              <a:off x="1292" y="2205"/>
              <a:ext cx="0" cy="363"/>
            </a:xfrm>
            <a:prstGeom prst="line">
              <a:avLst/>
            </a:prstGeom>
            <a:noFill/>
            <a:ln w="28575" cap="sq">
              <a:solidFill>
                <a:srgbClr val="000000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958" name="AutoShape 72"/>
            <p:cNvSpPr>
              <a:spLocks/>
            </p:cNvSpPr>
            <p:nvPr/>
          </p:nvSpPr>
          <p:spPr bwMode="auto">
            <a:xfrm>
              <a:off x="1957" y="2518"/>
              <a:ext cx="61" cy="181"/>
            </a:xfrm>
            <a:prstGeom prst="rightBrace">
              <a:avLst>
                <a:gd name="adj1" fmla="val 24727"/>
                <a:gd name="adj2" fmla="val 50000"/>
              </a:avLst>
            </a:prstGeom>
            <a:noFill/>
            <a:ln w="25400" cap="sq">
              <a:solidFill>
                <a:srgbClr val="8D69F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252959" name="AutoShape 73"/>
            <p:cNvSpPr>
              <a:spLocks/>
            </p:cNvSpPr>
            <p:nvPr/>
          </p:nvSpPr>
          <p:spPr bwMode="auto">
            <a:xfrm>
              <a:off x="612" y="2704"/>
              <a:ext cx="45" cy="409"/>
            </a:xfrm>
            <a:prstGeom prst="leftBrace">
              <a:avLst>
                <a:gd name="adj1" fmla="val 75741"/>
                <a:gd name="adj2" fmla="val 50000"/>
              </a:avLst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252960" name="Rectangle 74"/>
            <p:cNvSpPr>
              <a:spLocks noChangeArrowheads="1"/>
            </p:cNvSpPr>
            <p:nvPr/>
          </p:nvSpPr>
          <p:spPr bwMode="auto">
            <a:xfrm>
              <a:off x="437" y="2750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d</a:t>
              </a:r>
            </a:p>
          </p:txBody>
        </p:sp>
        <p:sp>
          <p:nvSpPr>
            <p:cNvPr id="252961" name="Rectangle 75"/>
            <p:cNvSpPr>
              <a:spLocks noChangeArrowheads="1"/>
            </p:cNvSpPr>
            <p:nvPr/>
          </p:nvSpPr>
          <p:spPr bwMode="auto">
            <a:xfrm>
              <a:off x="1970" y="2464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252962" name="Rectangle 76"/>
            <p:cNvSpPr>
              <a:spLocks noChangeArrowheads="1"/>
            </p:cNvSpPr>
            <p:nvPr/>
          </p:nvSpPr>
          <p:spPr bwMode="auto">
            <a:xfrm>
              <a:off x="1292" y="2387"/>
              <a:ext cx="328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fa-IR" altLang="en-US" sz="3200"/>
                <a:t> </a:t>
              </a: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A</a:t>
              </a:r>
            </a:p>
          </p:txBody>
        </p:sp>
      </p:grpSp>
      <p:grpSp>
        <p:nvGrpSpPr>
          <p:cNvPr id="970829" name="Group 77"/>
          <p:cNvGrpSpPr>
            <a:grpSpLocks/>
          </p:cNvGrpSpPr>
          <p:nvPr/>
        </p:nvGrpSpPr>
        <p:grpSpPr bwMode="auto">
          <a:xfrm>
            <a:off x="7526339" y="2708276"/>
            <a:ext cx="2314575" cy="1952625"/>
            <a:chOff x="137" y="1953"/>
            <a:chExt cx="1458" cy="1230"/>
          </a:xfrm>
        </p:grpSpPr>
        <p:grpSp>
          <p:nvGrpSpPr>
            <p:cNvPr id="252939" name="Group 78"/>
            <p:cNvGrpSpPr>
              <a:grpSpLocks/>
            </p:cNvGrpSpPr>
            <p:nvPr/>
          </p:nvGrpSpPr>
          <p:grpSpPr bwMode="auto">
            <a:xfrm>
              <a:off x="1383" y="2365"/>
              <a:ext cx="212" cy="288"/>
              <a:chOff x="1383" y="2365"/>
              <a:chExt cx="212" cy="288"/>
            </a:xfrm>
          </p:grpSpPr>
          <p:sp>
            <p:nvSpPr>
              <p:cNvPr id="252951" name="AutoShape 79"/>
              <p:cNvSpPr>
                <a:spLocks/>
              </p:cNvSpPr>
              <p:nvPr/>
            </p:nvSpPr>
            <p:spPr bwMode="auto">
              <a:xfrm>
                <a:off x="1383" y="2433"/>
                <a:ext cx="46" cy="181"/>
              </a:xfrm>
              <a:prstGeom prst="rightBrace">
                <a:avLst>
                  <a:gd name="adj1" fmla="val 32790"/>
                  <a:gd name="adj2" fmla="val 50000"/>
                </a:avLst>
              </a:prstGeom>
              <a:noFill/>
              <a:ln w="19050" cap="sq">
                <a:solidFill>
                  <a:srgbClr val="8D69F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252952" name="Rectangle 80"/>
              <p:cNvSpPr>
                <a:spLocks noChangeArrowheads="1"/>
              </p:cNvSpPr>
              <p:nvPr/>
            </p:nvSpPr>
            <p:spPr bwMode="auto">
              <a:xfrm>
                <a:off x="1383" y="2365"/>
                <a:ext cx="21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b</a:t>
                </a:r>
              </a:p>
            </p:txBody>
          </p:sp>
        </p:grpSp>
        <p:sp>
          <p:nvSpPr>
            <p:cNvPr id="252940" name="Line 81"/>
            <p:cNvSpPr>
              <a:spLocks noChangeShapeType="1"/>
            </p:cNvSpPr>
            <p:nvPr/>
          </p:nvSpPr>
          <p:spPr bwMode="auto">
            <a:xfrm>
              <a:off x="884" y="2205"/>
              <a:ext cx="454" cy="0"/>
            </a:xfrm>
            <a:prstGeom prst="line">
              <a:avLst/>
            </a:prstGeom>
            <a:noFill/>
            <a:ln w="76200" cap="sq" cmpd="tri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941" name="Line 82"/>
            <p:cNvSpPr>
              <a:spLocks noChangeShapeType="1"/>
            </p:cNvSpPr>
            <p:nvPr/>
          </p:nvSpPr>
          <p:spPr bwMode="auto">
            <a:xfrm>
              <a:off x="884" y="2432"/>
              <a:ext cx="454" cy="0"/>
            </a:xfrm>
            <a:prstGeom prst="line">
              <a:avLst/>
            </a:prstGeom>
            <a:noFill/>
            <a:ln w="76200" cap="sq" cmpd="tri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942" name="Line 83"/>
            <p:cNvSpPr>
              <a:spLocks noChangeShapeType="1"/>
            </p:cNvSpPr>
            <p:nvPr/>
          </p:nvSpPr>
          <p:spPr bwMode="auto">
            <a:xfrm>
              <a:off x="884" y="2622"/>
              <a:ext cx="454" cy="0"/>
            </a:xfrm>
            <a:prstGeom prst="line">
              <a:avLst/>
            </a:prstGeom>
            <a:noFill/>
            <a:ln w="76200" cap="sq" cmpd="tri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943" name="Line 84"/>
            <p:cNvSpPr>
              <a:spLocks noChangeShapeType="1"/>
            </p:cNvSpPr>
            <p:nvPr/>
          </p:nvSpPr>
          <p:spPr bwMode="auto">
            <a:xfrm>
              <a:off x="884" y="2931"/>
              <a:ext cx="454" cy="0"/>
            </a:xfrm>
            <a:prstGeom prst="line">
              <a:avLst/>
            </a:prstGeom>
            <a:noFill/>
            <a:ln w="76200" cap="sq" cmpd="tri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944" name="AutoShape 85"/>
            <p:cNvSpPr>
              <a:spLocks/>
            </p:cNvSpPr>
            <p:nvPr/>
          </p:nvSpPr>
          <p:spPr bwMode="auto">
            <a:xfrm>
              <a:off x="793" y="2205"/>
              <a:ext cx="46" cy="227"/>
            </a:xfrm>
            <a:prstGeom prst="leftBrace">
              <a:avLst>
                <a:gd name="adj1" fmla="val 41123"/>
                <a:gd name="adj2" fmla="val 50000"/>
              </a:avLst>
            </a:prstGeom>
            <a:noFill/>
            <a:ln w="19050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252945" name="AutoShape 86"/>
            <p:cNvSpPr>
              <a:spLocks/>
            </p:cNvSpPr>
            <p:nvPr/>
          </p:nvSpPr>
          <p:spPr bwMode="auto">
            <a:xfrm>
              <a:off x="793" y="2614"/>
              <a:ext cx="46" cy="317"/>
            </a:xfrm>
            <a:prstGeom prst="leftBrace">
              <a:avLst>
                <a:gd name="adj1" fmla="val 57428"/>
                <a:gd name="adj2" fmla="val 50000"/>
              </a:avLst>
            </a:prstGeom>
            <a:noFill/>
            <a:ln w="19050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252946" name="Line 87"/>
            <p:cNvSpPr>
              <a:spLocks noChangeShapeType="1"/>
            </p:cNvSpPr>
            <p:nvPr/>
          </p:nvSpPr>
          <p:spPr bwMode="auto">
            <a:xfrm>
              <a:off x="1111" y="2458"/>
              <a:ext cx="0" cy="13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947" name="Line 88"/>
            <p:cNvSpPr>
              <a:spLocks noChangeShapeType="1"/>
            </p:cNvSpPr>
            <p:nvPr/>
          </p:nvSpPr>
          <p:spPr bwMode="auto">
            <a:xfrm flipV="1">
              <a:off x="1111" y="1953"/>
              <a:ext cx="0" cy="22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948" name="Line 89"/>
            <p:cNvSpPr>
              <a:spLocks noChangeShapeType="1"/>
            </p:cNvSpPr>
            <p:nvPr/>
          </p:nvSpPr>
          <p:spPr bwMode="auto">
            <a:xfrm flipV="1">
              <a:off x="1111" y="2956"/>
              <a:ext cx="0" cy="22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949" name="Rectangle 90"/>
            <p:cNvSpPr>
              <a:spLocks noChangeArrowheads="1"/>
            </p:cNvSpPr>
            <p:nvPr/>
          </p:nvSpPr>
          <p:spPr bwMode="auto">
            <a:xfrm>
              <a:off x="627" y="2160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252950" name="Rectangle 91"/>
            <p:cNvSpPr>
              <a:spLocks noChangeArrowheads="1"/>
            </p:cNvSpPr>
            <p:nvPr/>
          </p:nvSpPr>
          <p:spPr bwMode="auto">
            <a:xfrm>
              <a:off x="137" y="2614"/>
              <a:ext cx="70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d-(x+b)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7740583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0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9707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9707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9707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970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707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70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0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707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707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707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70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0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9708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9708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9708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0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707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707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707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0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70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70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708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970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1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08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708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708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708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9708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0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708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708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9708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970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0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9708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9708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9708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0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08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708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7081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708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0754" grpId="0"/>
      <p:bldP spid="970810" grpId="0"/>
      <p:bldP spid="97081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46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09800" y="1800226"/>
            <a:ext cx="7918450" cy="981075"/>
          </a:xfrm>
        </p:spPr>
        <p:txBody>
          <a:bodyPr/>
          <a:lstStyle/>
          <a:p>
            <a:pPr marL="0" indent="0" algn="just">
              <a:buNone/>
            </a:pPr>
            <a:r>
              <a:rPr lang="fa-IR" altLang="en-US" smtClean="0"/>
              <a:t>ظرفيت خازني متشكل از دو كرۀ رسانا كه يك رساناي آن در بينهايت </a:t>
            </a:r>
            <a:r>
              <a:rPr lang="fa-IR" altLang="en-US" smtClean="0">
                <a:solidFill>
                  <a:schemeClr val="tx2"/>
                </a:solidFill>
              </a:rPr>
              <a:t>(</a:t>
            </a:r>
            <a:r>
              <a:rPr lang="fa-IR" altLang="en-US" u="sng" smtClean="0">
                <a:solidFill>
                  <a:schemeClr val="tx2"/>
                </a:solidFill>
              </a:rPr>
              <a:t>با پتانسيل صفر</a:t>
            </a:r>
            <a:r>
              <a:rPr lang="fa-IR" altLang="en-US" smtClean="0">
                <a:solidFill>
                  <a:schemeClr val="tx2"/>
                </a:solidFill>
              </a:rPr>
              <a:t>)</a:t>
            </a:r>
            <a:r>
              <a:rPr lang="fa-IR" altLang="en-US" smtClean="0"/>
              <a:t> قرار دارد.</a:t>
            </a:r>
            <a:endParaRPr lang="en-US" altLang="en-US" smtClean="0"/>
          </a:p>
        </p:txBody>
      </p:sp>
      <p:graphicFrame>
        <p:nvGraphicFramePr>
          <p:cNvPr id="794628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2566989" y="3046414"/>
          <a:ext cx="1800225" cy="1246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3" imgW="495085" imgH="342751" progId="Equation.3">
                  <p:embed/>
                </p:oleObj>
              </mc:Choice>
              <mc:Fallback>
                <p:oleObj name="Equation" r:id="rId3" imgW="495085" imgH="34275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6989" y="3046414"/>
                        <a:ext cx="1800225" cy="1246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4020" name="Rectangle 7"/>
          <p:cNvGraphicFramePr>
            <a:graphicFrameLocks/>
          </p:cNvGraphicFramePr>
          <p:nvPr>
            <p:ph sz="quarter" idx="3"/>
          </p:nvPr>
        </p:nvGraphicFramePr>
        <p:xfrm>
          <a:off x="6391275" y="3695700"/>
          <a:ext cx="3371850" cy="224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5" imgW="0" imgH="0" progId="Equation.3">
                  <p:embed/>
                </p:oleObj>
              </mc:Choice>
              <mc:Fallback>
                <p:oleObj name="Equation" r:id="rId5" imgW="0" imgH="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91275" y="3695700"/>
                        <a:ext cx="3371850" cy="2247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94634" name="Object 10"/>
          <p:cNvGraphicFramePr>
            <a:graphicFrameLocks noChangeAspect="1"/>
          </p:cNvGraphicFramePr>
          <p:nvPr/>
        </p:nvGraphicFramePr>
        <p:xfrm>
          <a:off x="2524125" y="4687888"/>
          <a:ext cx="252095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6" imgW="825500" imgH="241300" progId="Equation.3">
                  <p:embed/>
                </p:oleObj>
              </mc:Choice>
              <mc:Fallback>
                <p:oleObj name="Equation" r:id="rId6" imgW="8255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4125" y="4687888"/>
                        <a:ext cx="2520950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94636" name="Object 12"/>
          <p:cNvGraphicFramePr>
            <a:graphicFrameLocks noChangeAspect="1"/>
          </p:cNvGraphicFramePr>
          <p:nvPr/>
        </p:nvGraphicFramePr>
        <p:xfrm>
          <a:off x="5548314" y="4927601"/>
          <a:ext cx="504825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8" imgW="190417" imgH="152334" progId="Equation.3">
                  <p:embed/>
                </p:oleObj>
              </mc:Choice>
              <mc:Fallback>
                <p:oleObj name="Equation" r:id="rId8" imgW="190417" imgH="15233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8314" y="4927601"/>
                        <a:ext cx="504825" cy="404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94637" name="Object 13"/>
          <p:cNvGraphicFramePr>
            <a:graphicFrameLocks noChangeAspect="1"/>
          </p:cNvGraphicFramePr>
          <p:nvPr/>
        </p:nvGraphicFramePr>
        <p:xfrm>
          <a:off x="6672263" y="4783138"/>
          <a:ext cx="208915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10" imgW="660113" imgH="241195" progId="Equation.3">
                  <p:embed/>
                </p:oleObj>
              </mc:Choice>
              <mc:Fallback>
                <p:oleObj name="Equation" r:id="rId10" imgW="660113" imgH="2411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72263" y="4783138"/>
                        <a:ext cx="208915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083507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9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9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9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946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94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94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946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94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94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6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9463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9463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946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946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946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94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462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5650" name="Rectangle 2"/>
          <p:cNvSpPr>
            <a:spLocks noGrp="1" noChangeArrowheads="1"/>
          </p:cNvSpPr>
          <p:nvPr>
            <p:ph type="title"/>
          </p:nvPr>
        </p:nvSpPr>
        <p:spPr>
          <a:xfrm>
            <a:off x="2127250" y="503238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z="2800"/>
              <a:t>يكاي ظرفيت:</a:t>
            </a:r>
            <a:endParaRPr lang="en-US" altLang="en-US" sz="2800"/>
          </a:p>
        </p:txBody>
      </p:sp>
      <p:graphicFrame>
        <p:nvGraphicFramePr>
          <p:cNvPr id="795656" name="Object 8"/>
          <p:cNvGraphicFramePr>
            <a:graphicFrameLocks noChangeAspect="1"/>
          </p:cNvGraphicFramePr>
          <p:nvPr>
            <p:ph sz="quarter" idx="2"/>
          </p:nvPr>
        </p:nvGraphicFramePr>
        <p:xfrm>
          <a:off x="7464426" y="1903413"/>
          <a:ext cx="1871663" cy="646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3" imgW="698500" imgH="241300" progId="Equation.3">
                  <p:embed/>
                </p:oleObj>
              </mc:Choice>
              <mc:Fallback>
                <p:oleObj name="Equation" r:id="rId3" imgW="6985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4426" y="1903413"/>
                        <a:ext cx="1871663" cy="646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95658" name="Object 10"/>
          <p:cNvGraphicFramePr>
            <a:graphicFrameLocks noChangeAspect="1"/>
          </p:cNvGraphicFramePr>
          <p:nvPr>
            <p:ph sz="quarter" idx="3"/>
          </p:nvPr>
        </p:nvGraphicFramePr>
        <p:xfrm>
          <a:off x="7478713" y="2579688"/>
          <a:ext cx="1871662" cy="715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5" imgW="672808" imgH="266584" progId="Equation.3">
                  <p:embed/>
                </p:oleObj>
              </mc:Choice>
              <mc:Fallback>
                <p:oleObj name="Equation" r:id="rId5" imgW="672808" imgH="26658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78713" y="2579688"/>
                        <a:ext cx="1871662" cy="715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95660" name="Object 12"/>
          <p:cNvGraphicFramePr>
            <a:graphicFrameLocks noChangeAspect="1"/>
          </p:cNvGraphicFramePr>
          <p:nvPr/>
        </p:nvGraphicFramePr>
        <p:xfrm>
          <a:off x="7450138" y="3319464"/>
          <a:ext cx="1871662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Equation" r:id="rId7" imgW="660113" imgH="241195" progId="Equation.3">
                  <p:embed/>
                </p:oleObj>
              </mc:Choice>
              <mc:Fallback>
                <p:oleObj name="Equation" r:id="rId7" imgW="660113" imgH="2411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50138" y="3319464"/>
                        <a:ext cx="1871662" cy="657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95661" name="Object 13"/>
          <p:cNvGraphicFramePr>
            <a:graphicFrameLocks noChangeAspect="1"/>
          </p:cNvGraphicFramePr>
          <p:nvPr/>
        </p:nvGraphicFramePr>
        <p:xfrm>
          <a:off x="7464425" y="4019550"/>
          <a:ext cx="1944688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Equation" r:id="rId9" imgW="698197" imgH="266584" progId="Equation.3">
                  <p:embed/>
                </p:oleObj>
              </mc:Choice>
              <mc:Fallback>
                <p:oleObj name="Equation" r:id="rId9" imgW="698197" imgH="26658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4425" y="4019550"/>
                        <a:ext cx="1944688" cy="742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95662" name="Object 14"/>
          <p:cNvGraphicFramePr>
            <a:graphicFrameLocks noChangeAspect="1"/>
          </p:cNvGraphicFramePr>
          <p:nvPr/>
        </p:nvGraphicFramePr>
        <p:xfrm>
          <a:off x="7462839" y="4783138"/>
          <a:ext cx="2160587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Equation" r:id="rId11" imgW="800100" imgH="279400" progId="Equation.3">
                  <p:embed/>
                </p:oleObj>
              </mc:Choice>
              <mc:Fallback>
                <p:oleObj name="Equation" r:id="rId11" imgW="800100" imgH="279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2839" y="4783138"/>
                        <a:ext cx="2160587" cy="755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5664" name="Rectangle 16"/>
          <p:cNvSpPr>
            <a:spLocks noChangeArrowheads="1"/>
          </p:cNvSpPr>
          <p:nvPr/>
        </p:nvSpPr>
        <p:spPr bwMode="auto">
          <a:xfrm>
            <a:off x="3132138" y="2074863"/>
            <a:ext cx="154561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9pPr>
          </a:lstStyle>
          <a:p>
            <a:pPr algn="l" rtl="0">
              <a:spcBef>
                <a:spcPct val="0"/>
              </a:spcBef>
              <a:buClrTx/>
              <a:buFontTx/>
              <a:buNone/>
            </a:pPr>
            <a:r>
              <a:rPr lang="fa-IR" altLang="en-US"/>
              <a:t>: ميلي فاراد</a:t>
            </a:r>
            <a:endParaRPr lang="en-US" altLang="en-US"/>
          </a:p>
        </p:txBody>
      </p:sp>
      <p:sp>
        <p:nvSpPr>
          <p:cNvPr id="795665" name="Rectangle 17"/>
          <p:cNvSpPr>
            <a:spLocks noChangeArrowheads="1"/>
          </p:cNvSpPr>
          <p:nvPr/>
        </p:nvSpPr>
        <p:spPr bwMode="auto">
          <a:xfrm>
            <a:off x="3036888" y="2795588"/>
            <a:ext cx="173156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9pPr>
          </a:lstStyle>
          <a:p>
            <a:pPr algn="l" rtl="0">
              <a:spcBef>
                <a:spcPct val="0"/>
              </a:spcBef>
              <a:buClrTx/>
              <a:buFontTx/>
              <a:buNone/>
            </a:pPr>
            <a:r>
              <a:rPr lang="fa-IR" altLang="en-US"/>
              <a:t>: ميكرو فاراد</a:t>
            </a:r>
            <a:endParaRPr lang="en-US" altLang="en-US"/>
          </a:p>
        </p:txBody>
      </p:sp>
      <p:sp>
        <p:nvSpPr>
          <p:cNvPr id="795666" name="Rectangle 18"/>
          <p:cNvSpPr>
            <a:spLocks noChangeArrowheads="1"/>
          </p:cNvSpPr>
          <p:nvPr/>
        </p:nvSpPr>
        <p:spPr bwMode="auto">
          <a:xfrm>
            <a:off x="3328988" y="3514725"/>
            <a:ext cx="144462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9pPr>
          </a:lstStyle>
          <a:p>
            <a:pPr algn="l" rtl="0">
              <a:spcBef>
                <a:spcPct val="0"/>
              </a:spcBef>
              <a:buClrTx/>
              <a:buFontTx/>
              <a:buNone/>
            </a:pPr>
            <a:r>
              <a:rPr lang="fa-IR" altLang="en-US"/>
              <a:t>: نانو فاراد</a:t>
            </a:r>
            <a:endParaRPr lang="en-US" altLang="en-US"/>
          </a:p>
        </p:txBody>
      </p:sp>
      <p:sp>
        <p:nvSpPr>
          <p:cNvPr id="795667" name="Rectangle 19"/>
          <p:cNvSpPr>
            <a:spLocks noChangeArrowheads="1"/>
          </p:cNvSpPr>
          <p:nvPr/>
        </p:nvSpPr>
        <p:spPr bwMode="auto">
          <a:xfrm>
            <a:off x="3187700" y="4235450"/>
            <a:ext cx="15039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9pPr>
          </a:lstStyle>
          <a:p>
            <a:pPr algn="l" rtl="0">
              <a:spcBef>
                <a:spcPct val="0"/>
              </a:spcBef>
              <a:buClrTx/>
              <a:buFontTx/>
              <a:buNone/>
            </a:pPr>
            <a:r>
              <a:rPr lang="fa-IR" altLang="en-US"/>
              <a:t>: پيكو فاراد</a:t>
            </a:r>
            <a:endParaRPr lang="en-US" altLang="en-US"/>
          </a:p>
        </p:txBody>
      </p:sp>
      <p:sp>
        <p:nvSpPr>
          <p:cNvPr id="795668" name="Rectangle 20"/>
          <p:cNvSpPr>
            <a:spLocks noChangeArrowheads="1"/>
          </p:cNvSpPr>
          <p:nvPr/>
        </p:nvSpPr>
        <p:spPr bwMode="auto">
          <a:xfrm>
            <a:off x="3173413" y="4956175"/>
            <a:ext cx="151195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9pPr>
          </a:lstStyle>
          <a:p>
            <a:pPr algn="l" rtl="0">
              <a:spcBef>
                <a:spcPct val="0"/>
              </a:spcBef>
              <a:buClrTx/>
              <a:buFontTx/>
              <a:buNone/>
            </a:pPr>
            <a:r>
              <a:rPr lang="fa-IR" altLang="en-US"/>
              <a:t>: فمتو فاراد</a:t>
            </a:r>
            <a:endParaRPr lang="en-US" altLang="en-US"/>
          </a:p>
        </p:txBody>
      </p:sp>
      <p:grpSp>
        <p:nvGrpSpPr>
          <p:cNvPr id="795674" name="Group 26"/>
          <p:cNvGrpSpPr>
            <a:grpSpLocks/>
          </p:cNvGrpSpPr>
          <p:nvPr/>
        </p:nvGrpSpPr>
        <p:grpSpPr bwMode="auto">
          <a:xfrm>
            <a:off x="5016501" y="1038226"/>
            <a:ext cx="1958975" cy="955676"/>
            <a:chOff x="2055" y="908"/>
            <a:chExt cx="1234" cy="602"/>
          </a:xfrm>
        </p:grpSpPr>
        <p:sp>
          <p:nvSpPr>
            <p:cNvPr id="215059" name="Rectangle 15"/>
            <p:cNvSpPr>
              <a:spLocks noChangeArrowheads="1"/>
            </p:cNvSpPr>
            <p:nvPr/>
          </p:nvSpPr>
          <p:spPr bwMode="auto">
            <a:xfrm>
              <a:off x="2055" y="1026"/>
              <a:ext cx="462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fa-IR" altLang="en-US"/>
                <a:t>فاراد</a:t>
              </a:r>
              <a:endParaRPr lang="en-US" altLang="en-US"/>
            </a:p>
          </p:txBody>
        </p:sp>
        <p:sp>
          <p:nvSpPr>
            <p:cNvPr id="215060" name="Rectangle 22"/>
            <p:cNvSpPr>
              <a:spLocks noChangeArrowheads="1"/>
            </p:cNvSpPr>
            <p:nvPr/>
          </p:nvSpPr>
          <p:spPr bwMode="auto">
            <a:xfrm>
              <a:off x="2744" y="1180"/>
              <a:ext cx="422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fa-IR" altLang="en-US"/>
                <a:t>ولت</a:t>
              </a:r>
              <a:endParaRPr lang="en-US" altLang="en-US"/>
            </a:p>
          </p:txBody>
        </p:sp>
        <p:sp>
          <p:nvSpPr>
            <p:cNvPr id="215061" name="Rectangle 23"/>
            <p:cNvSpPr>
              <a:spLocks noChangeArrowheads="1"/>
            </p:cNvSpPr>
            <p:nvPr/>
          </p:nvSpPr>
          <p:spPr bwMode="auto">
            <a:xfrm>
              <a:off x="2708" y="908"/>
              <a:ext cx="469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fa-IR" altLang="en-US"/>
                <a:t>كولن</a:t>
              </a:r>
              <a:endParaRPr lang="en-US" altLang="en-US"/>
            </a:p>
          </p:txBody>
        </p:sp>
        <p:sp>
          <p:nvSpPr>
            <p:cNvPr id="215062" name="Rectangle 24"/>
            <p:cNvSpPr>
              <a:spLocks noChangeArrowheads="1"/>
            </p:cNvSpPr>
            <p:nvPr/>
          </p:nvSpPr>
          <p:spPr bwMode="auto">
            <a:xfrm>
              <a:off x="2426" y="1053"/>
              <a:ext cx="249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fa-IR" altLang="en-US"/>
                <a:t>=</a:t>
              </a:r>
              <a:endParaRPr lang="en-US" altLang="en-US"/>
            </a:p>
          </p:txBody>
        </p:sp>
        <p:sp>
          <p:nvSpPr>
            <p:cNvPr id="215063" name="Line 25"/>
            <p:cNvSpPr>
              <a:spLocks noChangeShapeType="1"/>
            </p:cNvSpPr>
            <p:nvPr/>
          </p:nvSpPr>
          <p:spPr bwMode="auto">
            <a:xfrm>
              <a:off x="2608" y="1207"/>
              <a:ext cx="681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95676" name="Line 28"/>
          <p:cNvSpPr>
            <a:spLocks noChangeShapeType="1"/>
          </p:cNvSpPr>
          <p:nvPr/>
        </p:nvSpPr>
        <p:spPr bwMode="auto">
          <a:xfrm>
            <a:off x="4511675" y="2349500"/>
            <a:ext cx="2952750" cy="0"/>
          </a:xfrm>
          <a:prstGeom prst="line">
            <a:avLst/>
          </a:prstGeom>
          <a:noFill/>
          <a:ln w="28575" cap="rnd">
            <a:solidFill>
              <a:srgbClr val="FF00FF"/>
            </a:solidFill>
            <a:prstDash val="sysDot"/>
            <a:round/>
            <a:headEnd type="non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5678" name="Line 30"/>
          <p:cNvSpPr>
            <a:spLocks noChangeShapeType="1"/>
          </p:cNvSpPr>
          <p:nvPr/>
        </p:nvSpPr>
        <p:spPr bwMode="auto">
          <a:xfrm>
            <a:off x="4511675" y="3068638"/>
            <a:ext cx="2952750" cy="0"/>
          </a:xfrm>
          <a:prstGeom prst="line">
            <a:avLst/>
          </a:prstGeom>
          <a:noFill/>
          <a:ln w="28575" cap="rnd">
            <a:solidFill>
              <a:srgbClr val="FF00FF"/>
            </a:solidFill>
            <a:prstDash val="sysDot"/>
            <a:round/>
            <a:headEnd type="non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5679" name="Line 31"/>
          <p:cNvSpPr>
            <a:spLocks noChangeShapeType="1"/>
          </p:cNvSpPr>
          <p:nvPr/>
        </p:nvSpPr>
        <p:spPr bwMode="auto">
          <a:xfrm>
            <a:off x="4511675" y="3787775"/>
            <a:ext cx="2952750" cy="0"/>
          </a:xfrm>
          <a:prstGeom prst="line">
            <a:avLst/>
          </a:prstGeom>
          <a:noFill/>
          <a:ln w="28575" cap="rnd">
            <a:solidFill>
              <a:srgbClr val="FF00FF"/>
            </a:solidFill>
            <a:prstDash val="sysDot"/>
            <a:round/>
            <a:headEnd type="non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5680" name="Line 32"/>
          <p:cNvSpPr>
            <a:spLocks noChangeShapeType="1"/>
          </p:cNvSpPr>
          <p:nvPr/>
        </p:nvSpPr>
        <p:spPr bwMode="auto">
          <a:xfrm>
            <a:off x="4511675" y="4522788"/>
            <a:ext cx="2952750" cy="0"/>
          </a:xfrm>
          <a:prstGeom prst="line">
            <a:avLst/>
          </a:prstGeom>
          <a:noFill/>
          <a:ln w="28575" cap="rnd">
            <a:solidFill>
              <a:srgbClr val="FF00FF"/>
            </a:solidFill>
            <a:prstDash val="sysDot"/>
            <a:round/>
            <a:headEnd type="non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5681" name="Line 33"/>
          <p:cNvSpPr>
            <a:spLocks noChangeShapeType="1"/>
          </p:cNvSpPr>
          <p:nvPr/>
        </p:nvSpPr>
        <p:spPr bwMode="auto">
          <a:xfrm>
            <a:off x="4511675" y="5243513"/>
            <a:ext cx="2952750" cy="0"/>
          </a:xfrm>
          <a:prstGeom prst="line">
            <a:avLst/>
          </a:prstGeom>
          <a:noFill/>
          <a:ln w="28575" cap="rnd">
            <a:solidFill>
              <a:srgbClr val="FF00FF"/>
            </a:solidFill>
            <a:prstDash val="sysDot"/>
            <a:round/>
            <a:headEnd type="non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88690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5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7956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7956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795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795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95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95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5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956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95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95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5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956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956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95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5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956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956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956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5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956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95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95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5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956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95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95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5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7956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956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956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5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7956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956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95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5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7956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95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795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5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7956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7956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956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5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7956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7956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7956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5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7956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7956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7956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5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7956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7956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7956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5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7956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7956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7956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5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7956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7956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7956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5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7956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7956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795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5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7956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795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795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5650" grpId="0"/>
      <p:bldP spid="795664" grpId="0"/>
      <p:bldP spid="795665" grpId="0"/>
      <p:bldP spid="795666" grpId="0"/>
      <p:bldP spid="795667" grpId="0"/>
      <p:bldP spid="795668" grpId="0"/>
      <p:bldP spid="795676" grpId="0" animBg="1"/>
      <p:bldP spid="795678" grpId="0" animBg="1"/>
      <p:bldP spid="795679" grpId="0" animBg="1"/>
      <p:bldP spid="795680" grpId="0" animBg="1"/>
      <p:bldP spid="79568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42" name="Rectangle 2"/>
          <p:cNvSpPr>
            <a:spLocks noGrp="1" noChangeArrowheads="1"/>
          </p:cNvSpPr>
          <p:nvPr>
            <p:ph type="title"/>
          </p:nvPr>
        </p:nvSpPr>
        <p:spPr>
          <a:xfrm>
            <a:off x="2198688" y="935038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تعريف خازن و موارد استفاده از آن</a:t>
            </a:r>
            <a:endParaRPr lang="en-US" altLang="en-US" smtClean="0"/>
          </a:p>
        </p:txBody>
      </p:sp>
      <p:sp>
        <p:nvSpPr>
          <p:cNvPr id="931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79650" y="2374901"/>
            <a:ext cx="7772400" cy="2638425"/>
          </a:xfrm>
        </p:spPr>
        <p:txBody>
          <a:bodyPr/>
          <a:lstStyle/>
          <a:p>
            <a:pPr marL="0" indent="0" algn="just">
              <a:buNone/>
            </a:pPr>
            <a:r>
              <a:rPr lang="fa-IR" altLang="en-US" smtClean="0"/>
              <a:t>دو جسم رساناي باردار با بارهاي مساوي و مختلف العلامه كه هر جسم را صفحه يا قطب خازن مي گويند و براي باردار كردن آن دو قطبش را به باطري وصل مي‌كنيم.</a:t>
            </a:r>
          </a:p>
          <a:p>
            <a:pPr marL="0" indent="0" algn="just">
              <a:buNone/>
            </a:pPr>
            <a:r>
              <a:rPr lang="fa-IR" altLang="en-US" smtClean="0"/>
              <a:t>از خازن براي ذخيرۀ انرژي، ايجاد ميدانهاي الكتريكي و در ساخت تقويت كننده ها استفاده مي‌شود.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310345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9318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9318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931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931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31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31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931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931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931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931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931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931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42" grpId="0"/>
      <p:bldP spid="93184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2866" name="Rectangle 2"/>
          <p:cNvSpPr>
            <a:spLocks noGrp="1" noChangeArrowheads="1"/>
          </p:cNvSpPr>
          <p:nvPr>
            <p:ph type="title"/>
          </p:nvPr>
        </p:nvSpPr>
        <p:spPr>
          <a:xfrm>
            <a:off x="2271713" y="646113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ظرفيت خازن مسطح</a:t>
            </a:r>
            <a:endParaRPr lang="en-US" altLang="en-US" smtClean="0"/>
          </a:p>
        </p:txBody>
      </p:sp>
      <p:graphicFrame>
        <p:nvGraphicFramePr>
          <p:cNvPr id="932868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3448051" y="3429000"/>
          <a:ext cx="1495425" cy="833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3" imgW="774364" imgH="431613" progId="Equation.3">
                  <p:embed/>
                </p:oleObj>
              </mc:Choice>
              <mc:Fallback>
                <p:oleObj name="Equation" r:id="rId3" imgW="774364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8051" y="3429000"/>
                        <a:ext cx="1495425" cy="833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2870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5391151" y="3817938"/>
          <a:ext cx="1439863" cy="874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Equation" r:id="rId5" imgW="710891" imgH="431613" progId="Equation.3">
                  <p:embed/>
                </p:oleObj>
              </mc:Choice>
              <mc:Fallback>
                <p:oleObj name="Equation" r:id="rId5" imgW="710891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1151" y="3817938"/>
                        <a:ext cx="1439863" cy="874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2872" name="Object 8"/>
          <p:cNvGraphicFramePr>
            <a:graphicFrameLocks noChangeAspect="1"/>
          </p:cNvGraphicFramePr>
          <p:nvPr/>
        </p:nvGraphicFramePr>
        <p:xfrm>
          <a:off x="5721350" y="4913313"/>
          <a:ext cx="1081088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Equation" r:id="rId7" imgW="494870" imgH="177646" progId="Equation.3">
                  <p:embed/>
                </p:oleObj>
              </mc:Choice>
              <mc:Fallback>
                <p:oleObj name="Equation" r:id="rId7" imgW="494870" imgH="17764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1350" y="4913313"/>
                        <a:ext cx="1081088" cy="38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2873" name="Object 9"/>
          <p:cNvGraphicFramePr>
            <a:graphicFrameLocks noChangeAspect="1"/>
          </p:cNvGraphicFramePr>
          <p:nvPr/>
        </p:nvGraphicFramePr>
        <p:xfrm>
          <a:off x="7219951" y="4144964"/>
          <a:ext cx="1800225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Equation" r:id="rId9" imgW="812447" imgH="393529" progId="Equation.3">
                  <p:embed/>
                </p:oleObj>
              </mc:Choice>
              <mc:Fallback>
                <p:oleObj name="Equation" r:id="rId9" imgW="812447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19951" y="4144964"/>
                        <a:ext cx="1800225" cy="873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2874" name="Object 10"/>
          <p:cNvGraphicFramePr>
            <a:graphicFrameLocks noChangeAspect="1"/>
          </p:cNvGraphicFramePr>
          <p:nvPr/>
        </p:nvGraphicFramePr>
        <p:xfrm>
          <a:off x="8472489" y="5370514"/>
          <a:ext cx="1512887" cy="795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Equation" r:id="rId11" imgW="748975" imgH="393529" progId="Equation.3">
                  <p:embed/>
                </p:oleObj>
              </mc:Choice>
              <mc:Fallback>
                <p:oleObj name="Equation" r:id="rId11" imgW="748975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72489" y="5370514"/>
                        <a:ext cx="1512887" cy="795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32875" name="Rectangle 11"/>
          <p:cNvSpPr>
            <a:spLocks noChangeArrowheads="1"/>
          </p:cNvSpPr>
          <p:nvPr/>
        </p:nvSpPr>
        <p:spPr bwMode="auto">
          <a:xfrm>
            <a:off x="1992313" y="4292601"/>
            <a:ext cx="295275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9pPr>
          </a:lstStyle>
          <a:p>
            <a:pPr algn="just" eaLnBrk="1" hangingPunct="1">
              <a:buFontTx/>
              <a:buNone/>
            </a:pPr>
            <a:r>
              <a:rPr lang="fa-IR" altLang="en-US" sz="2000"/>
              <a:t>فقط در قسمتي از سطح گاوس كه بين دو صفحه است فلو صفر نيست.</a:t>
            </a:r>
            <a:endParaRPr lang="en-US" altLang="en-US" sz="2000"/>
          </a:p>
        </p:txBody>
      </p:sp>
      <p:sp>
        <p:nvSpPr>
          <p:cNvPr id="932876" name="Rectangle 12"/>
          <p:cNvSpPr>
            <a:spLocks noChangeArrowheads="1"/>
          </p:cNvSpPr>
          <p:nvPr/>
        </p:nvSpPr>
        <p:spPr bwMode="auto">
          <a:xfrm>
            <a:off x="2063750" y="1984375"/>
            <a:ext cx="8135938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9pPr>
          </a:lstStyle>
          <a:p>
            <a:pPr algn="just" eaLnBrk="1" hangingPunct="1">
              <a:buFontTx/>
              <a:buNone/>
            </a:pPr>
            <a:r>
              <a:rPr lang="fa-IR" altLang="en-US"/>
              <a:t>ابعاد خازن نسبت به فاصلۀ بين صفحات </a:t>
            </a:r>
            <a:r>
              <a:rPr lang="fa-IR" altLang="en-US">
                <a:solidFill>
                  <a:srgbClr val="000000"/>
                </a:solidFill>
              </a:rPr>
              <a:t>(</a:t>
            </a:r>
            <a:r>
              <a:rPr lang="en-US" altLang="en-US">
                <a:solidFill>
                  <a:srgbClr val="000000"/>
                </a:solidFill>
              </a:rPr>
              <a:t>d</a:t>
            </a:r>
            <a:r>
              <a:rPr lang="fa-IR" altLang="en-US">
                <a:solidFill>
                  <a:srgbClr val="000000"/>
                </a:solidFill>
              </a:rPr>
              <a:t>)</a:t>
            </a:r>
            <a:r>
              <a:rPr lang="fa-IR" altLang="en-US"/>
              <a:t> زياد است و چگالي سطحي هر سطح ثابت فرض مي‌شود. با در نظر گرفتن سطح گاوس مطابق شكل داريم:</a:t>
            </a:r>
          </a:p>
        </p:txBody>
      </p:sp>
      <p:sp>
        <p:nvSpPr>
          <p:cNvPr id="932877" name="AutoShape 13"/>
          <p:cNvSpPr>
            <a:spLocks/>
          </p:cNvSpPr>
          <p:nvPr/>
        </p:nvSpPr>
        <p:spPr bwMode="auto">
          <a:xfrm>
            <a:off x="5089526" y="3471863"/>
            <a:ext cx="142875" cy="1511300"/>
          </a:xfrm>
          <a:prstGeom prst="rightBrace">
            <a:avLst>
              <a:gd name="adj1" fmla="val 88148"/>
              <a:gd name="adj2" fmla="val 50000"/>
            </a:avLst>
          </a:prstGeom>
          <a:noFill/>
          <a:ln w="28575" cap="sq">
            <a:solidFill>
              <a:srgbClr val="000000"/>
            </a:solidFill>
            <a:round/>
            <a:headEnd type="non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9pPr>
          </a:lstStyle>
          <a:p>
            <a:pPr algn="ctr" rtl="0">
              <a:spcBef>
                <a:spcPct val="0"/>
              </a:spcBef>
              <a:buClrTx/>
              <a:buFontTx/>
              <a:buNone/>
            </a:pPr>
            <a:endParaRPr lang="fa-IR" altLang="fa-IR"/>
          </a:p>
        </p:txBody>
      </p:sp>
      <p:sp>
        <p:nvSpPr>
          <p:cNvPr id="932878" name="AutoShape 14"/>
          <p:cNvSpPr>
            <a:spLocks/>
          </p:cNvSpPr>
          <p:nvPr/>
        </p:nvSpPr>
        <p:spPr bwMode="auto">
          <a:xfrm>
            <a:off x="6888163" y="3919539"/>
            <a:ext cx="144462" cy="1366837"/>
          </a:xfrm>
          <a:prstGeom prst="rightBrace">
            <a:avLst>
              <a:gd name="adj1" fmla="val 78846"/>
              <a:gd name="adj2" fmla="val 50000"/>
            </a:avLst>
          </a:prstGeom>
          <a:noFill/>
          <a:ln w="28575" cap="sq">
            <a:solidFill>
              <a:srgbClr val="000000"/>
            </a:solidFill>
            <a:round/>
            <a:headEnd type="non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9pPr>
          </a:lstStyle>
          <a:p>
            <a:pPr algn="ctr" rtl="0">
              <a:spcBef>
                <a:spcPct val="0"/>
              </a:spcBef>
              <a:buClrTx/>
              <a:buFontTx/>
              <a:buNone/>
            </a:pPr>
            <a:endParaRPr lang="fa-IR" altLang="fa-IR"/>
          </a:p>
        </p:txBody>
      </p:sp>
      <p:grpSp>
        <p:nvGrpSpPr>
          <p:cNvPr id="932906" name="Group 42"/>
          <p:cNvGrpSpPr>
            <a:grpSpLocks/>
          </p:cNvGrpSpPr>
          <p:nvPr/>
        </p:nvGrpSpPr>
        <p:grpSpPr bwMode="auto">
          <a:xfrm>
            <a:off x="2855913" y="476251"/>
            <a:ext cx="2157412" cy="1349375"/>
            <a:chOff x="755" y="176"/>
            <a:chExt cx="1359" cy="850"/>
          </a:xfrm>
        </p:grpSpPr>
        <p:sp>
          <p:nvSpPr>
            <p:cNvPr id="217101" name="Rectangle 17"/>
            <p:cNvSpPr>
              <a:spLocks noChangeArrowheads="1"/>
            </p:cNvSpPr>
            <p:nvPr/>
          </p:nvSpPr>
          <p:spPr bwMode="auto">
            <a:xfrm>
              <a:off x="793" y="890"/>
              <a:ext cx="1180" cy="136"/>
            </a:xfrm>
            <a:prstGeom prst="rect">
              <a:avLst/>
            </a:prstGeom>
            <a:noFill/>
            <a:ln w="19050" cap="sq">
              <a:solidFill>
                <a:srgbClr val="000000"/>
              </a:solidFill>
              <a:miter lim="800000"/>
              <a:headEnd type="none" w="lg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grpSp>
          <p:nvGrpSpPr>
            <p:cNvPr id="217102" name="Group 35"/>
            <p:cNvGrpSpPr>
              <a:grpSpLocks/>
            </p:cNvGrpSpPr>
            <p:nvPr/>
          </p:nvGrpSpPr>
          <p:grpSpPr bwMode="auto">
            <a:xfrm>
              <a:off x="793" y="324"/>
              <a:ext cx="1321" cy="276"/>
              <a:chOff x="793" y="324"/>
              <a:chExt cx="1321" cy="276"/>
            </a:xfrm>
          </p:grpSpPr>
          <p:sp>
            <p:nvSpPr>
              <p:cNvPr id="217121" name="Rectangle 16"/>
              <p:cNvSpPr>
                <a:spLocks noChangeArrowheads="1"/>
              </p:cNvSpPr>
              <p:nvPr/>
            </p:nvSpPr>
            <p:spPr bwMode="auto">
              <a:xfrm>
                <a:off x="793" y="464"/>
                <a:ext cx="1180" cy="136"/>
              </a:xfrm>
              <a:prstGeom prst="rect">
                <a:avLst/>
              </a:prstGeom>
              <a:noFill/>
              <a:ln w="19050" cap="sq">
                <a:solidFill>
                  <a:srgbClr val="000000"/>
                </a:solidFill>
                <a:miter lim="800000"/>
                <a:headEnd type="none" w="lg" len="lg"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217122" name="Line 18"/>
              <p:cNvSpPr>
                <a:spLocks noChangeShapeType="1"/>
              </p:cNvSpPr>
              <p:nvPr/>
            </p:nvSpPr>
            <p:spPr bwMode="auto">
              <a:xfrm flipV="1">
                <a:off x="795" y="324"/>
                <a:ext cx="137" cy="136"/>
              </a:xfrm>
              <a:prstGeom prst="line">
                <a:avLst/>
              </a:prstGeom>
              <a:noFill/>
              <a:ln w="19050" cap="sq">
                <a:solidFill>
                  <a:srgbClr val="000000"/>
                </a:solidFill>
                <a:round/>
                <a:headEnd type="none" w="lg" len="lg"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7123" name="Line 19"/>
              <p:cNvSpPr>
                <a:spLocks noChangeShapeType="1"/>
              </p:cNvSpPr>
              <p:nvPr/>
            </p:nvSpPr>
            <p:spPr bwMode="auto">
              <a:xfrm flipV="1">
                <a:off x="1977" y="460"/>
                <a:ext cx="137" cy="136"/>
              </a:xfrm>
              <a:prstGeom prst="line">
                <a:avLst/>
              </a:prstGeom>
              <a:noFill/>
              <a:ln w="19050" cap="sq">
                <a:solidFill>
                  <a:srgbClr val="000000"/>
                </a:solidFill>
                <a:round/>
                <a:headEnd type="none" w="lg" len="lg"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7124" name="Line 20"/>
              <p:cNvSpPr>
                <a:spLocks noChangeShapeType="1"/>
              </p:cNvSpPr>
              <p:nvPr/>
            </p:nvSpPr>
            <p:spPr bwMode="auto">
              <a:xfrm flipV="1">
                <a:off x="1973" y="324"/>
                <a:ext cx="137" cy="136"/>
              </a:xfrm>
              <a:prstGeom prst="line">
                <a:avLst/>
              </a:prstGeom>
              <a:noFill/>
              <a:ln w="19050" cap="sq">
                <a:solidFill>
                  <a:srgbClr val="000000"/>
                </a:solidFill>
                <a:round/>
                <a:headEnd type="none" w="lg" len="lg"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7103" name="Rectangle 21"/>
            <p:cNvSpPr>
              <a:spLocks noChangeArrowheads="1"/>
            </p:cNvSpPr>
            <p:nvPr/>
          </p:nvSpPr>
          <p:spPr bwMode="auto">
            <a:xfrm>
              <a:off x="805" y="662"/>
              <a:ext cx="192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fa-IR" altLang="en-US">
                  <a:solidFill>
                    <a:schemeClr val="tx2"/>
                  </a:solidFill>
                </a:rPr>
                <a:t>-</a:t>
              </a:r>
              <a:endParaRPr lang="en-US" altLang="en-US">
                <a:solidFill>
                  <a:schemeClr val="tx2"/>
                </a:solidFill>
              </a:endParaRPr>
            </a:p>
          </p:txBody>
        </p:sp>
        <p:sp>
          <p:nvSpPr>
            <p:cNvPr id="217104" name="Rectangle 22"/>
            <p:cNvSpPr>
              <a:spLocks noChangeArrowheads="1"/>
            </p:cNvSpPr>
            <p:nvPr/>
          </p:nvSpPr>
          <p:spPr bwMode="auto">
            <a:xfrm>
              <a:off x="985" y="498"/>
              <a:ext cx="249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fa-IR" altLang="en-US">
                  <a:solidFill>
                    <a:schemeClr val="tx2"/>
                  </a:solidFill>
                </a:rPr>
                <a:t>+</a:t>
              </a:r>
              <a:endParaRPr lang="en-US" altLang="en-US">
                <a:solidFill>
                  <a:schemeClr val="tx2"/>
                </a:solidFill>
              </a:endParaRPr>
            </a:p>
          </p:txBody>
        </p:sp>
        <p:sp>
          <p:nvSpPr>
            <p:cNvPr id="217105" name="Rectangle 23"/>
            <p:cNvSpPr>
              <a:spLocks noChangeArrowheads="1"/>
            </p:cNvSpPr>
            <p:nvPr/>
          </p:nvSpPr>
          <p:spPr bwMode="auto">
            <a:xfrm>
              <a:off x="1178" y="498"/>
              <a:ext cx="249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fa-IR" altLang="en-US">
                  <a:solidFill>
                    <a:schemeClr val="tx2"/>
                  </a:solidFill>
                </a:rPr>
                <a:t>+</a:t>
              </a:r>
              <a:endParaRPr lang="en-US" altLang="en-US">
                <a:solidFill>
                  <a:schemeClr val="tx2"/>
                </a:solidFill>
              </a:endParaRPr>
            </a:p>
          </p:txBody>
        </p:sp>
        <p:sp>
          <p:nvSpPr>
            <p:cNvPr id="217106" name="Rectangle 24"/>
            <p:cNvSpPr>
              <a:spLocks noChangeArrowheads="1"/>
            </p:cNvSpPr>
            <p:nvPr/>
          </p:nvSpPr>
          <p:spPr bwMode="auto">
            <a:xfrm>
              <a:off x="1368" y="498"/>
              <a:ext cx="249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fa-IR" altLang="en-US">
                  <a:solidFill>
                    <a:schemeClr val="tx2"/>
                  </a:solidFill>
                </a:rPr>
                <a:t>+</a:t>
              </a:r>
              <a:endParaRPr lang="en-US" altLang="en-US">
                <a:solidFill>
                  <a:schemeClr val="tx2"/>
                </a:solidFill>
              </a:endParaRPr>
            </a:p>
          </p:txBody>
        </p:sp>
        <p:sp>
          <p:nvSpPr>
            <p:cNvPr id="217107" name="Rectangle 25"/>
            <p:cNvSpPr>
              <a:spLocks noChangeArrowheads="1"/>
            </p:cNvSpPr>
            <p:nvPr/>
          </p:nvSpPr>
          <p:spPr bwMode="auto">
            <a:xfrm>
              <a:off x="1554" y="498"/>
              <a:ext cx="249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fa-IR" altLang="en-US">
                  <a:solidFill>
                    <a:schemeClr val="tx2"/>
                  </a:solidFill>
                </a:rPr>
                <a:t>+</a:t>
              </a:r>
              <a:endParaRPr lang="en-US" altLang="en-US">
                <a:solidFill>
                  <a:schemeClr val="tx2"/>
                </a:solidFill>
              </a:endParaRPr>
            </a:p>
          </p:txBody>
        </p:sp>
        <p:sp>
          <p:nvSpPr>
            <p:cNvPr id="217108" name="Rectangle 26"/>
            <p:cNvSpPr>
              <a:spLocks noChangeArrowheads="1"/>
            </p:cNvSpPr>
            <p:nvPr/>
          </p:nvSpPr>
          <p:spPr bwMode="auto">
            <a:xfrm>
              <a:off x="1726" y="498"/>
              <a:ext cx="249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fa-IR" altLang="en-US">
                  <a:solidFill>
                    <a:schemeClr val="tx2"/>
                  </a:solidFill>
                </a:rPr>
                <a:t>+</a:t>
              </a:r>
              <a:endParaRPr lang="en-US" altLang="en-US">
                <a:solidFill>
                  <a:schemeClr val="tx2"/>
                </a:solidFill>
              </a:endParaRPr>
            </a:p>
          </p:txBody>
        </p:sp>
        <p:sp>
          <p:nvSpPr>
            <p:cNvPr id="217109" name="Rectangle 29"/>
            <p:cNvSpPr>
              <a:spLocks noChangeArrowheads="1"/>
            </p:cNvSpPr>
            <p:nvPr/>
          </p:nvSpPr>
          <p:spPr bwMode="auto">
            <a:xfrm>
              <a:off x="803" y="498"/>
              <a:ext cx="249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fa-IR" altLang="en-US">
                  <a:solidFill>
                    <a:schemeClr val="tx2"/>
                  </a:solidFill>
                </a:rPr>
                <a:t>+</a:t>
              </a:r>
              <a:endParaRPr lang="en-US" altLang="en-US">
                <a:solidFill>
                  <a:schemeClr val="tx2"/>
                </a:solidFill>
              </a:endParaRPr>
            </a:p>
          </p:txBody>
        </p:sp>
        <p:sp>
          <p:nvSpPr>
            <p:cNvPr id="217110" name="Rectangle 30"/>
            <p:cNvSpPr>
              <a:spLocks noChangeArrowheads="1"/>
            </p:cNvSpPr>
            <p:nvPr/>
          </p:nvSpPr>
          <p:spPr bwMode="auto">
            <a:xfrm>
              <a:off x="987" y="662"/>
              <a:ext cx="192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fa-IR" altLang="en-US">
                  <a:solidFill>
                    <a:schemeClr val="tx2"/>
                  </a:solidFill>
                </a:rPr>
                <a:t>-</a:t>
              </a:r>
              <a:endParaRPr lang="en-US" altLang="en-US">
                <a:solidFill>
                  <a:schemeClr val="tx2"/>
                </a:solidFill>
              </a:endParaRPr>
            </a:p>
          </p:txBody>
        </p:sp>
        <p:sp>
          <p:nvSpPr>
            <p:cNvPr id="217111" name="Rectangle 31"/>
            <p:cNvSpPr>
              <a:spLocks noChangeArrowheads="1"/>
            </p:cNvSpPr>
            <p:nvPr/>
          </p:nvSpPr>
          <p:spPr bwMode="auto">
            <a:xfrm>
              <a:off x="1180" y="658"/>
              <a:ext cx="192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fa-IR" altLang="en-US">
                  <a:solidFill>
                    <a:schemeClr val="tx2"/>
                  </a:solidFill>
                </a:rPr>
                <a:t>-</a:t>
              </a:r>
              <a:endParaRPr lang="en-US" altLang="en-US">
                <a:solidFill>
                  <a:schemeClr val="tx2"/>
                </a:solidFill>
              </a:endParaRPr>
            </a:p>
          </p:txBody>
        </p:sp>
        <p:sp>
          <p:nvSpPr>
            <p:cNvPr id="217112" name="Rectangle 32"/>
            <p:cNvSpPr>
              <a:spLocks noChangeArrowheads="1"/>
            </p:cNvSpPr>
            <p:nvPr/>
          </p:nvSpPr>
          <p:spPr bwMode="auto">
            <a:xfrm>
              <a:off x="1375" y="658"/>
              <a:ext cx="192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fa-IR" altLang="en-US">
                  <a:solidFill>
                    <a:schemeClr val="tx2"/>
                  </a:solidFill>
                </a:rPr>
                <a:t>-</a:t>
              </a:r>
              <a:endParaRPr lang="en-US" altLang="en-US">
                <a:solidFill>
                  <a:schemeClr val="tx2"/>
                </a:solidFill>
              </a:endParaRPr>
            </a:p>
          </p:txBody>
        </p:sp>
        <p:sp>
          <p:nvSpPr>
            <p:cNvPr id="217113" name="Rectangle 33"/>
            <p:cNvSpPr>
              <a:spLocks noChangeArrowheads="1"/>
            </p:cNvSpPr>
            <p:nvPr/>
          </p:nvSpPr>
          <p:spPr bwMode="auto">
            <a:xfrm>
              <a:off x="1557" y="658"/>
              <a:ext cx="192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fa-IR" altLang="en-US">
                  <a:solidFill>
                    <a:schemeClr val="tx2"/>
                  </a:solidFill>
                </a:rPr>
                <a:t>-</a:t>
              </a:r>
              <a:endParaRPr lang="en-US" altLang="en-US">
                <a:solidFill>
                  <a:schemeClr val="tx2"/>
                </a:solidFill>
              </a:endParaRPr>
            </a:p>
          </p:txBody>
        </p:sp>
        <p:sp>
          <p:nvSpPr>
            <p:cNvPr id="217114" name="Rectangle 34"/>
            <p:cNvSpPr>
              <a:spLocks noChangeArrowheads="1"/>
            </p:cNvSpPr>
            <p:nvPr/>
          </p:nvSpPr>
          <p:spPr bwMode="auto">
            <a:xfrm>
              <a:off x="1730" y="654"/>
              <a:ext cx="192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fa-IR" altLang="en-US">
                  <a:solidFill>
                    <a:schemeClr val="tx2"/>
                  </a:solidFill>
                </a:rPr>
                <a:t>-</a:t>
              </a:r>
              <a:endParaRPr lang="en-US" altLang="en-US">
                <a:solidFill>
                  <a:schemeClr val="tx2"/>
                </a:solidFill>
              </a:endParaRPr>
            </a:p>
          </p:txBody>
        </p:sp>
        <p:grpSp>
          <p:nvGrpSpPr>
            <p:cNvPr id="217115" name="Group 36"/>
            <p:cNvGrpSpPr>
              <a:grpSpLocks/>
            </p:cNvGrpSpPr>
            <p:nvPr/>
          </p:nvGrpSpPr>
          <p:grpSpPr bwMode="auto">
            <a:xfrm>
              <a:off x="755" y="432"/>
              <a:ext cx="1321" cy="276"/>
              <a:chOff x="793" y="324"/>
              <a:chExt cx="1321" cy="276"/>
            </a:xfrm>
          </p:grpSpPr>
          <p:sp>
            <p:nvSpPr>
              <p:cNvPr id="217117" name="Rectangle 37"/>
              <p:cNvSpPr>
                <a:spLocks noChangeArrowheads="1"/>
              </p:cNvSpPr>
              <p:nvPr/>
            </p:nvSpPr>
            <p:spPr bwMode="auto">
              <a:xfrm>
                <a:off x="793" y="464"/>
                <a:ext cx="1180" cy="136"/>
              </a:xfrm>
              <a:prstGeom prst="rect">
                <a:avLst/>
              </a:prstGeom>
              <a:noFill/>
              <a:ln w="19050">
                <a:solidFill>
                  <a:srgbClr val="FF3399"/>
                </a:solidFill>
                <a:prstDash val="dash"/>
                <a:miter lim="800000"/>
                <a:headEnd type="none" w="lg" len="lg"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217118" name="Line 38"/>
              <p:cNvSpPr>
                <a:spLocks noChangeShapeType="1"/>
              </p:cNvSpPr>
              <p:nvPr/>
            </p:nvSpPr>
            <p:spPr bwMode="auto">
              <a:xfrm flipV="1">
                <a:off x="795" y="324"/>
                <a:ext cx="137" cy="136"/>
              </a:xfrm>
              <a:prstGeom prst="line">
                <a:avLst/>
              </a:prstGeom>
              <a:noFill/>
              <a:ln w="19050">
                <a:solidFill>
                  <a:srgbClr val="FF3399"/>
                </a:solidFill>
                <a:prstDash val="dash"/>
                <a:round/>
                <a:headEnd type="none" w="lg" len="lg"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7119" name="Line 39"/>
              <p:cNvSpPr>
                <a:spLocks noChangeShapeType="1"/>
              </p:cNvSpPr>
              <p:nvPr/>
            </p:nvSpPr>
            <p:spPr bwMode="auto">
              <a:xfrm flipV="1">
                <a:off x="1977" y="460"/>
                <a:ext cx="137" cy="136"/>
              </a:xfrm>
              <a:prstGeom prst="line">
                <a:avLst/>
              </a:prstGeom>
              <a:noFill/>
              <a:ln w="19050">
                <a:solidFill>
                  <a:srgbClr val="FF3399"/>
                </a:solidFill>
                <a:prstDash val="dash"/>
                <a:round/>
                <a:headEnd type="none" w="lg" len="lg"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7120" name="Line 40"/>
              <p:cNvSpPr>
                <a:spLocks noChangeShapeType="1"/>
              </p:cNvSpPr>
              <p:nvPr/>
            </p:nvSpPr>
            <p:spPr bwMode="auto">
              <a:xfrm flipV="1">
                <a:off x="1973" y="324"/>
                <a:ext cx="137" cy="136"/>
              </a:xfrm>
              <a:prstGeom prst="line">
                <a:avLst/>
              </a:prstGeom>
              <a:noFill/>
              <a:ln w="19050">
                <a:solidFill>
                  <a:srgbClr val="FF3399"/>
                </a:solidFill>
                <a:prstDash val="dash"/>
                <a:round/>
                <a:headEnd type="none" w="lg" len="lg"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7116" name="Rectangle 41"/>
            <p:cNvSpPr>
              <a:spLocks noChangeArrowheads="1"/>
            </p:cNvSpPr>
            <p:nvPr/>
          </p:nvSpPr>
          <p:spPr bwMode="auto">
            <a:xfrm>
              <a:off x="1292" y="176"/>
              <a:ext cx="25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chemeClr val="tx2"/>
                  </a:solidFill>
                </a:rPr>
                <a:t>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4112755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9328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9328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932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932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32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32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329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329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329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32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9328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9328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9328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9328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32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32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9328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9328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9328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328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328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328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32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8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3287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3287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328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9328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9328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9328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9328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9328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9328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932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1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8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3287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3287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328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8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8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3287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3287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328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2866" grpId="0"/>
      <p:bldP spid="932875" grpId="0"/>
      <p:bldP spid="93287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3890" name="Rectangle 2"/>
          <p:cNvSpPr>
            <a:spLocks noGrp="1" noChangeArrowheads="1"/>
          </p:cNvSpPr>
          <p:nvPr>
            <p:ph type="title"/>
          </p:nvPr>
        </p:nvSpPr>
        <p:spPr>
          <a:xfrm>
            <a:off x="2271713" y="646113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ظرفيت خازن استوانه‌اي</a:t>
            </a:r>
            <a:endParaRPr lang="en-US" altLang="en-US" smtClean="0"/>
          </a:p>
        </p:txBody>
      </p:sp>
      <p:sp>
        <p:nvSpPr>
          <p:cNvPr id="933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755775"/>
            <a:ext cx="7772400" cy="1557338"/>
          </a:xfrm>
        </p:spPr>
        <p:txBody>
          <a:bodyPr/>
          <a:lstStyle/>
          <a:p>
            <a:pPr marL="0" indent="0" algn="just">
              <a:buNone/>
            </a:pPr>
            <a:r>
              <a:rPr lang="fa-IR" altLang="en-US" smtClean="0"/>
              <a:t>دو استوانه هم مركز به شعاعهاي </a:t>
            </a:r>
            <a:r>
              <a:rPr lang="en-US" altLang="en-US" smtClean="0">
                <a:solidFill>
                  <a:srgbClr val="000000"/>
                </a:solidFill>
                <a:cs typeface="Times New Roman" panose="02020603050405020304" pitchFamily="18" charset="0"/>
              </a:rPr>
              <a:t>a</a:t>
            </a:r>
            <a:r>
              <a:rPr lang="fa-IR" altLang="en-US" smtClean="0"/>
              <a:t> و </a:t>
            </a:r>
            <a:r>
              <a:rPr lang="en-US" altLang="en-US" smtClean="0">
                <a:solidFill>
                  <a:srgbClr val="000000"/>
                </a:solidFill>
                <a:cs typeface="Times New Roman" panose="02020603050405020304" pitchFamily="18" charset="0"/>
              </a:rPr>
              <a:t>b</a:t>
            </a:r>
            <a:r>
              <a:rPr lang="fa-IR" altLang="en-US" smtClean="0">
                <a:cs typeface="Times New Roman" panose="02020603050405020304" pitchFamily="18" charset="0"/>
              </a:rPr>
              <a:t>، </a:t>
            </a:r>
            <a:r>
              <a:rPr lang="fa-IR" altLang="en-US" smtClean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smtClean="0">
                <a:solidFill>
                  <a:srgbClr val="000000"/>
                </a:solidFill>
                <a:cs typeface="Times New Roman" panose="02020603050405020304" pitchFamily="18" charset="0"/>
              </a:rPr>
              <a:t>b&gt;a</a:t>
            </a:r>
            <a:r>
              <a:rPr lang="fa-IR" altLang="en-US" smtClean="0">
                <a:solidFill>
                  <a:srgbClr val="000000"/>
                </a:solidFill>
                <a:cs typeface="Times New Roman" panose="02020603050405020304" pitchFamily="18" charset="0"/>
              </a:rPr>
              <a:t>)</a:t>
            </a:r>
            <a:r>
              <a:rPr lang="fa-IR" altLang="en-US" smtClean="0"/>
              <a:t> در نظر مي‌گيريم كه طول استوانه از شعاع </a:t>
            </a:r>
            <a:r>
              <a:rPr lang="en-US" altLang="en-US" smtClean="0">
                <a:solidFill>
                  <a:srgbClr val="000000"/>
                </a:solidFill>
              </a:rPr>
              <a:t>b</a:t>
            </a:r>
            <a:r>
              <a:rPr lang="fa-IR" altLang="en-US" smtClean="0"/>
              <a:t> خيلي بزرگتر است و استوانه ها داراي بارهاي مساوي و مختلف العلامه اند ، ظرفيت اين خازن را به دست آوريد.</a:t>
            </a:r>
            <a:r>
              <a:rPr lang="en-US" altLang="en-US" smtClean="0">
                <a:cs typeface="Times New Roman" panose="02020603050405020304" pitchFamily="18" charset="0"/>
              </a:rPr>
              <a:t> </a:t>
            </a:r>
          </a:p>
        </p:txBody>
      </p:sp>
      <p:grpSp>
        <p:nvGrpSpPr>
          <p:cNvPr id="934043" name="Group 155"/>
          <p:cNvGrpSpPr>
            <a:grpSpLocks/>
          </p:cNvGrpSpPr>
          <p:nvPr/>
        </p:nvGrpSpPr>
        <p:grpSpPr bwMode="auto">
          <a:xfrm>
            <a:off x="4802188" y="3565525"/>
            <a:ext cx="2551112" cy="2743200"/>
            <a:chOff x="2065" y="2246"/>
            <a:chExt cx="1607" cy="1728"/>
          </a:xfrm>
        </p:grpSpPr>
        <p:grpSp>
          <p:nvGrpSpPr>
            <p:cNvPr id="218117" name="Group 91"/>
            <p:cNvGrpSpPr>
              <a:grpSpLocks/>
            </p:cNvGrpSpPr>
            <p:nvPr/>
          </p:nvGrpSpPr>
          <p:grpSpPr bwMode="auto">
            <a:xfrm>
              <a:off x="2065" y="2246"/>
              <a:ext cx="1607" cy="1728"/>
              <a:chOff x="1202" y="2205"/>
              <a:chExt cx="1607" cy="1728"/>
            </a:xfrm>
          </p:grpSpPr>
          <p:sp>
            <p:nvSpPr>
              <p:cNvPr id="218121" name="Rectangle 15"/>
              <p:cNvSpPr>
                <a:spLocks noChangeArrowheads="1"/>
              </p:cNvSpPr>
              <p:nvPr/>
            </p:nvSpPr>
            <p:spPr bwMode="auto">
              <a:xfrm>
                <a:off x="2539" y="2704"/>
                <a:ext cx="260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3200"/>
                  <a:t>+</a:t>
                </a:r>
              </a:p>
            </p:txBody>
          </p:sp>
          <p:sp>
            <p:nvSpPr>
              <p:cNvPr id="218122" name="Oval 4"/>
              <p:cNvSpPr>
                <a:spLocks noChangeArrowheads="1"/>
              </p:cNvSpPr>
              <p:nvPr/>
            </p:nvSpPr>
            <p:spPr bwMode="auto">
              <a:xfrm>
                <a:off x="1247" y="2243"/>
                <a:ext cx="1543" cy="1543"/>
              </a:xfrm>
              <a:prstGeom prst="ellips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218123" name="Oval 5"/>
              <p:cNvSpPr>
                <a:spLocks noChangeArrowheads="1"/>
              </p:cNvSpPr>
              <p:nvPr/>
            </p:nvSpPr>
            <p:spPr bwMode="auto">
              <a:xfrm>
                <a:off x="1417" y="2444"/>
                <a:ext cx="1179" cy="1179"/>
              </a:xfrm>
              <a:prstGeom prst="ellipse">
                <a:avLst/>
              </a:prstGeom>
              <a:noFill/>
              <a:ln w="19050">
                <a:solidFill>
                  <a:srgbClr val="00B8B4"/>
                </a:solidFill>
                <a:prstDash val="dash"/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218124" name="Oval 6"/>
              <p:cNvSpPr>
                <a:spLocks noChangeArrowheads="1"/>
              </p:cNvSpPr>
              <p:nvPr/>
            </p:nvSpPr>
            <p:spPr bwMode="auto">
              <a:xfrm>
                <a:off x="1626" y="2651"/>
                <a:ext cx="771" cy="771"/>
              </a:xfrm>
              <a:prstGeom prst="ellips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218125" name="Oval 7"/>
              <p:cNvSpPr>
                <a:spLocks noChangeArrowheads="1"/>
              </p:cNvSpPr>
              <p:nvPr/>
            </p:nvSpPr>
            <p:spPr bwMode="auto">
              <a:xfrm>
                <a:off x="1990" y="3030"/>
                <a:ext cx="45" cy="45"/>
              </a:xfrm>
              <a:prstGeom prst="ellipse">
                <a:avLst/>
              </a:prstGeom>
              <a:solidFill>
                <a:schemeClr val="tx1"/>
              </a:solidFill>
              <a:ln w="19050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218126" name="Line 8"/>
              <p:cNvSpPr>
                <a:spLocks noChangeShapeType="1"/>
              </p:cNvSpPr>
              <p:nvPr/>
            </p:nvSpPr>
            <p:spPr bwMode="auto">
              <a:xfrm flipV="1">
                <a:off x="2027" y="2708"/>
                <a:ext cx="183" cy="318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8127" name="Line 9"/>
              <p:cNvSpPr>
                <a:spLocks noChangeShapeType="1"/>
              </p:cNvSpPr>
              <p:nvPr/>
            </p:nvSpPr>
            <p:spPr bwMode="auto">
              <a:xfrm flipH="1" flipV="1">
                <a:off x="1454" y="2491"/>
                <a:ext cx="544" cy="544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8128" name="Line 10"/>
              <p:cNvSpPr>
                <a:spLocks noChangeShapeType="1"/>
              </p:cNvSpPr>
              <p:nvPr/>
            </p:nvSpPr>
            <p:spPr bwMode="auto">
              <a:xfrm>
                <a:off x="2011" y="3071"/>
                <a:ext cx="0" cy="544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8129" name="Rectangle 11"/>
              <p:cNvSpPr>
                <a:spLocks noChangeArrowheads="1"/>
              </p:cNvSpPr>
              <p:nvPr/>
            </p:nvSpPr>
            <p:spPr bwMode="auto">
              <a:xfrm>
                <a:off x="2244" y="2309"/>
                <a:ext cx="260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3200"/>
                  <a:t>+</a:t>
                </a:r>
              </a:p>
            </p:txBody>
          </p:sp>
          <p:sp>
            <p:nvSpPr>
              <p:cNvPr id="218130" name="Rectangle 12"/>
              <p:cNvSpPr>
                <a:spLocks noChangeArrowheads="1"/>
              </p:cNvSpPr>
              <p:nvPr/>
            </p:nvSpPr>
            <p:spPr bwMode="auto">
              <a:xfrm>
                <a:off x="2088" y="2243"/>
                <a:ext cx="260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3200"/>
                  <a:t>+</a:t>
                </a:r>
              </a:p>
            </p:txBody>
          </p:sp>
          <p:sp>
            <p:nvSpPr>
              <p:cNvPr id="218131" name="Rectangle 13"/>
              <p:cNvSpPr>
                <a:spLocks noChangeArrowheads="1"/>
              </p:cNvSpPr>
              <p:nvPr/>
            </p:nvSpPr>
            <p:spPr bwMode="auto">
              <a:xfrm>
                <a:off x="2477" y="2545"/>
                <a:ext cx="260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3200"/>
                  <a:t>+</a:t>
                </a:r>
              </a:p>
            </p:txBody>
          </p:sp>
          <p:sp>
            <p:nvSpPr>
              <p:cNvPr id="218132" name="Rectangle 14"/>
              <p:cNvSpPr>
                <a:spLocks noChangeArrowheads="1"/>
              </p:cNvSpPr>
              <p:nvPr/>
            </p:nvSpPr>
            <p:spPr bwMode="auto">
              <a:xfrm>
                <a:off x="2378" y="2414"/>
                <a:ext cx="260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3200"/>
                  <a:t>+</a:t>
                </a:r>
              </a:p>
            </p:txBody>
          </p:sp>
          <p:sp>
            <p:nvSpPr>
              <p:cNvPr id="218133" name="Rectangle 17"/>
              <p:cNvSpPr>
                <a:spLocks noChangeArrowheads="1"/>
              </p:cNvSpPr>
              <p:nvPr/>
            </p:nvSpPr>
            <p:spPr bwMode="auto">
              <a:xfrm>
                <a:off x="2533" y="3054"/>
                <a:ext cx="260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3200"/>
                  <a:t>+</a:t>
                </a:r>
              </a:p>
            </p:txBody>
          </p:sp>
          <p:sp>
            <p:nvSpPr>
              <p:cNvPr id="218134" name="Rectangle 18"/>
              <p:cNvSpPr>
                <a:spLocks noChangeArrowheads="1"/>
              </p:cNvSpPr>
              <p:nvPr/>
            </p:nvSpPr>
            <p:spPr bwMode="auto">
              <a:xfrm>
                <a:off x="2488" y="3211"/>
                <a:ext cx="260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3200"/>
                  <a:t>+</a:t>
                </a:r>
              </a:p>
            </p:txBody>
          </p:sp>
          <p:sp>
            <p:nvSpPr>
              <p:cNvPr id="218135" name="Rectangle 19"/>
              <p:cNvSpPr>
                <a:spLocks noChangeArrowheads="1"/>
              </p:cNvSpPr>
              <p:nvPr/>
            </p:nvSpPr>
            <p:spPr bwMode="auto">
              <a:xfrm>
                <a:off x="2389" y="3323"/>
                <a:ext cx="260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3200"/>
                  <a:t>+</a:t>
                </a:r>
              </a:p>
            </p:txBody>
          </p:sp>
          <p:sp>
            <p:nvSpPr>
              <p:cNvPr id="218136" name="Rectangle 20"/>
              <p:cNvSpPr>
                <a:spLocks noChangeArrowheads="1"/>
              </p:cNvSpPr>
              <p:nvPr/>
            </p:nvSpPr>
            <p:spPr bwMode="auto">
              <a:xfrm>
                <a:off x="2283" y="3444"/>
                <a:ext cx="260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3200"/>
                  <a:t>+</a:t>
                </a:r>
              </a:p>
            </p:txBody>
          </p:sp>
          <p:sp>
            <p:nvSpPr>
              <p:cNvPr id="218137" name="Rectangle 21"/>
              <p:cNvSpPr>
                <a:spLocks noChangeArrowheads="1"/>
              </p:cNvSpPr>
              <p:nvPr/>
            </p:nvSpPr>
            <p:spPr bwMode="auto">
              <a:xfrm>
                <a:off x="2147" y="3523"/>
                <a:ext cx="260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3200"/>
                  <a:t>+</a:t>
                </a:r>
              </a:p>
            </p:txBody>
          </p:sp>
          <p:sp>
            <p:nvSpPr>
              <p:cNvPr id="218138" name="Rectangle 22"/>
              <p:cNvSpPr>
                <a:spLocks noChangeArrowheads="1"/>
              </p:cNvSpPr>
              <p:nvPr/>
            </p:nvSpPr>
            <p:spPr bwMode="auto">
              <a:xfrm>
                <a:off x="1917" y="2205"/>
                <a:ext cx="260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3200"/>
                  <a:t>+</a:t>
                </a:r>
              </a:p>
            </p:txBody>
          </p:sp>
          <p:sp>
            <p:nvSpPr>
              <p:cNvPr id="218139" name="Rectangle 23"/>
              <p:cNvSpPr>
                <a:spLocks noChangeArrowheads="1"/>
              </p:cNvSpPr>
              <p:nvPr/>
            </p:nvSpPr>
            <p:spPr bwMode="auto">
              <a:xfrm>
                <a:off x="2200" y="2485"/>
                <a:ext cx="116" cy="3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3200">
                    <a:solidFill>
                      <a:srgbClr val="FF0066"/>
                    </a:solidFill>
                  </a:rPr>
                  <a:t>­</a:t>
                </a:r>
              </a:p>
            </p:txBody>
          </p:sp>
          <p:sp>
            <p:nvSpPr>
              <p:cNvPr id="218140" name="Rectangle 41"/>
              <p:cNvSpPr>
                <a:spLocks noChangeArrowheads="1"/>
              </p:cNvSpPr>
              <p:nvPr/>
            </p:nvSpPr>
            <p:spPr bwMode="auto">
              <a:xfrm>
                <a:off x="1330" y="2467"/>
                <a:ext cx="260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3200"/>
                  <a:t>+</a:t>
                </a:r>
              </a:p>
            </p:txBody>
          </p:sp>
          <p:sp>
            <p:nvSpPr>
              <p:cNvPr id="218141" name="Rectangle 42"/>
              <p:cNvSpPr>
                <a:spLocks noChangeArrowheads="1"/>
              </p:cNvSpPr>
              <p:nvPr/>
            </p:nvSpPr>
            <p:spPr bwMode="auto">
              <a:xfrm>
                <a:off x="1255" y="2611"/>
                <a:ext cx="260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3200"/>
                  <a:t>+</a:t>
                </a:r>
              </a:p>
            </p:txBody>
          </p:sp>
          <p:sp>
            <p:nvSpPr>
              <p:cNvPr id="218142" name="Rectangle 43"/>
              <p:cNvSpPr>
                <a:spLocks noChangeArrowheads="1"/>
              </p:cNvSpPr>
              <p:nvPr/>
            </p:nvSpPr>
            <p:spPr bwMode="auto">
              <a:xfrm>
                <a:off x="1208" y="2755"/>
                <a:ext cx="260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3200"/>
                  <a:t>+</a:t>
                </a:r>
              </a:p>
            </p:txBody>
          </p:sp>
          <p:sp>
            <p:nvSpPr>
              <p:cNvPr id="218143" name="Rectangle 44"/>
              <p:cNvSpPr>
                <a:spLocks noChangeArrowheads="1"/>
              </p:cNvSpPr>
              <p:nvPr/>
            </p:nvSpPr>
            <p:spPr bwMode="auto">
              <a:xfrm>
                <a:off x="1202" y="2921"/>
                <a:ext cx="260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3200"/>
                  <a:t>+</a:t>
                </a:r>
              </a:p>
            </p:txBody>
          </p:sp>
          <p:sp>
            <p:nvSpPr>
              <p:cNvPr id="218144" name="Rectangle 45"/>
              <p:cNvSpPr>
                <a:spLocks noChangeArrowheads="1"/>
              </p:cNvSpPr>
              <p:nvPr/>
            </p:nvSpPr>
            <p:spPr bwMode="auto">
              <a:xfrm>
                <a:off x="1230" y="3088"/>
                <a:ext cx="260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3200"/>
                  <a:t>+</a:t>
                </a:r>
              </a:p>
            </p:txBody>
          </p:sp>
          <p:sp>
            <p:nvSpPr>
              <p:cNvPr id="218145" name="Rectangle 46"/>
              <p:cNvSpPr>
                <a:spLocks noChangeArrowheads="1"/>
              </p:cNvSpPr>
              <p:nvPr/>
            </p:nvSpPr>
            <p:spPr bwMode="auto">
              <a:xfrm>
                <a:off x="1299" y="3238"/>
                <a:ext cx="260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3200"/>
                  <a:t>+</a:t>
                </a:r>
              </a:p>
            </p:txBody>
          </p:sp>
          <p:sp>
            <p:nvSpPr>
              <p:cNvPr id="218146" name="Rectangle 47"/>
              <p:cNvSpPr>
                <a:spLocks noChangeArrowheads="1"/>
              </p:cNvSpPr>
              <p:nvPr/>
            </p:nvSpPr>
            <p:spPr bwMode="auto">
              <a:xfrm>
                <a:off x="1390" y="3366"/>
                <a:ext cx="260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3200"/>
                  <a:t>+</a:t>
                </a:r>
              </a:p>
            </p:txBody>
          </p:sp>
          <p:sp>
            <p:nvSpPr>
              <p:cNvPr id="218147" name="Rectangle 48"/>
              <p:cNvSpPr>
                <a:spLocks noChangeArrowheads="1"/>
              </p:cNvSpPr>
              <p:nvPr/>
            </p:nvSpPr>
            <p:spPr bwMode="auto">
              <a:xfrm>
                <a:off x="1512" y="3457"/>
                <a:ext cx="260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3200"/>
                  <a:t>+</a:t>
                </a:r>
              </a:p>
            </p:txBody>
          </p:sp>
          <p:sp>
            <p:nvSpPr>
              <p:cNvPr id="218148" name="Rectangle 49"/>
              <p:cNvSpPr>
                <a:spLocks noChangeArrowheads="1"/>
              </p:cNvSpPr>
              <p:nvPr/>
            </p:nvSpPr>
            <p:spPr bwMode="auto">
              <a:xfrm>
                <a:off x="1654" y="3532"/>
                <a:ext cx="260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3200"/>
                  <a:t>+</a:t>
                </a:r>
              </a:p>
            </p:txBody>
          </p:sp>
          <p:sp>
            <p:nvSpPr>
              <p:cNvPr id="218149" name="Rectangle 50"/>
              <p:cNvSpPr>
                <a:spLocks noChangeArrowheads="1"/>
              </p:cNvSpPr>
              <p:nvPr/>
            </p:nvSpPr>
            <p:spPr bwMode="auto">
              <a:xfrm>
                <a:off x="1824" y="3568"/>
                <a:ext cx="260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3200"/>
                  <a:t>+</a:t>
                </a:r>
              </a:p>
            </p:txBody>
          </p:sp>
          <p:sp>
            <p:nvSpPr>
              <p:cNvPr id="218150" name="Rectangle 51"/>
              <p:cNvSpPr>
                <a:spLocks noChangeArrowheads="1"/>
              </p:cNvSpPr>
              <p:nvPr/>
            </p:nvSpPr>
            <p:spPr bwMode="auto">
              <a:xfrm>
                <a:off x="1981" y="3564"/>
                <a:ext cx="260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3200"/>
                  <a:t>+</a:t>
                </a:r>
              </a:p>
            </p:txBody>
          </p:sp>
          <p:sp>
            <p:nvSpPr>
              <p:cNvPr id="218151" name="Rectangle 53"/>
              <p:cNvSpPr>
                <a:spLocks noChangeArrowheads="1"/>
              </p:cNvSpPr>
              <p:nvPr/>
            </p:nvSpPr>
            <p:spPr bwMode="auto">
              <a:xfrm>
                <a:off x="1741" y="2211"/>
                <a:ext cx="260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3200"/>
                  <a:t>+</a:t>
                </a:r>
              </a:p>
            </p:txBody>
          </p:sp>
          <p:sp>
            <p:nvSpPr>
              <p:cNvPr id="218152" name="Rectangle 54"/>
              <p:cNvSpPr>
                <a:spLocks noChangeArrowheads="1"/>
              </p:cNvSpPr>
              <p:nvPr/>
            </p:nvSpPr>
            <p:spPr bwMode="auto">
              <a:xfrm>
                <a:off x="1579" y="2262"/>
                <a:ext cx="260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3200"/>
                  <a:t>+</a:t>
                </a:r>
              </a:p>
            </p:txBody>
          </p:sp>
          <p:sp>
            <p:nvSpPr>
              <p:cNvPr id="218153" name="Rectangle 55"/>
              <p:cNvSpPr>
                <a:spLocks noChangeArrowheads="1"/>
              </p:cNvSpPr>
              <p:nvPr/>
            </p:nvSpPr>
            <p:spPr bwMode="auto">
              <a:xfrm>
                <a:off x="1450" y="2360"/>
                <a:ext cx="260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3200"/>
                  <a:t>+</a:t>
                </a:r>
              </a:p>
            </p:txBody>
          </p:sp>
          <p:sp>
            <p:nvSpPr>
              <p:cNvPr id="218154" name="Rectangle 57"/>
              <p:cNvSpPr>
                <a:spLocks noChangeArrowheads="1"/>
              </p:cNvSpPr>
              <p:nvPr/>
            </p:nvSpPr>
            <p:spPr bwMode="auto">
              <a:xfrm>
                <a:off x="2070" y="2424"/>
                <a:ext cx="116" cy="3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3200">
                    <a:solidFill>
                      <a:srgbClr val="FF0066"/>
                    </a:solidFill>
                  </a:rPr>
                  <a:t>­</a:t>
                </a:r>
              </a:p>
            </p:txBody>
          </p:sp>
          <p:sp>
            <p:nvSpPr>
              <p:cNvPr id="218155" name="Rectangle 58"/>
              <p:cNvSpPr>
                <a:spLocks noChangeArrowheads="1"/>
              </p:cNvSpPr>
              <p:nvPr/>
            </p:nvSpPr>
            <p:spPr bwMode="auto">
              <a:xfrm>
                <a:off x="2297" y="2593"/>
                <a:ext cx="116" cy="3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3200">
                    <a:solidFill>
                      <a:srgbClr val="FF0066"/>
                    </a:solidFill>
                  </a:rPr>
                  <a:t>­</a:t>
                </a:r>
              </a:p>
            </p:txBody>
          </p:sp>
          <p:sp>
            <p:nvSpPr>
              <p:cNvPr id="218156" name="Rectangle 59"/>
              <p:cNvSpPr>
                <a:spLocks noChangeArrowheads="1"/>
              </p:cNvSpPr>
              <p:nvPr/>
            </p:nvSpPr>
            <p:spPr bwMode="auto">
              <a:xfrm>
                <a:off x="2372" y="2696"/>
                <a:ext cx="116" cy="3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3200">
                    <a:solidFill>
                      <a:srgbClr val="FF0066"/>
                    </a:solidFill>
                  </a:rPr>
                  <a:t>­</a:t>
                </a:r>
              </a:p>
            </p:txBody>
          </p:sp>
          <p:sp>
            <p:nvSpPr>
              <p:cNvPr id="218157" name="Rectangle 60"/>
              <p:cNvSpPr>
                <a:spLocks noChangeArrowheads="1"/>
              </p:cNvSpPr>
              <p:nvPr/>
            </p:nvSpPr>
            <p:spPr bwMode="auto">
              <a:xfrm>
                <a:off x="2405" y="2811"/>
                <a:ext cx="116" cy="3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3200">
                    <a:solidFill>
                      <a:srgbClr val="FF0066"/>
                    </a:solidFill>
                  </a:rPr>
                  <a:t>­</a:t>
                </a:r>
              </a:p>
            </p:txBody>
          </p:sp>
          <p:sp>
            <p:nvSpPr>
              <p:cNvPr id="218158" name="Rectangle 61"/>
              <p:cNvSpPr>
                <a:spLocks noChangeArrowheads="1"/>
              </p:cNvSpPr>
              <p:nvPr/>
            </p:nvSpPr>
            <p:spPr bwMode="auto">
              <a:xfrm>
                <a:off x="2384" y="2923"/>
                <a:ext cx="116" cy="3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3200">
                    <a:solidFill>
                      <a:srgbClr val="FF0066"/>
                    </a:solidFill>
                  </a:rPr>
                  <a:t>­</a:t>
                </a:r>
              </a:p>
            </p:txBody>
          </p:sp>
          <p:sp>
            <p:nvSpPr>
              <p:cNvPr id="218159" name="Rectangle 62"/>
              <p:cNvSpPr>
                <a:spLocks noChangeArrowheads="1"/>
              </p:cNvSpPr>
              <p:nvPr/>
            </p:nvSpPr>
            <p:spPr bwMode="auto">
              <a:xfrm>
                <a:off x="2360" y="3045"/>
                <a:ext cx="116" cy="3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3200">
                    <a:solidFill>
                      <a:srgbClr val="FF0066"/>
                    </a:solidFill>
                  </a:rPr>
                  <a:t>­</a:t>
                </a:r>
              </a:p>
            </p:txBody>
          </p:sp>
          <p:sp>
            <p:nvSpPr>
              <p:cNvPr id="218160" name="Rectangle 63"/>
              <p:cNvSpPr>
                <a:spLocks noChangeArrowheads="1"/>
              </p:cNvSpPr>
              <p:nvPr/>
            </p:nvSpPr>
            <p:spPr bwMode="auto">
              <a:xfrm>
                <a:off x="2309" y="3142"/>
                <a:ext cx="116" cy="3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3200">
                    <a:solidFill>
                      <a:srgbClr val="FF0066"/>
                    </a:solidFill>
                  </a:rPr>
                  <a:t>­</a:t>
                </a:r>
              </a:p>
            </p:txBody>
          </p:sp>
          <p:sp>
            <p:nvSpPr>
              <p:cNvPr id="218161" name="Rectangle 64"/>
              <p:cNvSpPr>
                <a:spLocks noChangeArrowheads="1"/>
              </p:cNvSpPr>
              <p:nvPr/>
            </p:nvSpPr>
            <p:spPr bwMode="auto">
              <a:xfrm>
                <a:off x="2232" y="3238"/>
                <a:ext cx="116" cy="3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3200">
                    <a:solidFill>
                      <a:srgbClr val="FF0066"/>
                    </a:solidFill>
                  </a:rPr>
                  <a:t>­</a:t>
                </a:r>
              </a:p>
            </p:txBody>
          </p:sp>
          <p:sp>
            <p:nvSpPr>
              <p:cNvPr id="218162" name="Rectangle 65"/>
              <p:cNvSpPr>
                <a:spLocks noChangeArrowheads="1"/>
              </p:cNvSpPr>
              <p:nvPr/>
            </p:nvSpPr>
            <p:spPr bwMode="auto">
              <a:xfrm>
                <a:off x="2133" y="3310"/>
                <a:ext cx="116" cy="3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3200">
                    <a:solidFill>
                      <a:srgbClr val="FF0066"/>
                    </a:solidFill>
                  </a:rPr>
                  <a:t>­</a:t>
                </a:r>
              </a:p>
            </p:txBody>
          </p:sp>
          <p:sp>
            <p:nvSpPr>
              <p:cNvPr id="218163" name="Rectangle 66"/>
              <p:cNvSpPr>
                <a:spLocks noChangeArrowheads="1"/>
              </p:cNvSpPr>
              <p:nvPr/>
            </p:nvSpPr>
            <p:spPr bwMode="auto">
              <a:xfrm>
                <a:off x="1908" y="3374"/>
                <a:ext cx="116" cy="3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3200">
                    <a:solidFill>
                      <a:srgbClr val="FF0066"/>
                    </a:solidFill>
                  </a:rPr>
                  <a:t>­</a:t>
                </a:r>
              </a:p>
            </p:txBody>
          </p:sp>
          <p:sp>
            <p:nvSpPr>
              <p:cNvPr id="218164" name="Rectangle 67"/>
              <p:cNvSpPr>
                <a:spLocks noChangeArrowheads="1"/>
              </p:cNvSpPr>
              <p:nvPr/>
            </p:nvSpPr>
            <p:spPr bwMode="auto">
              <a:xfrm>
                <a:off x="2023" y="3362"/>
                <a:ext cx="116" cy="3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3200">
                    <a:solidFill>
                      <a:srgbClr val="FF0066"/>
                    </a:solidFill>
                  </a:rPr>
                  <a:t>­</a:t>
                </a:r>
              </a:p>
            </p:txBody>
          </p:sp>
          <p:sp>
            <p:nvSpPr>
              <p:cNvPr id="218165" name="Rectangle 68"/>
              <p:cNvSpPr>
                <a:spLocks noChangeArrowheads="1"/>
              </p:cNvSpPr>
              <p:nvPr/>
            </p:nvSpPr>
            <p:spPr bwMode="auto">
              <a:xfrm>
                <a:off x="1954" y="2383"/>
                <a:ext cx="116" cy="3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3200">
                    <a:solidFill>
                      <a:srgbClr val="FF0066"/>
                    </a:solidFill>
                  </a:rPr>
                  <a:t>­</a:t>
                </a:r>
              </a:p>
            </p:txBody>
          </p:sp>
          <p:sp>
            <p:nvSpPr>
              <p:cNvPr id="218166" name="Rectangle 16"/>
              <p:cNvSpPr>
                <a:spLocks noChangeArrowheads="1"/>
              </p:cNvSpPr>
              <p:nvPr/>
            </p:nvSpPr>
            <p:spPr bwMode="auto">
              <a:xfrm>
                <a:off x="2549" y="2883"/>
                <a:ext cx="260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3200"/>
                  <a:t>+</a:t>
                </a:r>
              </a:p>
            </p:txBody>
          </p:sp>
          <p:sp>
            <p:nvSpPr>
              <p:cNvPr id="218167" name="Rectangle 69"/>
              <p:cNvSpPr>
                <a:spLocks noChangeArrowheads="1"/>
              </p:cNvSpPr>
              <p:nvPr/>
            </p:nvSpPr>
            <p:spPr bwMode="auto">
              <a:xfrm>
                <a:off x="1794" y="3349"/>
                <a:ext cx="116" cy="3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3200">
                    <a:solidFill>
                      <a:srgbClr val="FF0066"/>
                    </a:solidFill>
                  </a:rPr>
                  <a:t>­</a:t>
                </a:r>
              </a:p>
            </p:txBody>
          </p:sp>
          <p:sp>
            <p:nvSpPr>
              <p:cNvPr id="218168" name="Rectangle 70"/>
              <p:cNvSpPr>
                <a:spLocks noChangeArrowheads="1"/>
              </p:cNvSpPr>
              <p:nvPr/>
            </p:nvSpPr>
            <p:spPr bwMode="auto">
              <a:xfrm>
                <a:off x="1687" y="3298"/>
                <a:ext cx="116" cy="3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3200">
                    <a:solidFill>
                      <a:srgbClr val="FF0066"/>
                    </a:solidFill>
                  </a:rPr>
                  <a:t>­</a:t>
                </a:r>
              </a:p>
            </p:txBody>
          </p:sp>
          <p:sp>
            <p:nvSpPr>
              <p:cNvPr id="218169" name="Rectangle 71"/>
              <p:cNvSpPr>
                <a:spLocks noChangeArrowheads="1"/>
              </p:cNvSpPr>
              <p:nvPr/>
            </p:nvSpPr>
            <p:spPr bwMode="auto">
              <a:xfrm>
                <a:off x="1595" y="3232"/>
                <a:ext cx="116" cy="3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3200">
                    <a:solidFill>
                      <a:srgbClr val="FF0066"/>
                    </a:solidFill>
                  </a:rPr>
                  <a:t>­</a:t>
                </a:r>
              </a:p>
            </p:txBody>
          </p:sp>
          <p:sp>
            <p:nvSpPr>
              <p:cNvPr id="218170" name="Rectangle 72"/>
              <p:cNvSpPr>
                <a:spLocks noChangeArrowheads="1"/>
              </p:cNvSpPr>
              <p:nvPr/>
            </p:nvSpPr>
            <p:spPr bwMode="auto">
              <a:xfrm>
                <a:off x="1526" y="3146"/>
                <a:ext cx="116" cy="3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3200">
                    <a:solidFill>
                      <a:srgbClr val="FF0066"/>
                    </a:solidFill>
                  </a:rPr>
                  <a:t>­</a:t>
                </a:r>
              </a:p>
            </p:txBody>
          </p:sp>
          <p:sp>
            <p:nvSpPr>
              <p:cNvPr id="218171" name="Rectangle 73"/>
              <p:cNvSpPr>
                <a:spLocks noChangeArrowheads="1"/>
              </p:cNvSpPr>
              <p:nvPr/>
            </p:nvSpPr>
            <p:spPr bwMode="auto">
              <a:xfrm>
                <a:off x="1456" y="3058"/>
                <a:ext cx="116" cy="3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3200">
                    <a:solidFill>
                      <a:srgbClr val="FF0066"/>
                    </a:solidFill>
                  </a:rPr>
                  <a:t>­</a:t>
                </a:r>
              </a:p>
            </p:txBody>
          </p:sp>
          <p:sp>
            <p:nvSpPr>
              <p:cNvPr id="218172" name="Rectangle 74"/>
              <p:cNvSpPr>
                <a:spLocks noChangeArrowheads="1"/>
              </p:cNvSpPr>
              <p:nvPr/>
            </p:nvSpPr>
            <p:spPr bwMode="auto">
              <a:xfrm>
                <a:off x="1405" y="2864"/>
                <a:ext cx="116" cy="3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3200">
                    <a:solidFill>
                      <a:srgbClr val="FF0066"/>
                    </a:solidFill>
                  </a:rPr>
                  <a:t>­</a:t>
                </a:r>
              </a:p>
            </p:txBody>
          </p:sp>
          <p:sp>
            <p:nvSpPr>
              <p:cNvPr id="218173" name="Rectangle 75"/>
              <p:cNvSpPr>
                <a:spLocks noChangeArrowheads="1"/>
              </p:cNvSpPr>
              <p:nvPr/>
            </p:nvSpPr>
            <p:spPr bwMode="auto">
              <a:xfrm>
                <a:off x="1423" y="2956"/>
                <a:ext cx="116" cy="3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3200">
                    <a:solidFill>
                      <a:srgbClr val="FF0066"/>
                    </a:solidFill>
                  </a:rPr>
                  <a:t>­</a:t>
                </a:r>
              </a:p>
            </p:txBody>
          </p:sp>
          <p:sp>
            <p:nvSpPr>
              <p:cNvPr id="218174" name="Rectangle 76"/>
              <p:cNvSpPr>
                <a:spLocks noChangeArrowheads="1"/>
              </p:cNvSpPr>
              <p:nvPr/>
            </p:nvSpPr>
            <p:spPr bwMode="auto">
              <a:xfrm>
                <a:off x="1438" y="2754"/>
                <a:ext cx="116" cy="3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3200">
                    <a:solidFill>
                      <a:srgbClr val="FF0066"/>
                    </a:solidFill>
                  </a:rPr>
                  <a:t>­</a:t>
                </a:r>
              </a:p>
            </p:txBody>
          </p:sp>
          <p:sp>
            <p:nvSpPr>
              <p:cNvPr id="218175" name="Rectangle 77"/>
              <p:cNvSpPr>
                <a:spLocks noChangeArrowheads="1"/>
              </p:cNvSpPr>
              <p:nvPr/>
            </p:nvSpPr>
            <p:spPr bwMode="auto">
              <a:xfrm>
                <a:off x="1474" y="2665"/>
                <a:ext cx="116" cy="3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3200">
                    <a:solidFill>
                      <a:srgbClr val="FF0066"/>
                    </a:solidFill>
                  </a:rPr>
                  <a:t>­</a:t>
                </a:r>
              </a:p>
            </p:txBody>
          </p:sp>
          <p:sp>
            <p:nvSpPr>
              <p:cNvPr id="218176" name="Rectangle 78"/>
              <p:cNvSpPr>
                <a:spLocks noChangeArrowheads="1"/>
              </p:cNvSpPr>
              <p:nvPr/>
            </p:nvSpPr>
            <p:spPr bwMode="auto">
              <a:xfrm>
                <a:off x="1535" y="2572"/>
                <a:ext cx="116" cy="3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3200">
                    <a:solidFill>
                      <a:srgbClr val="FF0066"/>
                    </a:solidFill>
                  </a:rPr>
                  <a:t>­</a:t>
                </a:r>
              </a:p>
            </p:txBody>
          </p:sp>
          <p:sp>
            <p:nvSpPr>
              <p:cNvPr id="218177" name="Rectangle 80"/>
              <p:cNvSpPr>
                <a:spLocks noChangeArrowheads="1"/>
              </p:cNvSpPr>
              <p:nvPr/>
            </p:nvSpPr>
            <p:spPr bwMode="auto">
              <a:xfrm>
                <a:off x="1620" y="2485"/>
                <a:ext cx="116" cy="3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3200">
                    <a:solidFill>
                      <a:srgbClr val="FF0066"/>
                    </a:solidFill>
                  </a:rPr>
                  <a:t>­</a:t>
                </a:r>
              </a:p>
            </p:txBody>
          </p:sp>
          <p:sp>
            <p:nvSpPr>
              <p:cNvPr id="218178" name="Rectangle 81"/>
              <p:cNvSpPr>
                <a:spLocks noChangeArrowheads="1"/>
              </p:cNvSpPr>
              <p:nvPr/>
            </p:nvSpPr>
            <p:spPr bwMode="auto">
              <a:xfrm>
                <a:off x="1710" y="2418"/>
                <a:ext cx="116" cy="3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3200">
                    <a:solidFill>
                      <a:srgbClr val="FF0066"/>
                    </a:solidFill>
                  </a:rPr>
                  <a:t>­</a:t>
                </a:r>
              </a:p>
            </p:txBody>
          </p:sp>
          <p:sp>
            <p:nvSpPr>
              <p:cNvPr id="218179" name="Rectangle 82"/>
              <p:cNvSpPr>
                <a:spLocks noChangeArrowheads="1"/>
              </p:cNvSpPr>
              <p:nvPr/>
            </p:nvSpPr>
            <p:spPr bwMode="auto">
              <a:xfrm>
                <a:off x="1822" y="2381"/>
                <a:ext cx="116" cy="3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3200">
                    <a:solidFill>
                      <a:srgbClr val="FF0066"/>
                    </a:solidFill>
                  </a:rPr>
                  <a:t>­</a:t>
                </a:r>
              </a:p>
            </p:txBody>
          </p:sp>
        </p:grpSp>
        <p:sp>
          <p:nvSpPr>
            <p:cNvPr id="218118" name="Rectangle 152"/>
            <p:cNvSpPr>
              <a:spLocks noChangeArrowheads="1"/>
            </p:cNvSpPr>
            <p:nvPr/>
          </p:nvSpPr>
          <p:spPr bwMode="auto">
            <a:xfrm>
              <a:off x="2544" y="2831"/>
              <a:ext cx="19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rgbClr val="000000"/>
                  </a:solidFill>
                  <a:cs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218119" name="Rectangle 153"/>
            <p:cNvSpPr>
              <a:spLocks noChangeArrowheads="1"/>
            </p:cNvSpPr>
            <p:nvPr/>
          </p:nvSpPr>
          <p:spPr bwMode="auto">
            <a:xfrm>
              <a:off x="2925" y="2840"/>
              <a:ext cx="18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rgbClr val="000000"/>
                  </a:solidFill>
                  <a:cs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218120" name="Rectangle 154"/>
            <p:cNvSpPr>
              <a:spLocks noChangeArrowheads="1"/>
            </p:cNvSpPr>
            <p:nvPr/>
          </p:nvSpPr>
          <p:spPr bwMode="auto">
            <a:xfrm>
              <a:off x="2853" y="3203"/>
              <a:ext cx="16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anose="00000400000000000000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rgbClr val="000000"/>
                  </a:solidFill>
                  <a:cs typeface="Times New Roman" panose="02020603050405020304" pitchFamily="18" charset="0"/>
                </a:rPr>
                <a:t>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208312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9338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9338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933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933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33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33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933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933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933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6880"/>
                            </p:stCondLst>
                            <p:childTnLst>
                              <p:par>
                                <p:cTn id="2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0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0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0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340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340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340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3404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340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3404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340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3404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340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3404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3404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3890" grpId="0"/>
      <p:bldP spid="933891" grpId="0" build="p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1303</Words>
  <Application>Microsoft Office PowerPoint</Application>
  <PresentationFormat>Widescreen</PresentationFormat>
  <Paragraphs>275</Paragraphs>
  <Slides>43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51" baseType="lpstr">
      <vt:lpstr>Arial</vt:lpstr>
      <vt:lpstr>B Nazanin</vt:lpstr>
      <vt:lpstr>Tahoma</vt:lpstr>
      <vt:lpstr>Times New Roman</vt:lpstr>
      <vt:lpstr>Trebuchet MS</vt:lpstr>
      <vt:lpstr>Wingdings 3</vt:lpstr>
      <vt:lpstr>Facet</vt:lpstr>
      <vt:lpstr>Microsoft Equation 3.0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يكاي ظرفيت:</vt:lpstr>
      <vt:lpstr>تعريف خازن و موارد استفاده از آن</vt:lpstr>
      <vt:lpstr>ظرفيت خازن مسطح</vt:lpstr>
      <vt:lpstr>ظرفيت خازن استوانه‌اي</vt:lpstr>
      <vt:lpstr>PowerPoint Presentation</vt:lpstr>
      <vt:lpstr>ظرفيت خازن كروي</vt:lpstr>
      <vt:lpstr>ظرفيت معادل خازن‌هاي سري</vt:lpstr>
      <vt:lpstr>ظرفيت معادل خازن‌هاي موازي</vt:lpstr>
      <vt:lpstr>مثال 1</vt:lpstr>
      <vt:lpstr>حل مثال 1</vt:lpstr>
      <vt:lpstr>مثال 2</vt:lpstr>
      <vt:lpstr>حل مثال 2</vt:lpstr>
      <vt:lpstr>مثال 3</vt:lpstr>
      <vt:lpstr>حل مثال 3</vt:lpstr>
      <vt:lpstr>PowerPoint Presentation</vt:lpstr>
      <vt:lpstr>PowerPoint Presentation</vt:lpstr>
      <vt:lpstr>PowerPoint Presentation</vt:lpstr>
      <vt:lpstr>PowerPoint Presentation</vt:lpstr>
      <vt:lpstr>تأثير ميدان در ساختمان عايق</vt:lpstr>
      <vt:lpstr>PowerPoint Presentation</vt:lpstr>
      <vt:lpstr>PowerPoint Presentation</vt:lpstr>
      <vt:lpstr>قانون گاوس براي خازن داراي عايق </vt:lpstr>
      <vt:lpstr>انرژي ذخيره شده در خازن : </vt:lpstr>
      <vt:lpstr>رابطه براي انرژي ذخيره شده در خازن </vt:lpstr>
      <vt:lpstr>روابط ديگر براي انرژي ذخيره شده در خازن : </vt:lpstr>
      <vt:lpstr>PowerPoint Presentation</vt:lpstr>
      <vt:lpstr>تمرين 1 </vt:lpstr>
      <vt:lpstr>حل تمرين 1 </vt:lpstr>
      <vt:lpstr>تمرين 2 </vt:lpstr>
      <vt:lpstr>حل تمرين 2 </vt:lpstr>
      <vt:lpstr>تمرين 3 </vt:lpstr>
      <vt:lpstr>حل تمرين 3 </vt:lpstr>
      <vt:lpstr>تمرين 5 </vt:lpstr>
      <vt:lpstr>حل تمرين 5 </vt:lpstr>
      <vt:lpstr>تمرين 6 </vt:lpstr>
      <vt:lpstr>حل تمرين 6 </vt:lpstr>
      <vt:lpstr>تمرين 7 </vt:lpstr>
      <vt:lpstr>حل تمرين 7 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omid arzi</dc:creator>
  <cp:lastModifiedBy>omid arzi</cp:lastModifiedBy>
  <cp:revision>1</cp:revision>
  <dcterms:created xsi:type="dcterms:W3CDTF">2022-02-05T10:35:15Z</dcterms:created>
  <dcterms:modified xsi:type="dcterms:W3CDTF">2022-02-05T10:35:37Z</dcterms:modified>
</cp:coreProperties>
</file>