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FFFF00"/>
    <a:srgbClr val="FF66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97" autoAdjust="0"/>
    <p:restoredTop sz="94660"/>
  </p:normalViewPr>
  <p:slideViewPr>
    <p:cSldViewPr>
      <p:cViewPr varScale="1">
        <p:scale>
          <a:sx n="42" d="100"/>
          <a:sy n="42" d="100"/>
        </p:scale>
        <p:origin x="135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2CDF7-3D82-4B41-AE23-595272148744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AFEA6-9908-4C9F-AEF3-C9CF0C9395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49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AFEA6-9908-4C9F-AEF3-C9CF0C93950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73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4851-8351-4225-AF33-15D533E3D59E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B044C-877E-4E3D-98AE-AA7834A293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4851-8351-4225-AF33-15D533E3D59E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B044C-877E-4E3D-98AE-AA7834A293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4851-8351-4225-AF33-15D533E3D59E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B044C-877E-4E3D-98AE-AA7834A293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4851-8351-4225-AF33-15D533E3D59E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B044C-877E-4E3D-98AE-AA7834A293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4851-8351-4225-AF33-15D533E3D59E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CEB044C-877E-4E3D-98AE-AA7834A293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4851-8351-4225-AF33-15D533E3D59E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B044C-877E-4E3D-98AE-AA7834A293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4851-8351-4225-AF33-15D533E3D59E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B044C-877E-4E3D-98AE-AA7834A293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4851-8351-4225-AF33-15D533E3D59E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B044C-877E-4E3D-98AE-AA7834A293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4851-8351-4225-AF33-15D533E3D59E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B044C-877E-4E3D-98AE-AA7834A293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4851-8351-4225-AF33-15D533E3D59E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B044C-877E-4E3D-98AE-AA7834A293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54851-8351-4225-AF33-15D533E3D59E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B044C-877E-4E3D-98AE-AA7834A293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C54851-8351-4225-AF33-15D533E3D59E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CEB044C-877E-4E3D-98AE-AA7834A293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hyperlink" Target="http://www.pichak.net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3" Type="http://schemas.openxmlformats.org/officeDocument/2006/relationships/image" Target="../media/image40.gif"/><Relationship Id="rId7" Type="http://schemas.openxmlformats.org/officeDocument/2006/relationships/image" Target="../media/image43.gif"/><Relationship Id="rId12" Type="http://schemas.openxmlformats.org/officeDocument/2006/relationships/image" Target="../media/image48.gif"/><Relationship Id="rId2" Type="http://schemas.openxmlformats.org/officeDocument/2006/relationships/hyperlink" Target="http://www.pichak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gif"/><Relationship Id="rId11" Type="http://schemas.openxmlformats.org/officeDocument/2006/relationships/image" Target="../media/image47.gif"/><Relationship Id="rId5" Type="http://schemas.openxmlformats.org/officeDocument/2006/relationships/image" Target="../media/image41.gif"/><Relationship Id="rId10" Type="http://schemas.openxmlformats.org/officeDocument/2006/relationships/image" Target="../media/image46.gif"/><Relationship Id="rId4" Type="http://schemas.openxmlformats.org/officeDocument/2006/relationships/hyperlink" Target="http://shabahang20.blogfa.com/" TargetMode="External"/><Relationship Id="rId9" Type="http://schemas.openxmlformats.org/officeDocument/2006/relationships/image" Target="../media/image4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groups.yahoo.com/group/mihancamp_groupp/joi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10.jpeg"/><Relationship Id="rId7" Type="http://schemas.openxmlformats.org/officeDocument/2006/relationships/image" Target="../media/image13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hyperlink" Target="http://image.2khati.com/23835&amp;img=%D8%B4%D9%85%D8%B9+%D9%82%D8%B1%D9%85%D8%B2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6.gif"/><Relationship Id="rId7" Type="http://schemas.openxmlformats.org/officeDocument/2006/relationships/hyperlink" Target="http://bahar22.com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hyperlink" Target="http://www.pichak.net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20.gif"/><Relationship Id="rId7" Type="http://schemas.openxmlformats.org/officeDocument/2006/relationships/image" Target="../media/image23.gif"/><Relationship Id="rId2" Type="http://schemas.openxmlformats.org/officeDocument/2006/relationships/hyperlink" Target="http://aks.roshd.ir/photos/23.6784.original.aspx?pro=Downloa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hyperlink" Target="http://www.tebyan.net/bigimage.aspx?img=http://img.tebyan.net/big/1387/08/1966820919817887231951351410979298618687.jpg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hyperlink" Target="http://picor.ir/wp-content/uploads/2012/08/lens.jpg" TargetMode="External"/><Relationship Id="rId7" Type="http://schemas.openxmlformats.org/officeDocument/2006/relationships/hyperlink" Target="http://bahar22.com/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ahar22.com/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214422"/>
            <a:ext cx="6000759" cy="447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Left Arrow 5"/>
          <p:cNvSpPr/>
          <p:nvPr/>
        </p:nvSpPr>
        <p:spPr>
          <a:xfrm>
            <a:off x="142844" y="5786454"/>
            <a:ext cx="1571636" cy="1071546"/>
          </a:xfrm>
          <a:prstGeom prst="lef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latin typeface="Arial Narrow" pitchFamily="34" charset="0"/>
                <a:cs typeface="B Arash" pitchFamily="2" charset="-78"/>
              </a:rPr>
              <a:t>بعدی</a:t>
            </a:r>
            <a:endParaRPr lang="en-US" sz="3200" dirty="0">
              <a:latin typeface="Arial Narrow" pitchFamily="34" charset="0"/>
              <a:cs typeface="B Arash" pitchFamily="2" charset="-78"/>
            </a:endParaRPr>
          </a:p>
        </p:txBody>
      </p:sp>
      <p:pic>
        <p:nvPicPr>
          <p:cNvPr id="7" name="Picture 6" descr="تصویر متحرک زیباسازی وب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20479931">
            <a:off x="110776" y="224089"/>
            <a:ext cx="2247900" cy="1284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00B050"/>
                </a:solidFill>
              </a:rPr>
              <a:t>کاربرد عدسی ها</a:t>
            </a:r>
            <a:r>
              <a:rPr lang="fa-IR" dirty="0" smtClean="0">
                <a:solidFill>
                  <a:srgbClr val="99FF66"/>
                </a:solidFill>
              </a:rPr>
              <a:t>:</a:t>
            </a:r>
            <a:endParaRPr lang="en-US" dirty="0">
              <a:solidFill>
                <a:srgbClr val="99FF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fa-IR" dirty="0" smtClean="0">
                <a:solidFill>
                  <a:schemeClr val="bg1"/>
                </a:solidFill>
              </a:rPr>
              <a:t>عدسی ها را در شکل ها و اندازه های گوناگون می سازند و آن ها را در بسیاری از وسایل به کار می برند. مانند:تلسکوپ</a:t>
            </a:r>
            <a:r>
              <a:rPr lang="fa-IR" dirty="0" smtClean="0">
                <a:solidFill>
                  <a:srgbClr val="FFFF00"/>
                </a:solidFill>
              </a:rPr>
              <a:t>-</a:t>
            </a:r>
            <a:r>
              <a:rPr lang="fa-IR" dirty="0" smtClean="0">
                <a:solidFill>
                  <a:schemeClr val="bg1"/>
                </a:solidFill>
              </a:rPr>
              <a:t> میکروسکوپ</a:t>
            </a:r>
            <a:r>
              <a:rPr lang="fa-IR" dirty="0" smtClean="0">
                <a:solidFill>
                  <a:srgbClr val="FFFF00"/>
                </a:solidFill>
              </a:rPr>
              <a:t>-</a:t>
            </a:r>
            <a:r>
              <a:rPr lang="fa-IR" dirty="0" smtClean="0">
                <a:solidFill>
                  <a:schemeClr val="bg1"/>
                </a:solidFill>
              </a:rPr>
              <a:t> دوربین های عکاسی و عینک های طبی</a:t>
            </a:r>
            <a:r>
              <a:rPr lang="fa-IR" dirty="0" smtClean="0">
                <a:solidFill>
                  <a:srgbClr val="FFFF00"/>
                </a:solidFill>
              </a:rPr>
              <a:t>.</a:t>
            </a:r>
          </a:p>
          <a:p>
            <a:pPr algn="r"/>
            <a:r>
              <a:rPr lang="fa-IR" dirty="0" smtClean="0">
                <a:solidFill>
                  <a:schemeClr val="bg1"/>
                </a:solidFill>
              </a:rPr>
              <a:t>همچنین در ساعت سازی </a:t>
            </a:r>
            <a:r>
              <a:rPr lang="fa-IR" dirty="0" smtClean="0">
                <a:solidFill>
                  <a:srgbClr val="FFFF00"/>
                </a:solidFill>
              </a:rPr>
              <a:t>–</a:t>
            </a:r>
            <a:r>
              <a:rPr lang="fa-IR" dirty="0" smtClean="0">
                <a:solidFill>
                  <a:schemeClr val="bg1"/>
                </a:solidFill>
              </a:rPr>
              <a:t> طلا سازی و آزمایشگاه ها هم از عدسی ها استفاده می شود</a:t>
            </a:r>
            <a:r>
              <a:rPr lang="fa-IR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 descr="img/daneshnameh_up/2/20/700mm_reflektor-spiegel-teleskop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21299820">
            <a:off x="1681272" y="3868452"/>
            <a:ext cx="2000264" cy="2602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http://www.prophotocom.com/index_files/pentax-k01-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4143380"/>
            <a:ext cx="1785950" cy="1785951"/>
          </a:xfrm>
          <a:prstGeom prst="rect">
            <a:avLst/>
          </a:prstGeom>
          <a:noFill/>
        </p:spPr>
      </p:pic>
      <p:pic>
        <p:nvPicPr>
          <p:cNvPr id="7" name="Picture 6" descr="تصاوير جديد زيباسازی وبلاگ , سايت پيچك » بخش تصاوير زيباسازی » سری ششم www.pichak.net كليك كنيد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0"/>
            <a:ext cx="5214974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57158" y="214290"/>
            <a:ext cx="8229600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96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B Arash" pitchFamily="2" charset="-78"/>
              </a:rPr>
              <a:t> </a:t>
            </a:r>
            <a:endParaRPr kumimoji="0" lang="en-US" sz="96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B Arash" pitchFamily="2" charset="-78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357158" y="5857892"/>
            <a:ext cx="1357290" cy="1000108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solidFill>
                  <a:schemeClr val="bg1"/>
                </a:solidFill>
                <a:cs typeface="B Arash" pitchFamily="2" charset="-78"/>
              </a:rPr>
              <a:t>بعدی</a:t>
            </a:r>
            <a:endParaRPr lang="en-US" sz="3200" dirty="0">
              <a:solidFill>
                <a:schemeClr val="bg1"/>
              </a:solidFill>
              <a:cs typeface="B Arash" pitchFamily="2" charset="-78"/>
            </a:endParaRPr>
          </a:p>
        </p:txBody>
      </p:sp>
      <p:pic>
        <p:nvPicPr>
          <p:cNvPr id="11" name="Picture 10" descr="http://img.whynotgif.com/flowers/flowers-141.gif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75345" y="3214686"/>
            <a:ext cx="1337310" cy="324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http://img.whynotgif.com/flowers/flowers-141.gif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75345" y="3981471"/>
            <a:ext cx="1337310" cy="2876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http://img.whynotgif.com/flowers/flowers-141.gif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75345" y="-642966"/>
            <a:ext cx="1337310" cy="324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http://img.whynotgif.com/flowers/flowers-141.gif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75345" y="1285860"/>
            <a:ext cx="1337310" cy="324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http://img.whynotgif.com/flowers/flowers-141.gif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000504"/>
            <a:ext cx="1337310" cy="324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http://img.whynotgif.com/flowers/flowers-141.gif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786058"/>
            <a:ext cx="1337310" cy="324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http://img.whynotgif.com/flowers/flowers-141.gif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142984"/>
            <a:ext cx="1337310" cy="324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http://img.whynotgif.com/flowers/flowers-141.gif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-642966"/>
            <a:ext cx="1337310" cy="3243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http://www.quranct.com/gallery/images/6/1_1_0085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214686"/>
            <a:ext cx="3071834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http://blogcod.parsskin.com/zibasazi/mazhabi/77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642918"/>
            <a:ext cx="428628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://img.whynotgif.com/flowers/flowers-920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235698"/>
            <a:ext cx="8643966" cy="622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://img.whynotgif.com/flowers/flowers-920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263245" y="3094969"/>
            <a:ext cx="6858000" cy="66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ttp://img.whynotgif.com/flowers/flowers-920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0"/>
            <a:ext cx="7715304" cy="525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ttp://img.whynotgif.com/flowers/flowers-920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-2963572" y="2963574"/>
            <a:ext cx="6533572" cy="60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تصاوير جديد زيباسازی وبلاگ , سايت پيچك » بخش تصاوير زيباسازی » سری ششم www.pichak.net كليك كنيد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s10.rimg.info/6f62b47e1f8b7945c1491589f934961d.gif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5286388"/>
            <a:ext cx="1500198" cy="15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s10.rimg.info/8cd0b90c18c3abd58a4a760feb39c627.gif">
            <a:hlinkClick r:id="rId4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60" y="5572140"/>
            <a:ext cx="1357322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://s10.rimg.info/3abf39e74c22482a63e2a3134b69720c.gif">
            <a:hlinkClick r:id="rId4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9058" y="5715016"/>
            <a:ext cx="1285884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ttp://s10.rimg.info/25fe804d54fba3cddd2202757b5ad712.gif">
            <a:hlinkClick r:id="rId4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86380" y="5929330"/>
            <a:ext cx="107157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http://s10.rimg.info/1b01abe44305d3d8e20e5eb0a38877a1.gif">
            <a:hlinkClick r:id="rId4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9388" y="6072206"/>
            <a:ext cx="928694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http://www.postsmile.net/img/28/2858.gif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5720" y="3857628"/>
            <a:ext cx="571504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http://www.postsmile.net/img/28/2860.gif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5786" y="3857628"/>
            <a:ext cx="5429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http://www.postsmile.net/img/28/2866.gif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357290" y="3857628"/>
            <a:ext cx="5429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http://www.postsmile.net/img/28/2858.gif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857356" y="3857628"/>
            <a:ext cx="5429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1714480" y="2214554"/>
            <a:ext cx="650085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a-IR" sz="5400" dirty="0" smtClean="0">
                <a:solidFill>
                  <a:srgbClr val="FFFF00"/>
                </a:solidFill>
                <a:cs typeface="B Morvarid" pitchFamily="2" charset="-78"/>
              </a:rPr>
              <a:t>کاری از</a:t>
            </a:r>
            <a:r>
              <a:rPr lang="fa-IR" sz="5400" dirty="0" smtClean="0">
                <a:solidFill>
                  <a:schemeClr val="bg1"/>
                </a:solidFill>
                <a:cs typeface="B Morvarid" pitchFamily="2" charset="-78"/>
              </a:rPr>
              <a:t>:</a:t>
            </a:r>
            <a:r>
              <a:rPr lang="fa-IR" sz="5400" dirty="0" smtClean="0">
                <a:solidFill>
                  <a:srgbClr val="FFFF00"/>
                </a:solidFill>
                <a:cs typeface="B Morvarid" pitchFamily="2" charset="-78"/>
              </a:rPr>
              <a:t> 	</a:t>
            </a:r>
          </a:p>
          <a:p>
            <a:pPr algn="ctr">
              <a:buNone/>
            </a:pPr>
            <a:r>
              <a:rPr lang="fa-IR" sz="5400" dirty="0" smtClean="0">
                <a:solidFill>
                  <a:srgbClr val="FFFF00"/>
                </a:solidFill>
                <a:cs typeface="B Morvarid" pitchFamily="2" charset="-78"/>
              </a:rPr>
              <a:t>نیکتا خلیلی مقدم</a:t>
            </a:r>
          </a:p>
          <a:p>
            <a:pPr algn="ctr">
              <a:buNone/>
            </a:pPr>
            <a:endParaRPr lang="fa-IR" sz="5400" dirty="0" smtClean="0">
              <a:solidFill>
                <a:srgbClr val="FFFF00"/>
              </a:solidFill>
              <a:cs typeface="B Morvarid" pitchFamily="2" charset="-78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2000264"/>
          </a:xfrm>
        </p:spPr>
        <p:txBody>
          <a:bodyPr>
            <a:noAutofit/>
          </a:bodyPr>
          <a:lstStyle/>
          <a:p>
            <a:r>
              <a:rPr lang="fa-IR" sz="9600" dirty="0" smtClean="0">
                <a:solidFill>
                  <a:schemeClr val="bg1"/>
                </a:solidFill>
                <a:cs typeface="B Arash" pitchFamily="2" charset="-78"/>
              </a:rPr>
              <a:t>پایان </a:t>
            </a:r>
            <a:endParaRPr lang="en-US" sz="9600" dirty="0">
              <a:solidFill>
                <a:schemeClr val="bg1"/>
              </a:solidFill>
              <a:cs typeface="B Arash" pitchFamily="2" charset="-78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xit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xit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8" presetClass="exit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428596" y="142852"/>
            <a:ext cx="8143932" cy="6000792"/>
          </a:xfrm>
          <a:prstGeom prst="cloud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fa-IR" sz="5400" dirty="0" smtClean="0">
                <a:solidFill>
                  <a:schemeClr val="bg2">
                    <a:lumMod val="50000"/>
                  </a:schemeClr>
                </a:solidFill>
                <a:cs typeface="B Arash" pitchFamily="2" charset="-78"/>
              </a:rPr>
              <a:t>تقدیم </a:t>
            </a:r>
            <a:r>
              <a:rPr lang="en-US" sz="5400" smtClean="0">
                <a:solidFill>
                  <a:schemeClr val="bg2">
                    <a:lumMod val="50000"/>
                  </a:schemeClr>
                </a:solidFill>
                <a:cs typeface="B Arash" pitchFamily="2" charset="-78"/>
              </a:rPr>
              <a:t> </a:t>
            </a:r>
            <a:r>
              <a:rPr lang="fa-IR" sz="5400" smtClean="0">
                <a:solidFill>
                  <a:schemeClr val="bg2">
                    <a:lumMod val="50000"/>
                  </a:schemeClr>
                </a:solidFill>
                <a:cs typeface="B Arash" pitchFamily="2" charset="-78"/>
              </a:rPr>
              <a:t>به </a:t>
            </a:r>
            <a:r>
              <a:rPr lang="fa-IR" sz="5400" dirty="0" smtClean="0">
                <a:solidFill>
                  <a:schemeClr val="bg2">
                    <a:lumMod val="50000"/>
                  </a:schemeClr>
                </a:solidFill>
                <a:cs typeface="B Arash" pitchFamily="2" charset="-78"/>
              </a:rPr>
              <a:t>آموزگار مهربانم</a:t>
            </a:r>
          </a:p>
          <a:p>
            <a:r>
              <a:rPr lang="fa-IR" sz="5400" dirty="0" smtClean="0">
                <a:solidFill>
                  <a:schemeClr val="bg2">
                    <a:lumMod val="50000"/>
                  </a:schemeClr>
                </a:solidFill>
                <a:cs typeface="B Arash" pitchFamily="2" charset="-78"/>
              </a:rPr>
              <a:t>خانم تقربی</a:t>
            </a:r>
            <a:endParaRPr lang="en-US" sz="5400" dirty="0">
              <a:solidFill>
                <a:schemeClr val="bg2">
                  <a:lumMod val="50000"/>
                </a:schemeClr>
              </a:solidFill>
              <a:cs typeface="B Arash" pitchFamily="2" charset="-78"/>
            </a:endParaRPr>
          </a:p>
        </p:txBody>
      </p:sp>
      <p:pic>
        <p:nvPicPr>
          <p:cNvPr id="6" name="Picture 5" descr="http://www.reinodosgifs.net/rosas/93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661635">
            <a:off x="177538" y="134000"/>
            <a:ext cx="1595173" cy="201033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8" name="Left Arrow 7"/>
          <p:cNvSpPr/>
          <p:nvPr/>
        </p:nvSpPr>
        <p:spPr>
          <a:xfrm>
            <a:off x="0" y="5643578"/>
            <a:ext cx="1643042" cy="1214422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latin typeface="Arial Narrow" pitchFamily="34" charset="0"/>
                <a:cs typeface="B Arash" pitchFamily="2" charset="-78"/>
              </a:rPr>
              <a:t>بعدی</a:t>
            </a:r>
            <a:endParaRPr lang="en-US" sz="3200" dirty="0">
              <a:latin typeface="Arial Narrow" pitchFamily="34" charset="0"/>
              <a:cs typeface="B Arash" pitchFamily="2" charset="-78"/>
            </a:endParaRPr>
          </a:p>
        </p:txBody>
      </p:sp>
      <p:pic>
        <p:nvPicPr>
          <p:cNvPr id="7" name="Picture 6" descr="http://www.pic1.iran-forum.ir/images/up4/64188912800660776834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3" y="4857760"/>
            <a:ext cx="1785918" cy="200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n 9"/>
          <p:cNvSpPr/>
          <p:nvPr/>
        </p:nvSpPr>
        <p:spPr>
          <a:xfrm>
            <a:off x="0" y="0"/>
            <a:ext cx="9144000" cy="6858000"/>
          </a:xfrm>
          <a:prstGeom prst="su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a-IR" sz="6000" dirty="0" smtClean="0">
                <a:solidFill>
                  <a:schemeClr val="bg1"/>
                </a:solidFill>
              </a:rPr>
              <a:t>فصل چهارم</a:t>
            </a:r>
          </a:p>
          <a:p>
            <a:pPr algn="ctr"/>
            <a:endParaRPr lang="fa-IR" sz="6000" dirty="0">
              <a:solidFill>
                <a:schemeClr val="bg1"/>
              </a:solidFill>
            </a:endParaRPr>
          </a:p>
          <a:p>
            <a:pPr algn="r"/>
            <a:r>
              <a:rPr lang="fa-IR" sz="6000" dirty="0" smtClean="0">
                <a:solidFill>
                  <a:schemeClr val="bg1"/>
                </a:solidFill>
              </a:rPr>
              <a:t>نورو رنگ</a:t>
            </a:r>
          </a:p>
          <a:p>
            <a:pPr algn="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0" y="5572140"/>
            <a:ext cx="1571636" cy="1071546"/>
          </a:xfrm>
          <a:prstGeom prst="lef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solidFill>
                  <a:schemeClr val="bg1"/>
                </a:solidFill>
                <a:cs typeface="B Arash" pitchFamily="2" charset="-78"/>
              </a:rPr>
              <a:t>بعدی</a:t>
            </a:r>
            <a:endParaRPr lang="en-US" sz="3200" dirty="0">
              <a:solidFill>
                <a:schemeClr val="bg1"/>
              </a:solidFill>
              <a:cs typeface="B Arash" pitchFamily="2" charset="-78"/>
            </a:endParaRPr>
          </a:p>
        </p:txBody>
      </p:sp>
      <p:pic>
        <p:nvPicPr>
          <p:cNvPr id="4" name="Picture 2" descr="axe-sub-ir_judzzp_87634_23_%20%2810%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714348" y="357198"/>
            <a:ext cx="8229600" cy="71406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 smtClean="0">
                <a:solidFill>
                  <a:srgbClr val="FFFF00"/>
                </a:solidFill>
              </a:rPr>
              <a:t/>
            </a:r>
            <a:br>
              <a:rPr lang="fa-IR" dirty="0" smtClean="0">
                <a:solidFill>
                  <a:srgbClr val="FFFF00"/>
                </a:solidFill>
              </a:rPr>
            </a:br>
            <a:r>
              <a:rPr lang="fa-IR" dirty="0" smtClean="0">
                <a:solidFill>
                  <a:srgbClr val="FFFF00"/>
                </a:solidFill>
              </a:rPr>
              <a:t>چشمه های نور</a:t>
            </a:r>
            <a:r>
              <a:rPr lang="fa-IR" dirty="0" smtClean="0">
                <a:solidFill>
                  <a:srgbClr val="FF0000"/>
                </a:solidFill>
              </a:rPr>
              <a:t>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4857760"/>
          </a:xfrm>
        </p:spPr>
        <p:txBody>
          <a:bodyPr>
            <a:normAutofit/>
          </a:bodyPr>
          <a:lstStyle/>
          <a:p>
            <a:pPr algn="r"/>
            <a:r>
              <a:rPr lang="fa-IR" sz="3200" dirty="0" smtClean="0">
                <a:solidFill>
                  <a:schemeClr val="bg1"/>
                </a:solidFill>
              </a:rPr>
              <a:t>نور یکی از شکل های انرژی است </a:t>
            </a:r>
            <a:r>
              <a:rPr lang="fa-IR" sz="3200" dirty="0" smtClean="0">
                <a:solidFill>
                  <a:srgbClr val="FFFF00"/>
                </a:solidFill>
              </a:rPr>
              <a:t>0</a:t>
            </a:r>
            <a:r>
              <a:rPr lang="fa-IR" sz="3200" dirty="0" smtClean="0">
                <a:solidFill>
                  <a:schemeClr val="bg1"/>
                </a:solidFill>
              </a:rPr>
              <a:t>جایی که نور نباشد تاریک است و ما بدون نور نمی توانیم چیزی را ببینیم</a:t>
            </a:r>
            <a:r>
              <a:rPr lang="fa-IR" sz="3200" dirty="0" smtClean="0">
                <a:solidFill>
                  <a:srgbClr val="FFFF00"/>
                </a:solidFill>
              </a:rPr>
              <a:t>0</a:t>
            </a:r>
            <a:r>
              <a:rPr lang="fa-IR" sz="3200" dirty="0" smtClean="0">
                <a:solidFill>
                  <a:schemeClr val="bg1"/>
                </a:solidFill>
              </a:rPr>
              <a:t>برای این که جسمی دیده شود باید به آن نور بتابد</a:t>
            </a:r>
            <a:r>
              <a:rPr lang="fa-IR" sz="3200" dirty="0" smtClean="0">
                <a:solidFill>
                  <a:srgbClr val="FFFF00"/>
                </a:solidFill>
              </a:rPr>
              <a:t>0</a:t>
            </a:r>
            <a:r>
              <a:rPr lang="fa-IR" sz="3200" dirty="0" smtClean="0">
                <a:solidFill>
                  <a:schemeClr val="bg1"/>
                </a:solidFill>
              </a:rPr>
              <a:t>نوری که به جسم می تابد ازسطح آن باز تابش می کند</a:t>
            </a:r>
            <a:r>
              <a:rPr lang="fa-IR" sz="3200" dirty="0" smtClean="0">
                <a:solidFill>
                  <a:srgbClr val="FFFF00"/>
                </a:solidFill>
              </a:rPr>
              <a:t>0</a:t>
            </a:r>
            <a:r>
              <a:rPr lang="fa-IR" sz="3200" dirty="0" smtClean="0">
                <a:solidFill>
                  <a:schemeClr val="bg1"/>
                </a:solidFill>
              </a:rPr>
              <a:t>اگر نور باز تابش شده به چشم مابرسدآن جسم را می بینیم </a:t>
            </a:r>
            <a:r>
              <a:rPr lang="fa-IR" sz="3200" dirty="0" smtClean="0">
                <a:solidFill>
                  <a:srgbClr val="FFFF00"/>
                </a:solidFill>
              </a:rPr>
              <a:t>0</a:t>
            </a:r>
            <a:r>
              <a:rPr lang="fa-IR" sz="3200" dirty="0" smtClean="0">
                <a:solidFill>
                  <a:schemeClr val="bg1"/>
                </a:solidFill>
              </a:rPr>
              <a:t>خورشید یک چشمه ی نور طبیعی است اما بعضی از چشمه های نور مصنوعی اند</a:t>
            </a:r>
            <a:r>
              <a:rPr lang="fa-IR" sz="3200" dirty="0" smtClean="0">
                <a:solidFill>
                  <a:srgbClr val="FFFF00"/>
                </a:solidFill>
              </a:rPr>
              <a:t>0</a:t>
            </a:r>
            <a:r>
              <a:rPr lang="fa-IR" sz="3200" dirty="0" smtClean="0">
                <a:solidFill>
                  <a:schemeClr val="bg1"/>
                </a:solidFill>
              </a:rPr>
              <a:t>یعنی انسان آن ها را ساخته است </a:t>
            </a:r>
            <a:r>
              <a:rPr lang="fa-IR" sz="3200" dirty="0" smtClean="0">
                <a:solidFill>
                  <a:srgbClr val="FFFF00"/>
                </a:solidFill>
              </a:rPr>
              <a:t>0</a:t>
            </a:r>
            <a:r>
              <a:rPr lang="fa-IR" sz="3200" dirty="0" smtClean="0">
                <a:solidFill>
                  <a:schemeClr val="bg1"/>
                </a:solidFill>
              </a:rPr>
              <a:t>مانند</a:t>
            </a:r>
            <a:r>
              <a:rPr lang="fa-IR" sz="3200" dirty="0" smtClean="0">
                <a:solidFill>
                  <a:srgbClr val="FFFF00"/>
                </a:solidFill>
              </a:rPr>
              <a:t>:</a:t>
            </a:r>
            <a:r>
              <a:rPr lang="fa-IR" sz="3200" dirty="0" smtClean="0"/>
              <a:t> </a:t>
            </a:r>
            <a:r>
              <a:rPr lang="fa-IR" sz="3200" dirty="0" smtClean="0">
                <a:solidFill>
                  <a:schemeClr val="bg1"/>
                </a:solidFill>
              </a:rPr>
              <a:t>شمع</a:t>
            </a:r>
            <a:r>
              <a:rPr lang="fa-IR" sz="3200" dirty="0" smtClean="0"/>
              <a:t> </a:t>
            </a:r>
            <a:r>
              <a:rPr lang="fa-IR" sz="3200" dirty="0" smtClean="0">
                <a:solidFill>
                  <a:srgbClr val="FFFF00"/>
                </a:solidFill>
              </a:rPr>
              <a:t>–</a:t>
            </a:r>
            <a:r>
              <a:rPr lang="fa-IR" sz="3200" dirty="0" smtClean="0"/>
              <a:t> </a:t>
            </a:r>
            <a:r>
              <a:rPr lang="fa-IR" sz="3200" dirty="0" smtClean="0">
                <a:solidFill>
                  <a:schemeClr val="bg1"/>
                </a:solidFill>
              </a:rPr>
              <a:t>چراغ های روغنی و نفتی قدیمی و چراغ های برق امروزی</a:t>
            </a:r>
            <a:r>
              <a:rPr lang="fa-IR" sz="3200" dirty="0" smtClean="0">
                <a:solidFill>
                  <a:srgbClr val="FFFF00"/>
                </a:solidFill>
              </a:rPr>
              <a:t>0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>
            <a:off x="0" y="5572140"/>
            <a:ext cx="1714480" cy="1142984"/>
          </a:xfrm>
          <a:prstGeom prst="lef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solidFill>
                  <a:schemeClr val="bg1"/>
                </a:solidFill>
                <a:cs typeface="B Arash" pitchFamily="2" charset="-78"/>
              </a:rPr>
              <a:t>بعدی</a:t>
            </a:r>
            <a:endParaRPr lang="en-US" sz="3200" dirty="0">
              <a:solidFill>
                <a:schemeClr val="bg1"/>
              </a:solidFill>
              <a:cs typeface="B Arash" pitchFamily="2" charset="-78"/>
            </a:endParaRPr>
          </a:p>
        </p:txBody>
      </p:sp>
      <p:pic>
        <p:nvPicPr>
          <p:cNvPr id="9" name="Picture 8" descr="میهن کمپ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1450" y="5648325"/>
            <a:ext cx="13525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میهن کمپ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525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643446"/>
            <a:ext cx="8477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images.hamshahrionline.ir/images/upload/news/pose/8703/Lightning3%5b300%5d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3143272" cy="22145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 descr="http://images.hamshahrionline.ir/images/upload/news/pose/8703/Lightning2%5b300%5d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14290"/>
            <a:ext cx="3000396" cy="22860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 descr="شمع قرمز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3214686"/>
            <a:ext cx="2928958" cy="24288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 descr="http://www.windows.ucar.edu/sun/images/small_home.gif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3214686"/>
            <a:ext cx="3286148" cy="24288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Left Arrow 7"/>
          <p:cNvSpPr/>
          <p:nvPr/>
        </p:nvSpPr>
        <p:spPr>
          <a:xfrm>
            <a:off x="0" y="5715016"/>
            <a:ext cx="1714480" cy="1142984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cs typeface="B Arash" pitchFamily="2" charset="-78"/>
              </a:rPr>
              <a:t>بعدی</a:t>
            </a:r>
            <a:endParaRPr lang="en-US" sz="3200" dirty="0">
              <a:cs typeface="B Arash" pitchFamily="2" charset="-78"/>
            </a:endParaRPr>
          </a:p>
        </p:txBody>
      </p:sp>
      <p:pic>
        <p:nvPicPr>
          <p:cNvPr id="9" name="Picture 8" descr="http://pichak.net/blogcod/zibasazi/01/image/www.Pichak.net54.gif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71934" y="5500702"/>
            <a:ext cx="1143008" cy="114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ttp://img.whynotgif.com/flowers/flowers-755.gif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108830" y="5049729"/>
            <a:ext cx="1035170" cy="180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00174"/>
          </a:xfrm>
        </p:spPr>
        <p:txBody>
          <a:bodyPr>
            <a:normAutofit/>
          </a:bodyPr>
          <a:lstStyle/>
          <a:p>
            <a:pPr algn="r"/>
            <a:r>
              <a:rPr lang="fa-IR" dirty="0" smtClean="0">
                <a:solidFill>
                  <a:srgbClr val="FFFF00"/>
                </a:solidFill>
                <a:cs typeface="B Morvarid" pitchFamily="2" charset="-78"/>
              </a:rPr>
              <a:t>رنگ های نور</a:t>
            </a:r>
            <a:r>
              <a:rPr lang="fa-IR" dirty="0" smtClean="0">
                <a:solidFill>
                  <a:srgbClr val="FF0000"/>
                </a:solidFill>
                <a:cs typeface="B Morvarid" pitchFamily="2" charset="-78"/>
              </a:rPr>
              <a:t>:</a:t>
            </a:r>
            <a:br>
              <a:rPr lang="fa-IR" dirty="0" smtClean="0">
                <a:solidFill>
                  <a:srgbClr val="FF0000"/>
                </a:solidFill>
                <a:cs typeface="B Morvarid" pitchFamily="2" charset="-78"/>
              </a:rPr>
            </a:br>
            <a:endParaRPr lang="en-US" dirty="0">
              <a:solidFill>
                <a:srgbClr val="FF0000"/>
              </a:solidFill>
              <a:cs typeface="B Morvarid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3071834"/>
          </a:xfrm>
        </p:spPr>
        <p:txBody>
          <a:bodyPr/>
          <a:lstStyle/>
          <a:p>
            <a:pPr algn="r"/>
            <a:r>
              <a:rPr lang="fa-IR" dirty="0" smtClean="0">
                <a:solidFill>
                  <a:schemeClr val="bg1"/>
                </a:solidFill>
              </a:rPr>
              <a:t>نوری که از خورشید به زمین می رسد از رنگ های گوناگونی تشکیل شده است 0در آزمایشگاه نور را به کمک وسیله ای به نام </a:t>
            </a:r>
            <a:r>
              <a:rPr lang="fa-IR" sz="4000" dirty="0" smtClean="0">
                <a:solidFill>
                  <a:srgbClr val="FFFF00"/>
                </a:solidFill>
                <a:cs typeface="B Morvarid" pitchFamily="2" charset="-78"/>
              </a:rPr>
              <a:t>منشور</a:t>
            </a:r>
            <a:r>
              <a:rPr lang="fa-IR" sz="4000" dirty="0" smtClean="0">
                <a:solidFill>
                  <a:srgbClr val="FFFF00"/>
                </a:solidFill>
              </a:rPr>
              <a:t> </a:t>
            </a:r>
            <a:r>
              <a:rPr lang="fa-IR" dirty="0" smtClean="0">
                <a:solidFill>
                  <a:schemeClr val="bg1"/>
                </a:solidFill>
              </a:rPr>
              <a:t>می توان تجزیه کرد0یعنی رنگ های مختلف آن را ازهم جدا کرد0منشور ها از جنس شیشه یا پلاستیک های بی رنگ ساخته می شوند0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www.patoghkade.com | از منشور اخلاقی تا دستگیری در پارتی شبانه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357562"/>
            <a:ext cx="3357586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6" name="Picture 5" descr="http://www.lenjan.ir/Portals/0/anva-bolur%20(13)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286124"/>
            <a:ext cx="3357586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7" name="Picture 6" descr="تصاوير جديد زيباسازی وبلاگ , سايت پيچك » بخش تصاوير زيباسازی » سری ششم www.pichak.net كليك كنيد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0"/>
            <a:ext cx="347662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eft Arrow 7"/>
          <p:cNvSpPr/>
          <p:nvPr/>
        </p:nvSpPr>
        <p:spPr>
          <a:xfrm>
            <a:off x="0" y="5786454"/>
            <a:ext cx="1571604" cy="1071546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solidFill>
                  <a:schemeClr val="bg1"/>
                </a:solidFill>
                <a:cs typeface="B Arash" pitchFamily="2" charset="-78"/>
              </a:rPr>
              <a:t>بعدی</a:t>
            </a:r>
            <a:endParaRPr lang="en-US" sz="3200" dirty="0">
              <a:solidFill>
                <a:schemeClr val="bg1"/>
              </a:solidFill>
              <a:cs typeface="B Arash" pitchFamily="2" charset="-78"/>
            </a:endParaRPr>
          </a:p>
        </p:txBody>
      </p:sp>
      <p:pic>
        <p:nvPicPr>
          <p:cNvPr id="9" name="Picture 8" descr="http://img.whynotgif.com/flowers/flowers-951.gif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5175" y="4572000"/>
            <a:ext cx="7588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تصاوير زيباسازی وبلاگ ، عروسك ياهو ، متحرك             www.bahar22.com">
            <a:hlinkClick r:id="rId7" tgtFrame="_blank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0"/>
            <a:ext cx="1000132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r>
              <a:rPr lang="fa-IR" sz="6600" dirty="0" smtClean="0">
                <a:solidFill>
                  <a:srgbClr val="FF0000"/>
                </a:solidFill>
              </a:rPr>
              <a:t>رن</a:t>
            </a:r>
            <a:r>
              <a:rPr lang="fa-IR" sz="6600" dirty="0" smtClean="0">
                <a:solidFill>
                  <a:srgbClr val="FFC000"/>
                </a:solidFill>
              </a:rPr>
              <a:t>گی</a:t>
            </a:r>
            <a:r>
              <a:rPr lang="fa-IR" sz="6600" dirty="0" smtClean="0">
                <a:solidFill>
                  <a:srgbClr val="FFFF00"/>
                </a:solidFill>
              </a:rPr>
              <a:t>ن</a:t>
            </a:r>
            <a:r>
              <a:rPr lang="fa-IR" sz="6600" dirty="0" smtClean="0"/>
              <a:t> </a:t>
            </a:r>
            <a:r>
              <a:rPr lang="fa-IR" sz="6600" dirty="0" smtClean="0">
                <a:solidFill>
                  <a:srgbClr val="66FF33"/>
                </a:solidFill>
              </a:rPr>
              <a:t>ک</a:t>
            </a:r>
            <a:r>
              <a:rPr lang="fa-IR" sz="6600" dirty="0" smtClean="0">
                <a:solidFill>
                  <a:schemeClr val="tx2">
                    <a:lumMod val="75000"/>
                  </a:schemeClr>
                </a:solidFill>
              </a:rPr>
              <a:t>م</a:t>
            </a:r>
            <a:r>
              <a:rPr lang="fa-IR" sz="6600" dirty="0" smtClean="0">
                <a:solidFill>
                  <a:srgbClr val="9966FF"/>
                </a:solidFill>
              </a:rPr>
              <a:t>ا</a:t>
            </a:r>
            <a:r>
              <a:rPr lang="fa-IR" sz="6600" dirty="0" smtClean="0">
                <a:solidFill>
                  <a:srgbClr val="6600CC"/>
                </a:solidFill>
              </a:rPr>
              <a:t>ن:</a:t>
            </a:r>
            <a:br>
              <a:rPr lang="fa-IR" sz="6600" dirty="0" smtClean="0">
                <a:solidFill>
                  <a:srgbClr val="6600CC"/>
                </a:solidFill>
              </a:rPr>
            </a:b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4709160"/>
          </a:xfrm>
        </p:spPr>
        <p:txBody>
          <a:bodyPr/>
          <a:lstStyle/>
          <a:p>
            <a:pPr algn="r">
              <a:buNone/>
            </a:pPr>
            <a:r>
              <a:rPr lang="fa-IR" dirty="0" smtClean="0">
                <a:solidFill>
                  <a:schemeClr val="bg1"/>
                </a:solidFill>
              </a:rPr>
              <a:t>اگر پس از باران بلافاصله هوا آفتابی شود نور خورشید به ذره های ریزآب که هنوز در هوا وجود دارند می تابد0ذره های ریزآب هم مثل </a:t>
            </a:r>
            <a:r>
              <a:rPr lang="fa-IR" sz="3600" dirty="0" smtClean="0">
                <a:solidFill>
                  <a:srgbClr val="00B050"/>
                </a:solidFill>
              </a:rPr>
              <a:t>منشور</a:t>
            </a:r>
            <a:r>
              <a:rPr lang="fa-IR" dirty="0" smtClean="0">
                <a:solidFill>
                  <a:schemeClr val="bg1"/>
                </a:solidFill>
              </a:rPr>
              <a:t>نور خورشید را تجزیه می کنند و رنگین کمان را به وجود می آورند0معمولا با منشور –   لوله ی خودکار بی رنگ وآویز شیشه ای لوستر می توان رنگین کمان نور ایجاد کرد0</a:t>
            </a:r>
            <a:endParaRPr lang="en-US" sz="3600" dirty="0">
              <a:solidFill>
                <a:srgbClr val="00B050"/>
              </a:solidFill>
            </a:endParaRPr>
          </a:p>
        </p:txBody>
      </p:sp>
      <p:pic>
        <p:nvPicPr>
          <p:cNvPr id="4" name="Picture 3" descr="http://aks.roshd.ir/photos/23.6784.medium.aspx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-571536" y="3429000"/>
            <a:ext cx="3786214" cy="2903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رنگین کمان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4929198"/>
            <a:ext cx="1763649" cy="1478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http://fizikbarg.persiangig.com/image/97/Ran4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4143380"/>
            <a:ext cx="3615690" cy="1271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Left Arrow 8"/>
          <p:cNvSpPr/>
          <p:nvPr/>
        </p:nvSpPr>
        <p:spPr>
          <a:xfrm>
            <a:off x="0" y="5857892"/>
            <a:ext cx="1428728" cy="1000108"/>
          </a:xfrm>
          <a:prstGeom prst="leftArrow">
            <a:avLst>
              <a:gd name="adj1" fmla="val 52642"/>
              <a:gd name="adj2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solidFill>
                  <a:schemeClr val="bg1"/>
                </a:solidFill>
                <a:cs typeface="B Arash" pitchFamily="2" charset="-78"/>
              </a:rPr>
              <a:t>بعدی</a:t>
            </a:r>
            <a:endParaRPr lang="en-US" sz="3200" dirty="0">
              <a:solidFill>
                <a:schemeClr val="bg1"/>
              </a:solidFill>
              <a:cs typeface="B Arash" pitchFamily="2" charset="-78"/>
            </a:endParaRPr>
          </a:p>
        </p:txBody>
      </p:sp>
      <p:pic>
        <p:nvPicPr>
          <p:cNvPr id="12" name="Picture 11" descr="http://www.simoneautoajuda.com/gifs_site/pucca/~~Serchris%20e%20Diana~~Pucca~~Amor_Sem_Fim~~_arquivos/pucca%20%2826%29.gif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8148" y="5214950"/>
            <a:ext cx="1285852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uiohj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512587">
            <a:off x="166325" y="179212"/>
            <a:ext cx="1357322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pPr algn="r"/>
            <a:r>
              <a:rPr lang="fa-IR" dirty="0" smtClean="0">
                <a:solidFill>
                  <a:schemeClr val="accent4">
                    <a:lumMod val="60000"/>
                    <a:lumOff val="40000"/>
                  </a:schemeClr>
                </a:solidFill>
                <a:cs typeface="B Morvarid" pitchFamily="2" charset="-78"/>
              </a:rPr>
              <a:t>ذره بین چیست</a:t>
            </a:r>
            <a:r>
              <a:rPr lang="fa-IR" dirty="0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؟</a:t>
            </a:r>
            <a:endParaRPr lang="en-US" dirty="0">
              <a:solidFill>
                <a:srgbClr val="FFFF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4709160"/>
          </a:xfrm>
        </p:spPr>
        <p:txBody>
          <a:bodyPr/>
          <a:lstStyle/>
          <a:p>
            <a:pPr algn="r">
              <a:buNone/>
            </a:pPr>
            <a:r>
              <a:rPr lang="fa-IR" dirty="0" smtClean="0">
                <a:solidFill>
                  <a:schemeClr val="bg1"/>
                </a:solidFill>
              </a:rPr>
              <a:t>ذره بین وسیله ای است که با آن اجسام ریز را درشت می بینیم0معمولا  ذره بین ها را از شیشه و به شکل عدس می سازند از این رو به آن ها </a:t>
            </a:r>
            <a:r>
              <a:rPr lang="fa-IR" sz="4000" dirty="0" smtClean="0">
                <a:solidFill>
                  <a:srgbClr val="FFFF00"/>
                </a:solidFill>
              </a:rPr>
              <a:t>عدسی</a:t>
            </a:r>
            <a:r>
              <a:rPr lang="fa-IR" sz="3600" dirty="0" smtClean="0"/>
              <a:t> </a:t>
            </a:r>
            <a:r>
              <a:rPr lang="fa-IR" dirty="0" smtClean="0">
                <a:solidFill>
                  <a:schemeClr val="bg1"/>
                </a:solidFill>
              </a:rPr>
              <a:t>نیز می گویند</a:t>
            </a:r>
            <a:r>
              <a:rPr lang="fa-IR" sz="3200" dirty="0" smtClean="0">
                <a:solidFill>
                  <a:srgbClr val="FFFF00"/>
                </a:solidFill>
              </a:rPr>
              <a:t>0</a:t>
            </a:r>
            <a:r>
              <a:rPr lang="fa-IR" dirty="0" smtClean="0"/>
              <a:t>  </a:t>
            </a:r>
            <a:endParaRPr lang="en-US" dirty="0"/>
          </a:p>
        </p:txBody>
      </p:sp>
      <p:pic>
        <p:nvPicPr>
          <p:cNvPr id="4" name="Picture 3" descr="http://m2.sourcingmap.com/smap/images/item/n/07c/ux_a07070400ux0054_ux_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000372"/>
            <a:ext cx="2257429" cy="20431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ذره بین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000372"/>
            <a:ext cx="2214578" cy="19288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Left Arrow 5"/>
          <p:cNvSpPr/>
          <p:nvPr/>
        </p:nvSpPr>
        <p:spPr>
          <a:xfrm>
            <a:off x="0" y="5786454"/>
            <a:ext cx="1571604" cy="1071546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solidFill>
                  <a:schemeClr val="bg1"/>
                </a:solidFill>
                <a:cs typeface="B Arash" pitchFamily="2" charset="-78"/>
              </a:rPr>
              <a:t>بعدی</a:t>
            </a:r>
            <a:endParaRPr lang="en-US" sz="3200" dirty="0">
              <a:solidFill>
                <a:schemeClr val="bg1"/>
              </a:solidFill>
              <a:cs typeface="B Arash" pitchFamily="2" charset="-78"/>
            </a:endParaRPr>
          </a:p>
        </p:txBody>
      </p:sp>
      <p:pic>
        <p:nvPicPr>
          <p:cNvPr id="9" name="Picture 8" descr="http://fantasyflash.ru/anime/mdolls/image/md25.gi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00013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ttp://yoursmiles.org/dolls/sdolls/baby/baby12.gif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86678" y="5214950"/>
            <a:ext cx="1357322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تصاوير زيباسازی وبلاگ ، عروسك ياهو ، متحرك             www.bahar22.com">
            <a:hlinkClick r:id="rId7" tgtFrame="_blank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28794" y="0"/>
            <a:ext cx="507209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 smtClean="0">
                <a:solidFill>
                  <a:srgbClr val="99FF66"/>
                </a:solidFill>
              </a:rPr>
              <a:t>کانون عدسی</a:t>
            </a:r>
            <a:r>
              <a:rPr lang="fa-IR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fa-IR" dirty="0" smtClean="0">
                <a:solidFill>
                  <a:schemeClr val="bg1"/>
                </a:solidFill>
              </a:rPr>
              <a:t>هنگامی که نور خورشید به ذره بین می تابد (عدسی ) نور خورشید را در یک نقطه جمع می کند که در این نقطه گرمای زیادی به وجود می آید . به این نقطه </a:t>
            </a:r>
            <a:r>
              <a:rPr lang="fa-IR" sz="4000" dirty="0" smtClean="0">
                <a:solidFill>
                  <a:srgbClr val="FFFF00"/>
                </a:solidFill>
              </a:rPr>
              <a:t>کانون عدسی </a:t>
            </a:r>
            <a:r>
              <a:rPr lang="fa-IR" dirty="0" smtClean="0">
                <a:solidFill>
                  <a:schemeClr val="bg1"/>
                </a:solidFill>
              </a:rPr>
              <a:t>می گویند. </a:t>
            </a:r>
          </a:p>
          <a:p>
            <a:pPr algn="r"/>
            <a:r>
              <a:rPr lang="fa-IR" dirty="0" smtClean="0">
                <a:solidFill>
                  <a:schemeClr val="bg1"/>
                </a:solidFill>
              </a:rPr>
              <a:t>اگر یک صفحه کاغذ را در کانون عدسی قرار دهیم گرمای خورشید ممکن است آن را بسوزاند.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img/daneshnameh_up/e/e8/lens-convex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4071942"/>
            <a:ext cx="3857652" cy="2619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Left Arrow 5"/>
          <p:cNvSpPr/>
          <p:nvPr/>
        </p:nvSpPr>
        <p:spPr>
          <a:xfrm>
            <a:off x="0" y="5643578"/>
            <a:ext cx="1571604" cy="1071546"/>
          </a:xfrm>
          <a:prstGeom prst="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solidFill>
                  <a:schemeClr val="bg1"/>
                </a:solidFill>
                <a:cs typeface="B Arash" pitchFamily="2" charset="-78"/>
              </a:rPr>
              <a:t>بعدی</a:t>
            </a:r>
            <a:endParaRPr lang="en-US" sz="3200" dirty="0">
              <a:solidFill>
                <a:schemeClr val="bg1"/>
              </a:solidFill>
              <a:cs typeface="B Arash" pitchFamily="2" charset="-78"/>
            </a:endParaRPr>
          </a:p>
        </p:txBody>
      </p:sp>
      <p:pic>
        <p:nvPicPr>
          <p:cNvPr id="8" name="Picture 7" descr="تصاوير زيباسازی وبلاگ ، عروسك ياهو ، متحرك             www.bahar22.com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28662" cy="895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تصاوير زيباسازی وبلاگ ، عروسك ياهو ، متحرك             www.bahar22.com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3900" y="5715016"/>
            <a:ext cx="1000100" cy="966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http://www.emoticonswallpapers.com/images/flowers/flowers-glitter-pictures-024.gi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0"/>
            <a:ext cx="4143404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7">
      <a:dk1>
        <a:sysClr val="windowText" lastClr="000000"/>
      </a:dk1>
      <a:lt1>
        <a:sysClr val="window" lastClr="FFFFFF"/>
      </a:lt1>
      <a:dk2>
        <a:srgbClr val="FBD9E9"/>
      </a:dk2>
      <a:lt2>
        <a:srgbClr val="D6ECFF"/>
      </a:lt2>
      <a:accent1>
        <a:srgbClr val="7FD13B"/>
      </a:accent1>
      <a:accent2>
        <a:srgbClr val="F6A1C9"/>
      </a:accent2>
      <a:accent3>
        <a:srgbClr val="FEB80A"/>
      </a:accent3>
      <a:accent4>
        <a:srgbClr val="00ADDC"/>
      </a:accent4>
      <a:accent5>
        <a:srgbClr val="FFFF00"/>
      </a:accent5>
      <a:accent6>
        <a:srgbClr val="1AB39F"/>
      </a:accent6>
      <a:hlink>
        <a:srgbClr val="A7D6FF"/>
      </a:hlink>
      <a:folHlink>
        <a:srgbClr val="FEE7C9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501</TotalTime>
  <Words>390</Words>
  <Application>Microsoft Office PowerPoint</Application>
  <PresentationFormat>On-screen Show (4:3)</PresentationFormat>
  <Paragraphs>35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Arial Narrow</vt:lpstr>
      <vt:lpstr>Arial Unicode MS</vt:lpstr>
      <vt:lpstr>B Arash</vt:lpstr>
      <vt:lpstr>B Morvarid</vt:lpstr>
      <vt:lpstr>Book Antiqua</vt:lpstr>
      <vt:lpstr>Calibri</vt:lpstr>
      <vt:lpstr>Lucida Sans</vt:lpstr>
      <vt:lpstr>Tahoma</vt:lpstr>
      <vt:lpstr>Times New Roman</vt:lpstr>
      <vt:lpstr>Wingdings</vt:lpstr>
      <vt:lpstr>Wingdings 2</vt:lpstr>
      <vt:lpstr>Wingdings 3</vt:lpstr>
      <vt:lpstr>Apex</vt:lpstr>
      <vt:lpstr>PowerPoint Presentation</vt:lpstr>
      <vt:lpstr>PowerPoint Presentation</vt:lpstr>
      <vt:lpstr>PowerPoint Presentation</vt:lpstr>
      <vt:lpstr> چشمه های نور:</vt:lpstr>
      <vt:lpstr>PowerPoint Presentation</vt:lpstr>
      <vt:lpstr>رنگ های نور: </vt:lpstr>
      <vt:lpstr>رنگین کمان: </vt:lpstr>
      <vt:lpstr>ذره بین چیست؟</vt:lpstr>
      <vt:lpstr>کانون عدسی:</vt:lpstr>
      <vt:lpstr>کاربرد عدسی ها:</vt:lpstr>
      <vt:lpstr>PowerPoint Presentation</vt:lpstr>
      <vt:lpstr>پایان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khalili</dc:creator>
  <cp:lastModifiedBy>omid arzi</cp:lastModifiedBy>
  <cp:revision>51</cp:revision>
  <dcterms:created xsi:type="dcterms:W3CDTF">2012-11-07T11:14:17Z</dcterms:created>
  <dcterms:modified xsi:type="dcterms:W3CDTF">2021-12-31T07:20:52Z</dcterms:modified>
</cp:coreProperties>
</file>