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12"/>
  </p:notesMasterIdLst>
  <p:handoutMasterIdLst>
    <p:handoutMasterId r:id="rId13"/>
  </p:handoutMasterIdLst>
  <p:sldIdLst>
    <p:sldId id="257" r:id="rId2"/>
    <p:sldId id="256" r:id="rId3"/>
    <p:sldId id="258" r:id="rId4"/>
    <p:sldId id="276" r:id="rId5"/>
    <p:sldId id="279" r:id="rId6"/>
    <p:sldId id="277" r:id="rId7"/>
    <p:sldId id="278" r:id="rId8"/>
    <p:sldId id="280" r:id="rId9"/>
    <p:sldId id="281" r:id="rId10"/>
    <p:sldId id="274" r:id="rId11"/>
  </p:sldIdLst>
  <p:sldSz cx="9144000" cy="6858000" type="screen4x3"/>
  <p:notesSz cx="6858000" cy="9144000"/>
  <p:custDataLst>
    <p:tags r:id="rId14"/>
  </p:custData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4B23"/>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89365F-5CC4-4CBD-B695-E3E541E00611}" type="datetimeFigureOut">
              <a:rPr lang="en-US" smtClean="0"/>
              <a:pPr/>
              <a:t>2/3/2022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798439-615A-4F49-8F81-9CD9D5BA8DDC}" type="slidenum">
              <a:rPr lang="en-US" smtClean="0"/>
              <a:pPr/>
              <a:t>‹#›</a:t>
            </a:fld>
            <a:endParaRPr lang="en-US"/>
          </a:p>
        </p:txBody>
      </p:sp>
    </p:spTree>
    <p:extLst>
      <p:ext uri="{BB962C8B-B14F-4D97-AF65-F5344CB8AC3E}">
        <p14:creationId xmlns:p14="http://schemas.microsoft.com/office/powerpoint/2010/main" val="3615270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AD81B8-5125-4436-90E7-954EDB446169}" type="datetimeFigureOut">
              <a:rPr lang="fa-IR" smtClean="0"/>
              <a:pPr/>
              <a:t>07/02/1443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3C17E80-E440-46C3-8B2F-BD3F8B2F636D}" type="slidenum">
              <a:rPr lang="fa-IR" smtClean="0"/>
              <a:pPr/>
              <a:t>‹#›</a:t>
            </a:fld>
            <a:endParaRPr lang="fa-IR"/>
          </a:p>
        </p:txBody>
      </p:sp>
    </p:spTree>
    <p:extLst>
      <p:ext uri="{BB962C8B-B14F-4D97-AF65-F5344CB8AC3E}">
        <p14:creationId xmlns:p14="http://schemas.microsoft.com/office/powerpoint/2010/main" val="18517506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B16FD53-5C00-45E4-B102-0DE86200F175}" type="slidenum">
              <a:rPr lang="fa-IR" smtClean="0"/>
              <a:pPr/>
              <a:t>‹#›</a:t>
            </a:fld>
            <a:endParaRPr lang="fa-I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16FD53-5C00-45E4-B102-0DE86200F175}" type="slidenum">
              <a:rPr lang="fa-IR" smtClean="0"/>
              <a:pPr/>
              <a:t>‹#›</a:t>
            </a:fld>
            <a:endParaRPr lang="fa-I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a:xfrm>
            <a:off x="800100" y="6172200"/>
            <a:ext cx="4000500" cy="457200"/>
          </a:xfrm>
        </p:spPr>
        <p:txBody>
          <a:bodyPr/>
          <a:lstStyle/>
          <a:p>
            <a:endParaRPr lang="fa-I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B16FD53-5C00-45E4-B102-0DE86200F175}"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B16FD53-5C00-45E4-B102-0DE86200F175}" type="slidenum">
              <a:rPr lang="fa-IR" smtClean="0"/>
              <a:pPr/>
              <a:t>‹#›</a:t>
            </a:fld>
            <a:endParaRPr lang="fa-I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B16FD53-5C00-45E4-B102-0DE86200F175}" type="slidenum">
              <a:rPr lang="fa-IR" smtClean="0"/>
              <a:pPr/>
              <a:t>‹#›</a:t>
            </a:fld>
            <a:endParaRPr lang="fa-I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B16FD53-5C00-45E4-B102-0DE86200F175}" type="slidenum">
              <a:rPr lang="fa-IR" smtClean="0"/>
              <a:pPr/>
              <a:t>‹#›</a:t>
            </a:fld>
            <a:endParaRPr lang="fa-I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6" name="Footer Placeholder 5"/>
          <p:cNvSpPr>
            <a:spLocks noGrp="1"/>
          </p:cNvSpPr>
          <p:nvPr>
            <p:ph type="ftr" sz="quarter" idx="11"/>
          </p:nvPr>
        </p:nvSpPr>
        <p:spPr>
          <a:xfrm>
            <a:off x="914400" y="6172200"/>
            <a:ext cx="3886200" cy="457200"/>
          </a:xfrm>
        </p:spPr>
        <p:txBody>
          <a:bodyPr/>
          <a:lstStyle/>
          <a:p>
            <a:endParaRPr lang="fa-IR"/>
          </a:p>
        </p:txBody>
      </p:sp>
      <p:sp>
        <p:nvSpPr>
          <p:cNvPr id="7" name="Slide Number Placeholder 6"/>
          <p:cNvSpPr>
            <a:spLocks noGrp="1"/>
          </p:cNvSpPr>
          <p:nvPr>
            <p:ph type="sldNum" sz="quarter" idx="12"/>
          </p:nvPr>
        </p:nvSpPr>
        <p:spPr>
          <a:xfrm>
            <a:off x="146304" y="6208776"/>
            <a:ext cx="457200" cy="457200"/>
          </a:xfrm>
        </p:spPr>
        <p:txBody>
          <a:bodyPr/>
          <a:lstStyle/>
          <a:p>
            <a:fld id="{CB16FD53-5C00-45E4-B102-0DE86200F175}" type="slidenum">
              <a:rPr lang="fa-IR" smtClean="0"/>
              <a:pPr/>
              <a:t>‹#›</a:t>
            </a:fld>
            <a:endParaRPr lang="fa-I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1F94066-87C8-4F58-A2AF-E593717F4197}" type="datetimeFigureOut">
              <a:rPr lang="fa-IR" smtClean="0"/>
              <a:pPr/>
              <a:t>07/02/1443</a:t>
            </a:fld>
            <a:endParaRPr lang="fa-I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a-I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16FD53-5C00-45E4-B102-0DE86200F175}"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48" y="1571612"/>
            <a:ext cx="7721987" cy="1569660"/>
          </a:xfrm>
          <a:prstGeom prst="rect">
            <a:avLst/>
          </a:prstGeom>
          <a:noFill/>
        </p:spPr>
        <p:txBody>
          <a:bodyPr wrap="none" lIns="91440" tIns="45720" rIns="91440" bIns="45720">
            <a:spAutoFit/>
          </a:bodyPr>
          <a:lstStyle/>
          <a:p>
            <a:pPr algn="ctr"/>
            <a:r>
              <a:rPr lang="fa-IR" sz="96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IranNastaliq" pitchFamily="18" charset="0"/>
                <a:cs typeface="Jadid" pitchFamily="2" charset="-78"/>
              </a:rPr>
              <a:t>بسم الله الرحمن الرحيم</a:t>
            </a:r>
            <a:endParaRPr lang="en-US" sz="9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IranNastaliq" pitchFamily="18" charset="0"/>
              <a:cs typeface="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285728"/>
            <a:ext cx="4714908" cy="500066"/>
          </a:xfrm>
        </p:spPr>
        <p:txBody>
          <a:bodyPr>
            <a:normAutofit fontScale="90000"/>
          </a:bodyPr>
          <a:lstStyle/>
          <a:p>
            <a:pPr algn="ctr"/>
            <a:r>
              <a:rPr lang="fa-IR" sz="2400" b="1" dirty="0" smtClean="0">
                <a:solidFill>
                  <a:schemeClr val="bg1"/>
                </a:solidFill>
                <a:cs typeface="Zar" pitchFamily="2" charset="-78"/>
              </a:rPr>
              <a:t>جدول ارزشيابي ملاك‌ها و سطوح عملكرد</a:t>
            </a:r>
            <a:endParaRPr lang="fa-IR" sz="2400" b="1" dirty="0">
              <a:solidFill>
                <a:schemeClr val="bg1"/>
              </a:solidFill>
              <a:cs typeface="Zar" pitchFamily="2" charset="-78"/>
            </a:endParaRPr>
          </a:p>
        </p:txBody>
      </p:sp>
      <p:graphicFrame>
        <p:nvGraphicFramePr>
          <p:cNvPr id="5" name="Table 4"/>
          <p:cNvGraphicFramePr>
            <a:graphicFrameLocks noGrp="1"/>
          </p:cNvGraphicFramePr>
          <p:nvPr/>
        </p:nvGraphicFramePr>
        <p:xfrm>
          <a:off x="500034" y="785794"/>
          <a:ext cx="8215370" cy="5551170"/>
        </p:xfrm>
        <a:graphic>
          <a:graphicData uri="http://schemas.openxmlformats.org/drawingml/2006/table">
            <a:tbl>
              <a:tblPr rtl="1" firstRow="1" bandRow="1">
                <a:tableStyleId>{5C22544A-7EE6-4342-B048-85BDC9FD1C3A}</a:tableStyleId>
              </a:tblPr>
              <a:tblGrid>
                <a:gridCol w="1592762"/>
                <a:gridCol w="2092766"/>
                <a:gridCol w="2058744"/>
                <a:gridCol w="2471098"/>
              </a:tblGrid>
              <a:tr h="214314">
                <a:tc>
                  <a:txBody>
                    <a:bodyPr/>
                    <a:lstStyle/>
                    <a:p>
                      <a:pPr algn="ctr" rtl="1">
                        <a:lnSpc>
                          <a:spcPct val="200000"/>
                        </a:lnSpc>
                      </a:pPr>
                      <a:r>
                        <a:rPr lang="fa-IR" sz="1600" dirty="0" smtClean="0">
                          <a:cs typeface="Zar" pitchFamily="2" charset="-78"/>
                        </a:rPr>
                        <a:t>ملاك‌ها</a:t>
                      </a:r>
                      <a:endParaRPr lang="fa-IR" sz="1600" dirty="0">
                        <a:cs typeface="Zar" pitchFamily="2" charset="-78"/>
                      </a:endParaRPr>
                    </a:p>
                  </a:txBody>
                  <a:tcPr/>
                </a:tc>
                <a:tc>
                  <a:txBody>
                    <a:bodyPr/>
                    <a:lstStyle/>
                    <a:p>
                      <a:pPr algn="ctr" rtl="1">
                        <a:lnSpc>
                          <a:spcPct val="200000"/>
                        </a:lnSpc>
                      </a:pPr>
                      <a:r>
                        <a:rPr lang="fa-IR" sz="1600" dirty="0" smtClean="0">
                          <a:cs typeface="Zar" pitchFamily="2" charset="-78"/>
                        </a:rPr>
                        <a:t>سطح 1</a:t>
                      </a:r>
                      <a:endParaRPr lang="fa-IR" sz="1600" dirty="0">
                        <a:cs typeface="Zar" pitchFamily="2" charset="-78"/>
                      </a:endParaRPr>
                    </a:p>
                  </a:txBody>
                  <a:tcPr/>
                </a:tc>
                <a:tc>
                  <a:txBody>
                    <a:bodyPr/>
                    <a:lstStyle/>
                    <a:p>
                      <a:pPr algn="ctr" rtl="1">
                        <a:lnSpc>
                          <a:spcPct val="200000"/>
                        </a:lnSpc>
                      </a:pPr>
                      <a:r>
                        <a:rPr lang="fa-IR" sz="1600" dirty="0" smtClean="0">
                          <a:cs typeface="Zar" pitchFamily="2" charset="-78"/>
                        </a:rPr>
                        <a:t>سطح 2</a:t>
                      </a:r>
                      <a:endParaRPr lang="fa-IR" sz="1600" dirty="0">
                        <a:cs typeface="Zar" pitchFamily="2" charset="-78"/>
                      </a:endParaRPr>
                    </a:p>
                  </a:txBody>
                  <a:tcPr/>
                </a:tc>
                <a:tc>
                  <a:txBody>
                    <a:bodyPr/>
                    <a:lstStyle/>
                    <a:p>
                      <a:pPr algn="ctr" rtl="1">
                        <a:lnSpc>
                          <a:spcPct val="200000"/>
                        </a:lnSpc>
                      </a:pPr>
                      <a:r>
                        <a:rPr lang="fa-IR" sz="1600" dirty="0" smtClean="0">
                          <a:cs typeface="Zar" pitchFamily="2" charset="-78"/>
                        </a:rPr>
                        <a:t>سطح 3</a:t>
                      </a:r>
                      <a:endParaRPr lang="fa-IR" sz="1600" dirty="0">
                        <a:cs typeface="Zar" pitchFamily="2" charset="-78"/>
                      </a:endParaRPr>
                    </a:p>
                  </a:txBody>
                  <a:tcPr/>
                </a:tc>
              </a:tr>
              <a:tr h="370840">
                <a:tc>
                  <a:txBody>
                    <a:bodyPr/>
                    <a:lstStyle/>
                    <a:p>
                      <a:pPr algn="ctr" rtl="1">
                        <a:lnSpc>
                          <a:spcPts val="3500"/>
                        </a:lnSpc>
                      </a:pPr>
                      <a:r>
                        <a:rPr lang="fa-IR" sz="1600" b="1" dirty="0" smtClean="0">
                          <a:solidFill>
                            <a:schemeClr val="tx1"/>
                          </a:solidFill>
                          <a:cs typeface="B Zar" pitchFamily="2" charset="-78"/>
                        </a:rPr>
                        <a:t>انواع نيروها</a:t>
                      </a:r>
                      <a:endParaRPr lang="fa-IR" sz="1600" b="1" dirty="0">
                        <a:solidFill>
                          <a:schemeClr val="tx1"/>
                        </a:solidFill>
                        <a:cs typeface="B Zar" pitchFamily="2" charset="-78"/>
                      </a:endParaRPr>
                    </a:p>
                  </a:txBody>
                  <a:tcPr/>
                </a:tc>
                <a:tc>
                  <a:txBody>
                    <a:bodyPr/>
                    <a:lstStyle/>
                    <a:p>
                      <a:pPr algn="just" rtl="1">
                        <a:lnSpc>
                          <a:spcPts val="3500"/>
                        </a:lnSpc>
                      </a:pPr>
                      <a:r>
                        <a:rPr lang="fa-IR" sz="1600" b="1" dirty="0" smtClean="0">
                          <a:solidFill>
                            <a:schemeClr val="tx1"/>
                          </a:solidFill>
                          <a:cs typeface="B Zar" pitchFamily="2" charset="-78"/>
                        </a:rPr>
                        <a:t>در تعداد محدودي از مثال‌ها</a:t>
                      </a:r>
                      <a:r>
                        <a:rPr lang="fa-IR" sz="1600" b="1" baseline="0" dirty="0" smtClean="0">
                          <a:solidFill>
                            <a:schemeClr val="tx1"/>
                          </a:solidFill>
                          <a:cs typeface="B Zar" pitchFamily="2" charset="-78"/>
                        </a:rPr>
                        <a:t> </a:t>
                      </a:r>
                      <a:r>
                        <a:rPr lang="fa-IR" sz="1600" b="1" dirty="0" smtClean="0">
                          <a:solidFill>
                            <a:schemeClr val="tx1"/>
                          </a:solidFill>
                          <a:cs typeface="B Zar" pitchFamily="2" charset="-78"/>
                        </a:rPr>
                        <a:t>يا آزمايش‌ها،</a:t>
                      </a:r>
                      <a:r>
                        <a:rPr lang="fa-IR" sz="1600" b="1" baseline="0" dirty="0" smtClean="0">
                          <a:solidFill>
                            <a:schemeClr val="tx1"/>
                          </a:solidFill>
                          <a:cs typeface="B Zar" pitchFamily="2" charset="-78"/>
                        </a:rPr>
                        <a:t> نيروهاي غيرتماسي (الكتريكي، مغناطيسي و گرانشي) و تماسي (اصطكاك، مقاومت هوا و...) را شناسايي كند.</a:t>
                      </a:r>
                      <a:endParaRPr lang="fa-IR" sz="1600" b="1" dirty="0">
                        <a:solidFill>
                          <a:schemeClr val="tx1"/>
                        </a:solidFill>
                        <a:cs typeface="B Zar" pitchFamily="2" charset="-78"/>
                      </a:endParaRPr>
                    </a:p>
                  </a:txBody>
                  <a:tcPr/>
                </a:tc>
                <a:tc>
                  <a:txBody>
                    <a:bodyPr/>
                    <a:lstStyle/>
                    <a:p>
                      <a:pPr algn="just" rtl="1">
                        <a:lnSpc>
                          <a:spcPts val="3500"/>
                        </a:lnSpc>
                      </a:pPr>
                      <a:r>
                        <a:rPr lang="fa-IR" sz="1600" b="1" dirty="0" smtClean="0">
                          <a:solidFill>
                            <a:schemeClr val="tx1"/>
                          </a:solidFill>
                          <a:cs typeface="B Zar" pitchFamily="2" charset="-78"/>
                        </a:rPr>
                        <a:t>در مثال‌هاي متنوعي،</a:t>
                      </a:r>
                      <a:r>
                        <a:rPr lang="fa-IR" sz="1600" b="1" baseline="0" dirty="0" smtClean="0">
                          <a:solidFill>
                            <a:schemeClr val="tx1"/>
                          </a:solidFill>
                          <a:cs typeface="B Zar" pitchFamily="2" charset="-78"/>
                        </a:rPr>
                        <a:t> نيروهاي بارز (تماسي و غيرتماسي) را شناسايي كند.</a:t>
                      </a:r>
                      <a:endParaRPr lang="fa-IR" sz="1600" b="1" dirty="0">
                        <a:solidFill>
                          <a:schemeClr val="tx1"/>
                        </a:solidFill>
                        <a:cs typeface="B Zar" pitchFamily="2" charset="-78"/>
                      </a:endParaRPr>
                    </a:p>
                  </a:txBody>
                  <a:tcPr/>
                </a:tc>
                <a:tc>
                  <a:txBody>
                    <a:bodyPr/>
                    <a:lstStyle/>
                    <a:p>
                      <a:pPr algn="just" rtl="1">
                        <a:lnSpc>
                          <a:spcPts val="3500"/>
                        </a:lnSpc>
                      </a:pPr>
                      <a:r>
                        <a:rPr lang="fa-IR" sz="1600" b="1" dirty="0" smtClean="0">
                          <a:solidFill>
                            <a:schemeClr val="tx1"/>
                          </a:solidFill>
                          <a:cs typeface="B Zar" pitchFamily="2" charset="-78"/>
                        </a:rPr>
                        <a:t>در مثال‌هايي مانند هواپيما كه بيش از يك نيرو بر جسم وارد مي‌شود، نيروها را شناسايي كرده و تأثير آنها را بر حركت بيان كند.</a:t>
                      </a:r>
                      <a:endParaRPr lang="fa-IR" sz="1600" b="1" dirty="0">
                        <a:solidFill>
                          <a:schemeClr val="tx1"/>
                        </a:solidFill>
                        <a:cs typeface="B Zar" pitchFamily="2" charset="-78"/>
                      </a:endParaRPr>
                    </a:p>
                  </a:txBody>
                  <a:tcPr/>
                </a:tc>
              </a:tr>
              <a:tr h="370840">
                <a:tc>
                  <a:txBody>
                    <a:bodyPr/>
                    <a:lstStyle/>
                    <a:p>
                      <a:pPr algn="ctr" rtl="1">
                        <a:lnSpc>
                          <a:spcPts val="3500"/>
                        </a:lnSpc>
                      </a:pPr>
                      <a:r>
                        <a:rPr lang="fa-IR" sz="1600" b="1" dirty="0" smtClean="0">
                          <a:solidFill>
                            <a:schemeClr val="tx1"/>
                          </a:solidFill>
                          <a:cs typeface="B Zar" pitchFamily="2" charset="-78"/>
                        </a:rPr>
                        <a:t>طراحي و ساخت وسيله‌اي</a:t>
                      </a:r>
                    </a:p>
                    <a:p>
                      <a:pPr algn="ctr" rtl="1">
                        <a:lnSpc>
                          <a:spcPts val="3500"/>
                        </a:lnSpc>
                      </a:pPr>
                      <a:r>
                        <a:rPr lang="fa-IR" sz="1600" b="1" dirty="0" smtClean="0">
                          <a:solidFill>
                            <a:schemeClr val="tx1"/>
                          </a:solidFill>
                          <a:cs typeface="B Zar" pitchFamily="2" charset="-78"/>
                        </a:rPr>
                        <a:t>مانند نيروسنج (يا هواپيماي كاغذي)</a:t>
                      </a:r>
                      <a:endParaRPr lang="fa-IR" sz="1600" b="0" dirty="0">
                        <a:solidFill>
                          <a:schemeClr val="tx1"/>
                        </a:solidFill>
                        <a:cs typeface="B Zar" pitchFamily="2" charset="-78"/>
                      </a:endParaRPr>
                    </a:p>
                  </a:txBody>
                  <a:tcPr/>
                </a:tc>
                <a:tc>
                  <a:txBody>
                    <a:bodyPr/>
                    <a:lstStyle/>
                    <a:p>
                      <a:pPr rtl="1">
                        <a:lnSpc>
                          <a:spcPts val="3500"/>
                        </a:lnSpc>
                      </a:pPr>
                      <a:r>
                        <a:rPr lang="fa-IR" sz="1600" b="1" dirty="0" smtClean="0">
                          <a:solidFill>
                            <a:schemeClr val="tx1"/>
                          </a:solidFill>
                          <a:cs typeface="B Zar" pitchFamily="2" charset="-78"/>
                        </a:rPr>
                        <a:t>طراحي و ساخت نيروسنج (يا هواپيما) و</a:t>
                      </a:r>
                      <a:r>
                        <a:rPr lang="fa-IR" sz="1600" b="1" baseline="0" dirty="0" smtClean="0">
                          <a:solidFill>
                            <a:schemeClr val="tx1"/>
                          </a:solidFill>
                          <a:cs typeface="B Zar" pitchFamily="2" charset="-78"/>
                        </a:rPr>
                        <a:t> آوردن آن به مدرسه</a:t>
                      </a:r>
                      <a:endParaRPr lang="fa-IR" sz="1600" b="1" dirty="0">
                        <a:solidFill>
                          <a:schemeClr val="tx1"/>
                        </a:solidFill>
                        <a:cs typeface="B Zar" pitchFamily="2" charset="-78"/>
                      </a:endParaRPr>
                    </a:p>
                  </a:txBody>
                  <a:tcPr/>
                </a:tc>
                <a:tc>
                  <a:txBody>
                    <a:bodyPr/>
                    <a:lstStyle/>
                    <a:p>
                      <a:pPr algn="just" rtl="1">
                        <a:lnSpc>
                          <a:spcPts val="3500"/>
                        </a:lnSpc>
                      </a:pPr>
                      <a:r>
                        <a:rPr lang="fa-IR" sz="1600" b="1" dirty="0" smtClean="0">
                          <a:solidFill>
                            <a:schemeClr val="tx1"/>
                          </a:solidFill>
                          <a:cs typeface="B Zar" pitchFamily="2" charset="-78"/>
                        </a:rPr>
                        <a:t>وسيلة ساخته‌شده كار مي‌كند و معايب اولية آن برطرف شده است.</a:t>
                      </a:r>
                      <a:endParaRPr lang="fa-IR" sz="1600" b="1" dirty="0">
                        <a:solidFill>
                          <a:schemeClr val="tx1"/>
                        </a:solidFill>
                        <a:cs typeface="B Zar" pitchFamily="2" charset="-78"/>
                      </a:endParaRPr>
                    </a:p>
                  </a:txBody>
                  <a:tcPr/>
                </a:tc>
                <a:tc>
                  <a:txBody>
                    <a:bodyPr/>
                    <a:lstStyle/>
                    <a:p>
                      <a:pPr algn="just" rtl="1">
                        <a:lnSpc>
                          <a:spcPts val="3500"/>
                        </a:lnSpc>
                      </a:pPr>
                      <a:r>
                        <a:rPr lang="fa-IR" sz="1600" b="1" dirty="0" smtClean="0">
                          <a:solidFill>
                            <a:schemeClr val="tx1"/>
                          </a:solidFill>
                          <a:cs typeface="B Zar" pitchFamily="2" charset="-78"/>
                        </a:rPr>
                        <a:t>در ساخت وسيله، نوآوري‌هايي وجود دارد و از استحكام لازم برخوردار است.</a:t>
                      </a:r>
                      <a:endParaRPr lang="fa-IR" sz="1600" b="1" dirty="0">
                        <a:solidFill>
                          <a:schemeClr val="tx1"/>
                        </a:solidFill>
                        <a:cs typeface="B Zar" pitchFamily="2"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714488"/>
            <a:ext cx="7772400" cy="928694"/>
          </a:xfrm>
        </p:spPr>
        <p:txBody>
          <a:bodyPr>
            <a:noAutofit/>
          </a:bodyPr>
          <a:lstStyle/>
          <a:p>
            <a:pPr algn="ctr" rtl="1">
              <a:lnSpc>
                <a:spcPct val="150000"/>
              </a:lnSpc>
            </a:pPr>
            <a:r>
              <a:rPr lang="fa-IR" sz="6000" b="1" dirty="0" smtClean="0">
                <a:solidFill>
                  <a:schemeClr val="bg1"/>
                </a:solidFill>
                <a:cs typeface="Zar" pitchFamily="2" charset="-78"/>
              </a:rPr>
              <a:t>عنوان </a:t>
            </a:r>
            <a:r>
              <a:rPr lang="en-US" sz="6000" b="1" smtClean="0">
                <a:solidFill>
                  <a:schemeClr val="bg1"/>
                </a:solidFill>
                <a:cs typeface="Zar" pitchFamily="2" charset="-78"/>
              </a:rPr>
              <a:t> </a:t>
            </a:r>
            <a:r>
              <a:rPr lang="fa-IR" sz="6000" b="1" smtClean="0">
                <a:solidFill>
                  <a:schemeClr val="bg1"/>
                </a:solidFill>
                <a:cs typeface="Zar" pitchFamily="2" charset="-78"/>
              </a:rPr>
              <a:t>درس7</a:t>
            </a:r>
            <a:r>
              <a:rPr lang="fa-IR" sz="6000" b="1" dirty="0" smtClean="0">
                <a:solidFill>
                  <a:schemeClr val="bg1"/>
                </a:solidFill>
                <a:cs typeface="Zar" pitchFamily="2" charset="-78"/>
              </a:rPr>
              <a:t>: ورزش و نيرو (2)</a:t>
            </a:r>
            <a:endParaRPr lang="fa-IR" sz="6000" b="1" dirty="0">
              <a:solidFill>
                <a:schemeClr val="bg1"/>
              </a:solidFill>
              <a:cs typeface="Zar" pitchFamily="2" charset="-78"/>
            </a:endParaRPr>
          </a:p>
        </p:txBody>
      </p:sp>
      <p:pic>
        <p:nvPicPr>
          <p:cNvPr id="3" name="Picture 2" descr="IMG_0885.JPG"/>
          <p:cNvPicPr>
            <a:picLocks noChangeAspect="1"/>
          </p:cNvPicPr>
          <p:nvPr/>
        </p:nvPicPr>
        <p:blipFill>
          <a:blip r:embed="rId2" cstate="print"/>
          <a:stretch>
            <a:fillRect/>
          </a:stretch>
        </p:blipFill>
        <p:spPr>
          <a:xfrm>
            <a:off x="2000232" y="3000372"/>
            <a:ext cx="4929190" cy="36968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درس در يك نگاه:</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357158" y="1214422"/>
            <a:ext cx="8429684" cy="5357850"/>
          </a:xfrm>
        </p:spPr>
        <p:txBody>
          <a:bodyPr>
            <a:normAutofit/>
          </a:bodyPr>
          <a:lstStyle/>
          <a:p>
            <a:pPr marL="0" indent="0" algn="just">
              <a:lnSpc>
                <a:spcPct val="200000"/>
              </a:lnSpc>
              <a:buNone/>
            </a:pPr>
            <a:r>
              <a:rPr lang="fa-IR" sz="2400" b="1" dirty="0" smtClean="0">
                <a:solidFill>
                  <a:schemeClr val="accent2">
                    <a:lumMod val="75000"/>
                  </a:schemeClr>
                </a:solidFill>
                <a:cs typeface="2  Zar" pitchFamily="2" charset="-78"/>
              </a:rPr>
              <a:t>در اين درس، دانش‌آموزان با انجام فعاليت‌هاي مشخص گروهي، آزمايش، مشاهدة دقيق، فراخواني تجربه‌هاي شخصي و تحليل و تفسير، به وجود نيروهاي غيرتماسي مانند نيروي الكتريكي، مغناطيسي، گرانشي و وزن‌ پي برده و اندازه‌گيري نيرو برحسب يكاي آن را انجام مي‌دهند و در ادامه با نيروهاي اصطكاك و مقاومت هوا آشنا مي‌شوند و سرانجام با انجام يك آزمايش مشخص به تأثير سرعت هوا در پرواز هواپيما پي برده و با انجام فعاليت «مسابقه با هواپيماي كاغذي»، تأثير نيروهاي مختلف بر هواپيما را متوجه مي‌شوند.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500066"/>
          </a:xfrm>
        </p:spPr>
        <p:txBody>
          <a:bodyPr>
            <a:noAutofit/>
          </a:bodyPr>
          <a:lstStyle/>
          <a:p>
            <a:pPr algn="ctr"/>
            <a:r>
              <a:rPr lang="fa-IR" sz="3600" b="1" dirty="0" smtClean="0">
                <a:solidFill>
                  <a:schemeClr val="bg1"/>
                </a:solidFill>
                <a:cs typeface="Zar" pitchFamily="2" charset="-78"/>
              </a:rPr>
              <a:t>اهداف/ پيامدها درس 7</a:t>
            </a:r>
            <a:endParaRPr lang="fa-IR" sz="3600" b="1" dirty="0">
              <a:solidFill>
                <a:schemeClr val="bg1"/>
              </a:solidFill>
              <a:cs typeface="Zar" pitchFamily="2" charset="-78"/>
            </a:endParaRPr>
          </a:p>
        </p:txBody>
      </p:sp>
      <p:sp>
        <p:nvSpPr>
          <p:cNvPr id="3" name="Content Placeholder 2"/>
          <p:cNvSpPr>
            <a:spLocks noGrp="1"/>
          </p:cNvSpPr>
          <p:nvPr>
            <p:ph sz="quarter" idx="1"/>
          </p:nvPr>
        </p:nvSpPr>
        <p:spPr>
          <a:xfrm>
            <a:off x="857224" y="785794"/>
            <a:ext cx="7786742" cy="5572164"/>
          </a:xfrm>
        </p:spPr>
        <p:txBody>
          <a:bodyPr>
            <a:noAutofit/>
          </a:bodyPr>
          <a:lstStyle/>
          <a:p>
            <a:pPr marL="0" indent="0" algn="just">
              <a:lnSpc>
                <a:spcPct val="200000"/>
              </a:lnSpc>
              <a:buNone/>
            </a:pPr>
            <a:r>
              <a:rPr lang="fa-IR" sz="2400" b="1" dirty="0" smtClean="0">
                <a:solidFill>
                  <a:schemeClr val="accent2">
                    <a:lumMod val="75000"/>
                  </a:schemeClr>
                </a:solidFill>
                <a:cs typeface="B Zar" pitchFamily="2" charset="-78"/>
              </a:rPr>
              <a:t>در پايان اين درس، انتظار مي‌رود دانش‌آموزان بتوانند:</a:t>
            </a:r>
          </a:p>
          <a:p>
            <a:pPr marL="0" indent="0" algn="just">
              <a:lnSpc>
                <a:spcPct val="200000"/>
              </a:lnSpc>
              <a:buNone/>
            </a:pPr>
            <a:r>
              <a:rPr lang="fa-IR" sz="2400" b="1" dirty="0" smtClean="0">
                <a:solidFill>
                  <a:srgbClr val="FFFF00"/>
                </a:solidFill>
                <a:cs typeface="B Zar" pitchFamily="2" charset="-78"/>
              </a:rPr>
              <a:t>سطح-1 </a:t>
            </a:r>
            <a:r>
              <a:rPr lang="fa-IR" sz="2400" b="1" dirty="0" smtClean="0">
                <a:solidFill>
                  <a:schemeClr val="accent2">
                    <a:lumMod val="75000"/>
                  </a:schemeClr>
                </a:solidFill>
                <a:cs typeface="B Zar" pitchFamily="2" charset="-78"/>
              </a:rPr>
              <a:t>در تعداد محدودي مثال، نيروهاي غيرتماسي (الكتريكي، </a:t>
            </a:r>
            <a:r>
              <a:rPr lang="fa-IR" sz="2000" b="1" dirty="0" smtClean="0">
                <a:solidFill>
                  <a:schemeClr val="accent2">
                    <a:lumMod val="75000"/>
                  </a:schemeClr>
                </a:solidFill>
                <a:cs typeface="B Zar" pitchFamily="2" charset="-78"/>
              </a:rPr>
              <a:t>مغناطيسي و گرانشي) و تماسي (اصطكاك و مقاومت هوا) را شناسايي كند</a:t>
            </a:r>
          </a:p>
          <a:p>
            <a:pPr marL="0" indent="0" algn="just">
              <a:lnSpc>
                <a:spcPct val="200000"/>
              </a:lnSpc>
              <a:buNone/>
            </a:pPr>
            <a:r>
              <a:rPr lang="fa-IR" sz="2400" b="1" dirty="0" smtClean="0">
                <a:solidFill>
                  <a:schemeClr val="accent2">
                    <a:lumMod val="75000"/>
                  </a:schemeClr>
                </a:solidFill>
                <a:cs typeface="B Zar" pitchFamily="2" charset="-78"/>
              </a:rPr>
              <a:t>.</a:t>
            </a:r>
            <a:r>
              <a:rPr lang="fa-IR" sz="2400" b="1" dirty="0" smtClean="0">
                <a:solidFill>
                  <a:srgbClr val="FFFF00"/>
                </a:solidFill>
                <a:cs typeface="B Zar" pitchFamily="2" charset="-78"/>
              </a:rPr>
              <a:t>سطح 2-</a:t>
            </a:r>
            <a:r>
              <a:rPr lang="fa-IR" sz="2400" b="1" dirty="0" smtClean="0">
                <a:solidFill>
                  <a:schemeClr val="accent2">
                    <a:lumMod val="75000"/>
                  </a:schemeClr>
                </a:solidFill>
                <a:cs typeface="B Zar" pitchFamily="2" charset="-78"/>
              </a:rPr>
              <a:t> در مثال‌هاي متنوع تري، نيروهاي بارز را شناسايي كرده و تأثير آن بر حركت را بيان كند.</a:t>
            </a:r>
          </a:p>
          <a:p>
            <a:pPr marL="0" indent="0" algn="just">
              <a:lnSpc>
                <a:spcPct val="200000"/>
              </a:lnSpc>
              <a:buNone/>
            </a:pPr>
            <a:r>
              <a:rPr lang="fa-IR" sz="2400" b="1" dirty="0" smtClean="0">
                <a:solidFill>
                  <a:srgbClr val="FFFF00"/>
                </a:solidFill>
                <a:cs typeface="B Zar" pitchFamily="2" charset="-78"/>
              </a:rPr>
              <a:t>سطح 3- </a:t>
            </a:r>
            <a:r>
              <a:rPr lang="fa-IR" sz="2400" b="1" dirty="0" smtClean="0">
                <a:solidFill>
                  <a:schemeClr val="accent2">
                    <a:lumMod val="75000"/>
                  </a:schemeClr>
                </a:solidFill>
                <a:cs typeface="B Zar" pitchFamily="2" charset="-78"/>
              </a:rPr>
              <a:t>در مثال‌هايي مانند هواپيما كه بيش از يك نيرو بر جسم وارد مي‌شود، نيروها را شناسايي كرده و تأثير آنها را بر حركت بيان كند.</a:t>
            </a:r>
          </a:p>
          <a:p>
            <a:pPr marL="0" indent="0" algn="just">
              <a:lnSpc>
                <a:spcPct val="150000"/>
              </a:lnSpc>
              <a:buNone/>
            </a:pPr>
            <a:endParaRPr lang="fa-IR" sz="2000" b="1" dirty="0" smtClean="0">
              <a:solidFill>
                <a:srgbClr val="FF0000"/>
              </a:solidFill>
              <a:cs typeface="B Zar" pitchFamily="2" charset="-78"/>
            </a:endParaRPr>
          </a:p>
          <a:p>
            <a:pPr>
              <a:lnSpc>
                <a:spcPct val="150000"/>
              </a:lnSpc>
              <a:buNone/>
            </a:pPr>
            <a:endParaRPr lang="fa-IR" sz="2000" b="1" dirty="0" smtClean="0">
              <a:solidFill>
                <a:srgbClr val="FF0000"/>
              </a:solidFill>
              <a:cs typeface="B Zar" pitchFamily="2" charset="-78"/>
            </a:endParaRPr>
          </a:p>
          <a:p>
            <a:pPr>
              <a:buNone/>
            </a:pPr>
            <a:endParaRPr lang="fa-IR" sz="2800" dirty="0" smtClean="0">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فهرست حقايق</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642910" y="1142984"/>
            <a:ext cx="8001056" cy="4429156"/>
          </a:xfrm>
        </p:spPr>
        <p:txBody>
          <a:bodyPr>
            <a:noAutofit/>
          </a:bodyPr>
          <a:lstStyle/>
          <a:p>
            <a:pPr marL="0" indent="0" algn="just">
              <a:lnSpc>
                <a:spcPct val="200000"/>
              </a:lnSpc>
              <a:buClr>
                <a:schemeClr val="bg1"/>
              </a:buClr>
              <a:buFont typeface="Wingdings" pitchFamily="2" charset="2"/>
              <a:buChar char="Ø"/>
            </a:pPr>
            <a:r>
              <a:rPr lang="fa-IR" sz="2400" b="1" dirty="0" smtClean="0">
                <a:solidFill>
                  <a:schemeClr val="accent2">
                    <a:lumMod val="75000"/>
                  </a:schemeClr>
                </a:solidFill>
                <a:cs typeface="B Zar" pitchFamily="2" charset="-78"/>
              </a:rPr>
              <a:t> نيروها را مي‌توان به دو دستة تماسي و غيرتماسي تقسيم‌بندي كرد.</a:t>
            </a:r>
          </a:p>
          <a:p>
            <a:pPr marL="0" indent="0" algn="just">
              <a:lnSpc>
                <a:spcPct val="200000"/>
              </a:lnSpc>
              <a:buClr>
                <a:schemeClr val="bg1"/>
              </a:buClr>
              <a:buFont typeface="Wingdings" pitchFamily="2" charset="2"/>
              <a:buChar char="Ø"/>
            </a:pPr>
            <a:r>
              <a:rPr lang="fa-IR" sz="2400" b="1" dirty="0" smtClean="0">
                <a:solidFill>
                  <a:schemeClr val="accent2">
                    <a:lumMod val="75000"/>
                  </a:schemeClr>
                </a:solidFill>
                <a:cs typeface="B Zar" pitchFamily="2" charset="-78"/>
              </a:rPr>
              <a:t> برخي از نيروهاي غيرتماسي عبارتند از: نيروي مغناطيسي، الكتريكي و گرانشي (جاذبه).</a:t>
            </a:r>
          </a:p>
          <a:p>
            <a:pPr marL="0" indent="0" algn="just">
              <a:lnSpc>
                <a:spcPct val="200000"/>
              </a:lnSpc>
              <a:buClr>
                <a:schemeClr val="bg1"/>
              </a:buClr>
              <a:buFont typeface="Wingdings" pitchFamily="2" charset="2"/>
              <a:buChar char="Ø"/>
            </a:pPr>
            <a:r>
              <a:rPr lang="fa-IR" sz="2400" b="1" dirty="0" smtClean="0">
                <a:solidFill>
                  <a:schemeClr val="accent2">
                    <a:lumMod val="75000"/>
                  </a:schemeClr>
                </a:solidFill>
                <a:cs typeface="B Zar" pitchFamily="2" charset="-78"/>
              </a:rPr>
              <a:t> با نيروسنج مي‌توان نيرو را اندازه گرفت.</a:t>
            </a:r>
          </a:p>
          <a:p>
            <a:pPr marL="0" indent="0" algn="just">
              <a:lnSpc>
                <a:spcPct val="200000"/>
              </a:lnSpc>
              <a:buClr>
                <a:schemeClr val="bg1"/>
              </a:buClr>
              <a:buFont typeface="Wingdings" pitchFamily="2" charset="2"/>
              <a:buChar char="Ø"/>
            </a:pPr>
            <a:r>
              <a:rPr lang="fa-IR" sz="2400" b="1" dirty="0" smtClean="0">
                <a:solidFill>
                  <a:schemeClr val="accent2">
                    <a:lumMod val="75000"/>
                  </a:schemeClr>
                </a:solidFill>
                <a:cs typeface="B Zar" pitchFamily="2" charset="-78"/>
              </a:rPr>
              <a:t> نيروهايي مانند نيروي اصطكاك و مقاومت هوا معمولاً در خلاف جهت حركت بر جسم وارد مي‌شوند.</a:t>
            </a:r>
          </a:p>
          <a:p>
            <a:pPr marL="0" indent="0" algn="just">
              <a:lnSpc>
                <a:spcPct val="200000"/>
              </a:lnSpc>
              <a:buClr>
                <a:schemeClr val="bg1"/>
              </a:buClr>
              <a:buFont typeface="Wingdings" pitchFamily="2" charset="2"/>
              <a:buChar char="Ø"/>
            </a:pPr>
            <a:r>
              <a:rPr lang="fa-IR" sz="2400" b="1" dirty="0" smtClean="0">
                <a:solidFill>
                  <a:schemeClr val="accent2">
                    <a:lumMod val="75000"/>
                  </a:schemeClr>
                </a:solidFill>
                <a:cs typeface="B Zar" pitchFamily="2" charset="-78"/>
              </a:rPr>
              <a:t> پرواز در شرايط خاص اتفاق مي‌افتد.</a:t>
            </a:r>
          </a:p>
          <a:p>
            <a:pPr>
              <a:buNone/>
            </a:pPr>
            <a:endParaRPr lang="fa-IR" sz="2800" dirty="0" smtClean="0">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مواد و وسايل آموزشي</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857224" y="1500174"/>
            <a:ext cx="7786742" cy="2000264"/>
          </a:xfrm>
        </p:spPr>
        <p:txBody>
          <a:bodyPr>
            <a:noAutofit/>
          </a:bodyPr>
          <a:lstStyle/>
          <a:p>
            <a:pPr marL="0" indent="0" algn="ctr">
              <a:lnSpc>
                <a:spcPct val="200000"/>
              </a:lnSpc>
              <a:buNone/>
            </a:pPr>
            <a:r>
              <a:rPr lang="fa-IR" sz="3200" b="1" dirty="0" smtClean="0">
                <a:solidFill>
                  <a:schemeClr val="accent2">
                    <a:lumMod val="75000"/>
                  </a:schemeClr>
                </a:solidFill>
                <a:cs typeface="B Zar" pitchFamily="2" charset="-78"/>
              </a:rPr>
              <a:t>تعدادي آهنربا – تعدادي مداد استوانه اي-ماشين پلاستيكي چرخ‌دار – ميله‌هاي پلاستيكي – شانة پلاستيكي – توپ – فنر – خط‌كش –چند قطعه چوب هم‌اندازه با خط‌كش – ترازوي خانگي – تختة صاف 40 سانتي‌متر و بزرگتر – بادكنك – كاغذ – نيروسنج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8" presetClass="entr" presetSubtype="12" fill="hold" grpId="0" nodeType="afterEffect">
                                  <p:stCondLst>
                                    <p:cond delay="0"/>
                                  </p:stCondLst>
                                  <p:iterate type="wd">
                                    <p:tmPct val="1000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downLeft)">
                                      <p:cBhvr>
                                        <p:cTn id="11"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نكات آموزشي و فعاليت‌هاي پيشنهادي</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642910" y="1142984"/>
            <a:ext cx="8001056" cy="5072098"/>
          </a:xfrm>
        </p:spPr>
        <p:txBody>
          <a:bodyPr>
            <a:noAutofit/>
          </a:bodyPr>
          <a:lstStyle/>
          <a:p>
            <a:pPr marL="0" indent="0" algn="just">
              <a:lnSpc>
                <a:spcPct val="150000"/>
              </a:lnSpc>
              <a:buNone/>
            </a:pPr>
            <a:r>
              <a:rPr lang="fa-IR" sz="2000" b="1" dirty="0" smtClean="0">
                <a:solidFill>
                  <a:schemeClr val="accent2">
                    <a:lumMod val="75000"/>
                  </a:schemeClr>
                </a:solidFill>
                <a:cs typeface="B Zar" pitchFamily="2" charset="-78"/>
              </a:rPr>
              <a:t>1- اين درس به گونه‌اي طراحي شده است تا در بيشتر موارد، دانش‌آموزان با انجام فعاليت‌ها و آزمايش، درگير مفهوم شده و با هدايت و راهنمايي شما و تحليل و تفسير مشاهده‌هاي خود، مفهوم را توليد كنند.</a:t>
            </a:r>
          </a:p>
          <a:p>
            <a:pPr marL="0" indent="0" algn="just">
              <a:lnSpc>
                <a:spcPct val="150000"/>
              </a:lnSpc>
              <a:buNone/>
            </a:pPr>
            <a:r>
              <a:rPr lang="fa-IR" sz="2000" b="1" dirty="0" smtClean="0">
                <a:solidFill>
                  <a:schemeClr val="accent2">
                    <a:lumMod val="75000"/>
                  </a:schemeClr>
                </a:solidFill>
                <a:cs typeface="B Zar" pitchFamily="2" charset="-78"/>
              </a:rPr>
              <a:t>2- دانش‌آموزان در درس كار و فناوري با نرم‌افزارهاي </a:t>
            </a:r>
            <a:r>
              <a:rPr lang="en-US" sz="2000" b="1" dirty="0" smtClean="0">
                <a:solidFill>
                  <a:schemeClr val="accent2">
                    <a:lumMod val="75000"/>
                  </a:schemeClr>
                </a:solidFill>
                <a:cs typeface="B Zar" pitchFamily="2" charset="-78"/>
              </a:rPr>
              <a:t>Word</a:t>
            </a:r>
            <a:r>
              <a:rPr lang="fa-IR" sz="2000" b="1" dirty="0" smtClean="0">
                <a:solidFill>
                  <a:schemeClr val="accent2">
                    <a:lumMod val="75000"/>
                  </a:schemeClr>
                </a:solidFill>
                <a:cs typeface="B Zar" pitchFamily="2" charset="-78"/>
              </a:rPr>
              <a:t> و </a:t>
            </a:r>
            <a:r>
              <a:rPr lang="en-US" sz="2000" b="1" dirty="0" smtClean="0">
                <a:solidFill>
                  <a:schemeClr val="accent2">
                    <a:lumMod val="75000"/>
                  </a:schemeClr>
                </a:solidFill>
                <a:cs typeface="B Zar" pitchFamily="2" charset="-78"/>
              </a:rPr>
              <a:t>Powerpoint</a:t>
            </a:r>
            <a:r>
              <a:rPr lang="fa-IR" sz="2000" b="1" dirty="0" smtClean="0">
                <a:solidFill>
                  <a:schemeClr val="accent2">
                    <a:lumMod val="75000"/>
                  </a:schemeClr>
                </a:solidFill>
                <a:cs typeface="B Zar" pitchFamily="2" charset="-78"/>
              </a:rPr>
              <a:t> آشنا شده‌اند. بهتر است گزارش برخي از تحقيق‌ها را به‌صورت </a:t>
            </a:r>
            <a:r>
              <a:rPr lang="en-US" sz="2000" b="1" dirty="0" smtClean="0">
                <a:solidFill>
                  <a:schemeClr val="accent2">
                    <a:lumMod val="75000"/>
                  </a:schemeClr>
                </a:solidFill>
                <a:cs typeface="B Zar" pitchFamily="2" charset="-78"/>
              </a:rPr>
              <a:t>Powerpoint</a:t>
            </a:r>
            <a:r>
              <a:rPr lang="fa-IR" sz="2000" b="1" dirty="0" smtClean="0">
                <a:solidFill>
                  <a:schemeClr val="accent2">
                    <a:lumMod val="75000"/>
                  </a:schemeClr>
                </a:solidFill>
                <a:cs typeface="B Zar" pitchFamily="2" charset="-78"/>
              </a:rPr>
              <a:t> و يا </a:t>
            </a:r>
            <a:r>
              <a:rPr lang="en-US" sz="2000" b="1" dirty="0" smtClean="0">
                <a:solidFill>
                  <a:schemeClr val="accent2">
                    <a:lumMod val="75000"/>
                  </a:schemeClr>
                </a:solidFill>
                <a:cs typeface="B Zar" pitchFamily="2" charset="-78"/>
              </a:rPr>
              <a:t>Word</a:t>
            </a:r>
            <a:r>
              <a:rPr lang="fa-IR" sz="2000" b="1" dirty="0" smtClean="0">
                <a:solidFill>
                  <a:schemeClr val="accent2">
                    <a:lumMod val="75000"/>
                  </a:schemeClr>
                </a:solidFill>
                <a:cs typeface="B Zar" pitchFamily="2" charset="-78"/>
              </a:rPr>
              <a:t> ارائه نمايند.</a:t>
            </a:r>
          </a:p>
          <a:p>
            <a:pPr marL="0" indent="0" algn="just">
              <a:lnSpc>
                <a:spcPct val="150000"/>
              </a:lnSpc>
              <a:buNone/>
            </a:pPr>
            <a:r>
              <a:rPr lang="fa-IR" sz="2000" b="1" dirty="0" smtClean="0">
                <a:solidFill>
                  <a:schemeClr val="accent2">
                    <a:lumMod val="75000"/>
                  </a:schemeClr>
                </a:solidFill>
                <a:cs typeface="B Zar" pitchFamily="2" charset="-78"/>
              </a:rPr>
              <a:t>3- در آزمايش كنيد (1)، مي‌توان از ماشين‌هاي اسباب‌بازي ساده كه داراي 4 چرخ هستند، استفاده كرد. يعني يك آهنربا را روي اسباب بازي قرار داد و آهنرباي ديگر را به آن نزديك كرد. توجه داريم اگر قطب همنام را به هم نزديك كنيم رانش يا هُل دادن و اگر قطب غيرهمنام را نزديك كنيم، كشيدن و يا جذب اتفاق مي‌افتد.</a:t>
            </a:r>
            <a:endParaRPr lang="fa-IR" sz="1800" b="1" dirty="0" smtClean="0">
              <a:solidFill>
                <a:srgbClr val="FF0000"/>
              </a:solidFill>
              <a:cs typeface="B Zar" pitchFamily="2" charset="-78"/>
            </a:endParaRPr>
          </a:p>
          <a:p>
            <a:pPr>
              <a:lnSpc>
                <a:spcPct val="150000"/>
              </a:lnSpc>
              <a:buNone/>
            </a:pPr>
            <a:endParaRPr lang="fa-IR" sz="1800" b="1" dirty="0" smtClean="0">
              <a:solidFill>
                <a:srgbClr val="FF0000"/>
              </a:solidFill>
              <a:cs typeface="B Zar" pitchFamily="2" charset="-78"/>
            </a:endParaRPr>
          </a:p>
          <a:p>
            <a:pPr>
              <a:buNone/>
            </a:pPr>
            <a:endParaRPr lang="fa-IR" dirty="0" smtClean="0">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642918"/>
            <a:ext cx="8001056" cy="6000792"/>
          </a:xfrm>
        </p:spPr>
        <p:txBody>
          <a:bodyPr>
            <a:noAutofit/>
          </a:bodyPr>
          <a:lstStyle/>
          <a:p>
            <a:pPr marL="0" indent="0" algn="just">
              <a:lnSpc>
                <a:spcPts val="3000"/>
              </a:lnSpc>
              <a:buNone/>
            </a:pPr>
            <a:r>
              <a:rPr lang="fa-IR" sz="2000" b="1" dirty="0" smtClean="0">
                <a:solidFill>
                  <a:schemeClr val="accent2">
                    <a:lumMod val="75000"/>
                  </a:schemeClr>
                </a:solidFill>
                <a:cs typeface="2  Zar" pitchFamily="2" charset="-78"/>
              </a:rPr>
              <a:t>4- شايد اصطلاح دقيق نيروي گرانشي براي بچه سخت باشد. در اين صورت مي‌توان از اصطلاح نيروي جاذبة زمين استفاده كرد.</a:t>
            </a:r>
          </a:p>
          <a:p>
            <a:pPr marL="0" indent="0" algn="just">
              <a:lnSpc>
                <a:spcPts val="3000"/>
              </a:lnSpc>
              <a:buNone/>
            </a:pPr>
            <a:r>
              <a:rPr lang="fa-IR" sz="2000" b="1" dirty="0" smtClean="0">
                <a:solidFill>
                  <a:schemeClr val="accent2">
                    <a:lumMod val="75000"/>
                  </a:schemeClr>
                </a:solidFill>
                <a:cs typeface="2  Zar" pitchFamily="2" charset="-78"/>
              </a:rPr>
              <a:t>5- در ايستگاه فكر (1) هدف پرواز تخيل علمي دانش‌آموزان است و قرار است دانش‌آموزان در نبود نيروي جاذبه، به حركت توپ فكر كنند.</a:t>
            </a:r>
          </a:p>
          <a:p>
            <a:pPr marL="0" indent="0" algn="just">
              <a:lnSpc>
                <a:spcPts val="3000"/>
              </a:lnSpc>
              <a:buNone/>
            </a:pPr>
            <a:r>
              <a:rPr lang="fa-IR" sz="2000" b="1" dirty="0" smtClean="0">
                <a:solidFill>
                  <a:schemeClr val="accent2">
                    <a:lumMod val="75000"/>
                  </a:schemeClr>
                </a:solidFill>
                <a:cs typeface="2  Zar" pitchFamily="2" charset="-78"/>
              </a:rPr>
              <a:t>6- وقتي يك كميت جديد معرفي مي‌شود در آموزش آن بايد تلاش كنيم تا حسي از مقدار آن كميت در دانش‌آموز ايجاد شود. در مورد اندازة نيرو كه با يكاي نيوتن بيان مي‌شود نيز بايد چنين كاري صورت گيرد تا تخمين درستي از نيرو در ذهن دانش‌آموزان نقش گيرد.</a:t>
            </a:r>
          </a:p>
          <a:p>
            <a:pPr marL="0" indent="0" algn="just">
              <a:lnSpc>
                <a:spcPts val="3000"/>
              </a:lnSpc>
              <a:buNone/>
            </a:pPr>
            <a:r>
              <a:rPr lang="fa-IR" sz="2000" b="1" dirty="0" smtClean="0">
                <a:solidFill>
                  <a:schemeClr val="accent2">
                    <a:lumMod val="75000"/>
                  </a:schemeClr>
                </a:solidFill>
                <a:cs typeface="2  Zar" pitchFamily="2" charset="-78"/>
              </a:rPr>
              <a:t>7- در فعاليت 8: مي‌توان به‌جاي بادكنك‌ها از دو نوار باريك بلند كاغذي استفاده كرد و آنها را از خط‌كش آويزان كرده و به وسط آنها فوت كرد.</a:t>
            </a:r>
          </a:p>
          <a:p>
            <a:pPr marL="0" indent="0" algn="just">
              <a:lnSpc>
                <a:spcPts val="3000"/>
              </a:lnSpc>
              <a:buNone/>
            </a:pPr>
            <a:r>
              <a:rPr lang="fa-IR" sz="2000" b="1" dirty="0" smtClean="0">
                <a:solidFill>
                  <a:schemeClr val="accent2">
                    <a:lumMod val="75000"/>
                  </a:schemeClr>
                </a:solidFill>
                <a:cs typeface="2  Zar" pitchFamily="2" charset="-78"/>
              </a:rPr>
              <a:t>8- ايستگاه فكر (3): در روزهاي طوفاني، هوا با سرعت زياد از بالاي سقف عبور مي‌كند، در نتيجه فشار هوا در بالاي سقف كم شده و فشار هواي داخل ساختمان سبب نيروي</a:t>
            </a:r>
            <a:br>
              <a:rPr lang="fa-IR" sz="2000" b="1" dirty="0" smtClean="0">
                <a:solidFill>
                  <a:schemeClr val="accent2">
                    <a:lumMod val="75000"/>
                  </a:schemeClr>
                </a:solidFill>
                <a:cs typeface="2  Zar" pitchFamily="2" charset="-78"/>
              </a:rPr>
            </a:br>
            <a:r>
              <a:rPr lang="fa-IR" sz="2000" b="1" dirty="0" smtClean="0">
                <a:solidFill>
                  <a:schemeClr val="accent2">
                    <a:lumMod val="75000"/>
                  </a:schemeClr>
                </a:solidFill>
                <a:cs typeface="2  Zar" pitchFamily="2" charset="-78"/>
              </a:rPr>
              <a:t> رو به بالايي به سقف مي‌شود  و اگر سقف از استحكام لازم برخوردار نباشد، ممكن است كنده شود.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2910" y="500042"/>
            <a:ext cx="8001056" cy="6000792"/>
          </a:xfrm>
        </p:spPr>
        <p:txBody>
          <a:bodyPr>
            <a:noAutofit/>
          </a:bodyPr>
          <a:lstStyle/>
          <a:p>
            <a:pPr marL="0" indent="0" algn="just">
              <a:lnSpc>
                <a:spcPts val="4500"/>
              </a:lnSpc>
              <a:buNone/>
            </a:pPr>
            <a:r>
              <a:rPr lang="fa-IR" sz="2400" b="1" dirty="0" smtClean="0">
                <a:solidFill>
                  <a:schemeClr val="accent2">
                    <a:lumMod val="75000"/>
                  </a:schemeClr>
                </a:solidFill>
                <a:cs typeface="2  Zar" pitchFamily="2" charset="-78"/>
              </a:rPr>
              <a:t>9- فعاليت 10: در صورت وجود تمكن مالي مناسب مي‌توانيم از دانش‌آموزان بخواهيم كه هواپيماهاي كاغذي كه ماكت آنها آماده است را تهيه و به مدرسه آورده و آنها را كامل نموده و در مسابقه شركت نمايند.</a:t>
            </a:r>
          </a:p>
          <a:p>
            <a:pPr marL="0" indent="0" algn="just">
              <a:lnSpc>
                <a:spcPts val="4500"/>
              </a:lnSpc>
              <a:buNone/>
            </a:pPr>
            <a:r>
              <a:rPr lang="fa-IR" sz="2400" b="1" dirty="0" smtClean="0">
                <a:solidFill>
                  <a:schemeClr val="accent2">
                    <a:lumMod val="75000"/>
                  </a:schemeClr>
                </a:solidFill>
                <a:cs typeface="2  Zar" pitchFamily="2" charset="-78"/>
              </a:rPr>
              <a:t>فعاليت‌هاي پيشنهادي: تحقيق كنيد كه سالانه كدام يك از وسايل منزل و يا خانه نياز به روغن‌كاري دارند، ليستي تهيه نماييد و توضيح دهيد كدام قسمت در هر وسيله بايد روغن‌كاري شود. (مثلاً لولاهاي در‌ها و پنجره‌ها) و اگر اين عمل انجام نشود، چه مشكلاتي به وجود خواهد آمد؟</a:t>
            </a:r>
          </a:p>
          <a:p>
            <a:pPr marL="0" indent="0" algn="just">
              <a:lnSpc>
                <a:spcPts val="4500"/>
              </a:lnSpc>
              <a:buNone/>
            </a:pPr>
            <a:endParaRPr lang="fa-IR" sz="2400" b="1" dirty="0" smtClean="0">
              <a:solidFill>
                <a:schemeClr val="accent2">
                  <a:lumMod val="75000"/>
                </a:schemeClr>
              </a:solidFill>
              <a:cs typeface="2  Zar" pitchFamily="2" charset="-78"/>
            </a:endParaRPr>
          </a:p>
          <a:p>
            <a:pPr marL="0" indent="0" algn="just">
              <a:lnSpc>
                <a:spcPts val="4500"/>
              </a:lnSpc>
              <a:buNone/>
            </a:pPr>
            <a:endParaRPr lang="fa-IR" sz="2400" b="1" dirty="0" smtClean="0">
              <a:solidFill>
                <a:schemeClr val="accent2">
                  <a:lumMod val="75000"/>
                </a:schemeClr>
              </a:solidFill>
              <a:cs typeface="2  Zar" pitchFamily="2" charset="-78"/>
            </a:endParaRPr>
          </a:p>
          <a:p>
            <a:pPr marL="0" indent="0" algn="just">
              <a:lnSpc>
                <a:spcPct val="150000"/>
              </a:lnSpc>
              <a:buNone/>
            </a:pPr>
            <a:endParaRPr lang="fa-IR" sz="2400" b="1" dirty="0" smtClean="0">
              <a:solidFill>
                <a:schemeClr val="accent2">
                  <a:lumMod val="75000"/>
                </a:schemeClr>
              </a:solidFill>
              <a:cs typeface="2  Zar" pitchFamily="2" charset="-78"/>
            </a:endParaRPr>
          </a:p>
          <a:p>
            <a:pPr marL="0" indent="0" algn="just">
              <a:lnSpc>
                <a:spcPct val="150000"/>
              </a:lnSpc>
              <a:buNone/>
            </a:pPr>
            <a:endParaRPr lang="fa-IR" sz="2400" b="1" dirty="0" smtClean="0">
              <a:solidFill>
                <a:schemeClr val="accent2">
                  <a:lumMod val="75000"/>
                </a:schemeClr>
              </a:solidFill>
              <a:cs typeface="2  Zar" pitchFamily="2" charset="-78"/>
            </a:endParaRPr>
          </a:p>
          <a:p>
            <a:pPr marL="0" indent="0" algn="just">
              <a:lnSpc>
                <a:spcPct val="150000"/>
              </a:lnSpc>
              <a:buNone/>
            </a:pPr>
            <a:endParaRPr lang="fa-IR" sz="2000" b="1" dirty="0" smtClean="0">
              <a:solidFill>
                <a:srgbClr val="FF0000"/>
              </a:solidFill>
              <a:cs typeface="2  Zar" pitchFamily="2" charset="-78"/>
            </a:endParaRPr>
          </a:p>
          <a:p>
            <a:pPr>
              <a:lnSpc>
                <a:spcPct val="150000"/>
              </a:lnSpc>
              <a:buNone/>
            </a:pPr>
            <a:endParaRPr lang="fa-IR" sz="2000" b="1" dirty="0" smtClean="0">
              <a:solidFill>
                <a:srgbClr val="FF0000"/>
              </a:solidFill>
              <a:cs typeface="2  Zar" pitchFamily="2" charset="-78"/>
            </a:endParaRPr>
          </a:p>
          <a:p>
            <a:pPr>
              <a:buNone/>
            </a:pPr>
            <a:endParaRPr lang="fa-IR" sz="2800" dirty="0" smtClean="0">
              <a:cs typeface="2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هفتم-ورزش ونیروی(2)(مناسب برای مطالعه آموزگاران)</Template>
  <TotalTime>0</TotalTime>
  <Words>863</Words>
  <Application>Microsoft Office PowerPoint</Application>
  <PresentationFormat>On-screen Show (4:3)</PresentationFormat>
  <Paragraphs>48</Paragraphs>
  <Slides>10</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10</vt:i4>
      </vt:variant>
    </vt:vector>
  </HeadingPairs>
  <TitlesOfParts>
    <vt:vector size="24" baseType="lpstr">
      <vt:lpstr>2  Zar</vt:lpstr>
      <vt:lpstr>Arial</vt:lpstr>
      <vt:lpstr>B Zar</vt:lpstr>
      <vt:lpstr>Calibri</vt:lpstr>
      <vt:lpstr>Franklin Gothic Book</vt:lpstr>
      <vt:lpstr>IranNastaliq</vt:lpstr>
      <vt:lpstr>Jadid</vt:lpstr>
      <vt:lpstr>Perpetua</vt:lpstr>
      <vt:lpstr>Tahoma</vt:lpstr>
      <vt:lpstr>Times New Roman</vt:lpstr>
      <vt:lpstr>Wingdings</vt:lpstr>
      <vt:lpstr>Wingdings 2</vt:lpstr>
      <vt:lpstr>Zar</vt:lpstr>
      <vt:lpstr>Equity</vt:lpstr>
      <vt:lpstr>PowerPoint Presentation</vt:lpstr>
      <vt:lpstr>عنوان  درس7: ورزش و نيرو (2)</vt:lpstr>
      <vt:lpstr>درس در يك نگاه:</vt:lpstr>
      <vt:lpstr>اهداف/ پيامدها درس 7</vt:lpstr>
      <vt:lpstr>فهرست حقايق</vt:lpstr>
      <vt:lpstr>مواد و وسايل آموزشي</vt:lpstr>
      <vt:lpstr>نكات آموزشي و فعاليت‌هاي پيشنهادي</vt:lpstr>
      <vt:lpstr>PowerPoint Presentation</vt:lpstr>
      <vt:lpstr>PowerPoint Presentation</vt:lpstr>
      <vt:lpstr>جدول ارزشيابي ملاك‌ها و سطوح عملكرد</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2022-02-04T07:33:15Z</dcterms:created>
  <dcterms:modified xsi:type="dcterms:W3CDTF">2022-02-04T07:33:33Z</dcterms:modified>
</cp:coreProperties>
</file>