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1"/>
  </p:notesMasterIdLst>
  <p:sldIdLst>
    <p:sldId id="256" r:id="rId2"/>
    <p:sldId id="257" r:id="rId3"/>
    <p:sldId id="258" r:id="rId4"/>
    <p:sldId id="259" r:id="rId5"/>
    <p:sldId id="260" r:id="rId6"/>
    <p:sldId id="261" r:id="rId7"/>
    <p:sldId id="262" r:id="rId8"/>
    <p:sldId id="263" r:id="rId9"/>
    <p:sldId id="265"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99" autoAdjust="0"/>
    <p:restoredTop sz="94660"/>
  </p:normalViewPr>
  <p:slideViewPr>
    <p:cSldViewPr>
      <p:cViewPr>
        <p:scale>
          <a:sx n="76" d="100"/>
          <a:sy n="76" d="100"/>
        </p:scale>
        <p:origin x="-1182"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670590F-45C3-4D07-B090-D716130DD590}" type="datetimeFigureOut">
              <a:rPr lang="en-US" smtClean="0"/>
              <a:pPr/>
              <a:t>12/16/2013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1F44455-9054-45AB-BD19-2AE3DCC14895}" type="slidenum">
              <a:rPr lang="en-US" smtClean="0"/>
              <a:pPr/>
              <a:t>‹#›</a:t>
            </a:fld>
            <a:endParaRPr lang="en-US"/>
          </a:p>
        </p:txBody>
      </p:sp>
    </p:spTree>
    <p:extLst>
      <p:ext uri="{BB962C8B-B14F-4D97-AF65-F5344CB8AC3E}">
        <p14:creationId xmlns:p14="http://schemas.microsoft.com/office/powerpoint/2010/main" val="25293877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1D8BD707-D9CF-40AE-B4C6-C98DA3205C09}" type="datetimeFigureOut">
              <a:rPr lang="en-US" smtClean="0"/>
              <a:pPr/>
              <a:t>12/16/2013</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B6F15528-21DE-4FAA-801E-634DDDAF4B2B}"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1D8BD707-D9CF-40AE-B4C6-C98DA3205C09}" type="datetimeFigureOut">
              <a:rPr lang="en-US" smtClean="0"/>
              <a:pPr/>
              <a:t>12/16/2013</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B6F15528-21DE-4FAA-801E-634DDDAF4B2B}"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685800"/>
            <a:ext cx="8229600" cy="1828800"/>
          </a:xfrm>
        </p:spPr>
        <p:txBody>
          <a:bodyPr>
            <a:normAutofit/>
          </a:bodyPr>
          <a:lstStyle/>
          <a:p>
            <a:r>
              <a:rPr lang="fa-IR" sz="3600" dirty="0" smtClean="0"/>
              <a:t>بسم الله الرحمن الرحیم</a:t>
            </a:r>
            <a:endParaRPr lang="en-US" sz="3600" dirty="0"/>
          </a:p>
        </p:txBody>
      </p:sp>
      <p:sp>
        <p:nvSpPr>
          <p:cNvPr id="3" name="Subtitle 2"/>
          <p:cNvSpPr>
            <a:spLocks noGrp="1"/>
          </p:cNvSpPr>
          <p:nvPr>
            <p:ph type="subTitle" idx="1"/>
          </p:nvPr>
        </p:nvSpPr>
        <p:spPr>
          <a:xfrm>
            <a:off x="1371600" y="2667000"/>
            <a:ext cx="6400800" cy="3297702"/>
          </a:xfrm>
        </p:spPr>
        <p:txBody>
          <a:bodyPr>
            <a:normAutofit fontScale="47500" lnSpcReduction="20000"/>
          </a:bodyPr>
          <a:lstStyle/>
          <a:p>
            <a:r>
              <a:rPr lang="fa-IR" sz="3600" b="1" dirty="0" smtClean="0"/>
              <a:t>موضوع   : نکته های تیزهوشانی برای ریاضیات ششم           </a:t>
            </a:r>
            <a:endParaRPr lang="en-US" sz="3600" b="1" dirty="0" smtClean="0"/>
          </a:p>
          <a:p>
            <a:r>
              <a:rPr lang="fa-IR" sz="3600" b="1" dirty="0" smtClean="0"/>
              <a:t> </a:t>
            </a:r>
          </a:p>
          <a:p>
            <a:r>
              <a:rPr lang="fa-IR" sz="3600" b="1" dirty="0" smtClean="0"/>
              <a:t>        تهیه کنندگان : </a:t>
            </a:r>
            <a:r>
              <a:rPr lang="fa-IR" sz="3600" b="1" dirty="0" smtClean="0">
                <a:solidFill>
                  <a:schemeClr val="accent2">
                    <a:lumMod val="40000"/>
                    <a:lumOff val="60000"/>
                  </a:schemeClr>
                </a:solidFill>
              </a:rPr>
              <a:t>علی محمد دفتری ،  علی ملکیان ،آترین آشنایی  </a:t>
            </a:r>
            <a:r>
              <a:rPr lang="fa-IR" sz="2900" b="1" dirty="0" smtClean="0">
                <a:solidFill>
                  <a:schemeClr val="accent2">
                    <a:lumMod val="40000"/>
                    <a:lumOff val="60000"/>
                  </a:schemeClr>
                </a:solidFill>
              </a:rPr>
              <a:t>                                   </a:t>
            </a:r>
            <a:r>
              <a:rPr lang="en-US" sz="2900" b="1" dirty="0" smtClean="0">
                <a:solidFill>
                  <a:schemeClr val="accent2">
                    <a:lumMod val="40000"/>
                    <a:lumOff val="60000"/>
                  </a:schemeClr>
                </a:solidFill>
              </a:rPr>
              <a:t>         </a:t>
            </a:r>
            <a:r>
              <a:rPr lang="fa-IR" sz="3600" dirty="0" smtClean="0">
                <a:cs typeface="B Nazanin" pitchFamily="2" charset="-78"/>
              </a:rPr>
              <a:t>امام حسین (ع)می فرمایند:  </a:t>
            </a:r>
          </a:p>
          <a:p>
            <a:endParaRPr lang="fa-IR" sz="3600" dirty="0" smtClean="0">
              <a:cs typeface="B Nazanin" pitchFamily="2" charset="-78"/>
            </a:endParaRPr>
          </a:p>
          <a:p>
            <a:r>
              <a:rPr lang="fa-IR" sz="3600" dirty="0" smtClean="0">
                <a:solidFill>
                  <a:schemeClr val="accent3"/>
                </a:solidFill>
                <a:cs typeface="B Nazanin" pitchFamily="2" charset="-78"/>
              </a:rPr>
              <a:t>بترسیدازظلم کردن به کسی که یاوری جزخداوند عزوجل ندارد.</a:t>
            </a:r>
            <a:r>
              <a:rPr lang="fa-IR" sz="3600" dirty="0" smtClean="0"/>
              <a:t> </a:t>
            </a:r>
            <a:endParaRPr lang="en-US" sz="3600" dirty="0" smtClean="0"/>
          </a:p>
          <a:p>
            <a:endParaRPr lang="en-US" sz="3600" dirty="0" smtClean="0">
              <a:solidFill>
                <a:srgbClr val="FF0000"/>
              </a:solidFill>
            </a:endParaRPr>
          </a:p>
          <a:p>
            <a:r>
              <a:rPr lang="fa-IR" sz="3600" dirty="0" smtClean="0">
                <a:solidFill>
                  <a:schemeClr val="accent6">
                    <a:lumMod val="60000"/>
                    <a:lumOff val="40000"/>
                  </a:schemeClr>
                </a:solidFill>
              </a:rPr>
              <a:t>گروه</a:t>
            </a:r>
            <a:endParaRPr lang="en-US" sz="3600" dirty="0" smtClean="0">
              <a:solidFill>
                <a:schemeClr val="accent6">
                  <a:lumMod val="60000"/>
                  <a:lumOff val="40000"/>
                </a:schemeClr>
              </a:solidFill>
            </a:endParaRPr>
          </a:p>
          <a:p>
            <a:r>
              <a:rPr lang="fa-IR" sz="3800" b="1" dirty="0" smtClean="0">
                <a:solidFill>
                  <a:schemeClr val="accent6">
                    <a:lumMod val="75000"/>
                  </a:schemeClr>
                </a:solidFill>
              </a:rPr>
              <a:t>پژوهشگران کوچک</a:t>
            </a:r>
            <a:r>
              <a:rPr lang="fa-IR" sz="3600" dirty="0" smtClean="0">
                <a:solidFill>
                  <a:srgbClr val="FF0000"/>
                </a:solidFill>
              </a:rPr>
              <a:t>.</a:t>
            </a:r>
            <a:endParaRPr lang="fa-IR" sz="4600" dirty="0" smtClean="0">
              <a:solidFill>
                <a:srgbClr val="FF0000"/>
              </a:solidFill>
            </a:endParaRPr>
          </a:p>
          <a:p>
            <a:r>
              <a:rPr lang="fa-IR" sz="4600" dirty="0" smtClean="0">
                <a:solidFill>
                  <a:schemeClr val="accent3">
                    <a:lumMod val="60000"/>
                    <a:lumOff val="40000"/>
                  </a:schemeClr>
                </a:solidFill>
              </a:rPr>
              <a:t>کلاس:ششم  دبستان غیر دولتی حکیم نظامی</a:t>
            </a:r>
          </a:p>
          <a:p>
            <a:r>
              <a:rPr lang="fa-IR" sz="4600" dirty="0" smtClean="0">
                <a:solidFill>
                  <a:schemeClr val="accent3">
                    <a:lumMod val="60000"/>
                    <a:lumOff val="40000"/>
                  </a:schemeClr>
                </a:solidFill>
              </a:rPr>
              <a:t>زیر نظر: خانم عطر</a:t>
            </a:r>
            <a:r>
              <a:rPr lang="fa-IR" sz="3600" dirty="0" smtClean="0">
                <a:solidFill>
                  <a:schemeClr val="accent3">
                    <a:lumMod val="60000"/>
                    <a:lumOff val="40000"/>
                  </a:schemeClr>
                </a:solidFill>
              </a:rPr>
              <a:t>ی</a:t>
            </a:r>
            <a:r>
              <a:rPr lang="en-US" sz="3600" dirty="0" smtClean="0">
                <a:solidFill>
                  <a:srgbClr val="FF0000"/>
                </a:solidFill>
              </a:rPr>
              <a:t>                                                                                                       </a:t>
            </a:r>
            <a:endParaRPr lang="en-US" sz="3600" dirty="0">
              <a:solidFill>
                <a:srgbClr val="FF0000"/>
              </a:solidFill>
            </a:endParaRPr>
          </a:p>
        </p:txBody>
      </p:sp>
      <p:pic>
        <p:nvPicPr>
          <p:cNvPr id="1026" name="Picture 2" descr="H:\imagesCAHZSSNV.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152401"/>
            <a:ext cx="5029200" cy="1676400"/>
          </a:xfrm>
          <a:prstGeom prst="rect">
            <a:avLst/>
          </a:prstGeom>
          <a:noFill/>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667000" y="5029200"/>
            <a:ext cx="228600"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37969362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 calcmode="lin" valueType="num">
                                      <p:cBhvr additive="base">
                                        <p:cTn id="31"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 calcmode="lin" valueType="num">
                                      <p:cBhvr additive="base">
                                        <p:cTn id="37"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8" end="8"/>
                                            </p:txEl>
                                          </p:spTgt>
                                        </p:tgtEl>
                                        <p:attrNameLst>
                                          <p:attrName>style.visibility</p:attrName>
                                        </p:attrNameLst>
                                      </p:cBhvr>
                                      <p:to>
                                        <p:strVal val="visible"/>
                                      </p:to>
                                    </p:set>
                                    <p:anim calcmode="lin" valueType="num">
                                      <p:cBhvr additive="base">
                                        <p:cTn id="43"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9" end="9"/>
                                            </p:txEl>
                                          </p:spTgt>
                                        </p:tgtEl>
                                        <p:attrNameLst>
                                          <p:attrName>style.visibility</p:attrName>
                                        </p:attrNameLst>
                                      </p:cBhvr>
                                      <p:to>
                                        <p:strVal val="visible"/>
                                      </p:to>
                                    </p:set>
                                    <p:anim calcmode="lin" valueType="num">
                                      <p:cBhvr additive="base">
                                        <p:cTn id="49" dur="500" fill="hold"/>
                                        <p:tgtEl>
                                          <p:spTgt spid="3">
                                            <p:txEl>
                                              <p:pRg st="9" end="9"/>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16" presetClass="entr" presetSubtype="21" fill="hold" nodeType="clickEffect">
                                  <p:stCondLst>
                                    <p:cond delay="0"/>
                                  </p:stCondLst>
                                  <p:childTnLst>
                                    <p:set>
                                      <p:cBhvr>
                                        <p:cTn id="54" dur="1" fill="hold">
                                          <p:stCondLst>
                                            <p:cond delay="0"/>
                                          </p:stCondLst>
                                        </p:cTn>
                                        <p:tgtEl>
                                          <p:spTgt spid="1026"/>
                                        </p:tgtEl>
                                        <p:attrNameLst>
                                          <p:attrName>style.visibility</p:attrName>
                                        </p:attrNameLst>
                                      </p:cBhvr>
                                      <p:to>
                                        <p:strVal val="visible"/>
                                      </p:to>
                                    </p:set>
                                    <p:animEffect transition="in" filter="barn(inVertical)">
                                      <p:cBhvr>
                                        <p:cTn id="55" dur="500"/>
                                        <p:tgtEl>
                                          <p:spTgt spid="10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زوایای بین دو عقربه</a:t>
            </a:r>
            <a:endParaRPr lang="en-US" dirty="0"/>
          </a:p>
        </p:txBody>
      </p:sp>
      <p:sp>
        <p:nvSpPr>
          <p:cNvPr id="3" name="Content Placeholder 2"/>
          <p:cNvSpPr>
            <a:spLocks noGrp="1"/>
          </p:cNvSpPr>
          <p:nvPr>
            <p:ph idx="1"/>
          </p:nvPr>
        </p:nvSpPr>
        <p:spPr/>
        <p:txBody>
          <a:bodyPr/>
          <a:lstStyle/>
          <a:p>
            <a:r>
              <a:rPr lang="fa-IR" b="1" i="1" dirty="0" smtClean="0"/>
              <a:t>مجموع زوایای داخلی چند ضلعی ها                                   </a:t>
            </a:r>
            <a:r>
              <a:rPr lang="fa-IR" dirty="0" smtClean="0"/>
              <a:t>   برای اینکه مجموع زوایای داخلی هر چند ضلعی را محاسبه کنیم تعداد ضلع هارا منهای دونموده وبعد در180ضرب می کنیم</a:t>
            </a:r>
            <a:r>
              <a:rPr lang="en-US" dirty="0" smtClean="0"/>
              <a:t>                                                           </a:t>
            </a:r>
            <a:endParaRPr lang="en-US" dirty="0"/>
          </a:p>
        </p:txBody>
      </p:sp>
      <p:pic>
        <p:nvPicPr>
          <p:cNvPr id="2051" name="Picture 3" descr="H:\imagesCAOOG8W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6800" y="3505200"/>
            <a:ext cx="3200399" cy="2895600"/>
          </a:xfrm>
          <a:prstGeom prst="rect">
            <a:avLst/>
          </a:prstGeom>
          <a:noFill/>
          <a:extLst>
            <a:ext uri="{909E8E84-426E-40DD-AFC4-6F175D3DCCD1}">
              <a14:hiddenFill xmlns:a14="http://schemas.microsoft.com/office/drawing/2010/main">
                <a:solidFill>
                  <a:srgbClr val="FFFFFF"/>
                </a:solidFill>
              </a14:hiddenFill>
            </a:ext>
          </a:extLst>
        </p:spPr>
      </p:pic>
      <p:pic>
        <p:nvPicPr>
          <p:cNvPr id="4098" name="Picture 2" descr="H:\علی\imagesaa.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267200" y="3505200"/>
            <a:ext cx="2446338" cy="289559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1113972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051"/>
                                        </p:tgtEl>
                                        <p:attrNameLst>
                                          <p:attrName>style.visibility</p:attrName>
                                        </p:attrNameLst>
                                      </p:cBhvr>
                                      <p:to>
                                        <p:strVal val="visible"/>
                                      </p:to>
                                    </p:set>
                                    <p:animEffect transition="in" filter="barn(inVertical)">
                                      <p:cBhvr>
                                        <p:cTn id="13" dur="500"/>
                                        <p:tgtEl>
                                          <p:spTgt spid="2051"/>
                                        </p:tgtEl>
                                      </p:cBhvr>
                                    </p:animEffect>
                                  </p:childTnLst>
                                </p:cTn>
                              </p:par>
                              <p:par>
                                <p:cTn id="14" presetID="16" presetClass="entr" presetSubtype="21" fill="hold" nodeType="withEffect">
                                  <p:stCondLst>
                                    <p:cond delay="0"/>
                                  </p:stCondLst>
                                  <p:childTnLst>
                                    <p:set>
                                      <p:cBhvr>
                                        <p:cTn id="15" dur="1" fill="hold">
                                          <p:stCondLst>
                                            <p:cond delay="0"/>
                                          </p:stCondLst>
                                        </p:cTn>
                                        <p:tgtEl>
                                          <p:spTgt spid="4098"/>
                                        </p:tgtEl>
                                        <p:attrNameLst>
                                          <p:attrName>style.visibility</p:attrName>
                                        </p:attrNameLst>
                                      </p:cBhvr>
                                      <p:to>
                                        <p:strVal val="visible"/>
                                      </p:to>
                                    </p:set>
                                    <p:animEffect transition="in" filter="barn(inVertical)">
                                      <p:cBhvr>
                                        <p:cTn id="16" dur="500"/>
                                        <p:tgtEl>
                                          <p:spTgt spid="40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t>تعداد قطرهای چند ضلعی ها</a:t>
            </a:r>
            <a:endParaRPr lang="en-US" sz="3600" dirty="0"/>
          </a:p>
        </p:txBody>
      </p:sp>
      <p:sp>
        <p:nvSpPr>
          <p:cNvPr id="3" name="Content Placeholder 2"/>
          <p:cNvSpPr>
            <a:spLocks noGrp="1"/>
          </p:cNvSpPr>
          <p:nvPr>
            <p:ph idx="1"/>
          </p:nvPr>
        </p:nvSpPr>
        <p:spPr>
          <a:xfrm>
            <a:off x="457200" y="1981200"/>
            <a:ext cx="8229600" cy="4328160"/>
          </a:xfrm>
        </p:spPr>
        <p:txBody>
          <a:bodyPr anchor="t"/>
          <a:lstStyle/>
          <a:p>
            <a:pPr marL="651510" indent="-514350" algn="r">
              <a:buFont typeface="+mj-lt"/>
              <a:buAutoNum type="arabicPeriod"/>
            </a:pPr>
            <a:r>
              <a:rPr lang="fa-IR" dirty="0" smtClean="0"/>
              <a:t>  ازتعداد </a:t>
            </a:r>
            <a:r>
              <a:rPr lang="fa-IR" dirty="0"/>
              <a:t>ضلع ها 3تا کم کرده وجواب را درتعداد ضلع ها </a:t>
            </a:r>
            <a:r>
              <a:rPr lang="fa-IR" dirty="0" smtClean="0"/>
              <a:t>ضرب.کرده </a:t>
            </a:r>
            <a:r>
              <a:rPr lang="fa-IR" dirty="0"/>
              <a:t>وسپس جواب رابر2تقسیم می </a:t>
            </a:r>
            <a:r>
              <a:rPr lang="fa-IR" dirty="0" smtClean="0"/>
              <a:t>کنیم.                         </a:t>
            </a:r>
            <a:r>
              <a:rPr lang="fa-IR" b="1" i="1" dirty="0" smtClean="0"/>
              <a:t>مثال:                                                                          </a:t>
            </a:r>
            <a:r>
              <a:rPr lang="en-US" b="1" i="1" dirty="0" smtClean="0"/>
              <a:t>  </a:t>
            </a:r>
            <a:r>
              <a:rPr lang="fa-IR" b="1" i="1" dirty="0" smtClean="0"/>
              <a:t>یک شش ضلعی چندقطر دارد؟ </a:t>
            </a:r>
            <a:endParaRPr lang="en-US" dirty="0"/>
          </a:p>
        </p:txBody>
      </p:sp>
      <p:sp>
        <p:nvSpPr>
          <p:cNvPr id="5" name="Right Brace 4"/>
          <p:cNvSpPr/>
          <p:nvPr/>
        </p:nvSpPr>
        <p:spPr>
          <a:xfrm>
            <a:off x="6338552" y="3947159"/>
            <a:ext cx="152400" cy="381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 name="Minus 5"/>
          <p:cNvSpPr/>
          <p:nvPr/>
        </p:nvSpPr>
        <p:spPr>
          <a:xfrm>
            <a:off x="7848600" y="4305300"/>
            <a:ext cx="152400" cy="45719"/>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Left Brace 6"/>
          <p:cNvSpPr/>
          <p:nvPr/>
        </p:nvSpPr>
        <p:spPr>
          <a:xfrm>
            <a:off x="7844306" y="4282440"/>
            <a:ext cx="152400" cy="45719"/>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pic>
        <p:nvPicPr>
          <p:cNvPr id="3075" name="Picture 3" descr="H:\imagesCAAKPC2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67200" y="3947159"/>
            <a:ext cx="4343400" cy="2377441"/>
          </a:xfrm>
          <a:prstGeom prst="rect">
            <a:avLst/>
          </a:prstGeom>
          <a:noFill/>
          <a:extLst>
            <a:ext uri="{909E8E84-426E-40DD-AFC4-6F175D3DCCD1}">
              <a14:hiddenFill xmlns:a14="http://schemas.microsoft.com/office/drawing/2010/main">
                <a:solidFill>
                  <a:srgbClr val="FFFFFF"/>
                </a:solidFill>
              </a14:hiddenFill>
            </a:ext>
          </a:extLst>
        </p:spPr>
      </p:pic>
      <p:pic>
        <p:nvPicPr>
          <p:cNvPr id="7170" name="Picture 2" descr="H:\علی\indexa.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 y="3947160"/>
            <a:ext cx="3810000" cy="237744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08240971"/>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3075"/>
                                        </p:tgtEl>
                                        <p:attrNameLst>
                                          <p:attrName>style.visibility</p:attrName>
                                        </p:attrNameLst>
                                      </p:cBhvr>
                                      <p:to>
                                        <p:strVal val="visible"/>
                                      </p:to>
                                    </p:set>
                                    <p:animEffect transition="in" filter="barn(inVertical)">
                                      <p:cBhvr>
                                        <p:cTn id="13" dur="500"/>
                                        <p:tgtEl>
                                          <p:spTgt spid="3075"/>
                                        </p:tgtEl>
                                      </p:cBhvr>
                                    </p:animEffect>
                                  </p:childTnLst>
                                </p:cTn>
                              </p:par>
                              <p:par>
                                <p:cTn id="14" presetID="16" presetClass="entr" presetSubtype="21" fill="hold" nodeType="withEffect">
                                  <p:stCondLst>
                                    <p:cond delay="0"/>
                                  </p:stCondLst>
                                  <p:childTnLst>
                                    <p:set>
                                      <p:cBhvr>
                                        <p:cTn id="15" dur="1" fill="hold">
                                          <p:stCondLst>
                                            <p:cond delay="0"/>
                                          </p:stCondLst>
                                        </p:cTn>
                                        <p:tgtEl>
                                          <p:spTgt spid="7170"/>
                                        </p:tgtEl>
                                        <p:attrNameLst>
                                          <p:attrName>style.visibility</p:attrName>
                                        </p:attrNameLst>
                                      </p:cBhvr>
                                      <p:to>
                                        <p:strVal val="visible"/>
                                      </p:to>
                                    </p:set>
                                    <p:animEffect transition="in" filter="barn(inVertical)">
                                      <p:cBhvr>
                                        <p:cTn id="16" dur="500"/>
                                        <p:tgtEl>
                                          <p:spTgt spid="71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t>تعداد زاویه ها</a:t>
            </a:r>
            <a:endParaRPr lang="en-US" sz="3600" dirty="0"/>
          </a:p>
        </p:txBody>
      </p:sp>
      <p:sp>
        <p:nvSpPr>
          <p:cNvPr id="3" name="Content Placeholder 2"/>
          <p:cNvSpPr>
            <a:spLocks noGrp="1"/>
          </p:cNvSpPr>
          <p:nvPr>
            <p:ph idx="1"/>
          </p:nvPr>
        </p:nvSpPr>
        <p:spPr/>
        <p:txBody>
          <a:bodyPr>
            <a:normAutofit/>
          </a:bodyPr>
          <a:lstStyle/>
          <a:p>
            <a:r>
              <a:rPr lang="fa-IR" sz="4000" dirty="0" smtClean="0"/>
              <a:t>هرگاه درچند زاویه ی مجاورکه دارای راس مشترک هستند بخواهیم تعداد زاویه هارا تعیین کنیم ازفرمول زیراستفاده می کنیم.               </a:t>
            </a:r>
            <a:r>
              <a:rPr lang="fa-IR" sz="4000" b="1" i="1" dirty="0" smtClean="0"/>
              <a:t> </a:t>
            </a:r>
            <a:r>
              <a:rPr lang="fa-IR" b="1" i="1" dirty="0" smtClean="0"/>
              <a:t>تعدادفاصله هارا ضرب درتعداد نیم خط هامی کنیم وتقسیم بر2=تعدادزاویه ها.                                                             توجه:تعداد فاصله ها ازتعدادنیم خط هایکی کم تراست.                                               </a:t>
            </a:r>
            <a:endParaRPr lang="en-US" sz="4000" dirty="0"/>
          </a:p>
        </p:txBody>
      </p:sp>
      <p:pic>
        <p:nvPicPr>
          <p:cNvPr id="1026" name="Picture 2" descr="H:\علی\imagesas.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90600" y="5029200"/>
            <a:ext cx="2667000" cy="18288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H:\علی\indexsss.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7600" y="5029200"/>
            <a:ext cx="4495799"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9786246"/>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1026"/>
                                        </p:tgtEl>
                                        <p:attrNameLst>
                                          <p:attrName>style.visibility</p:attrName>
                                        </p:attrNameLst>
                                      </p:cBhvr>
                                      <p:to>
                                        <p:strVal val="visible"/>
                                      </p:to>
                                    </p:set>
                                    <p:animEffect transition="in" filter="barn(inVertical)">
                                      <p:cBhvr>
                                        <p:cTn id="13" dur="500"/>
                                        <p:tgtEl>
                                          <p:spTgt spid="1026"/>
                                        </p:tgtEl>
                                      </p:cBhvr>
                                    </p:animEffect>
                                  </p:childTnLst>
                                </p:cTn>
                              </p:par>
                              <p:par>
                                <p:cTn id="14" presetID="16" presetClass="entr" presetSubtype="21" fill="hold" nodeType="withEffect">
                                  <p:stCondLst>
                                    <p:cond delay="0"/>
                                  </p:stCondLst>
                                  <p:childTnLst>
                                    <p:set>
                                      <p:cBhvr>
                                        <p:cTn id="15" dur="1" fill="hold">
                                          <p:stCondLst>
                                            <p:cond delay="0"/>
                                          </p:stCondLst>
                                        </p:cTn>
                                        <p:tgtEl>
                                          <p:spTgt spid="1027"/>
                                        </p:tgtEl>
                                        <p:attrNameLst>
                                          <p:attrName>style.visibility</p:attrName>
                                        </p:attrNameLst>
                                      </p:cBhvr>
                                      <p:to>
                                        <p:strVal val="visible"/>
                                      </p:to>
                                    </p:set>
                                    <p:animEffect transition="in" filter="barn(inVertical)">
                                      <p:cBhvr>
                                        <p:cTn id="16" dur="500"/>
                                        <p:tgtEl>
                                          <p:spTgt spid="10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fa-IR" sz="3600" dirty="0" smtClean="0"/>
              <a:t>تقسیم کسرها</a:t>
            </a:r>
            <a:endParaRPr lang="en-US" sz="3600" dirty="0"/>
          </a:p>
        </p:txBody>
      </p:sp>
      <p:sp>
        <p:nvSpPr>
          <p:cNvPr id="3" name="Content Placeholder 2"/>
          <p:cNvSpPr>
            <a:spLocks noGrp="1"/>
          </p:cNvSpPr>
          <p:nvPr>
            <p:ph idx="1"/>
          </p:nvPr>
        </p:nvSpPr>
        <p:spPr/>
        <p:txBody>
          <a:bodyPr>
            <a:normAutofit/>
          </a:bodyPr>
          <a:lstStyle/>
          <a:p>
            <a:r>
              <a:rPr lang="fa-IR" b="1" i="1" dirty="0" smtClean="0"/>
              <a:t>تقسیم کسرهارابه سه روش زیرمیتوانیم انجام دهیم.                   1-اگرمخرج هامساوی باشندازمخرج ها صرف نظرکرده وصورت کسراول رابرصورت کسردوم تقسیم می کنیم.                            اما اگرمخرج هامساوی نباشندمخرج مشترک گرفته ومخرج هارامساوی میکنیم.سپس صورت کسر اول رابرصورت کسر دوم تقسیم می کنیم.                                                                  2-کسراول رانوشته وعلامت تقسیم رابه ضرب تبدیل کرده وسپس کسردوم رامعکوس میکنیم وعمل ضرب راانجام میدهیم.   3-دوردردور  و  نزدیک درنزدیک:ازاین روش فقط مواقعی که لازم باشد استفاده میکنیم.</a:t>
            </a:r>
            <a:endParaRPr lang="en-US" b="1" i="1" dirty="0"/>
          </a:p>
        </p:txBody>
      </p:sp>
      <p:pic>
        <p:nvPicPr>
          <p:cNvPr id="2050" name="Picture 2" descr="H:\علی\indexwe.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000760" y="5572140"/>
            <a:ext cx="2595554" cy="128586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3051346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2050"/>
                                        </p:tgtEl>
                                        <p:attrNameLst>
                                          <p:attrName>style.visibility</p:attrName>
                                        </p:attrNameLst>
                                      </p:cBhvr>
                                      <p:to>
                                        <p:strVal val="visible"/>
                                      </p:to>
                                    </p:set>
                                    <p:animEffect transition="in" filter="barn(inVertical)">
                                      <p:cBhvr>
                                        <p:cTn id="13" dur="500"/>
                                        <p:tgtEl>
                                          <p:spTgt spid="20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بخش پذیری</a:t>
            </a:r>
            <a:endParaRPr lang="en-US" dirty="0"/>
          </a:p>
        </p:txBody>
      </p:sp>
      <p:sp>
        <p:nvSpPr>
          <p:cNvPr id="3" name="Content Placeholder 2"/>
          <p:cNvSpPr>
            <a:spLocks noGrp="1"/>
          </p:cNvSpPr>
          <p:nvPr>
            <p:ph idx="1"/>
          </p:nvPr>
        </p:nvSpPr>
        <p:spPr/>
        <p:txBody>
          <a:bodyPr/>
          <a:lstStyle/>
          <a:p>
            <a:r>
              <a:rPr lang="fa-IR" dirty="0" smtClean="0"/>
              <a:t>بخش پذیری بر11:                                                             </a:t>
            </a:r>
            <a:r>
              <a:rPr lang="fa-IR" b="1" i="1" dirty="0" smtClean="0"/>
              <a:t>ازسمت چپ شروع می کنیم وارقام را یکی در میان با هم جمع می کنیم وبعد حاصل رااز هم کم می کنیم وحاصل تقسیم رابر11تقسیم می کنیم.اگر باقی مانده صفرشود بر11 بخش پذیراست.                                                                                                                                                                   </a:t>
            </a:r>
            <a:endParaRPr lang="en-US" dirty="0"/>
          </a:p>
        </p:txBody>
      </p:sp>
      <p:pic>
        <p:nvPicPr>
          <p:cNvPr id="4098" name="Picture 2" descr="H:\imagesCA0S2O7P.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0600" y="3886199"/>
            <a:ext cx="3276600" cy="2590801"/>
          </a:xfrm>
          <a:prstGeom prst="rect">
            <a:avLst/>
          </a:prstGeom>
          <a:noFill/>
          <a:extLst>
            <a:ext uri="{909E8E84-426E-40DD-AFC4-6F175D3DCCD1}">
              <a14:hiddenFill xmlns:a14="http://schemas.microsoft.com/office/drawing/2010/main">
                <a:solidFill>
                  <a:srgbClr val="FFFFFF"/>
                </a:solidFill>
              </a14:hiddenFill>
            </a:ext>
          </a:extLst>
        </p:spPr>
      </p:pic>
      <p:pic>
        <p:nvPicPr>
          <p:cNvPr id="6146" name="Picture 2" descr="H:\علی\index.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06450" y="3886199"/>
            <a:ext cx="3841750" cy="25908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97650302"/>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4098"/>
                                        </p:tgtEl>
                                        <p:attrNameLst>
                                          <p:attrName>style.visibility</p:attrName>
                                        </p:attrNameLst>
                                      </p:cBhvr>
                                      <p:to>
                                        <p:strVal val="visible"/>
                                      </p:to>
                                    </p:set>
                                    <p:animEffect transition="in" filter="barn(inVertical)">
                                      <p:cBhvr>
                                        <p:cTn id="13" dur="500"/>
                                        <p:tgtEl>
                                          <p:spTgt spid="4098"/>
                                        </p:tgtEl>
                                      </p:cBhvr>
                                    </p:animEffect>
                                  </p:childTnLst>
                                </p:cTn>
                              </p:par>
                              <p:par>
                                <p:cTn id="14" presetID="16" presetClass="entr" presetSubtype="21" fill="hold" nodeType="withEffect">
                                  <p:stCondLst>
                                    <p:cond delay="0"/>
                                  </p:stCondLst>
                                  <p:childTnLst>
                                    <p:set>
                                      <p:cBhvr>
                                        <p:cTn id="15" dur="1" fill="hold">
                                          <p:stCondLst>
                                            <p:cond delay="0"/>
                                          </p:stCondLst>
                                        </p:cTn>
                                        <p:tgtEl>
                                          <p:spTgt spid="6146"/>
                                        </p:tgtEl>
                                        <p:attrNameLst>
                                          <p:attrName>style.visibility</p:attrName>
                                        </p:attrNameLst>
                                      </p:cBhvr>
                                      <p:to>
                                        <p:strVal val="visible"/>
                                      </p:to>
                                    </p:set>
                                    <p:animEffect transition="in" filter="barn(inVertical)">
                                      <p:cBhvr>
                                        <p:cTn id="16" dur="500"/>
                                        <p:tgtEl>
                                          <p:spTgt spid="61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عددوسطی</a:t>
            </a:r>
            <a:endParaRPr lang="en-US" dirty="0"/>
          </a:p>
        </p:txBody>
      </p:sp>
      <p:sp>
        <p:nvSpPr>
          <p:cNvPr id="3" name="Content Placeholder 2"/>
          <p:cNvSpPr>
            <a:spLocks noGrp="1"/>
          </p:cNvSpPr>
          <p:nvPr>
            <p:ph idx="1"/>
          </p:nvPr>
        </p:nvSpPr>
        <p:spPr/>
        <p:txBody>
          <a:bodyPr/>
          <a:lstStyle/>
          <a:p>
            <a:r>
              <a:rPr lang="fa-IR" dirty="0" smtClean="0"/>
              <a:t>هرگاه مجموع چندعددصحیح متوالی(بافاصله های یکسان)رابدهند  و آن اعدادرا بخواهند،مجموع آن اعدادرا برتعدادشان تقسیم کرده،عددوسطی به دست می آید.                                           1-اگر تعداد اعداد فرد باشد مانند مثال زیر عمل می کنیم .            2-اگر مجموع واختلاف را با هم جمع کرده ،بر دو تقسیم کنیم عدد بزرگتر بدست می آید .</a:t>
            </a:r>
            <a:endParaRPr lang="en-US" dirty="0"/>
          </a:p>
        </p:txBody>
      </p:sp>
      <p:pic>
        <p:nvPicPr>
          <p:cNvPr id="6146" name="Picture 2" descr="H:\imagesCAOOG8WH.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V="1">
            <a:off x="1066801" y="4571998"/>
            <a:ext cx="6300054" cy="45719"/>
          </a:xfrm>
          <a:prstGeom prst="rect">
            <a:avLst/>
          </a:prstGeom>
          <a:noFill/>
          <a:extLst>
            <a:ext uri="{909E8E84-426E-40DD-AFC4-6F175D3DCCD1}">
              <a14:hiddenFill xmlns:a14="http://schemas.microsoft.com/office/drawing/2010/main">
                <a:solidFill>
                  <a:srgbClr val="FFFFFF"/>
                </a:solidFill>
              </a14:hiddenFill>
            </a:ext>
          </a:extLst>
        </p:spPr>
      </p:pic>
      <p:pic>
        <p:nvPicPr>
          <p:cNvPr id="3074" name="Picture 2" descr="H:\علی\imagessd.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4399" y="4267200"/>
            <a:ext cx="6452455"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3496687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6146"/>
                                        </p:tgtEl>
                                        <p:attrNameLst>
                                          <p:attrName>style.visibility</p:attrName>
                                        </p:attrNameLst>
                                      </p:cBhvr>
                                      <p:to>
                                        <p:strVal val="visible"/>
                                      </p:to>
                                    </p:set>
                                    <p:animEffect transition="in" filter="barn(inVertical)">
                                      <p:cBhvr>
                                        <p:cTn id="13" dur="500"/>
                                        <p:tgtEl>
                                          <p:spTgt spid="6146"/>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3074"/>
                                        </p:tgtEl>
                                        <p:attrNameLst>
                                          <p:attrName>style.visibility</p:attrName>
                                        </p:attrNameLst>
                                      </p:cBhvr>
                                      <p:to>
                                        <p:strVal val="visible"/>
                                      </p:to>
                                    </p:set>
                                    <p:animEffect transition="in" filter="barn(inVertical)">
                                      <p:cBhvr>
                                        <p:cTn id="18" dur="500"/>
                                        <p:tgtEl>
                                          <p:spTgt spid="307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smtClean="0"/>
              <a:t>مجموع و اختلاف</a:t>
            </a:r>
            <a:endParaRPr lang="en-US" dirty="0"/>
          </a:p>
        </p:txBody>
      </p:sp>
      <p:sp>
        <p:nvSpPr>
          <p:cNvPr id="3" name="Content Placeholder 2"/>
          <p:cNvSpPr>
            <a:spLocks noGrp="1"/>
          </p:cNvSpPr>
          <p:nvPr>
            <p:ph idx="1"/>
          </p:nvPr>
        </p:nvSpPr>
        <p:spPr/>
        <p:txBody>
          <a:bodyPr/>
          <a:lstStyle/>
          <a:p>
            <a:r>
              <a:rPr lang="fa-IR" dirty="0" smtClean="0"/>
              <a:t>هرگاه مجموع دو عدد و اختلاف آن دوعدد رابه ما بدهند و آن دوعددرااز ما بخواهند،از راه زیر بدست می آید.                        1- اگرمجموع و اختلاف را از هم کم کرده و بر2تقسیم کنیم عدد کوچک تر بدست می آید.</a:t>
            </a:r>
            <a:endParaRPr lang="en-US" dirty="0"/>
          </a:p>
        </p:txBody>
      </p:sp>
      <p:pic>
        <p:nvPicPr>
          <p:cNvPr id="5122" name="Picture 2" descr="H:\imagesCA8Q8V19.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709988"/>
            <a:ext cx="6705600" cy="261461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854189"/>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5122"/>
                                        </p:tgtEl>
                                        <p:attrNameLst>
                                          <p:attrName>style.visibility</p:attrName>
                                        </p:attrNameLst>
                                      </p:cBhvr>
                                      <p:to>
                                        <p:strVal val="visible"/>
                                      </p:to>
                                    </p:set>
                                    <p:animEffect transition="in" filter="barn(inVertical)">
                                      <p:cBhvr>
                                        <p:cTn id="13"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0"/>
          </a:xfrm>
        </p:spPr>
        <p:txBody>
          <a:bodyPr>
            <a:normAutofit fontScale="90000"/>
          </a:bodyPr>
          <a:lstStyle/>
          <a:p>
            <a:r>
              <a:rPr lang="fa-IR" dirty="0"/>
              <a:t/>
            </a:r>
            <a:br>
              <a:rPr lang="fa-IR" dirty="0"/>
            </a:br>
            <a:r>
              <a:rPr lang="fa-IR" dirty="0" smtClean="0"/>
              <a:t/>
            </a:r>
            <a:br>
              <a:rPr lang="fa-IR" dirty="0" smtClean="0"/>
            </a:br>
            <a:r>
              <a:rPr lang="fa-IR" dirty="0"/>
              <a:t/>
            </a:r>
            <a:br>
              <a:rPr lang="fa-IR" dirty="0"/>
            </a:br>
            <a:r>
              <a:rPr lang="fa-IR" dirty="0" smtClean="0"/>
              <a:t/>
            </a:r>
            <a:br>
              <a:rPr lang="fa-IR" dirty="0" smtClean="0"/>
            </a:br>
            <a:r>
              <a:rPr lang="fa-IR" dirty="0"/>
              <a:t/>
            </a:r>
            <a:br>
              <a:rPr lang="fa-IR" dirty="0"/>
            </a:br>
            <a:r>
              <a:rPr lang="fa-IR" dirty="0" smtClean="0"/>
              <a:t/>
            </a:r>
            <a:br>
              <a:rPr lang="fa-IR" dirty="0" smtClean="0"/>
            </a:br>
            <a:r>
              <a:rPr lang="fa-IR" dirty="0"/>
              <a:t/>
            </a:r>
            <a:br>
              <a:rPr lang="fa-IR" dirty="0"/>
            </a:br>
            <a:r>
              <a:rPr lang="fa-IR" dirty="0" smtClean="0"/>
              <a:t/>
            </a:r>
            <a:br>
              <a:rPr lang="fa-IR" dirty="0" smtClean="0"/>
            </a:br>
            <a:r>
              <a:rPr lang="fa-IR" dirty="0" smtClean="0"/>
              <a:t/>
            </a:r>
            <a:br>
              <a:rPr lang="fa-IR" dirty="0" smtClean="0"/>
            </a:br>
            <a:endParaRPr lang="en-US" dirty="0"/>
          </a:p>
        </p:txBody>
      </p:sp>
      <p:sp>
        <p:nvSpPr>
          <p:cNvPr id="3" name="Content Placeholder 2"/>
          <p:cNvSpPr>
            <a:spLocks noGrp="1"/>
          </p:cNvSpPr>
          <p:nvPr>
            <p:ph idx="1"/>
          </p:nvPr>
        </p:nvSpPr>
        <p:spPr>
          <a:xfrm>
            <a:off x="457200" y="304800"/>
            <a:ext cx="8229600" cy="6004560"/>
          </a:xfrm>
        </p:spPr>
        <p:txBody>
          <a:bodyPr>
            <a:normAutofit/>
          </a:bodyPr>
          <a:lstStyle/>
          <a:p>
            <a:r>
              <a:rPr lang="fa-IR" sz="7200" dirty="0" smtClean="0">
                <a:solidFill>
                  <a:srgbClr val="FF0000"/>
                </a:solidFill>
              </a:rPr>
              <a:t>التماس دعا</a:t>
            </a:r>
            <a:r>
              <a:rPr lang="fa-IR" sz="7200" dirty="0" smtClean="0"/>
              <a:t>       </a:t>
            </a:r>
          </a:p>
          <a:p>
            <a:endParaRPr lang="fa-IR" sz="7200" dirty="0"/>
          </a:p>
          <a:p>
            <a:pPr marL="137160" indent="0">
              <a:buNone/>
            </a:pPr>
            <a:endParaRPr lang="fa-IR" sz="7200" dirty="0" smtClean="0"/>
          </a:p>
        </p:txBody>
      </p:sp>
      <p:pic>
        <p:nvPicPr>
          <p:cNvPr id="5122" name="Picture 2" descr="H:\علی\imagessad.jpe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1905000"/>
            <a:ext cx="5257800" cy="2362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78581588"/>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barn(inVertical)">
                                      <p:cBhvr>
                                        <p:cTn id="7" dur="500"/>
                                        <p:tgtEl>
                                          <p:spTgt spid="51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311</TotalTime>
  <Words>374</Words>
  <Application>Microsoft Office PowerPoint</Application>
  <PresentationFormat>On-screen Show (4:3)</PresentationFormat>
  <Paragraphs>27</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Apex</vt:lpstr>
      <vt:lpstr>بسم الله الرحمن الرحیم</vt:lpstr>
      <vt:lpstr>زوایای بین دو عقربه</vt:lpstr>
      <vt:lpstr>تعداد قطرهای چند ضلعی ها</vt:lpstr>
      <vt:lpstr>تعداد زاویه ها</vt:lpstr>
      <vt:lpstr>تقسیم کسرها</vt:lpstr>
      <vt:lpstr>بخش پذیری</vt:lpstr>
      <vt:lpstr>عددوسطی</vt:lpstr>
      <vt:lpstr>مجموع و اختلاف</vt:lpstr>
      <vt:lpstr>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بسم الله الرحمن الرحیم</dc:title>
  <dc:creator/>
  <cp:lastModifiedBy>Nasir2</cp:lastModifiedBy>
  <cp:revision>56</cp:revision>
  <dcterms:created xsi:type="dcterms:W3CDTF">2006-08-16T00:00:00Z</dcterms:created>
  <dcterms:modified xsi:type="dcterms:W3CDTF">2013-12-16T05:59:37Z</dcterms:modified>
</cp:coreProperties>
</file>