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4" Type="http://schemas.openxmlformats.org/officeDocument/2006/relationships/image" Target="../media/image5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4" Type="http://schemas.openxmlformats.org/officeDocument/2006/relationships/image" Target="../media/image6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7E7A-61E4-416D-BBF8-FE834A611E3C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5F88-745D-41CC-BF91-913C6C21B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8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7E7A-61E4-416D-BBF8-FE834A611E3C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5F88-745D-41CC-BF91-913C6C21B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26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7E7A-61E4-416D-BBF8-FE834A611E3C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5F88-745D-41CC-BF91-913C6C21B9C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2908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7E7A-61E4-416D-BBF8-FE834A611E3C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5F88-745D-41CC-BF91-913C6C21B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10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7E7A-61E4-416D-BBF8-FE834A611E3C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5F88-745D-41CC-BF91-913C6C21B9C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6224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7E7A-61E4-416D-BBF8-FE834A611E3C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5F88-745D-41CC-BF91-913C6C21B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82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7E7A-61E4-416D-BBF8-FE834A611E3C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5F88-745D-41CC-BF91-913C6C21B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86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7E7A-61E4-416D-BBF8-FE834A611E3C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5F88-745D-41CC-BF91-913C6C21B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999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31B8E-2D11-4FAE-BEC5-19FFAB34482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64944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DD10F-9462-4104-9305-7F125A2525E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894009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FCAFD-0CC9-4347-9124-22DA22A6D6A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190600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7E7A-61E4-416D-BBF8-FE834A611E3C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5F88-745D-41CC-BF91-913C6C21B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2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7E7A-61E4-416D-BBF8-FE834A611E3C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5F88-745D-41CC-BF91-913C6C21B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62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7E7A-61E4-416D-BBF8-FE834A611E3C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5F88-745D-41CC-BF91-913C6C21B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1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7E7A-61E4-416D-BBF8-FE834A611E3C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5F88-745D-41CC-BF91-913C6C21B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2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7E7A-61E4-416D-BBF8-FE834A611E3C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5F88-745D-41CC-BF91-913C6C21B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5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7E7A-61E4-416D-BBF8-FE834A611E3C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5F88-745D-41CC-BF91-913C6C21B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89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7E7A-61E4-416D-BBF8-FE834A611E3C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5F88-745D-41CC-BF91-913C6C21B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10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7E7A-61E4-416D-BBF8-FE834A611E3C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5F88-745D-41CC-BF91-913C6C21B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88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E7E7A-61E4-416D-BBF8-FE834A611E3C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44B5F88-745D-41CC-BF91-913C6C21B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6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1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29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28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6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42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6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52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5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57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9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63.wmf"/><Relationship Id="rId4" Type="http://schemas.openxmlformats.org/officeDocument/2006/relationships/image" Target="../media/image60.wmf"/><Relationship Id="rId9" Type="http://schemas.openxmlformats.org/officeDocument/2006/relationships/oleObject" Target="../embeddings/oleObject63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69.bin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68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5.bin"/><Relationship Id="rId10" Type="http://schemas.openxmlformats.org/officeDocument/2006/relationships/image" Target="../media/image67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67.bin"/><Relationship Id="rId14" Type="http://schemas.openxmlformats.org/officeDocument/2006/relationships/image" Target="../media/image6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308" name="WordArt 4"/>
          <p:cNvSpPr>
            <a:spLocks noChangeArrowheads="1" noChangeShapeType="1" noTextEdit="1"/>
          </p:cNvSpPr>
          <p:nvPr/>
        </p:nvSpPr>
        <p:spPr bwMode="auto">
          <a:xfrm>
            <a:off x="8401051" y="549275"/>
            <a:ext cx="1590675" cy="723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fa-IR" sz="3600" b="1" kern="10">
                <a:ln w="12700" cap="sq">
                  <a:solidFill>
                    <a:srgbClr val="3333CC"/>
                  </a:solidFill>
                  <a:round/>
                  <a:headEnd type="none" w="lg" len="lg"/>
                  <a:tailEnd type="none" w="lg" len="lg"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B Nazanin"/>
              </a:rPr>
              <a:t>فصل دهم </a:t>
            </a:r>
            <a:endParaRPr lang="en-US" sz="3600" b="1" kern="10">
              <a:ln w="12700" cap="sq">
                <a:solidFill>
                  <a:srgbClr val="3333CC"/>
                </a:solidFill>
                <a:round/>
                <a:headEnd type="none" w="lg" len="lg"/>
                <a:tailEnd type="none" w="lg" len="lg"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B Nazanin"/>
            </a:endParaRPr>
          </a:p>
        </p:txBody>
      </p:sp>
      <p:sp>
        <p:nvSpPr>
          <p:cNvPr id="1122310" name="WordArt 6"/>
          <p:cNvSpPr>
            <a:spLocks noChangeArrowheads="1" noChangeShapeType="1" noTextEdit="1"/>
          </p:cNvSpPr>
          <p:nvPr/>
        </p:nvSpPr>
        <p:spPr bwMode="auto">
          <a:xfrm>
            <a:off x="3287713" y="2420939"/>
            <a:ext cx="5516562" cy="1728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fa-IR" sz="3600" b="1" kern="10" dirty="0">
                <a:ln w="9525" cap="sq">
                  <a:solidFill>
                    <a:schemeClr val="accent2"/>
                  </a:solidFill>
                  <a:round/>
                  <a:headEnd type="none" w="lg" len="lg"/>
                  <a:tailEnd type="none" w="lg" len="lg"/>
                </a:ln>
                <a:solidFill>
                  <a:srgbClr val="05E34A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 Nazanin"/>
              </a:rPr>
              <a:t>قانون القاي فاراده </a:t>
            </a:r>
            <a:endParaRPr lang="en-US" sz="3600" b="1" kern="10" dirty="0">
              <a:ln w="9525" cap="sq">
                <a:solidFill>
                  <a:schemeClr val="accent2"/>
                </a:solidFill>
                <a:round/>
                <a:headEnd type="none" w="lg" len="lg"/>
                <a:tailEnd type="none" w="lg" len="lg"/>
              </a:ln>
              <a:solidFill>
                <a:srgbClr val="05E34A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B Nazanin"/>
            </a:endParaRPr>
          </a:p>
        </p:txBody>
      </p:sp>
    </p:spTree>
    <p:extLst>
      <p:ext uri="{BB962C8B-B14F-4D97-AF65-F5344CB8AC3E}">
        <p14:creationId xmlns:p14="http://schemas.microsoft.com/office/powerpoint/2010/main" val="2626684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223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223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2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2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2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2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23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2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2308" grpId="0" animBg="1"/>
      <p:bldP spid="11223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7191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فلوي مغناطيسي </a:t>
            </a:r>
            <a:endParaRPr lang="en-US" altLang="en-US" smtClean="0"/>
          </a:p>
        </p:txBody>
      </p:sp>
      <p:graphicFrame>
        <p:nvGraphicFramePr>
          <p:cNvPr id="418819" name="Object 7"/>
          <p:cNvGraphicFramePr>
            <a:graphicFrameLocks noChangeAspect="1"/>
          </p:cNvGraphicFramePr>
          <p:nvPr>
            <p:ph sz="quarter" idx="2"/>
          </p:nvPr>
        </p:nvGraphicFramePr>
        <p:xfrm>
          <a:off x="8020050" y="231140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0050" y="231140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529" name="Object 9"/>
          <p:cNvGraphicFramePr>
            <a:graphicFrameLocks noChangeAspect="1"/>
          </p:cNvGraphicFramePr>
          <p:nvPr>
            <p:ph sz="quarter" idx="3"/>
          </p:nvPr>
        </p:nvGraphicFramePr>
        <p:xfrm>
          <a:off x="2422525" y="3371850"/>
          <a:ext cx="234950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787400" imgH="279400" progId="Equation.3">
                  <p:embed/>
                </p:oleObj>
              </mc:Choice>
              <mc:Fallback>
                <p:oleObj name="Equation" r:id="rId5" imgW="7874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2525" y="3371850"/>
                        <a:ext cx="2349500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531" name="Object 11"/>
          <p:cNvGraphicFramePr>
            <a:graphicFrameLocks noChangeAspect="1"/>
          </p:cNvGraphicFramePr>
          <p:nvPr/>
        </p:nvGraphicFramePr>
        <p:xfrm>
          <a:off x="2424114" y="1930400"/>
          <a:ext cx="3095625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1028254" imgH="241195" progId="Equation.3">
                  <p:embed/>
                </p:oleObj>
              </mc:Choice>
              <mc:Fallback>
                <p:oleObj name="Equation" r:id="rId7" imgW="1028254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4" y="1930400"/>
                        <a:ext cx="3095625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1532" name="Rectangle 12"/>
          <p:cNvSpPr>
            <a:spLocks noChangeArrowheads="1"/>
          </p:cNvSpPr>
          <p:nvPr/>
        </p:nvSpPr>
        <p:spPr bwMode="auto">
          <a:xfrm>
            <a:off x="7535864" y="2060575"/>
            <a:ext cx="21066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در حالت كلي :  </a:t>
            </a:r>
          </a:p>
        </p:txBody>
      </p:sp>
      <p:sp>
        <p:nvSpPr>
          <p:cNvPr id="1131533" name="Rectangle 13"/>
          <p:cNvSpPr>
            <a:spLocks noChangeArrowheads="1"/>
          </p:cNvSpPr>
          <p:nvPr/>
        </p:nvSpPr>
        <p:spPr bwMode="auto">
          <a:xfrm>
            <a:off x="7564439" y="3573463"/>
            <a:ext cx="21483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در حالت خاص :</a:t>
            </a:r>
          </a:p>
        </p:txBody>
      </p:sp>
      <p:sp>
        <p:nvSpPr>
          <p:cNvPr id="1131534" name="Rectangle 14"/>
          <p:cNvSpPr>
            <a:spLocks noChangeArrowheads="1"/>
          </p:cNvSpPr>
          <p:nvPr/>
        </p:nvSpPr>
        <p:spPr bwMode="auto">
          <a:xfrm>
            <a:off x="2149475" y="5013325"/>
            <a:ext cx="79565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fa-IR" altLang="en-US"/>
              <a:t>بنابراين با تغيير </a:t>
            </a:r>
            <a:r>
              <a:rPr lang="en-US" altLang="en-US">
                <a:solidFill>
                  <a:srgbClr val="000000"/>
                </a:solidFill>
              </a:rPr>
              <a:t>B</a:t>
            </a:r>
            <a:r>
              <a:rPr lang="fa-IR" altLang="en-US"/>
              <a:t> يا </a:t>
            </a:r>
            <a:r>
              <a:rPr lang="en-US" altLang="en-US">
                <a:solidFill>
                  <a:srgbClr val="000000"/>
                </a:solidFill>
              </a:rPr>
              <a:t>A</a:t>
            </a:r>
            <a:r>
              <a:rPr lang="fa-IR" altLang="en-US"/>
              <a:t> يا </a:t>
            </a:r>
            <a:r>
              <a:rPr lang="el-GR" altLang="en-US">
                <a:solidFill>
                  <a:srgbClr val="000000"/>
                </a:solidFill>
                <a:cs typeface="Times New Roman" panose="02020603050405020304" pitchFamily="18" charset="0"/>
              </a:rPr>
              <a:t>θ</a:t>
            </a:r>
            <a:r>
              <a:rPr lang="fa-IR" altLang="en-US"/>
              <a:t> مي‌توانيم فلوي مغناطيسي را تغيير داده و جريان القايي ايجاد كنيم 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24233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31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315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3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3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1315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1315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1315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4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31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31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31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1315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1315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1315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4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315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31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31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315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31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31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522" grpId="0"/>
      <p:bldP spid="1131532" grpId="0"/>
      <p:bldP spid="1131533" grpId="0"/>
      <p:bldP spid="11315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12975" y="6461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تعريف قانون القاي فاراده : </a:t>
            </a:r>
            <a:endParaRPr lang="en-US" altLang="en-US" smtClean="0"/>
          </a:p>
        </p:txBody>
      </p:sp>
      <p:sp>
        <p:nvSpPr>
          <p:cNvPr id="11325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1" y="1800225"/>
            <a:ext cx="7847013" cy="1557338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هرگاه شار مغناطيسي كه از يك مدار بسته مي‌گذرد در طول زمان تغيير كند ، نيروي محركه اي در مدار القاء مي‌شود كه با آهنگ تغيير شار متناسب است . </a:t>
            </a:r>
          </a:p>
        </p:txBody>
      </p:sp>
      <p:graphicFrame>
        <p:nvGraphicFramePr>
          <p:cNvPr id="113254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546476" y="3681413"/>
          <a:ext cx="1800225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596641" imgH="393529" progId="Equation.3">
                  <p:embed/>
                </p:oleObj>
              </mc:Choice>
              <mc:Fallback>
                <p:oleObj name="Equation" r:id="rId3" imgW="59664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6476" y="3681413"/>
                        <a:ext cx="1800225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55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6657976" y="3652839"/>
          <a:ext cx="2232025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723586" imgH="393529" progId="Equation.3">
                  <p:embed/>
                </p:oleObj>
              </mc:Choice>
              <mc:Fallback>
                <p:oleObj name="Equation" r:id="rId5" imgW="72358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7976" y="3652839"/>
                        <a:ext cx="2232025" cy="121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2552" name="Rectangle 8"/>
          <p:cNvSpPr>
            <a:spLocks noChangeArrowheads="1"/>
          </p:cNvSpPr>
          <p:nvPr/>
        </p:nvSpPr>
        <p:spPr bwMode="auto">
          <a:xfrm>
            <a:off x="5784031" y="3925889"/>
            <a:ext cx="38023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 sz="3200">
                <a:solidFill>
                  <a:srgbClr val="000000"/>
                </a:solidFill>
              </a:rPr>
              <a:t>يا</a:t>
            </a:r>
          </a:p>
        </p:txBody>
      </p:sp>
      <p:sp>
        <p:nvSpPr>
          <p:cNvPr id="1132553" name="Rectangle 9"/>
          <p:cNvSpPr>
            <a:spLocks noChangeArrowheads="1"/>
          </p:cNvSpPr>
          <p:nvPr/>
        </p:nvSpPr>
        <p:spPr bwMode="auto">
          <a:xfrm>
            <a:off x="3735389" y="5300664"/>
            <a:ext cx="469582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eaLnBrk="1" hangingPunct="1">
              <a:buFontTx/>
              <a:buNone/>
            </a:pPr>
            <a:r>
              <a:rPr lang="fa-IR" altLang="en-US"/>
              <a:t>علامت منفي نشان دهندۀ قانون لنز است 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80215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32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32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3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3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3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3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3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32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3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3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325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3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3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325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32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3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1325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1325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1325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2546" grpId="0"/>
      <p:bldP spid="1132547" grpId="0" build="p"/>
      <p:bldP spid="1132552" grpId="0"/>
      <p:bldP spid="11325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5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41550" y="15827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قانون لنز </a:t>
            </a:r>
            <a:endParaRPr lang="en-US" altLang="en-US" smtClean="0"/>
          </a:p>
        </p:txBody>
      </p:sp>
      <p:sp>
        <p:nvSpPr>
          <p:cNvPr id="113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24088" y="2997200"/>
            <a:ext cx="7772400" cy="1054100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جهت جريان القايي در يك مدار بسته طوري است كه با عامل ايجاد كننده‌اش ( تغيير شار مغناطيسي ) مخالفت مي‌كند .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58191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33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335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3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3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33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33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33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3570" grpId="0"/>
      <p:bldP spid="113357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2997201"/>
            <a:ext cx="7993062" cy="98107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اگر حلقه سيم را در ميدان به سمت خارج بكشيم جهت جريان القايي مطالق شكل است . </a:t>
            </a:r>
            <a:endParaRPr lang="en-US" altLang="en-US" smtClean="0"/>
          </a:p>
        </p:txBody>
      </p:sp>
      <p:grpSp>
        <p:nvGrpSpPr>
          <p:cNvPr id="1134807" name="Group 215"/>
          <p:cNvGrpSpPr>
            <a:grpSpLocks/>
          </p:cNvGrpSpPr>
          <p:nvPr/>
        </p:nvGrpSpPr>
        <p:grpSpPr bwMode="auto">
          <a:xfrm>
            <a:off x="2928938" y="534989"/>
            <a:ext cx="3700462" cy="2198687"/>
            <a:chOff x="385" y="1979"/>
            <a:chExt cx="2331" cy="1385"/>
          </a:xfrm>
        </p:grpSpPr>
        <p:grpSp>
          <p:nvGrpSpPr>
            <p:cNvPr id="421986" name="Group 115"/>
            <p:cNvGrpSpPr>
              <a:grpSpLocks/>
            </p:cNvGrpSpPr>
            <p:nvPr/>
          </p:nvGrpSpPr>
          <p:grpSpPr bwMode="auto">
            <a:xfrm>
              <a:off x="2472" y="3076"/>
              <a:ext cx="244" cy="288"/>
              <a:chOff x="2976" y="1180"/>
              <a:chExt cx="244" cy="288"/>
            </a:xfrm>
          </p:grpSpPr>
          <p:sp>
            <p:nvSpPr>
              <p:cNvPr id="422070" name="Rectangle 116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422071" name="Line 117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1987" name="Group 120"/>
            <p:cNvGrpSpPr>
              <a:grpSpLocks/>
            </p:cNvGrpSpPr>
            <p:nvPr/>
          </p:nvGrpSpPr>
          <p:grpSpPr bwMode="auto">
            <a:xfrm>
              <a:off x="385" y="1979"/>
              <a:ext cx="2268" cy="1362"/>
              <a:chOff x="748" y="2296"/>
              <a:chExt cx="2268" cy="1362"/>
            </a:xfrm>
          </p:grpSpPr>
          <p:grpSp>
            <p:nvGrpSpPr>
              <p:cNvPr id="421988" name="Group 118"/>
              <p:cNvGrpSpPr>
                <a:grpSpLocks/>
              </p:cNvGrpSpPr>
              <p:nvPr/>
            </p:nvGrpSpPr>
            <p:grpSpPr bwMode="auto">
              <a:xfrm>
                <a:off x="748" y="2296"/>
                <a:ext cx="2041" cy="1362"/>
                <a:chOff x="340" y="1979"/>
                <a:chExt cx="2041" cy="1362"/>
              </a:xfrm>
            </p:grpSpPr>
            <p:grpSp>
              <p:nvGrpSpPr>
                <p:cNvPr id="421990" name="Group 6"/>
                <p:cNvGrpSpPr>
                  <a:grpSpLocks/>
                </p:cNvGrpSpPr>
                <p:nvPr/>
              </p:nvGrpSpPr>
              <p:grpSpPr bwMode="auto">
                <a:xfrm>
                  <a:off x="340" y="1983"/>
                  <a:ext cx="110" cy="109"/>
                  <a:chOff x="1154" y="3385"/>
                  <a:chExt cx="136" cy="136"/>
                </a:xfrm>
              </p:grpSpPr>
              <p:sp>
                <p:nvSpPr>
                  <p:cNvPr id="422067" name="Oval 7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68" name="Line 8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69" name="Line 9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91" name="Group 10"/>
                <p:cNvGrpSpPr>
                  <a:grpSpLocks/>
                </p:cNvGrpSpPr>
                <p:nvPr/>
              </p:nvGrpSpPr>
              <p:grpSpPr bwMode="auto">
                <a:xfrm>
                  <a:off x="800" y="1983"/>
                  <a:ext cx="110" cy="109"/>
                  <a:chOff x="1154" y="3385"/>
                  <a:chExt cx="136" cy="136"/>
                </a:xfrm>
              </p:grpSpPr>
              <p:sp>
                <p:nvSpPr>
                  <p:cNvPr id="422064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65" name="Line 12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66" name="Line 13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92" name="Group 14"/>
                <p:cNvGrpSpPr>
                  <a:grpSpLocks/>
                </p:cNvGrpSpPr>
                <p:nvPr/>
              </p:nvGrpSpPr>
              <p:grpSpPr bwMode="auto">
                <a:xfrm>
                  <a:off x="1771" y="1979"/>
                  <a:ext cx="110" cy="110"/>
                  <a:chOff x="1154" y="3385"/>
                  <a:chExt cx="136" cy="136"/>
                </a:xfrm>
              </p:grpSpPr>
              <p:sp>
                <p:nvSpPr>
                  <p:cNvPr id="422061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62" name="Line 16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63" name="Line 17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93" name="Group 18"/>
                <p:cNvGrpSpPr>
                  <a:grpSpLocks/>
                </p:cNvGrpSpPr>
                <p:nvPr/>
              </p:nvGrpSpPr>
              <p:grpSpPr bwMode="auto">
                <a:xfrm>
                  <a:off x="340" y="2384"/>
                  <a:ext cx="110" cy="110"/>
                  <a:chOff x="1154" y="3385"/>
                  <a:chExt cx="136" cy="136"/>
                </a:xfrm>
              </p:grpSpPr>
              <p:sp>
                <p:nvSpPr>
                  <p:cNvPr id="422058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59" name="Line 20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60" name="Line 21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94" name="Group 22"/>
                <p:cNvGrpSpPr>
                  <a:grpSpLocks/>
                </p:cNvGrpSpPr>
                <p:nvPr/>
              </p:nvGrpSpPr>
              <p:grpSpPr bwMode="auto">
                <a:xfrm>
                  <a:off x="340" y="2802"/>
                  <a:ext cx="110" cy="110"/>
                  <a:chOff x="1154" y="3385"/>
                  <a:chExt cx="136" cy="136"/>
                </a:xfrm>
              </p:grpSpPr>
              <p:sp>
                <p:nvSpPr>
                  <p:cNvPr id="422055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56" name="Line 24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57" name="Line 25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95" name="Group 26"/>
                <p:cNvGrpSpPr>
                  <a:grpSpLocks/>
                </p:cNvGrpSpPr>
                <p:nvPr/>
              </p:nvGrpSpPr>
              <p:grpSpPr bwMode="auto">
                <a:xfrm>
                  <a:off x="340" y="3231"/>
                  <a:ext cx="110" cy="110"/>
                  <a:chOff x="1154" y="3385"/>
                  <a:chExt cx="136" cy="136"/>
                </a:xfrm>
              </p:grpSpPr>
              <p:sp>
                <p:nvSpPr>
                  <p:cNvPr id="422052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53" name="Line 28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54" name="Line 29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96" name="Group 30"/>
                <p:cNvGrpSpPr>
                  <a:grpSpLocks/>
                </p:cNvGrpSpPr>
                <p:nvPr/>
              </p:nvGrpSpPr>
              <p:grpSpPr bwMode="auto">
                <a:xfrm>
                  <a:off x="1769" y="2387"/>
                  <a:ext cx="110" cy="110"/>
                  <a:chOff x="1154" y="3385"/>
                  <a:chExt cx="136" cy="136"/>
                </a:xfrm>
              </p:grpSpPr>
              <p:sp>
                <p:nvSpPr>
                  <p:cNvPr id="422049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50" name="Line 32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51" name="Line 33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97" name="Group 34"/>
                <p:cNvGrpSpPr>
                  <a:grpSpLocks/>
                </p:cNvGrpSpPr>
                <p:nvPr/>
              </p:nvGrpSpPr>
              <p:grpSpPr bwMode="auto">
                <a:xfrm>
                  <a:off x="1771" y="2801"/>
                  <a:ext cx="110" cy="110"/>
                  <a:chOff x="1154" y="3385"/>
                  <a:chExt cx="136" cy="136"/>
                </a:xfrm>
              </p:grpSpPr>
              <p:sp>
                <p:nvSpPr>
                  <p:cNvPr id="422046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47" name="Line 36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48" name="Line 37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98" name="Group 38"/>
                <p:cNvGrpSpPr>
                  <a:grpSpLocks/>
                </p:cNvGrpSpPr>
                <p:nvPr/>
              </p:nvGrpSpPr>
              <p:grpSpPr bwMode="auto">
                <a:xfrm>
                  <a:off x="800" y="2384"/>
                  <a:ext cx="110" cy="110"/>
                  <a:chOff x="1154" y="3385"/>
                  <a:chExt cx="136" cy="136"/>
                </a:xfrm>
              </p:grpSpPr>
              <p:sp>
                <p:nvSpPr>
                  <p:cNvPr id="422043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44" name="Line 40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45" name="Line 41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99" name="Group 42"/>
                <p:cNvGrpSpPr>
                  <a:grpSpLocks/>
                </p:cNvGrpSpPr>
                <p:nvPr/>
              </p:nvGrpSpPr>
              <p:grpSpPr bwMode="auto">
                <a:xfrm>
                  <a:off x="797" y="2801"/>
                  <a:ext cx="110" cy="110"/>
                  <a:chOff x="1154" y="3385"/>
                  <a:chExt cx="136" cy="136"/>
                </a:xfrm>
              </p:grpSpPr>
              <p:sp>
                <p:nvSpPr>
                  <p:cNvPr id="422040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41" name="Line 44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42" name="Line 45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2000" name="Group 46"/>
                <p:cNvGrpSpPr>
                  <a:grpSpLocks/>
                </p:cNvGrpSpPr>
                <p:nvPr/>
              </p:nvGrpSpPr>
              <p:grpSpPr bwMode="auto">
                <a:xfrm>
                  <a:off x="794" y="3227"/>
                  <a:ext cx="110" cy="111"/>
                  <a:chOff x="1154" y="3385"/>
                  <a:chExt cx="136" cy="136"/>
                </a:xfrm>
              </p:grpSpPr>
              <p:sp>
                <p:nvSpPr>
                  <p:cNvPr id="422037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38" name="Line 48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39" name="Line 49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2001" name="Group 50"/>
                <p:cNvGrpSpPr>
                  <a:grpSpLocks/>
                </p:cNvGrpSpPr>
                <p:nvPr/>
              </p:nvGrpSpPr>
              <p:grpSpPr bwMode="auto">
                <a:xfrm>
                  <a:off x="1769" y="3231"/>
                  <a:ext cx="110" cy="110"/>
                  <a:chOff x="1154" y="3385"/>
                  <a:chExt cx="136" cy="136"/>
                </a:xfrm>
              </p:grpSpPr>
              <p:sp>
                <p:nvSpPr>
                  <p:cNvPr id="422034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35" name="Line 52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36" name="Line 53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2002" name="Group 54"/>
                <p:cNvGrpSpPr>
                  <a:grpSpLocks/>
                </p:cNvGrpSpPr>
                <p:nvPr/>
              </p:nvGrpSpPr>
              <p:grpSpPr bwMode="auto">
                <a:xfrm>
                  <a:off x="1294" y="1979"/>
                  <a:ext cx="111" cy="110"/>
                  <a:chOff x="1154" y="3385"/>
                  <a:chExt cx="136" cy="136"/>
                </a:xfrm>
              </p:grpSpPr>
              <p:sp>
                <p:nvSpPr>
                  <p:cNvPr id="422031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32" name="Line 56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33" name="Line 57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2003" name="Group 58"/>
                <p:cNvGrpSpPr>
                  <a:grpSpLocks/>
                </p:cNvGrpSpPr>
                <p:nvPr/>
              </p:nvGrpSpPr>
              <p:grpSpPr bwMode="auto">
                <a:xfrm>
                  <a:off x="1293" y="2387"/>
                  <a:ext cx="110" cy="110"/>
                  <a:chOff x="1154" y="3385"/>
                  <a:chExt cx="136" cy="136"/>
                </a:xfrm>
              </p:grpSpPr>
              <p:sp>
                <p:nvSpPr>
                  <p:cNvPr id="422028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29" name="Line 60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30" name="Line 61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2004" name="Group 62"/>
                <p:cNvGrpSpPr>
                  <a:grpSpLocks/>
                </p:cNvGrpSpPr>
                <p:nvPr/>
              </p:nvGrpSpPr>
              <p:grpSpPr bwMode="auto">
                <a:xfrm>
                  <a:off x="1294" y="2801"/>
                  <a:ext cx="111" cy="110"/>
                  <a:chOff x="1154" y="3385"/>
                  <a:chExt cx="136" cy="136"/>
                </a:xfrm>
              </p:grpSpPr>
              <p:sp>
                <p:nvSpPr>
                  <p:cNvPr id="422025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26" name="Line 64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27" name="Line 65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2005" name="Group 66"/>
                <p:cNvGrpSpPr>
                  <a:grpSpLocks/>
                </p:cNvGrpSpPr>
                <p:nvPr/>
              </p:nvGrpSpPr>
              <p:grpSpPr bwMode="auto">
                <a:xfrm>
                  <a:off x="1287" y="3228"/>
                  <a:ext cx="109" cy="110"/>
                  <a:chOff x="1154" y="3385"/>
                  <a:chExt cx="136" cy="136"/>
                </a:xfrm>
              </p:grpSpPr>
              <p:sp>
                <p:nvSpPr>
                  <p:cNvPr id="422022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23" name="Line 68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24" name="Line 69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2006" name="Group 70"/>
                <p:cNvGrpSpPr>
                  <a:grpSpLocks/>
                </p:cNvGrpSpPr>
                <p:nvPr/>
              </p:nvGrpSpPr>
              <p:grpSpPr bwMode="auto">
                <a:xfrm>
                  <a:off x="2271" y="1979"/>
                  <a:ext cx="110" cy="110"/>
                  <a:chOff x="1154" y="3385"/>
                  <a:chExt cx="136" cy="136"/>
                </a:xfrm>
              </p:grpSpPr>
              <p:sp>
                <p:nvSpPr>
                  <p:cNvPr id="422019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20" name="Line 72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21" name="Line 73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2007" name="Group 74"/>
                <p:cNvGrpSpPr>
                  <a:grpSpLocks/>
                </p:cNvGrpSpPr>
                <p:nvPr/>
              </p:nvGrpSpPr>
              <p:grpSpPr bwMode="auto">
                <a:xfrm>
                  <a:off x="2269" y="2387"/>
                  <a:ext cx="110" cy="110"/>
                  <a:chOff x="1154" y="3385"/>
                  <a:chExt cx="136" cy="136"/>
                </a:xfrm>
              </p:grpSpPr>
              <p:sp>
                <p:nvSpPr>
                  <p:cNvPr id="422016" name="Oval 75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17" name="Line 76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18" name="Line 77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2008" name="Group 78"/>
                <p:cNvGrpSpPr>
                  <a:grpSpLocks/>
                </p:cNvGrpSpPr>
                <p:nvPr/>
              </p:nvGrpSpPr>
              <p:grpSpPr bwMode="auto">
                <a:xfrm>
                  <a:off x="2271" y="2801"/>
                  <a:ext cx="110" cy="110"/>
                  <a:chOff x="1154" y="3385"/>
                  <a:chExt cx="136" cy="136"/>
                </a:xfrm>
              </p:grpSpPr>
              <p:sp>
                <p:nvSpPr>
                  <p:cNvPr id="422013" name="Oval 79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14" name="Line 80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15" name="Line 81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2009" name="Group 82"/>
                <p:cNvGrpSpPr>
                  <a:grpSpLocks/>
                </p:cNvGrpSpPr>
                <p:nvPr/>
              </p:nvGrpSpPr>
              <p:grpSpPr bwMode="auto">
                <a:xfrm>
                  <a:off x="2269" y="3231"/>
                  <a:ext cx="110" cy="110"/>
                  <a:chOff x="1154" y="3385"/>
                  <a:chExt cx="136" cy="136"/>
                </a:xfrm>
              </p:grpSpPr>
              <p:sp>
                <p:nvSpPr>
                  <p:cNvPr id="422010" name="Oval 83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2011" name="Line 84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2012" name="Line 85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21989" name="Rectangle 119"/>
              <p:cNvSpPr>
                <a:spLocks noChangeArrowheads="1"/>
              </p:cNvSpPr>
              <p:nvPr/>
            </p:nvSpPr>
            <p:spPr bwMode="auto">
              <a:xfrm>
                <a:off x="1020" y="2614"/>
                <a:ext cx="1996" cy="680"/>
              </a:xfrm>
              <a:prstGeom prst="rect">
                <a:avLst/>
              </a:prstGeom>
              <a:noFill/>
              <a:ln w="28575" cap="sq">
                <a:solidFill>
                  <a:schemeClr val="tx2"/>
                </a:solidFill>
                <a:miter lim="800000"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</p:grpSp>
      <p:grpSp>
        <p:nvGrpSpPr>
          <p:cNvPr id="1134806" name="Group 214"/>
          <p:cNvGrpSpPr>
            <a:grpSpLocks/>
          </p:cNvGrpSpPr>
          <p:nvPr/>
        </p:nvGrpSpPr>
        <p:grpSpPr bwMode="auto">
          <a:xfrm>
            <a:off x="1992313" y="4090989"/>
            <a:ext cx="6246812" cy="2257425"/>
            <a:chOff x="46" y="2704"/>
            <a:chExt cx="3935" cy="1422"/>
          </a:xfrm>
        </p:grpSpPr>
        <p:grpSp>
          <p:nvGrpSpPr>
            <p:cNvPr id="421893" name="Group 121"/>
            <p:cNvGrpSpPr>
              <a:grpSpLocks/>
            </p:cNvGrpSpPr>
            <p:nvPr/>
          </p:nvGrpSpPr>
          <p:grpSpPr bwMode="auto">
            <a:xfrm>
              <a:off x="657" y="2704"/>
              <a:ext cx="2268" cy="1362"/>
              <a:chOff x="748" y="2296"/>
              <a:chExt cx="2268" cy="1362"/>
            </a:xfrm>
          </p:grpSpPr>
          <p:grpSp>
            <p:nvGrpSpPr>
              <p:cNvPr id="421904" name="Group 122"/>
              <p:cNvGrpSpPr>
                <a:grpSpLocks/>
              </p:cNvGrpSpPr>
              <p:nvPr/>
            </p:nvGrpSpPr>
            <p:grpSpPr bwMode="auto">
              <a:xfrm>
                <a:off x="748" y="2296"/>
                <a:ext cx="2041" cy="1362"/>
                <a:chOff x="340" y="1979"/>
                <a:chExt cx="2041" cy="1362"/>
              </a:xfrm>
            </p:grpSpPr>
            <p:grpSp>
              <p:nvGrpSpPr>
                <p:cNvPr id="421906" name="Group 123"/>
                <p:cNvGrpSpPr>
                  <a:grpSpLocks/>
                </p:cNvGrpSpPr>
                <p:nvPr/>
              </p:nvGrpSpPr>
              <p:grpSpPr bwMode="auto">
                <a:xfrm>
                  <a:off x="340" y="1983"/>
                  <a:ext cx="110" cy="109"/>
                  <a:chOff x="1154" y="3385"/>
                  <a:chExt cx="136" cy="136"/>
                </a:xfrm>
              </p:grpSpPr>
              <p:sp>
                <p:nvSpPr>
                  <p:cNvPr id="421983" name="Oval 124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84" name="Line 125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85" name="Line 126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07" name="Group 127"/>
                <p:cNvGrpSpPr>
                  <a:grpSpLocks/>
                </p:cNvGrpSpPr>
                <p:nvPr/>
              </p:nvGrpSpPr>
              <p:grpSpPr bwMode="auto">
                <a:xfrm>
                  <a:off x="800" y="1983"/>
                  <a:ext cx="110" cy="109"/>
                  <a:chOff x="1154" y="3385"/>
                  <a:chExt cx="136" cy="136"/>
                </a:xfrm>
              </p:grpSpPr>
              <p:sp>
                <p:nvSpPr>
                  <p:cNvPr id="421980" name="Oval 128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81" name="Line 129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82" name="Line 130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08" name="Group 131"/>
                <p:cNvGrpSpPr>
                  <a:grpSpLocks/>
                </p:cNvGrpSpPr>
                <p:nvPr/>
              </p:nvGrpSpPr>
              <p:grpSpPr bwMode="auto">
                <a:xfrm>
                  <a:off x="1771" y="1979"/>
                  <a:ext cx="110" cy="110"/>
                  <a:chOff x="1154" y="3385"/>
                  <a:chExt cx="136" cy="136"/>
                </a:xfrm>
              </p:grpSpPr>
              <p:sp>
                <p:nvSpPr>
                  <p:cNvPr id="421977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78" name="Line 133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79" name="Line 134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09" name="Group 135"/>
                <p:cNvGrpSpPr>
                  <a:grpSpLocks/>
                </p:cNvGrpSpPr>
                <p:nvPr/>
              </p:nvGrpSpPr>
              <p:grpSpPr bwMode="auto">
                <a:xfrm>
                  <a:off x="340" y="2384"/>
                  <a:ext cx="110" cy="110"/>
                  <a:chOff x="1154" y="3385"/>
                  <a:chExt cx="136" cy="136"/>
                </a:xfrm>
              </p:grpSpPr>
              <p:sp>
                <p:nvSpPr>
                  <p:cNvPr id="421974" name="Oval 136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75" name="Line 137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76" name="Line 138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10" name="Group 139"/>
                <p:cNvGrpSpPr>
                  <a:grpSpLocks/>
                </p:cNvGrpSpPr>
                <p:nvPr/>
              </p:nvGrpSpPr>
              <p:grpSpPr bwMode="auto">
                <a:xfrm>
                  <a:off x="340" y="2802"/>
                  <a:ext cx="110" cy="110"/>
                  <a:chOff x="1154" y="3385"/>
                  <a:chExt cx="136" cy="136"/>
                </a:xfrm>
              </p:grpSpPr>
              <p:sp>
                <p:nvSpPr>
                  <p:cNvPr id="421971" name="Oval 140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72" name="Line 141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73" name="Line 142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11" name="Group 143"/>
                <p:cNvGrpSpPr>
                  <a:grpSpLocks/>
                </p:cNvGrpSpPr>
                <p:nvPr/>
              </p:nvGrpSpPr>
              <p:grpSpPr bwMode="auto">
                <a:xfrm>
                  <a:off x="340" y="3231"/>
                  <a:ext cx="110" cy="110"/>
                  <a:chOff x="1154" y="3385"/>
                  <a:chExt cx="136" cy="136"/>
                </a:xfrm>
              </p:grpSpPr>
              <p:sp>
                <p:nvSpPr>
                  <p:cNvPr id="421968" name="Oval 144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69" name="Line 145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70" name="Line 146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12" name="Group 147"/>
                <p:cNvGrpSpPr>
                  <a:grpSpLocks/>
                </p:cNvGrpSpPr>
                <p:nvPr/>
              </p:nvGrpSpPr>
              <p:grpSpPr bwMode="auto">
                <a:xfrm>
                  <a:off x="1769" y="2387"/>
                  <a:ext cx="110" cy="110"/>
                  <a:chOff x="1154" y="3385"/>
                  <a:chExt cx="136" cy="136"/>
                </a:xfrm>
              </p:grpSpPr>
              <p:sp>
                <p:nvSpPr>
                  <p:cNvPr id="421965" name="Oval 148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66" name="Line 149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67" name="Line 150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13" name="Group 151"/>
                <p:cNvGrpSpPr>
                  <a:grpSpLocks/>
                </p:cNvGrpSpPr>
                <p:nvPr/>
              </p:nvGrpSpPr>
              <p:grpSpPr bwMode="auto">
                <a:xfrm>
                  <a:off x="1771" y="2801"/>
                  <a:ext cx="110" cy="110"/>
                  <a:chOff x="1154" y="3385"/>
                  <a:chExt cx="136" cy="136"/>
                </a:xfrm>
              </p:grpSpPr>
              <p:sp>
                <p:nvSpPr>
                  <p:cNvPr id="421962" name="Oval 152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63" name="Line 153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64" name="Line 154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14" name="Group 155"/>
                <p:cNvGrpSpPr>
                  <a:grpSpLocks/>
                </p:cNvGrpSpPr>
                <p:nvPr/>
              </p:nvGrpSpPr>
              <p:grpSpPr bwMode="auto">
                <a:xfrm>
                  <a:off x="800" y="2384"/>
                  <a:ext cx="110" cy="110"/>
                  <a:chOff x="1154" y="3385"/>
                  <a:chExt cx="136" cy="136"/>
                </a:xfrm>
              </p:grpSpPr>
              <p:sp>
                <p:nvSpPr>
                  <p:cNvPr id="421959" name="Oval 156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60" name="Line 157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61" name="Line 158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15" name="Group 159"/>
                <p:cNvGrpSpPr>
                  <a:grpSpLocks/>
                </p:cNvGrpSpPr>
                <p:nvPr/>
              </p:nvGrpSpPr>
              <p:grpSpPr bwMode="auto">
                <a:xfrm>
                  <a:off x="797" y="2801"/>
                  <a:ext cx="110" cy="110"/>
                  <a:chOff x="1154" y="3385"/>
                  <a:chExt cx="136" cy="136"/>
                </a:xfrm>
              </p:grpSpPr>
              <p:sp>
                <p:nvSpPr>
                  <p:cNvPr id="421956" name="Oval 160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57" name="Line 161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58" name="Line 162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16" name="Group 163"/>
                <p:cNvGrpSpPr>
                  <a:grpSpLocks/>
                </p:cNvGrpSpPr>
                <p:nvPr/>
              </p:nvGrpSpPr>
              <p:grpSpPr bwMode="auto">
                <a:xfrm>
                  <a:off x="794" y="3227"/>
                  <a:ext cx="110" cy="111"/>
                  <a:chOff x="1154" y="3385"/>
                  <a:chExt cx="136" cy="136"/>
                </a:xfrm>
              </p:grpSpPr>
              <p:sp>
                <p:nvSpPr>
                  <p:cNvPr id="421953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54" name="Line 165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55" name="Line 166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17" name="Group 167"/>
                <p:cNvGrpSpPr>
                  <a:grpSpLocks/>
                </p:cNvGrpSpPr>
                <p:nvPr/>
              </p:nvGrpSpPr>
              <p:grpSpPr bwMode="auto">
                <a:xfrm>
                  <a:off x="1769" y="3231"/>
                  <a:ext cx="110" cy="110"/>
                  <a:chOff x="1154" y="3385"/>
                  <a:chExt cx="136" cy="136"/>
                </a:xfrm>
              </p:grpSpPr>
              <p:sp>
                <p:nvSpPr>
                  <p:cNvPr id="421950" name="Oval 168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51" name="Line 169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52" name="Line 170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18" name="Group 171"/>
                <p:cNvGrpSpPr>
                  <a:grpSpLocks/>
                </p:cNvGrpSpPr>
                <p:nvPr/>
              </p:nvGrpSpPr>
              <p:grpSpPr bwMode="auto">
                <a:xfrm>
                  <a:off x="1294" y="1979"/>
                  <a:ext cx="111" cy="110"/>
                  <a:chOff x="1154" y="3385"/>
                  <a:chExt cx="136" cy="136"/>
                </a:xfrm>
              </p:grpSpPr>
              <p:sp>
                <p:nvSpPr>
                  <p:cNvPr id="421947" name="Oval 172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48" name="Line 173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49" name="Line 174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19" name="Group 175"/>
                <p:cNvGrpSpPr>
                  <a:grpSpLocks/>
                </p:cNvGrpSpPr>
                <p:nvPr/>
              </p:nvGrpSpPr>
              <p:grpSpPr bwMode="auto">
                <a:xfrm>
                  <a:off x="1293" y="2387"/>
                  <a:ext cx="110" cy="110"/>
                  <a:chOff x="1154" y="3385"/>
                  <a:chExt cx="136" cy="136"/>
                </a:xfrm>
              </p:grpSpPr>
              <p:sp>
                <p:nvSpPr>
                  <p:cNvPr id="421944" name="Oval 176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45" name="Line 177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46" name="Line 178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20" name="Group 179"/>
                <p:cNvGrpSpPr>
                  <a:grpSpLocks/>
                </p:cNvGrpSpPr>
                <p:nvPr/>
              </p:nvGrpSpPr>
              <p:grpSpPr bwMode="auto">
                <a:xfrm>
                  <a:off x="1294" y="2801"/>
                  <a:ext cx="111" cy="110"/>
                  <a:chOff x="1154" y="3385"/>
                  <a:chExt cx="136" cy="136"/>
                </a:xfrm>
              </p:grpSpPr>
              <p:sp>
                <p:nvSpPr>
                  <p:cNvPr id="421941" name="Oval 180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42" name="Line 181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43" name="Line 182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21" name="Group 183"/>
                <p:cNvGrpSpPr>
                  <a:grpSpLocks/>
                </p:cNvGrpSpPr>
                <p:nvPr/>
              </p:nvGrpSpPr>
              <p:grpSpPr bwMode="auto">
                <a:xfrm>
                  <a:off x="1287" y="3228"/>
                  <a:ext cx="109" cy="110"/>
                  <a:chOff x="1154" y="3385"/>
                  <a:chExt cx="136" cy="136"/>
                </a:xfrm>
              </p:grpSpPr>
              <p:sp>
                <p:nvSpPr>
                  <p:cNvPr id="421938" name="Oval 184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39" name="Line 185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40" name="Line 186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22" name="Group 187"/>
                <p:cNvGrpSpPr>
                  <a:grpSpLocks/>
                </p:cNvGrpSpPr>
                <p:nvPr/>
              </p:nvGrpSpPr>
              <p:grpSpPr bwMode="auto">
                <a:xfrm>
                  <a:off x="2271" y="1979"/>
                  <a:ext cx="110" cy="110"/>
                  <a:chOff x="1154" y="3385"/>
                  <a:chExt cx="136" cy="136"/>
                </a:xfrm>
              </p:grpSpPr>
              <p:sp>
                <p:nvSpPr>
                  <p:cNvPr id="421935" name="Oval 188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36" name="Line 189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37" name="Line 190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23" name="Group 191"/>
                <p:cNvGrpSpPr>
                  <a:grpSpLocks/>
                </p:cNvGrpSpPr>
                <p:nvPr/>
              </p:nvGrpSpPr>
              <p:grpSpPr bwMode="auto">
                <a:xfrm>
                  <a:off x="2269" y="2387"/>
                  <a:ext cx="110" cy="110"/>
                  <a:chOff x="1154" y="3385"/>
                  <a:chExt cx="136" cy="136"/>
                </a:xfrm>
              </p:grpSpPr>
              <p:sp>
                <p:nvSpPr>
                  <p:cNvPr id="421932" name="Oval 192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33" name="Line 193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34" name="Line 194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24" name="Group 195"/>
                <p:cNvGrpSpPr>
                  <a:grpSpLocks/>
                </p:cNvGrpSpPr>
                <p:nvPr/>
              </p:nvGrpSpPr>
              <p:grpSpPr bwMode="auto">
                <a:xfrm>
                  <a:off x="2271" y="2801"/>
                  <a:ext cx="110" cy="110"/>
                  <a:chOff x="1154" y="3385"/>
                  <a:chExt cx="136" cy="136"/>
                </a:xfrm>
              </p:grpSpPr>
              <p:sp>
                <p:nvSpPr>
                  <p:cNvPr id="421929" name="Oval 196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30" name="Line 197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31" name="Line 198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1925" name="Group 199"/>
                <p:cNvGrpSpPr>
                  <a:grpSpLocks/>
                </p:cNvGrpSpPr>
                <p:nvPr/>
              </p:nvGrpSpPr>
              <p:grpSpPr bwMode="auto">
                <a:xfrm>
                  <a:off x="2269" y="3231"/>
                  <a:ext cx="110" cy="110"/>
                  <a:chOff x="1154" y="3385"/>
                  <a:chExt cx="136" cy="136"/>
                </a:xfrm>
              </p:grpSpPr>
              <p:sp>
                <p:nvSpPr>
                  <p:cNvPr id="421926" name="Oval 200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21927" name="Line 201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928" name="Line 202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rgbClr val="B49DF5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21905" name="Rectangle 203"/>
              <p:cNvSpPr>
                <a:spLocks noChangeArrowheads="1"/>
              </p:cNvSpPr>
              <p:nvPr/>
            </p:nvSpPr>
            <p:spPr bwMode="auto">
              <a:xfrm>
                <a:off x="1020" y="2614"/>
                <a:ext cx="1996" cy="680"/>
              </a:xfrm>
              <a:prstGeom prst="rect">
                <a:avLst/>
              </a:prstGeom>
              <a:noFill/>
              <a:ln w="28575" cap="sq">
                <a:solidFill>
                  <a:schemeClr val="tx2"/>
                </a:solidFill>
                <a:miter lim="800000"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sp>
          <p:nvSpPr>
            <p:cNvPr id="421894" name="Line 204"/>
            <p:cNvSpPr>
              <a:spLocks noChangeShapeType="1"/>
            </p:cNvSpPr>
            <p:nvPr/>
          </p:nvSpPr>
          <p:spPr bwMode="auto">
            <a:xfrm flipV="1">
              <a:off x="930" y="3095"/>
              <a:ext cx="0" cy="272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895" name="Line 205"/>
            <p:cNvSpPr>
              <a:spLocks noChangeShapeType="1"/>
            </p:cNvSpPr>
            <p:nvPr/>
          </p:nvSpPr>
          <p:spPr bwMode="auto">
            <a:xfrm flipH="1">
              <a:off x="606" y="3491"/>
              <a:ext cx="2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896" name="Line 206"/>
            <p:cNvSpPr>
              <a:spLocks noChangeShapeType="1"/>
            </p:cNvSpPr>
            <p:nvPr/>
          </p:nvSpPr>
          <p:spPr bwMode="auto">
            <a:xfrm rot="10800000" flipH="1">
              <a:off x="2989" y="3385"/>
              <a:ext cx="2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897" name="Rectangle 207"/>
            <p:cNvSpPr>
              <a:spLocks noChangeArrowheads="1"/>
            </p:cNvSpPr>
            <p:nvPr/>
          </p:nvSpPr>
          <p:spPr bwMode="auto">
            <a:xfrm>
              <a:off x="3262" y="3247"/>
              <a:ext cx="71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>
                  <a:solidFill>
                    <a:srgbClr val="000000"/>
                  </a:solidFill>
                </a:rPr>
                <a:t>جهت كشش</a:t>
              </a:r>
              <a:endParaRPr lang="en-US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421898" name="Rectangle 208"/>
            <p:cNvSpPr>
              <a:spLocks noChangeArrowheads="1"/>
            </p:cNvSpPr>
            <p:nvPr/>
          </p:nvSpPr>
          <p:spPr bwMode="auto">
            <a:xfrm>
              <a:off x="46" y="3135"/>
              <a:ext cx="96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>
                  <a:solidFill>
                    <a:srgbClr val="000000"/>
                  </a:solidFill>
                </a:rPr>
                <a:t>( جريان القايي )</a:t>
              </a:r>
              <a:endParaRPr lang="en-US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421899" name="Rectangle 209"/>
            <p:cNvSpPr>
              <a:spLocks noChangeArrowheads="1"/>
            </p:cNvSpPr>
            <p:nvPr/>
          </p:nvSpPr>
          <p:spPr bwMode="auto">
            <a:xfrm>
              <a:off x="924" y="2996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421900" name="Rectangle 210"/>
            <p:cNvSpPr>
              <a:spLocks noChangeArrowheads="1"/>
            </p:cNvSpPr>
            <p:nvPr/>
          </p:nvSpPr>
          <p:spPr bwMode="auto">
            <a:xfrm>
              <a:off x="410" y="333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F</a:t>
              </a:r>
            </a:p>
          </p:txBody>
        </p:sp>
        <p:grpSp>
          <p:nvGrpSpPr>
            <p:cNvPr id="421901" name="Group 211"/>
            <p:cNvGrpSpPr>
              <a:grpSpLocks/>
            </p:cNvGrpSpPr>
            <p:nvPr/>
          </p:nvGrpSpPr>
          <p:grpSpPr bwMode="auto">
            <a:xfrm>
              <a:off x="2753" y="3838"/>
              <a:ext cx="244" cy="288"/>
              <a:chOff x="2976" y="1180"/>
              <a:chExt cx="244" cy="288"/>
            </a:xfrm>
          </p:grpSpPr>
          <p:sp>
            <p:nvSpPr>
              <p:cNvPr id="421902" name="Rectangle 212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421903" name="Line 213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54367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34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34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348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34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13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13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13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34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34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348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34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459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92551" y="5084764"/>
            <a:ext cx="4316413" cy="6937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a-IR" altLang="en-US" smtClean="0"/>
              <a:t>حلقه به طرف آهنربا كشيده مي‌شود . </a:t>
            </a:r>
            <a:endParaRPr lang="en-US" altLang="en-US" smtClean="0"/>
          </a:p>
        </p:txBody>
      </p:sp>
      <p:grpSp>
        <p:nvGrpSpPr>
          <p:cNvPr id="1135663" name="Group 47"/>
          <p:cNvGrpSpPr>
            <a:grpSpLocks/>
          </p:cNvGrpSpPr>
          <p:nvPr/>
        </p:nvGrpSpPr>
        <p:grpSpPr bwMode="auto">
          <a:xfrm>
            <a:off x="4595813" y="1233488"/>
            <a:ext cx="2982912" cy="2944812"/>
            <a:chOff x="1156" y="210"/>
            <a:chExt cx="1879" cy="1855"/>
          </a:xfrm>
        </p:grpSpPr>
        <p:grpSp>
          <p:nvGrpSpPr>
            <p:cNvPr id="422916" name="Group 44"/>
            <p:cNvGrpSpPr>
              <a:grpSpLocks/>
            </p:cNvGrpSpPr>
            <p:nvPr/>
          </p:nvGrpSpPr>
          <p:grpSpPr bwMode="auto">
            <a:xfrm>
              <a:off x="1156" y="210"/>
              <a:ext cx="1678" cy="1855"/>
              <a:chOff x="1111" y="1852"/>
              <a:chExt cx="1678" cy="1855"/>
            </a:xfrm>
          </p:grpSpPr>
          <p:sp>
            <p:nvSpPr>
              <p:cNvPr id="422919" name="Line 37"/>
              <p:cNvSpPr>
                <a:spLocks noChangeShapeType="1"/>
              </p:cNvSpPr>
              <p:nvPr/>
            </p:nvSpPr>
            <p:spPr bwMode="auto">
              <a:xfrm>
                <a:off x="1111" y="3203"/>
                <a:ext cx="1134" cy="0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920" name="Oval 28"/>
              <p:cNvSpPr>
                <a:spLocks noChangeArrowheads="1"/>
              </p:cNvSpPr>
              <p:nvPr/>
            </p:nvSpPr>
            <p:spPr bwMode="auto">
              <a:xfrm>
                <a:off x="1205" y="3271"/>
                <a:ext cx="590" cy="181"/>
              </a:xfrm>
              <a:prstGeom prst="ellipse">
                <a:avLst/>
              </a:prstGeom>
              <a:noFill/>
              <a:ln w="12700">
                <a:solidFill>
                  <a:srgbClr val="00CCC7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2921" name="Line 8"/>
              <p:cNvSpPr>
                <a:spLocks noChangeShapeType="1"/>
              </p:cNvSpPr>
              <p:nvPr/>
            </p:nvSpPr>
            <p:spPr bwMode="auto">
              <a:xfrm>
                <a:off x="1701" y="1933"/>
                <a:ext cx="0" cy="771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2922" name="Group 30"/>
              <p:cNvGrpSpPr>
                <a:grpSpLocks/>
              </p:cNvGrpSpPr>
              <p:nvPr/>
            </p:nvGrpSpPr>
            <p:grpSpPr bwMode="auto">
              <a:xfrm>
                <a:off x="1516" y="1852"/>
                <a:ext cx="390" cy="75"/>
                <a:chOff x="1516" y="1842"/>
                <a:chExt cx="412" cy="97"/>
              </a:xfrm>
            </p:grpSpPr>
            <p:sp>
              <p:nvSpPr>
                <p:cNvPr id="422936" name="Line 12"/>
                <p:cNvSpPr>
                  <a:spLocks noChangeShapeType="1"/>
                </p:cNvSpPr>
                <p:nvPr/>
              </p:nvSpPr>
              <p:spPr bwMode="auto">
                <a:xfrm>
                  <a:off x="1516" y="1939"/>
                  <a:ext cx="363" cy="0"/>
                </a:xfrm>
                <a:prstGeom prst="line">
                  <a:avLst/>
                </a:prstGeom>
                <a:noFill/>
                <a:ln w="28575" cap="sq">
                  <a:solidFill>
                    <a:schemeClr val="accent1"/>
                  </a:solidFill>
                  <a:round/>
                  <a:headEnd type="none" w="sm" len="sm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937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701" y="1842"/>
                  <a:ext cx="91" cy="90"/>
                </a:xfrm>
                <a:prstGeom prst="line">
                  <a:avLst/>
                </a:prstGeom>
                <a:noFill/>
                <a:ln w="28575" cap="sq">
                  <a:solidFill>
                    <a:schemeClr val="accent1"/>
                  </a:solidFill>
                  <a:round/>
                  <a:headEnd type="none" w="sm" len="sm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938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655" y="1842"/>
                  <a:ext cx="91" cy="90"/>
                </a:xfrm>
                <a:prstGeom prst="line">
                  <a:avLst/>
                </a:prstGeom>
                <a:noFill/>
                <a:ln w="28575" cap="sq">
                  <a:solidFill>
                    <a:schemeClr val="accent1"/>
                  </a:solidFill>
                  <a:round/>
                  <a:headEnd type="none" w="sm" len="sm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939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610" y="1842"/>
                  <a:ext cx="91" cy="90"/>
                </a:xfrm>
                <a:prstGeom prst="line">
                  <a:avLst/>
                </a:prstGeom>
                <a:noFill/>
                <a:ln w="28575" cap="sq">
                  <a:solidFill>
                    <a:schemeClr val="accent1"/>
                  </a:solidFill>
                  <a:round/>
                  <a:headEnd type="none" w="sm" len="sm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940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1565" y="1842"/>
                  <a:ext cx="91" cy="90"/>
                </a:xfrm>
                <a:prstGeom prst="line">
                  <a:avLst/>
                </a:prstGeom>
                <a:noFill/>
                <a:ln w="28575" cap="sq">
                  <a:solidFill>
                    <a:schemeClr val="accent1"/>
                  </a:solidFill>
                  <a:round/>
                  <a:headEnd type="none" w="sm" len="sm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941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1519" y="1842"/>
                  <a:ext cx="91" cy="90"/>
                </a:xfrm>
                <a:prstGeom prst="line">
                  <a:avLst/>
                </a:prstGeom>
                <a:noFill/>
                <a:ln w="28575" cap="sq">
                  <a:solidFill>
                    <a:schemeClr val="accent1"/>
                  </a:solidFill>
                  <a:round/>
                  <a:headEnd type="none" w="sm" len="sm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942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837" y="1842"/>
                  <a:ext cx="91" cy="90"/>
                </a:xfrm>
                <a:prstGeom prst="line">
                  <a:avLst/>
                </a:prstGeom>
                <a:noFill/>
                <a:ln w="28575" cap="sq">
                  <a:solidFill>
                    <a:schemeClr val="accent1"/>
                  </a:solidFill>
                  <a:round/>
                  <a:headEnd type="none" w="sm" len="sm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943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791" y="1842"/>
                  <a:ext cx="91" cy="90"/>
                </a:xfrm>
                <a:prstGeom prst="line">
                  <a:avLst/>
                </a:prstGeom>
                <a:noFill/>
                <a:ln w="28575" cap="sq">
                  <a:solidFill>
                    <a:schemeClr val="accent1"/>
                  </a:solidFill>
                  <a:round/>
                  <a:headEnd type="none" w="sm" len="sm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944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1746" y="1842"/>
                  <a:ext cx="91" cy="90"/>
                </a:xfrm>
                <a:prstGeom prst="line">
                  <a:avLst/>
                </a:prstGeom>
                <a:noFill/>
                <a:ln w="28575" cap="sq">
                  <a:solidFill>
                    <a:schemeClr val="accent1"/>
                  </a:solidFill>
                  <a:round/>
                  <a:headEnd type="none" w="sm" len="sm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22923" name="Arc 27"/>
              <p:cNvSpPr>
                <a:spLocks/>
              </p:cNvSpPr>
              <p:nvPr/>
            </p:nvSpPr>
            <p:spPr bwMode="auto">
              <a:xfrm>
                <a:off x="1699" y="2731"/>
                <a:ext cx="204" cy="934"/>
              </a:xfrm>
              <a:custGeom>
                <a:avLst/>
                <a:gdLst>
                  <a:gd name="T0" fmla="*/ 0 w 21600"/>
                  <a:gd name="T1" fmla="*/ 0 h 40456"/>
                  <a:gd name="T2" fmla="*/ 0 w 21600"/>
                  <a:gd name="T3" fmla="*/ 1 h 40456"/>
                  <a:gd name="T4" fmla="*/ 0 w 21600"/>
                  <a:gd name="T5" fmla="*/ 0 h 4045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0456" fill="none" extrusionOk="0">
                    <a:moveTo>
                      <a:pt x="6373" y="-1"/>
                    </a:moveTo>
                    <a:cubicBezTo>
                      <a:pt x="15425" y="2795"/>
                      <a:pt x="21600" y="11163"/>
                      <a:pt x="21600" y="20638"/>
                    </a:cubicBezTo>
                    <a:cubicBezTo>
                      <a:pt x="21600" y="29246"/>
                      <a:pt x="16488" y="37032"/>
                      <a:pt x="8591" y="40456"/>
                    </a:cubicBezTo>
                  </a:path>
                  <a:path w="21600" h="40456" stroke="0" extrusionOk="0">
                    <a:moveTo>
                      <a:pt x="6373" y="-1"/>
                    </a:moveTo>
                    <a:cubicBezTo>
                      <a:pt x="15425" y="2795"/>
                      <a:pt x="21600" y="11163"/>
                      <a:pt x="21600" y="20638"/>
                    </a:cubicBezTo>
                    <a:cubicBezTo>
                      <a:pt x="21600" y="29246"/>
                      <a:pt x="16488" y="37032"/>
                      <a:pt x="8591" y="40456"/>
                    </a:cubicBezTo>
                    <a:lnTo>
                      <a:pt x="0" y="20638"/>
                    </a:lnTo>
                    <a:lnTo>
                      <a:pt x="6373" y="-1"/>
                    </a:lnTo>
                    <a:close/>
                  </a:path>
                </a:pathLst>
              </a:custGeom>
              <a:noFill/>
              <a:ln w="28575" cap="rnd">
                <a:solidFill>
                  <a:schemeClr val="tx2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924" name="Arc 26"/>
              <p:cNvSpPr>
                <a:spLocks/>
              </p:cNvSpPr>
              <p:nvPr/>
            </p:nvSpPr>
            <p:spPr bwMode="auto">
              <a:xfrm>
                <a:off x="1495" y="2710"/>
                <a:ext cx="285" cy="997"/>
              </a:xfrm>
              <a:custGeom>
                <a:avLst/>
                <a:gdLst>
                  <a:gd name="T0" fmla="*/ 0 w 30141"/>
                  <a:gd name="T1" fmla="*/ 1 h 43200"/>
                  <a:gd name="T2" fmla="*/ 0 w 30141"/>
                  <a:gd name="T3" fmla="*/ 0 h 43200"/>
                  <a:gd name="T4" fmla="*/ 0 w 30141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141" h="43200" fill="none" extrusionOk="0">
                    <a:moveTo>
                      <a:pt x="30140" y="41439"/>
                    </a:moveTo>
                    <a:cubicBezTo>
                      <a:pt x="27443" y="42601"/>
                      <a:pt x="24537" y="43199"/>
                      <a:pt x="21600" y="43199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3179" y="0"/>
                      <a:pt x="24754" y="173"/>
                      <a:pt x="26296" y="516"/>
                    </a:cubicBezTo>
                  </a:path>
                  <a:path w="30141" h="43200" stroke="0" extrusionOk="0">
                    <a:moveTo>
                      <a:pt x="30140" y="41439"/>
                    </a:moveTo>
                    <a:cubicBezTo>
                      <a:pt x="27443" y="42601"/>
                      <a:pt x="24537" y="43199"/>
                      <a:pt x="21600" y="43199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3179" y="0"/>
                      <a:pt x="24754" y="173"/>
                      <a:pt x="26296" y="516"/>
                    </a:cubicBezTo>
                    <a:lnTo>
                      <a:pt x="21600" y="21600"/>
                    </a:lnTo>
                    <a:lnTo>
                      <a:pt x="30140" y="41439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2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925" name="Arc 32"/>
              <p:cNvSpPr>
                <a:spLocks/>
              </p:cNvSpPr>
              <p:nvPr/>
            </p:nvSpPr>
            <p:spPr bwMode="auto">
              <a:xfrm flipH="1" flipV="1">
                <a:off x="1445" y="3361"/>
                <a:ext cx="124" cy="91"/>
              </a:xfrm>
              <a:custGeom>
                <a:avLst/>
                <a:gdLst>
                  <a:gd name="T0" fmla="*/ 0 w 9085"/>
                  <a:gd name="T1" fmla="*/ 0 h 21600"/>
                  <a:gd name="T2" fmla="*/ 0 w 9085"/>
                  <a:gd name="T3" fmla="*/ 0 h 21600"/>
                  <a:gd name="T4" fmla="*/ 0 w 908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085" h="21600" fill="none" extrusionOk="0">
                    <a:moveTo>
                      <a:pt x="-1" y="565"/>
                    </a:moveTo>
                    <a:cubicBezTo>
                      <a:pt x="1609" y="189"/>
                      <a:pt x="3257" y="0"/>
                      <a:pt x="4910" y="0"/>
                    </a:cubicBezTo>
                    <a:cubicBezTo>
                      <a:pt x="6311" y="0"/>
                      <a:pt x="7709" y="136"/>
                      <a:pt x="9084" y="407"/>
                    </a:cubicBezTo>
                  </a:path>
                  <a:path w="9085" h="21600" stroke="0" extrusionOk="0">
                    <a:moveTo>
                      <a:pt x="-1" y="565"/>
                    </a:moveTo>
                    <a:cubicBezTo>
                      <a:pt x="1609" y="189"/>
                      <a:pt x="3257" y="0"/>
                      <a:pt x="4910" y="0"/>
                    </a:cubicBezTo>
                    <a:cubicBezTo>
                      <a:pt x="6311" y="0"/>
                      <a:pt x="7709" y="136"/>
                      <a:pt x="9084" y="407"/>
                    </a:cubicBezTo>
                    <a:lnTo>
                      <a:pt x="4910" y="21600"/>
                    </a:lnTo>
                    <a:lnTo>
                      <a:pt x="-1" y="565"/>
                    </a:lnTo>
                    <a:close/>
                  </a:path>
                </a:pathLst>
              </a:custGeom>
              <a:noFill/>
              <a:ln w="12700" cap="sq">
                <a:solidFill>
                  <a:srgbClr val="FF2FE1"/>
                </a:solidFill>
                <a:round/>
                <a:headEnd type="triangle" w="sm" len="sm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926" name="Arc 33"/>
              <p:cNvSpPr>
                <a:spLocks/>
              </p:cNvSpPr>
              <p:nvPr/>
            </p:nvSpPr>
            <p:spPr bwMode="auto">
              <a:xfrm flipH="1" flipV="1">
                <a:off x="1283" y="3276"/>
                <a:ext cx="218" cy="85"/>
              </a:xfrm>
              <a:custGeom>
                <a:avLst/>
                <a:gdLst>
                  <a:gd name="T0" fmla="*/ 0 w 16010"/>
                  <a:gd name="T1" fmla="*/ 0 h 20360"/>
                  <a:gd name="T2" fmla="*/ 0 w 16010"/>
                  <a:gd name="T3" fmla="*/ 0 h 20360"/>
                  <a:gd name="T4" fmla="*/ 0 w 16010"/>
                  <a:gd name="T5" fmla="*/ 0 h 2036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010" h="20360" fill="none" extrusionOk="0">
                    <a:moveTo>
                      <a:pt x="16009" y="14499"/>
                    </a:moveTo>
                    <a:cubicBezTo>
                      <a:pt x="13608" y="17151"/>
                      <a:pt x="10585" y="19164"/>
                      <a:pt x="7213" y="20359"/>
                    </a:cubicBezTo>
                  </a:path>
                  <a:path w="16010" h="20360" stroke="0" extrusionOk="0">
                    <a:moveTo>
                      <a:pt x="16009" y="14499"/>
                    </a:moveTo>
                    <a:cubicBezTo>
                      <a:pt x="13608" y="17151"/>
                      <a:pt x="10585" y="19164"/>
                      <a:pt x="7213" y="20359"/>
                    </a:cubicBezTo>
                    <a:lnTo>
                      <a:pt x="0" y="0"/>
                    </a:lnTo>
                    <a:lnTo>
                      <a:pt x="16009" y="14499"/>
                    </a:lnTo>
                    <a:close/>
                  </a:path>
                </a:pathLst>
              </a:custGeom>
              <a:noFill/>
              <a:ln w="12700" cap="sq">
                <a:solidFill>
                  <a:srgbClr val="FF2FE1"/>
                </a:solidFill>
                <a:round/>
                <a:headEnd type="triangle" w="sm" len="sm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927" name="Arc 34"/>
              <p:cNvSpPr>
                <a:spLocks/>
              </p:cNvSpPr>
              <p:nvPr/>
            </p:nvSpPr>
            <p:spPr bwMode="auto">
              <a:xfrm flipH="1" flipV="1">
                <a:off x="1500" y="3316"/>
                <a:ext cx="295" cy="70"/>
              </a:xfrm>
              <a:custGeom>
                <a:avLst/>
                <a:gdLst>
                  <a:gd name="T0" fmla="*/ 0 w 21600"/>
                  <a:gd name="T1" fmla="*/ 0 h 16502"/>
                  <a:gd name="T2" fmla="*/ 0 w 21600"/>
                  <a:gd name="T3" fmla="*/ 0 h 16502"/>
                  <a:gd name="T4" fmla="*/ 0 w 21600"/>
                  <a:gd name="T5" fmla="*/ 0 h 165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16502" fill="none" extrusionOk="0">
                    <a:moveTo>
                      <a:pt x="2977" y="16502"/>
                    </a:moveTo>
                    <a:cubicBezTo>
                      <a:pt x="1028" y="13184"/>
                      <a:pt x="0" y="9406"/>
                      <a:pt x="0" y="5558"/>
                    </a:cubicBezTo>
                    <a:cubicBezTo>
                      <a:pt x="0" y="3681"/>
                      <a:pt x="244" y="1813"/>
                      <a:pt x="727" y="0"/>
                    </a:cubicBezTo>
                  </a:path>
                  <a:path w="21600" h="16502" stroke="0" extrusionOk="0">
                    <a:moveTo>
                      <a:pt x="2977" y="16502"/>
                    </a:moveTo>
                    <a:cubicBezTo>
                      <a:pt x="1028" y="13184"/>
                      <a:pt x="0" y="9406"/>
                      <a:pt x="0" y="5558"/>
                    </a:cubicBezTo>
                    <a:cubicBezTo>
                      <a:pt x="0" y="3681"/>
                      <a:pt x="244" y="1813"/>
                      <a:pt x="727" y="0"/>
                    </a:cubicBezTo>
                    <a:lnTo>
                      <a:pt x="21600" y="5558"/>
                    </a:lnTo>
                    <a:lnTo>
                      <a:pt x="2977" y="16502"/>
                    </a:lnTo>
                    <a:close/>
                  </a:path>
                </a:pathLst>
              </a:custGeom>
              <a:noFill/>
              <a:ln w="12700" cap="sq">
                <a:solidFill>
                  <a:srgbClr val="FF2FE1"/>
                </a:solidFill>
                <a:round/>
                <a:headEnd type="triangle" w="sm" len="sm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928" name="Rectangle 35"/>
              <p:cNvSpPr>
                <a:spLocks noChangeArrowheads="1"/>
              </p:cNvSpPr>
              <p:nvPr/>
            </p:nvSpPr>
            <p:spPr bwMode="auto">
              <a:xfrm>
                <a:off x="2154" y="3135"/>
                <a:ext cx="318" cy="136"/>
              </a:xfrm>
              <a:prstGeom prst="rect">
                <a:avLst/>
              </a:prstGeom>
              <a:solidFill>
                <a:srgbClr val="FF00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2929" name="Rectangle 36"/>
              <p:cNvSpPr>
                <a:spLocks noChangeArrowheads="1"/>
              </p:cNvSpPr>
              <p:nvPr/>
            </p:nvSpPr>
            <p:spPr bwMode="auto">
              <a:xfrm>
                <a:off x="2471" y="3135"/>
                <a:ext cx="318" cy="136"/>
              </a:xfrm>
              <a:prstGeom prst="rect">
                <a:avLst/>
              </a:prstGeom>
              <a:solidFill>
                <a:srgbClr val="216B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2930" name="Line 38"/>
              <p:cNvSpPr>
                <a:spLocks noChangeShapeType="1"/>
              </p:cNvSpPr>
              <p:nvPr/>
            </p:nvSpPr>
            <p:spPr bwMode="auto">
              <a:xfrm flipH="1">
                <a:off x="1931" y="3203"/>
                <a:ext cx="18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931" name="Line 39"/>
              <p:cNvSpPr>
                <a:spLocks noChangeShapeType="1"/>
              </p:cNvSpPr>
              <p:nvPr/>
            </p:nvSpPr>
            <p:spPr bwMode="auto">
              <a:xfrm flipH="1">
                <a:off x="1247" y="3203"/>
                <a:ext cx="18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932" name="Rectangle 40"/>
              <p:cNvSpPr>
                <a:spLocks noChangeArrowheads="1"/>
              </p:cNvSpPr>
              <p:nvPr/>
            </p:nvSpPr>
            <p:spPr bwMode="auto">
              <a:xfrm>
                <a:off x="2194" y="3098"/>
                <a:ext cx="20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6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N</a:t>
                </a:r>
              </a:p>
            </p:txBody>
          </p:sp>
          <p:sp>
            <p:nvSpPr>
              <p:cNvPr id="422933" name="Rectangle 41"/>
              <p:cNvSpPr>
                <a:spLocks noChangeArrowheads="1"/>
              </p:cNvSpPr>
              <p:nvPr/>
            </p:nvSpPr>
            <p:spPr bwMode="auto">
              <a:xfrm>
                <a:off x="1383" y="2755"/>
                <a:ext cx="16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i</a:t>
                </a:r>
              </a:p>
            </p:txBody>
          </p:sp>
          <p:sp>
            <p:nvSpPr>
              <p:cNvPr id="422934" name="Rectangle 42"/>
              <p:cNvSpPr>
                <a:spLocks noChangeArrowheads="1"/>
              </p:cNvSpPr>
              <p:nvPr/>
            </p:nvSpPr>
            <p:spPr bwMode="auto">
              <a:xfrm>
                <a:off x="2528" y="309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6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S</a:t>
                </a:r>
              </a:p>
            </p:txBody>
          </p:sp>
          <p:sp>
            <p:nvSpPr>
              <p:cNvPr id="422935" name="Arc 43"/>
              <p:cNvSpPr>
                <a:spLocks/>
              </p:cNvSpPr>
              <p:nvPr/>
            </p:nvSpPr>
            <p:spPr bwMode="auto">
              <a:xfrm>
                <a:off x="1501" y="2809"/>
                <a:ext cx="199" cy="403"/>
              </a:xfrm>
              <a:custGeom>
                <a:avLst/>
                <a:gdLst>
                  <a:gd name="T0" fmla="*/ 0 w 21002"/>
                  <a:gd name="T1" fmla="*/ 0 h 17457"/>
                  <a:gd name="T2" fmla="*/ 0 w 21002"/>
                  <a:gd name="T3" fmla="*/ 0 h 17457"/>
                  <a:gd name="T4" fmla="*/ 0 w 21002"/>
                  <a:gd name="T5" fmla="*/ 0 h 1745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002" h="17457" fill="none" extrusionOk="0">
                    <a:moveTo>
                      <a:pt x="0" y="12409"/>
                    </a:moveTo>
                    <a:cubicBezTo>
                      <a:pt x="1199" y="7420"/>
                      <a:pt x="4135" y="3021"/>
                      <a:pt x="8281" y="-1"/>
                    </a:cubicBezTo>
                  </a:path>
                  <a:path w="21002" h="17457" stroke="0" extrusionOk="0">
                    <a:moveTo>
                      <a:pt x="0" y="12409"/>
                    </a:moveTo>
                    <a:cubicBezTo>
                      <a:pt x="1199" y="7420"/>
                      <a:pt x="4135" y="3021"/>
                      <a:pt x="8281" y="-1"/>
                    </a:cubicBezTo>
                    <a:lnTo>
                      <a:pt x="21002" y="17457"/>
                    </a:lnTo>
                    <a:lnTo>
                      <a:pt x="0" y="12409"/>
                    </a:lnTo>
                    <a:close/>
                  </a:path>
                </a:pathLst>
              </a:custGeom>
              <a:noFill/>
              <a:ln w="28575" cap="sq">
                <a:solidFill>
                  <a:srgbClr val="FF0066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2917" name="Rectangle 45"/>
            <p:cNvSpPr>
              <a:spLocks noChangeArrowheads="1"/>
            </p:cNvSpPr>
            <p:nvPr/>
          </p:nvSpPr>
          <p:spPr bwMode="auto">
            <a:xfrm>
              <a:off x="1877" y="1148"/>
              <a:ext cx="115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fa-IR" altLang="en-US" sz="2000"/>
                <a:t>جهت حركت آهنربا </a:t>
              </a:r>
            </a:p>
          </p:txBody>
        </p:sp>
        <p:sp>
          <p:nvSpPr>
            <p:cNvPr id="422918" name="Line 46"/>
            <p:cNvSpPr>
              <a:spLocks noChangeShapeType="1"/>
            </p:cNvSpPr>
            <p:nvPr/>
          </p:nvSpPr>
          <p:spPr bwMode="auto">
            <a:xfrm>
              <a:off x="2336" y="1389"/>
              <a:ext cx="363" cy="0"/>
            </a:xfrm>
            <a:prstGeom prst="line">
              <a:avLst/>
            </a:prstGeom>
            <a:noFill/>
            <a:ln w="28575" cap="sq">
              <a:solidFill>
                <a:schemeClr val="tx2"/>
              </a:solidFill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74081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35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35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356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3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3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3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3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56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5551" y="4505326"/>
            <a:ext cx="7161213" cy="1196975"/>
          </a:xfrm>
        </p:spPr>
        <p:txBody>
          <a:bodyPr/>
          <a:lstStyle/>
          <a:p>
            <a:pPr marL="0" indent="0" algn="ctr">
              <a:buNone/>
            </a:pPr>
            <a:r>
              <a:rPr lang="fa-IR" altLang="en-US" smtClean="0"/>
              <a:t>با اتصال كليد </a:t>
            </a:r>
            <a:r>
              <a:rPr lang="en-US" altLang="en-US" smtClean="0">
                <a:solidFill>
                  <a:srgbClr val="000000"/>
                </a:solidFill>
              </a:rPr>
              <a:t>K</a:t>
            </a:r>
            <a:r>
              <a:rPr lang="fa-IR" altLang="en-US" smtClean="0"/>
              <a:t> ، جهت جريان القايي </a:t>
            </a:r>
            <a:r>
              <a:rPr lang="en-US" altLang="en-US" smtClean="0">
                <a:solidFill>
                  <a:srgbClr val="000000"/>
                </a:solidFill>
              </a:rPr>
              <a:t>(I)</a:t>
            </a:r>
            <a:r>
              <a:rPr lang="fa-IR" altLang="en-US" smtClean="0"/>
              <a:t> در حلقه بسته مشخص شده است . </a:t>
            </a:r>
            <a:endParaRPr lang="en-US" altLang="en-US" smtClean="0"/>
          </a:p>
        </p:txBody>
      </p:sp>
      <p:grpSp>
        <p:nvGrpSpPr>
          <p:cNvPr id="1136738" name="Group 98"/>
          <p:cNvGrpSpPr>
            <a:grpSpLocks/>
          </p:cNvGrpSpPr>
          <p:nvPr/>
        </p:nvGrpSpPr>
        <p:grpSpPr bwMode="auto">
          <a:xfrm>
            <a:off x="3571875" y="1555751"/>
            <a:ext cx="5030788" cy="2233613"/>
            <a:chOff x="703" y="2069"/>
            <a:chExt cx="3169" cy="1407"/>
          </a:xfrm>
        </p:grpSpPr>
        <p:sp>
          <p:nvSpPr>
            <p:cNvPr id="423940" name="Line 5"/>
            <p:cNvSpPr>
              <a:spLocks noChangeShapeType="1"/>
            </p:cNvSpPr>
            <p:nvPr/>
          </p:nvSpPr>
          <p:spPr bwMode="auto">
            <a:xfrm flipV="1">
              <a:off x="1557" y="3075"/>
              <a:ext cx="136" cy="13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3941" name="Group 6"/>
            <p:cNvGrpSpPr>
              <a:grpSpLocks/>
            </p:cNvGrpSpPr>
            <p:nvPr/>
          </p:nvGrpSpPr>
          <p:grpSpPr bwMode="auto">
            <a:xfrm>
              <a:off x="703" y="2132"/>
              <a:ext cx="3169" cy="269"/>
              <a:chOff x="1226" y="3203"/>
              <a:chExt cx="2584" cy="363"/>
            </a:xfrm>
          </p:grpSpPr>
          <p:sp>
            <p:nvSpPr>
              <p:cNvPr id="424024" name="Oval 7"/>
              <p:cNvSpPr>
                <a:spLocks noChangeArrowheads="1"/>
              </p:cNvSpPr>
              <p:nvPr/>
            </p:nvSpPr>
            <p:spPr bwMode="auto">
              <a:xfrm>
                <a:off x="1226" y="3203"/>
                <a:ext cx="137" cy="363"/>
              </a:xfrm>
              <a:prstGeom prst="ellipse">
                <a:avLst/>
              </a:prstGeom>
              <a:gradFill rotWithShape="1">
                <a:gsLst>
                  <a:gs pos="0">
                    <a:srgbClr val="765E00"/>
                  </a:gs>
                  <a:gs pos="50000">
                    <a:srgbClr val="FFCC00"/>
                  </a:gs>
                  <a:gs pos="100000">
                    <a:srgbClr val="765E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4025" name="Rectangle 8"/>
              <p:cNvSpPr>
                <a:spLocks noChangeArrowheads="1"/>
              </p:cNvSpPr>
              <p:nvPr/>
            </p:nvSpPr>
            <p:spPr bwMode="auto">
              <a:xfrm>
                <a:off x="1294" y="3203"/>
                <a:ext cx="2448" cy="363"/>
              </a:xfrm>
              <a:prstGeom prst="rect">
                <a:avLst/>
              </a:prstGeom>
              <a:gradFill rotWithShape="1">
                <a:gsLst>
                  <a:gs pos="0">
                    <a:srgbClr val="765E00"/>
                  </a:gs>
                  <a:gs pos="50000">
                    <a:srgbClr val="FFCC00"/>
                  </a:gs>
                  <a:gs pos="100000">
                    <a:srgbClr val="765E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rgbClr val="FF00FF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4026" name="Oval 9"/>
              <p:cNvSpPr>
                <a:spLocks noChangeArrowheads="1"/>
              </p:cNvSpPr>
              <p:nvPr/>
            </p:nvSpPr>
            <p:spPr bwMode="auto">
              <a:xfrm>
                <a:off x="3673" y="3203"/>
                <a:ext cx="137" cy="36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65E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23942" name="Group 10"/>
            <p:cNvGrpSpPr>
              <a:grpSpLocks/>
            </p:cNvGrpSpPr>
            <p:nvPr/>
          </p:nvGrpSpPr>
          <p:grpSpPr bwMode="auto">
            <a:xfrm>
              <a:off x="997" y="2069"/>
              <a:ext cx="1055" cy="394"/>
              <a:chOff x="1139" y="1387"/>
              <a:chExt cx="1055" cy="394"/>
            </a:xfrm>
          </p:grpSpPr>
          <p:grpSp>
            <p:nvGrpSpPr>
              <p:cNvPr id="424003" name="Group 11"/>
              <p:cNvGrpSpPr>
                <a:grpSpLocks/>
              </p:cNvGrpSpPr>
              <p:nvPr/>
            </p:nvGrpSpPr>
            <p:grpSpPr bwMode="auto">
              <a:xfrm>
                <a:off x="1166" y="1387"/>
                <a:ext cx="1028" cy="394"/>
                <a:chOff x="1166" y="1387"/>
                <a:chExt cx="1028" cy="394"/>
              </a:xfrm>
            </p:grpSpPr>
            <p:sp>
              <p:nvSpPr>
                <p:cNvPr id="424005" name="Arc 12"/>
                <p:cNvSpPr>
                  <a:spLocks/>
                </p:cNvSpPr>
                <p:nvPr/>
              </p:nvSpPr>
              <p:spPr bwMode="auto">
                <a:xfrm flipV="1">
                  <a:off x="1961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006" name="Line 13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922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007" name="Arc 14"/>
                <p:cNvSpPr>
                  <a:spLocks/>
                </p:cNvSpPr>
                <p:nvPr/>
              </p:nvSpPr>
              <p:spPr bwMode="auto">
                <a:xfrm rot="10800000" flipV="1">
                  <a:off x="1857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008" name="Arc 15"/>
                <p:cNvSpPr>
                  <a:spLocks/>
                </p:cNvSpPr>
                <p:nvPr/>
              </p:nvSpPr>
              <p:spPr bwMode="auto">
                <a:xfrm flipV="1">
                  <a:off x="164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009" name="Line 16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607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010" name="Arc 17"/>
                <p:cNvSpPr>
                  <a:spLocks/>
                </p:cNvSpPr>
                <p:nvPr/>
              </p:nvSpPr>
              <p:spPr bwMode="auto">
                <a:xfrm rot="10800000" flipV="1">
                  <a:off x="1542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011" name="Arc 18"/>
                <p:cNvSpPr>
                  <a:spLocks/>
                </p:cNvSpPr>
                <p:nvPr/>
              </p:nvSpPr>
              <p:spPr bwMode="auto">
                <a:xfrm flipV="1">
                  <a:off x="1335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012" name="Line 19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296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013" name="Arc 20"/>
                <p:cNvSpPr>
                  <a:spLocks/>
                </p:cNvSpPr>
                <p:nvPr/>
              </p:nvSpPr>
              <p:spPr bwMode="auto">
                <a:xfrm rot="10800000" flipV="1">
                  <a:off x="1231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014" name="Arc 21"/>
                <p:cNvSpPr>
                  <a:spLocks/>
                </p:cNvSpPr>
                <p:nvPr/>
              </p:nvSpPr>
              <p:spPr bwMode="auto">
                <a:xfrm flipV="1">
                  <a:off x="1803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015" name="Line 22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764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016" name="Arc 23"/>
                <p:cNvSpPr>
                  <a:spLocks/>
                </p:cNvSpPr>
                <p:nvPr/>
              </p:nvSpPr>
              <p:spPr bwMode="auto">
                <a:xfrm rot="10800000" flipV="1">
                  <a:off x="1699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017" name="Arc 24"/>
                <p:cNvSpPr>
                  <a:spLocks/>
                </p:cNvSpPr>
                <p:nvPr/>
              </p:nvSpPr>
              <p:spPr bwMode="auto">
                <a:xfrm flipV="1">
                  <a:off x="1490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018" name="Line 25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451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019" name="Arc 26"/>
                <p:cNvSpPr>
                  <a:spLocks/>
                </p:cNvSpPr>
                <p:nvPr/>
              </p:nvSpPr>
              <p:spPr bwMode="auto">
                <a:xfrm rot="10800000" flipV="1">
                  <a:off x="1386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020" name="Arc 27"/>
                <p:cNvSpPr>
                  <a:spLocks/>
                </p:cNvSpPr>
                <p:nvPr/>
              </p:nvSpPr>
              <p:spPr bwMode="auto">
                <a:xfrm flipV="1">
                  <a:off x="211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021" name="Line 28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2079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022" name="Arc 29"/>
                <p:cNvSpPr>
                  <a:spLocks/>
                </p:cNvSpPr>
                <p:nvPr/>
              </p:nvSpPr>
              <p:spPr bwMode="auto">
                <a:xfrm rot="10800000" flipV="1">
                  <a:off x="2014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023" name="Arc 30"/>
                <p:cNvSpPr>
                  <a:spLocks/>
                </p:cNvSpPr>
                <p:nvPr/>
              </p:nvSpPr>
              <p:spPr bwMode="auto">
                <a:xfrm flipV="1">
                  <a:off x="116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24004" name="Line 31"/>
              <p:cNvSpPr>
                <a:spLocks noChangeShapeType="1"/>
              </p:cNvSpPr>
              <p:nvPr/>
            </p:nvSpPr>
            <p:spPr bwMode="auto">
              <a:xfrm rot="20940000" flipH="1">
                <a:off x="1139" y="1446"/>
                <a:ext cx="52" cy="27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3943" name="Arc 34"/>
            <p:cNvSpPr>
              <a:spLocks/>
            </p:cNvSpPr>
            <p:nvPr/>
          </p:nvSpPr>
          <p:spPr bwMode="auto">
            <a:xfrm flipV="1">
              <a:off x="3359" y="2069"/>
              <a:ext cx="78" cy="63"/>
            </a:xfrm>
            <a:custGeom>
              <a:avLst/>
              <a:gdLst>
                <a:gd name="T0" fmla="*/ 0 w 42863"/>
                <a:gd name="T1" fmla="*/ 0 h 21600"/>
                <a:gd name="T2" fmla="*/ 0 w 42863"/>
                <a:gd name="T3" fmla="*/ 0 h 21600"/>
                <a:gd name="T4" fmla="*/ 0 w 4286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863" h="21600" fill="none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</a:path>
                <a:path w="42863" h="21600" stroke="0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  <a:lnTo>
                    <a:pt x="21421" y="0"/>
                  </a:lnTo>
                  <a:lnTo>
                    <a:pt x="42863" y="260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44" name="Line 35"/>
            <p:cNvSpPr>
              <a:spLocks noChangeShapeType="1"/>
            </p:cNvSpPr>
            <p:nvPr/>
          </p:nvSpPr>
          <p:spPr bwMode="auto">
            <a:xfrm rot="21240000" flipH="1">
              <a:off x="3320" y="2128"/>
              <a:ext cx="52" cy="27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45" name="Arc 36"/>
            <p:cNvSpPr>
              <a:spLocks/>
            </p:cNvSpPr>
            <p:nvPr/>
          </p:nvSpPr>
          <p:spPr bwMode="auto">
            <a:xfrm rot="10800000" flipV="1">
              <a:off x="3255" y="2400"/>
              <a:ext cx="78" cy="63"/>
            </a:xfrm>
            <a:custGeom>
              <a:avLst/>
              <a:gdLst>
                <a:gd name="T0" fmla="*/ 0 w 42915"/>
                <a:gd name="T1" fmla="*/ 0 h 21600"/>
                <a:gd name="T2" fmla="*/ 0 w 42915"/>
                <a:gd name="T3" fmla="*/ 0 h 21600"/>
                <a:gd name="T4" fmla="*/ 0 w 4291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15" h="21600" fill="none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</a:path>
                <a:path w="42915" h="21600" stroke="0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  <a:lnTo>
                    <a:pt x="21479" y="0"/>
                  </a:lnTo>
                  <a:lnTo>
                    <a:pt x="42914" y="2657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46" name="Arc 37"/>
            <p:cNvSpPr>
              <a:spLocks/>
            </p:cNvSpPr>
            <p:nvPr/>
          </p:nvSpPr>
          <p:spPr bwMode="auto">
            <a:xfrm flipV="1">
              <a:off x="3044" y="2069"/>
              <a:ext cx="78" cy="63"/>
            </a:xfrm>
            <a:custGeom>
              <a:avLst/>
              <a:gdLst>
                <a:gd name="T0" fmla="*/ 0 w 42863"/>
                <a:gd name="T1" fmla="*/ 0 h 21600"/>
                <a:gd name="T2" fmla="*/ 0 w 42863"/>
                <a:gd name="T3" fmla="*/ 0 h 21600"/>
                <a:gd name="T4" fmla="*/ 0 w 4286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863" h="21600" fill="none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</a:path>
                <a:path w="42863" h="21600" stroke="0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  <a:lnTo>
                    <a:pt x="21421" y="0"/>
                  </a:lnTo>
                  <a:lnTo>
                    <a:pt x="42863" y="260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47" name="Line 38"/>
            <p:cNvSpPr>
              <a:spLocks noChangeShapeType="1"/>
            </p:cNvSpPr>
            <p:nvPr/>
          </p:nvSpPr>
          <p:spPr bwMode="auto">
            <a:xfrm rot="21240000" flipH="1">
              <a:off x="3005" y="2128"/>
              <a:ext cx="52" cy="27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48" name="Arc 39"/>
            <p:cNvSpPr>
              <a:spLocks/>
            </p:cNvSpPr>
            <p:nvPr/>
          </p:nvSpPr>
          <p:spPr bwMode="auto">
            <a:xfrm rot="10800000" flipV="1">
              <a:off x="2940" y="2400"/>
              <a:ext cx="78" cy="63"/>
            </a:xfrm>
            <a:custGeom>
              <a:avLst/>
              <a:gdLst>
                <a:gd name="T0" fmla="*/ 0 w 42915"/>
                <a:gd name="T1" fmla="*/ 0 h 21600"/>
                <a:gd name="T2" fmla="*/ 0 w 42915"/>
                <a:gd name="T3" fmla="*/ 0 h 21600"/>
                <a:gd name="T4" fmla="*/ 0 w 4291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15" h="21600" fill="none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</a:path>
                <a:path w="42915" h="21600" stroke="0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  <a:lnTo>
                    <a:pt x="21479" y="0"/>
                  </a:lnTo>
                  <a:lnTo>
                    <a:pt x="42914" y="2657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49" name="Arc 40"/>
            <p:cNvSpPr>
              <a:spLocks/>
            </p:cNvSpPr>
            <p:nvPr/>
          </p:nvSpPr>
          <p:spPr bwMode="auto">
            <a:xfrm flipV="1">
              <a:off x="2733" y="2069"/>
              <a:ext cx="78" cy="63"/>
            </a:xfrm>
            <a:custGeom>
              <a:avLst/>
              <a:gdLst>
                <a:gd name="T0" fmla="*/ 0 w 42863"/>
                <a:gd name="T1" fmla="*/ 0 h 21600"/>
                <a:gd name="T2" fmla="*/ 0 w 42863"/>
                <a:gd name="T3" fmla="*/ 0 h 21600"/>
                <a:gd name="T4" fmla="*/ 0 w 4286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863" h="21600" fill="none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</a:path>
                <a:path w="42863" h="21600" stroke="0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  <a:lnTo>
                    <a:pt x="21421" y="0"/>
                  </a:lnTo>
                  <a:lnTo>
                    <a:pt x="42863" y="260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50" name="Line 41"/>
            <p:cNvSpPr>
              <a:spLocks noChangeShapeType="1"/>
            </p:cNvSpPr>
            <p:nvPr/>
          </p:nvSpPr>
          <p:spPr bwMode="auto">
            <a:xfrm rot="21240000" flipH="1">
              <a:off x="2694" y="2128"/>
              <a:ext cx="52" cy="27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51" name="Arc 42"/>
            <p:cNvSpPr>
              <a:spLocks/>
            </p:cNvSpPr>
            <p:nvPr/>
          </p:nvSpPr>
          <p:spPr bwMode="auto">
            <a:xfrm rot="10800000" flipV="1">
              <a:off x="2629" y="2400"/>
              <a:ext cx="78" cy="63"/>
            </a:xfrm>
            <a:custGeom>
              <a:avLst/>
              <a:gdLst>
                <a:gd name="T0" fmla="*/ 0 w 42915"/>
                <a:gd name="T1" fmla="*/ 0 h 21600"/>
                <a:gd name="T2" fmla="*/ 0 w 42915"/>
                <a:gd name="T3" fmla="*/ 0 h 21600"/>
                <a:gd name="T4" fmla="*/ 0 w 4291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15" h="21600" fill="none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</a:path>
                <a:path w="42915" h="21600" stroke="0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  <a:lnTo>
                    <a:pt x="21479" y="0"/>
                  </a:lnTo>
                  <a:lnTo>
                    <a:pt x="42914" y="2657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52" name="Arc 43"/>
            <p:cNvSpPr>
              <a:spLocks/>
            </p:cNvSpPr>
            <p:nvPr/>
          </p:nvSpPr>
          <p:spPr bwMode="auto">
            <a:xfrm flipV="1">
              <a:off x="3201" y="2069"/>
              <a:ext cx="78" cy="63"/>
            </a:xfrm>
            <a:custGeom>
              <a:avLst/>
              <a:gdLst>
                <a:gd name="T0" fmla="*/ 0 w 42863"/>
                <a:gd name="T1" fmla="*/ 0 h 21600"/>
                <a:gd name="T2" fmla="*/ 0 w 42863"/>
                <a:gd name="T3" fmla="*/ 0 h 21600"/>
                <a:gd name="T4" fmla="*/ 0 w 4286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863" h="21600" fill="none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</a:path>
                <a:path w="42863" h="21600" stroke="0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  <a:lnTo>
                    <a:pt x="21421" y="0"/>
                  </a:lnTo>
                  <a:lnTo>
                    <a:pt x="42863" y="260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53" name="Line 44"/>
            <p:cNvSpPr>
              <a:spLocks noChangeShapeType="1"/>
            </p:cNvSpPr>
            <p:nvPr/>
          </p:nvSpPr>
          <p:spPr bwMode="auto">
            <a:xfrm rot="21240000" flipH="1">
              <a:off x="3162" y="2128"/>
              <a:ext cx="52" cy="27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54" name="Arc 45"/>
            <p:cNvSpPr>
              <a:spLocks/>
            </p:cNvSpPr>
            <p:nvPr/>
          </p:nvSpPr>
          <p:spPr bwMode="auto">
            <a:xfrm rot="10800000" flipV="1">
              <a:off x="3097" y="2400"/>
              <a:ext cx="78" cy="63"/>
            </a:xfrm>
            <a:custGeom>
              <a:avLst/>
              <a:gdLst>
                <a:gd name="T0" fmla="*/ 0 w 42915"/>
                <a:gd name="T1" fmla="*/ 0 h 21600"/>
                <a:gd name="T2" fmla="*/ 0 w 42915"/>
                <a:gd name="T3" fmla="*/ 0 h 21600"/>
                <a:gd name="T4" fmla="*/ 0 w 4291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15" h="21600" fill="none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</a:path>
                <a:path w="42915" h="21600" stroke="0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  <a:lnTo>
                    <a:pt x="21479" y="0"/>
                  </a:lnTo>
                  <a:lnTo>
                    <a:pt x="42914" y="2657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55" name="Arc 46"/>
            <p:cNvSpPr>
              <a:spLocks/>
            </p:cNvSpPr>
            <p:nvPr/>
          </p:nvSpPr>
          <p:spPr bwMode="auto">
            <a:xfrm flipV="1">
              <a:off x="2888" y="2069"/>
              <a:ext cx="78" cy="63"/>
            </a:xfrm>
            <a:custGeom>
              <a:avLst/>
              <a:gdLst>
                <a:gd name="T0" fmla="*/ 0 w 42863"/>
                <a:gd name="T1" fmla="*/ 0 h 21600"/>
                <a:gd name="T2" fmla="*/ 0 w 42863"/>
                <a:gd name="T3" fmla="*/ 0 h 21600"/>
                <a:gd name="T4" fmla="*/ 0 w 4286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863" h="21600" fill="none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</a:path>
                <a:path w="42863" h="21600" stroke="0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  <a:lnTo>
                    <a:pt x="21421" y="0"/>
                  </a:lnTo>
                  <a:lnTo>
                    <a:pt x="42863" y="260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56" name="Line 47"/>
            <p:cNvSpPr>
              <a:spLocks noChangeShapeType="1"/>
            </p:cNvSpPr>
            <p:nvPr/>
          </p:nvSpPr>
          <p:spPr bwMode="auto">
            <a:xfrm rot="21240000" flipH="1">
              <a:off x="2849" y="2128"/>
              <a:ext cx="52" cy="27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57" name="Arc 48"/>
            <p:cNvSpPr>
              <a:spLocks/>
            </p:cNvSpPr>
            <p:nvPr/>
          </p:nvSpPr>
          <p:spPr bwMode="auto">
            <a:xfrm rot="10800000" flipV="1">
              <a:off x="2784" y="2400"/>
              <a:ext cx="78" cy="63"/>
            </a:xfrm>
            <a:custGeom>
              <a:avLst/>
              <a:gdLst>
                <a:gd name="T0" fmla="*/ 0 w 42915"/>
                <a:gd name="T1" fmla="*/ 0 h 21600"/>
                <a:gd name="T2" fmla="*/ 0 w 42915"/>
                <a:gd name="T3" fmla="*/ 0 h 21600"/>
                <a:gd name="T4" fmla="*/ 0 w 4291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15" h="21600" fill="none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</a:path>
                <a:path w="42915" h="21600" stroke="0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  <a:lnTo>
                    <a:pt x="21479" y="0"/>
                  </a:lnTo>
                  <a:lnTo>
                    <a:pt x="42914" y="2657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58" name="Arc 49"/>
            <p:cNvSpPr>
              <a:spLocks/>
            </p:cNvSpPr>
            <p:nvPr/>
          </p:nvSpPr>
          <p:spPr bwMode="auto">
            <a:xfrm flipV="1">
              <a:off x="3514" y="2069"/>
              <a:ext cx="78" cy="63"/>
            </a:xfrm>
            <a:custGeom>
              <a:avLst/>
              <a:gdLst>
                <a:gd name="T0" fmla="*/ 0 w 42863"/>
                <a:gd name="T1" fmla="*/ 0 h 21600"/>
                <a:gd name="T2" fmla="*/ 0 w 42863"/>
                <a:gd name="T3" fmla="*/ 0 h 21600"/>
                <a:gd name="T4" fmla="*/ 0 w 4286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863" h="21600" fill="none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</a:path>
                <a:path w="42863" h="21600" stroke="0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  <a:lnTo>
                    <a:pt x="21421" y="0"/>
                  </a:lnTo>
                  <a:lnTo>
                    <a:pt x="42863" y="260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59" name="Line 50"/>
            <p:cNvSpPr>
              <a:spLocks noChangeShapeType="1"/>
            </p:cNvSpPr>
            <p:nvPr/>
          </p:nvSpPr>
          <p:spPr bwMode="auto">
            <a:xfrm rot="21240000" flipH="1">
              <a:off x="3477" y="2128"/>
              <a:ext cx="52" cy="27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60" name="Arc 51"/>
            <p:cNvSpPr>
              <a:spLocks/>
            </p:cNvSpPr>
            <p:nvPr/>
          </p:nvSpPr>
          <p:spPr bwMode="auto">
            <a:xfrm rot="10800000" flipV="1">
              <a:off x="3412" y="2400"/>
              <a:ext cx="78" cy="63"/>
            </a:xfrm>
            <a:custGeom>
              <a:avLst/>
              <a:gdLst>
                <a:gd name="T0" fmla="*/ 0 w 42915"/>
                <a:gd name="T1" fmla="*/ 0 h 21600"/>
                <a:gd name="T2" fmla="*/ 0 w 42915"/>
                <a:gd name="T3" fmla="*/ 0 h 21600"/>
                <a:gd name="T4" fmla="*/ 0 w 4291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15" h="21600" fill="none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</a:path>
                <a:path w="42915" h="21600" stroke="0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  <a:lnTo>
                    <a:pt x="21479" y="0"/>
                  </a:lnTo>
                  <a:lnTo>
                    <a:pt x="42914" y="2657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61" name="Arc 52"/>
            <p:cNvSpPr>
              <a:spLocks/>
            </p:cNvSpPr>
            <p:nvPr/>
          </p:nvSpPr>
          <p:spPr bwMode="auto">
            <a:xfrm flipV="1">
              <a:off x="2564" y="2069"/>
              <a:ext cx="78" cy="63"/>
            </a:xfrm>
            <a:custGeom>
              <a:avLst/>
              <a:gdLst>
                <a:gd name="T0" fmla="*/ 0 w 42863"/>
                <a:gd name="T1" fmla="*/ 0 h 21600"/>
                <a:gd name="T2" fmla="*/ 0 w 42863"/>
                <a:gd name="T3" fmla="*/ 0 h 21600"/>
                <a:gd name="T4" fmla="*/ 0 w 4286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863" h="21600" fill="none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</a:path>
                <a:path w="42863" h="21600" stroke="0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  <a:lnTo>
                    <a:pt x="21421" y="0"/>
                  </a:lnTo>
                  <a:lnTo>
                    <a:pt x="42863" y="260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62" name="Line 53"/>
            <p:cNvSpPr>
              <a:spLocks noChangeShapeType="1"/>
            </p:cNvSpPr>
            <p:nvPr/>
          </p:nvSpPr>
          <p:spPr bwMode="auto">
            <a:xfrm rot="20940000" flipH="1">
              <a:off x="2537" y="2128"/>
              <a:ext cx="52" cy="27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63" name="Line 54"/>
            <p:cNvSpPr>
              <a:spLocks noChangeShapeType="1"/>
            </p:cNvSpPr>
            <p:nvPr/>
          </p:nvSpPr>
          <p:spPr bwMode="auto">
            <a:xfrm>
              <a:off x="1024" y="2410"/>
              <a:ext cx="0" cy="81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64" name="Oval 55"/>
            <p:cNvSpPr>
              <a:spLocks noChangeArrowheads="1"/>
            </p:cNvSpPr>
            <p:nvPr/>
          </p:nvSpPr>
          <p:spPr bwMode="auto">
            <a:xfrm>
              <a:off x="2941" y="3074"/>
              <a:ext cx="317" cy="317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23965" name="Line 56"/>
            <p:cNvSpPr>
              <a:spLocks noChangeShapeType="1"/>
            </p:cNvSpPr>
            <p:nvPr/>
          </p:nvSpPr>
          <p:spPr bwMode="auto">
            <a:xfrm>
              <a:off x="2054" y="2410"/>
              <a:ext cx="0" cy="81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66" name="Line 57"/>
            <p:cNvSpPr>
              <a:spLocks noChangeShapeType="1"/>
            </p:cNvSpPr>
            <p:nvPr/>
          </p:nvSpPr>
          <p:spPr bwMode="auto">
            <a:xfrm>
              <a:off x="3600" y="2410"/>
              <a:ext cx="0" cy="81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67" name="Line 58"/>
            <p:cNvSpPr>
              <a:spLocks noChangeShapeType="1"/>
            </p:cNvSpPr>
            <p:nvPr/>
          </p:nvSpPr>
          <p:spPr bwMode="auto">
            <a:xfrm>
              <a:off x="2563" y="2409"/>
              <a:ext cx="0" cy="81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68" name="Line 59"/>
            <p:cNvSpPr>
              <a:spLocks noChangeShapeType="1"/>
            </p:cNvSpPr>
            <p:nvPr/>
          </p:nvSpPr>
          <p:spPr bwMode="auto">
            <a:xfrm rot="10800000">
              <a:off x="1307" y="3227"/>
              <a:ext cx="22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69" name="Line 60"/>
            <p:cNvSpPr>
              <a:spLocks noChangeShapeType="1"/>
            </p:cNvSpPr>
            <p:nvPr/>
          </p:nvSpPr>
          <p:spPr bwMode="auto">
            <a:xfrm rot="10800000">
              <a:off x="1302" y="3003"/>
              <a:ext cx="0" cy="47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70" name="Line 61"/>
            <p:cNvSpPr>
              <a:spLocks noChangeShapeType="1"/>
            </p:cNvSpPr>
            <p:nvPr/>
          </p:nvSpPr>
          <p:spPr bwMode="auto">
            <a:xfrm rot="10800000">
              <a:off x="1230" y="3110"/>
              <a:ext cx="0" cy="25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71" name="Line 62"/>
            <p:cNvSpPr>
              <a:spLocks noChangeShapeType="1"/>
            </p:cNvSpPr>
            <p:nvPr/>
          </p:nvSpPr>
          <p:spPr bwMode="auto">
            <a:xfrm rot="10800000">
              <a:off x="1026" y="3227"/>
              <a:ext cx="19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72" name="Oval 63"/>
            <p:cNvSpPr>
              <a:spLocks noChangeArrowheads="1"/>
            </p:cNvSpPr>
            <p:nvPr/>
          </p:nvSpPr>
          <p:spPr bwMode="auto">
            <a:xfrm>
              <a:off x="1520" y="3204"/>
              <a:ext cx="45" cy="45"/>
            </a:xfrm>
            <a:prstGeom prst="ellipse">
              <a:avLst/>
            </a:prstGeom>
            <a:solidFill>
              <a:schemeClr val="bg1"/>
            </a:solid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23973" name="Line 64"/>
            <p:cNvSpPr>
              <a:spLocks noChangeShapeType="1"/>
            </p:cNvSpPr>
            <p:nvPr/>
          </p:nvSpPr>
          <p:spPr bwMode="auto">
            <a:xfrm flipH="1">
              <a:off x="1781" y="3228"/>
              <a:ext cx="27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74" name="Oval 65"/>
            <p:cNvSpPr>
              <a:spLocks noChangeArrowheads="1"/>
            </p:cNvSpPr>
            <p:nvPr/>
          </p:nvSpPr>
          <p:spPr bwMode="auto">
            <a:xfrm>
              <a:off x="1738" y="3205"/>
              <a:ext cx="45" cy="45"/>
            </a:xfrm>
            <a:prstGeom prst="ellipse">
              <a:avLst/>
            </a:prstGeom>
            <a:solidFill>
              <a:schemeClr val="bg1"/>
            </a:solid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23975" name="Oval 66"/>
            <p:cNvSpPr>
              <a:spLocks noChangeArrowheads="1"/>
            </p:cNvSpPr>
            <p:nvPr/>
          </p:nvSpPr>
          <p:spPr bwMode="auto">
            <a:xfrm>
              <a:off x="1685" y="3039"/>
              <a:ext cx="45" cy="45"/>
            </a:xfrm>
            <a:prstGeom prst="ellipse">
              <a:avLst/>
            </a:prstGeom>
            <a:solidFill>
              <a:schemeClr val="bg1"/>
            </a:solid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23976" name="Line 67"/>
            <p:cNvSpPr>
              <a:spLocks noChangeShapeType="1"/>
            </p:cNvSpPr>
            <p:nvPr/>
          </p:nvSpPr>
          <p:spPr bwMode="auto">
            <a:xfrm>
              <a:off x="2563" y="3227"/>
              <a:ext cx="36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77" name="Line 68"/>
            <p:cNvSpPr>
              <a:spLocks noChangeShapeType="1"/>
            </p:cNvSpPr>
            <p:nvPr/>
          </p:nvSpPr>
          <p:spPr bwMode="auto">
            <a:xfrm>
              <a:off x="3259" y="3228"/>
              <a:ext cx="3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78" name="Rectangle 69"/>
            <p:cNvSpPr>
              <a:spLocks noChangeArrowheads="1"/>
            </p:cNvSpPr>
            <p:nvPr/>
          </p:nvSpPr>
          <p:spPr bwMode="auto">
            <a:xfrm>
              <a:off x="2957" y="3053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chemeClr val="tx2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23979" name="Rectangle 70"/>
            <p:cNvSpPr>
              <a:spLocks noChangeArrowheads="1"/>
            </p:cNvSpPr>
            <p:nvPr/>
          </p:nvSpPr>
          <p:spPr bwMode="auto">
            <a:xfrm>
              <a:off x="1536" y="3237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chemeClr val="tx2"/>
                  </a:solidFill>
                  <a:cs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423980" name="Line 71"/>
            <p:cNvSpPr>
              <a:spLocks noChangeShapeType="1"/>
            </p:cNvSpPr>
            <p:nvPr/>
          </p:nvSpPr>
          <p:spPr bwMode="auto">
            <a:xfrm flipV="1">
              <a:off x="1025" y="2663"/>
              <a:ext cx="0" cy="227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81" name="Line 72"/>
            <p:cNvSpPr>
              <a:spLocks noChangeShapeType="1"/>
            </p:cNvSpPr>
            <p:nvPr/>
          </p:nvSpPr>
          <p:spPr bwMode="auto">
            <a:xfrm rot="10800000" flipV="1">
              <a:off x="3600" y="2671"/>
              <a:ext cx="0" cy="227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82" name="Line 73"/>
            <p:cNvSpPr>
              <a:spLocks noChangeShapeType="1"/>
            </p:cNvSpPr>
            <p:nvPr/>
          </p:nvSpPr>
          <p:spPr bwMode="auto">
            <a:xfrm flipV="1">
              <a:off x="2055" y="2665"/>
              <a:ext cx="0" cy="227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83" name="Line 74"/>
            <p:cNvSpPr>
              <a:spLocks noChangeShapeType="1"/>
            </p:cNvSpPr>
            <p:nvPr/>
          </p:nvSpPr>
          <p:spPr bwMode="auto">
            <a:xfrm flipV="1">
              <a:off x="2564" y="2663"/>
              <a:ext cx="0" cy="227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84" name="Line 76"/>
            <p:cNvSpPr>
              <a:spLocks noChangeShapeType="1"/>
            </p:cNvSpPr>
            <p:nvPr/>
          </p:nvSpPr>
          <p:spPr bwMode="auto">
            <a:xfrm rot="21240000" flipH="1">
              <a:off x="3490" y="2189"/>
              <a:ext cx="26" cy="137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triangl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85" name="Line 77"/>
            <p:cNvSpPr>
              <a:spLocks noChangeShapeType="1"/>
            </p:cNvSpPr>
            <p:nvPr/>
          </p:nvSpPr>
          <p:spPr bwMode="auto">
            <a:xfrm rot="21240000" flipH="1">
              <a:off x="3334" y="2189"/>
              <a:ext cx="26" cy="137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triangl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86" name="Line 78"/>
            <p:cNvSpPr>
              <a:spLocks noChangeShapeType="1"/>
            </p:cNvSpPr>
            <p:nvPr/>
          </p:nvSpPr>
          <p:spPr bwMode="auto">
            <a:xfrm rot="21240000" flipH="1">
              <a:off x="3176" y="2189"/>
              <a:ext cx="26" cy="137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triangl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87" name="Line 79"/>
            <p:cNvSpPr>
              <a:spLocks noChangeShapeType="1"/>
            </p:cNvSpPr>
            <p:nvPr/>
          </p:nvSpPr>
          <p:spPr bwMode="auto">
            <a:xfrm rot="21240000" flipH="1">
              <a:off x="3018" y="2189"/>
              <a:ext cx="26" cy="137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triangl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88" name="Line 80"/>
            <p:cNvSpPr>
              <a:spLocks noChangeShapeType="1"/>
            </p:cNvSpPr>
            <p:nvPr/>
          </p:nvSpPr>
          <p:spPr bwMode="auto">
            <a:xfrm rot="21240000" flipH="1">
              <a:off x="2862" y="2189"/>
              <a:ext cx="26" cy="137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triangl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89" name="Line 81"/>
            <p:cNvSpPr>
              <a:spLocks noChangeShapeType="1"/>
            </p:cNvSpPr>
            <p:nvPr/>
          </p:nvSpPr>
          <p:spPr bwMode="auto">
            <a:xfrm rot="21240000" flipH="1">
              <a:off x="2707" y="2188"/>
              <a:ext cx="26" cy="137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triangl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90" name="Line 84"/>
            <p:cNvSpPr>
              <a:spLocks noChangeShapeType="1"/>
            </p:cNvSpPr>
            <p:nvPr/>
          </p:nvSpPr>
          <p:spPr bwMode="auto">
            <a:xfrm rot="21240000" flipH="1">
              <a:off x="1166" y="2199"/>
              <a:ext cx="26" cy="137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91" name="Line 85"/>
            <p:cNvSpPr>
              <a:spLocks noChangeShapeType="1"/>
            </p:cNvSpPr>
            <p:nvPr/>
          </p:nvSpPr>
          <p:spPr bwMode="auto">
            <a:xfrm rot="21240000" flipH="1">
              <a:off x="1322" y="2199"/>
              <a:ext cx="26" cy="137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92" name="Line 86"/>
            <p:cNvSpPr>
              <a:spLocks noChangeShapeType="1"/>
            </p:cNvSpPr>
            <p:nvPr/>
          </p:nvSpPr>
          <p:spPr bwMode="auto">
            <a:xfrm rot="21240000" flipH="1">
              <a:off x="1478" y="2199"/>
              <a:ext cx="26" cy="137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93" name="Line 87"/>
            <p:cNvSpPr>
              <a:spLocks noChangeShapeType="1"/>
            </p:cNvSpPr>
            <p:nvPr/>
          </p:nvSpPr>
          <p:spPr bwMode="auto">
            <a:xfrm rot="21240000" flipH="1">
              <a:off x="1634" y="2199"/>
              <a:ext cx="26" cy="137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94" name="Line 88"/>
            <p:cNvSpPr>
              <a:spLocks noChangeShapeType="1"/>
            </p:cNvSpPr>
            <p:nvPr/>
          </p:nvSpPr>
          <p:spPr bwMode="auto">
            <a:xfrm rot="21240000" flipH="1">
              <a:off x="1793" y="2200"/>
              <a:ext cx="26" cy="137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95" name="Line 89"/>
            <p:cNvSpPr>
              <a:spLocks noChangeShapeType="1"/>
            </p:cNvSpPr>
            <p:nvPr/>
          </p:nvSpPr>
          <p:spPr bwMode="auto">
            <a:xfrm rot="21240000" flipH="1">
              <a:off x="1949" y="2200"/>
              <a:ext cx="26" cy="137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96" name="Line 90"/>
            <p:cNvSpPr>
              <a:spLocks noChangeShapeType="1"/>
            </p:cNvSpPr>
            <p:nvPr/>
          </p:nvSpPr>
          <p:spPr bwMode="auto">
            <a:xfrm rot="21180000" flipH="1">
              <a:off x="2555" y="2191"/>
              <a:ext cx="18" cy="136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triangl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97" name="Line 92"/>
            <p:cNvSpPr>
              <a:spLocks noChangeShapeType="1"/>
            </p:cNvSpPr>
            <p:nvPr/>
          </p:nvSpPr>
          <p:spPr bwMode="auto">
            <a:xfrm rot="21180000" flipH="1">
              <a:off x="1014" y="2199"/>
              <a:ext cx="18" cy="136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998" name="Rectangle 93"/>
            <p:cNvSpPr>
              <a:spLocks noChangeArrowheads="1"/>
            </p:cNvSpPr>
            <p:nvPr/>
          </p:nvSpPr>
          <p:spPr bwMode="auto">
            <a:xfrm>
              <a:off x="1292" y="2976"/>
              <a:ext cx="2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cs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423999" name="Rectangle 94"/>
            <p:cNvSpPr>
              <a:spLocks noChangeArrowheads="1"/>
            </p:cNvSpPr>
            <p:nvPr/>
          </p:nvSpPr>
          <p:spPr bwMode="auto">
            <a:xfrm>
              <a:off x="2562" y="2652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424000" name="Rectangle 95"/>
            <p:cNvSpPr>
              <a:spLocks noChangeArrowheads="1"/>
            </p:cNvSpPr>
            <p:nvPr/>
          </p:nvSpPr>
          <p:spPr bwMode="auto">
            <a:xfrm>
              <a:off x="1973" y="2151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424001" name="Rectangle 96"/>
            <p:cNvSpPr>
              <a:spLocks noChangeArrowheads="1"/>
            </p:cNvSpPr>
            <p:nvPr/>
          </p:nvSpPr>
          <p:spPr bwMode="auto">
            <a:xfrm>
              <a:off x="1051" y="2886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cs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424002" name="Rectangle 97"/>
            <p:cNvSpPr>
              <a:spLocks noChangeArrowheads="1"/>
            </p:cNvSpPr>
            <p:nvPr/>
          </p:nvSpPr>
          <p:spPr bwMode="auto">
            <a:xfrm>
              <a:off x="2308" y="2151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7848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36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36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367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3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36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36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36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4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6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646113"/>
            <a:ext cx="81026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محاسبۀ كمي نيروي محركۀ القايي </a:t>
            </a:r>
            <a:endParaRPr lang="en-US" altLang="en-US" smtClean="0"/>
          </a:p>
        </p:txBody>
      </p:sp>
      <p:graphicFrame>
        <p:nvGraphicFramePr>
          <p:cNvPr id="1137779" name="Object 115"/>
          <p:cNvGraphicFramePr>
            <a:graphicFrameLocks noChangeAspect="1"/>
          </p:cNvGraphicFramePr>
          <p:nvPr>
            <p:ph sz="quarter" idx="2"/>
          </p:nvPr>
        </p:nvGraphicFramePr>
        <p:xfrm>
          <a:off x="6802439" y="3573464"/>
          <a:ext cx="287972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1002865" imgH="215806" progId="Equation.3">
                  <p:embed/>
                </p:oleObj>
              </mc:Choice>
              <mc:Fallback>
                <p:oleObj name="Equation" r:id="rId3" imgW="100286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2439" y="3573464"/>
                        <a:ext cx="2879725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37778" name="Group 114"/>
          <p:cNvGrpSpPr>
            <a:grpSpLocks/>
          </p:cNvGrpSpPr>
          <p:nvPr/>
        </p:nvGrpSpPr>
        <p:grpSpPr bwMode="auto">
          <a:xfrm>
            <a:off x="1876426" y="1196975"/>
            <a:ext cx="5661025" cy="2825750"/>
            <a:chOff x="612" y="1568"/>
            <a:chExt cx="3566" cy="1780"/>
          </a:xfrm>
        </p:grpSpPr>
        <p:grpSp>
          <p:nvGrpSpPr>
            <p:cNvPr id="424971" name="Group 7"/>
            <p:cNvGrpSpPr>
              <a:grpSpLocks/>
            </p:cNvGrpSpPr>
            <p:nvPr/>
          </p:nvGrpSpPr>
          <p:grpSpPr bwMode="auto">
            <a:xfrm>
              <a:off x="906" y="1892"/>
              <a:ext cx="110" cy="109"/>
              <a:chOff x="1154" y="3385"/>
              <a:chExt cx="136" cy="136"/>
            </a:xfrm>
          </p:grpSpPr>
          <p:sp>
            <p:nvSpPr>
              <p:cNvPr id="425071" name="Oval 8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72" name="Line 9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73" name="Line 10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4972" name="Group 11"/>
            <p:cNvGrpSpPr>
              <a:grpSpLocks/>
            </p:cNvGrpSpPr>
            <p:nvPr/>
          </p:nvGrpSpPr>
          <p:grpSpPr bwMode="auto">
            <a:xfrm>
              <a:off x="1366" y="1892"/>
              <a:ext cx="110" cy="109"/>
              <a:chOff x="1154" y="3385"/>
              <a:chExt cx="136" cy="136"/>
            </a:xfrm>
          </p:grpSpPr>
          <p:sp>
            <p:nvSpPr>
              <p:cNvPr id="425068" name="Oval 12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69" name="Line 13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70" name="Line 14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4973" name="Group 15"/>
            <p:cNvGrpSpPr>
              <a:grpSpLocks/>
            </p:cNvGrpSpPr>
            <p:nvPr/>
          </p:nvGrpSpPr>
          <p:grpSpPr bwMode="auto">
            <a:xfrm>
              <a:off x="2337" y="1888"/>
              <a:ext cx="110" cy="110"/>
              <a:chOff x="1154" y="3385"/>
              <a:chExt cx="136" cy="136"/>
            </a:xfrm>
          </p:grpSpPr>
          <p:sp>
            <p:nvSpPr>
              <p:cNvPr id="425065" name="Oval 16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66" name="Line 17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67" name="Line 18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4974" name="Group 19"/>
            <p:cNvGrpSpPr>
              <a:grpSpLocks/>
            </p:cNvGrpSpPr>
            <p:nvPr/>
          </p:nvGrpSpPr>
          <p:grpSpPr bwMode="auto">
            <a:xfrm>
              <a:off x="906" y="2293"/>
              <a:ext cx="110" cy="110"/>
              <a:chOff x="1154" y="3385"/>
              <a:chExt cx="136" cy="136"/>
            </a:xfrm>
          </p:grpSpPr>
          <p:sp>
            <p:nvSpPr>
              <p:cNvPr id="425062" name="Oval 20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63" name="Line 21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64" name="Line 22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4975" name="Group 23"/>
            <p:cNvGrpSpPr>
              <a:grpSpLocks/>
            </p:cNvGrpSpPr>
            <p:nvPr/>
          </p:nvGrpSpPr>
          <p:grpSpPr bwMode="auto">
            <a:xfrm>
              <a:off x="906" y="2711"/>
              <a:ext cx="110" cy="110"/>
              <a:chOff x="1154" y="3385"/>
              <a:chExt cx="136" cy="136"/>
            </a:xfrm>
          </p:grpSpPr>
          <p:sp>
            <p:nvSpPr>
              <p:cNvPr id="425059" name="Oval 24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60" name="Line 25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61" name="Line 26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4976" name="Group 27"/>
            <p:cNvGrpSpPr>
              <a:grpSpLocks/>
            </p:cNvGrpSpPr>
            <p:nvPr/>
          </p:nvGrpSpPr>
          <p:grpSpPr bwMode="auto">
            <a:xfrm>
              <a:off x="906" y="3140"/>
              <a:ext cx="110" cy="110"/>
              <a:chOff x="1154" y="3385"/>
              <a:chExt cx="136" cy="136"/>
            </a:xfrm>
          </p:grpSpPr>
          <p:sp>
            <p:nvSpPr>
              <p:cNvPr id="425056" name="Oval 28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57" name="Line 29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58" name="Line 30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4977" name="Group 31"/>
            <p:cNvGrpSpPr>
              <a:grpSpLocks/>
            </p:cNvGrpSpPr>
            <p:nvPr/>
          </p:nvGrpSpPr>
          <p:grpSpPr bwMode="auto">
            <a:xfrm>
              <a:off x="2335" y="2296"/>
              <a:ext cx="110" cy="110"/>
              <a:chOff x="1154" y="3385"/>
              <a:chExt cx="136" cy="136"/>
            </a:xfrm>
          </p:grpSpPr>
          <p:sp>
            <p:nvSpPr>
              <p:cNvPr id="425053" name="Oval 32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54" name="Line 33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55" name="Line 34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4978" name="Group 35"/>
            <p:cNvGrpSpPr>
              <a:grpSpLocks/>
            </p:cNvGrpSpPr>
            <p:nvPr/>
          </p:nvGrpSpPr>
          <p:grpSpPr bwMode="auto">
            <a:xfrm>
              <a:off x="2337" y="2710"/>
              <a:ext cx="110" cy="110"/>
              <a:chOff x="1154" y="3385"/>
              <a:chExt cx="136" cy="136"/>
            </a:xfrm>
          </p:grpSpPr>
          <p:sp>
            <p:nvSpPr>
              <p:cNvPr id="425050" name="Oval 36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51" name="Line 37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52" name="Line 38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4979" name="Group 39"/>
            <p:cNvGrpSpPr>
              <a:grpSpLocks/>
            </p:cNvGrpSpPr>
            <p:nvPr/>
          </p:nvGrpSpPr>
          <p:grpSpPr bwMode="auto">
            <a:xfrm>
              <a:off x="1366" y="2293"/>
              <a:ext cx="110" cy="110"/>
              <a:chOff x="1154" y="3385"/>
              <a:chExt cx="136" cy="136"/>
            </a:xfrm>
          </p:grpSpPr>
          <p:sp>
            <p:nvSpPr>
              <p:cNvPr id="425047" name="Oval 40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48" name="Line 41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49" name="Line 42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4980" name="Group 43"/>
            <p:cNvGrpSpPr>
              <a:grpSpLocks/>
            </p:cNvGrpSpPr>
            <p:nvPr/>
          </p:nvGrpSpPr>
          <p:grpSpPr bwMode="auto">
            <a:xfrm>
              <a:off x="1363" y="2710"/>
              <a:ext cx="110" cy="110"/>
              <a:chOff x="1154" y="3385"/>
              <a:chExt cx="136" cy="136"/>
            </a:xfrm>
          </p:grpSpPr>
          <p:sp>
            <p:nvSpPr>
              <p:cNvPr id="425044" name="Oval 44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45" name="Line 45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46" name="Line 46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4981" name="Group 47"/>
            <p:cNvGrpSpPr>
              <a:grpSpLocks/>
            </p:cNvGrpSpPr>
            <p:nvPr/>
          </p:nvGrpSpPr>
          <p:grpSpPr bwMode="auto">
            <a:xfrm>
              <a:off x="1360" y="3136"/>
              <a:ext cx="110" cy="111"/>
              <a:chOff x="1154" y="3385"/>
              <a:chExt cx="136" cy="136"/>
            </a:xfrm>
          </p:grpSpPr>
          <p:sp>
            <p:nvSpPr>
              <p:cNvPr id="425041" name="Oval 48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42" name="Line 49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43" name="Line 50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4982" name="Group 51"/>
            <p:cNvGrpSpPr>
              <a:grpSpLocks/>
            </p:cNvGrpSpPr>
            <p:nvPr/>
          </p:nvGrpSpPr>
          <p:grpSpPr bwMode="auto">
            <a:xfrm>
              <a:off x="2335" y="3140"/>
              <a:ext cx="110" cy="110"/>
              <a:chOff x="1154" y="3385"/>
              <a:chExt cx="136" cy="136"/>
            </a:xfrm>
          </p:grpSpPr>
          <p:sp>
            <p:nvSpPr>
              <p:cNvPr id="425038" name="Oval 52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39" name="Line 53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40" name="Line 54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4983" name="Group 55"/>
            <p:cNvGrpSpPr>
              <a:grpSpLocks/>
            </p:cNvGrpSpPr>
            <p:nvPr/>
          </p:nvGrpSpPr>
          <p:grpSpPr bwMode="auto">
            <a:xfrm>
              <a:off x="1860" y="1888"/>
              <a:ext cx="111" cy="110"/>
              <a:chOff x="1154" y="3385"/>
              <a:chExt cx="136" cy="136"/>
            </a:xfrm>
          </p:grpSpPr>
          <p:sp>
            <p:nvSpPr>
              <p:cNvPr id="425035" name="Oval 56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36" name="Line 57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37" name="Line 58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4984" name="Group 59"/>
            <p:cNvGrpSpPr>
              <a:grpSpLocks/>
            </p:cNvGrpSpPr>
            <p:nvPr/>
          </p:nvGrpSpPr>
          <p:grpSpPr bwMode="auto">
            <a:xfrm>
              <a:off x="1859" y="2296"/>
              <a:ext cx="110" cy="110"/>
              <a:chOff x="1154" y="3385"/>
              <a:chExt cx="136" cy="136"/>
            </a:xfrm>
          </p:grpSpPr>
          <p:sp>
            <p:nvSpPr>
              <p:cNvPr id="425032" name="Oval 60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33" name="Line 61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34" name="Line 62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4985" name="Group 63"/>
            <p:cNvGrpSpPr>
              <a:grpSpLocks/>
            </p:cNvGrpSpPr>
            <p:nvPr/>
          </p:nvGrpSpPr>
          <p:grpSpPr bwMode="auto">
            <a:xfrm>
              <a:off x="1860" y="2710"/>
              <a:ext cx="111" cy="110"/>
              <a:chOff x="1154" y="3385"/>
              <a:chExt cx="136" cy="136"/>
            </a:xfrm>
          </p:grpSpPr>
          <p:sp>
            <p:nvSpPr>
              <p:cNvPr id="425029" name="Oval 64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30" name="Line 65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31" name="Line 66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4986" name="Group 67"/>
            <p:cNvGrpSpPr>
              <a:grpSpLocks/>
            </p:cNvGrpSpPr>
            <p:nvPr/>
          </p:nvGrpSpPr>
          <p:grpSpPr bwMode="auto">
            <a:xfrm>
              <a:off x="1853" y="3137"/>
              <a:ext cx="109" cy="110"/>
              <a:chOff x="1154" y="3385"/>
              <a:chExt cx="136" cy="136"/>
            </a:xfrm>
          </p:grpSpPr>
          <p:sp>
            <p:nvSpPr>
              <p:cNvPr id="425026" name="Oval 68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27" name="Line 69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28" name="Line 70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4987" name="Group 71"/>
            <p:cNvGrpSpPr>
              <a:grpSpLocks/>
            </p:cNvGrpSpPr>
            <p:nvPr/>
          </p:nvGrpSpPr>
          <p:grpSpPr bwMode="auto">
            <a:xfrm>
              <a:off x="2837" y="1888"/>
              <a:ext cx="110" cy="110"/>
              <a:chOff x="1154" y="3385"/>
              <a:chExt cx="136" cy="136"/>
            </a:xfrm>
          </p:grpSpPr>
          <p:sp>
            <p:nvSpPr>
              <p:cNvPr id="425023" name="Oval 72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24" name="Line 73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25" name="Line 74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4988" name="Group 75"/>
            <p:cNvGrpSpPr>
              <a:grpSpLocks/>
            </p:cNvGrpSpPr>
            <p:nvPr/>
          </p:nvGrpSpPr>
          <p:grpSpPr bwMode="auto">
            <a:xfrm>
              <a:off x="2835" y="2296"/>
              <a:ext cx="110" cy="110"/>
              <a:chOff x="1154" y="3385"/>
              <a:chExt cx="136" cy="136"/>
            </a:xfrm>
          </p:grpSpPr>
          <p:sp>
            <p:nvSpPr>
              <p:cNvPr id="425020" name="Oval 76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21" name="Line 77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22" name="Line 78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4989" name="Group 79"/>
            <p:cNvGrpSpPr>
              <a:grpSpLocks/>
            </p:cNvGrpSpPr>
            <p:nvPr/>
          </p:nvGrpSpPr>
          <p:grpSpPr bwMode="auto">
            <a:xfrm>
              <a:off x="2837" y="2710"/>
              <a:ext cx="110" cy="110"/>
              <a:chOff x="1154" y="3385"/>
              <a:chExt cx="136" cy="136"/>
            </a:xfrm>
          </p:grpSpPr>
          <p:sp>
            <p:nvSpPr>
              <p:cNvPr id="425017" name="Oval 80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18" name="Line 81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19" name="Line 82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4990" name="Group 83"/>
            <p:cNvGrpSpPr>
              <a:grpSpLocks/>
            </p:cNvGrpSpPr>
            <p:nvPr/>
          </p:nvGrpSpPr>
          <p:grpSpPr bwMode="auto">
            <a:xfrm>
              <a:off x="2835" y="3140"/>
              <a:ext cx="110" cy="110"/>
              <a:chOff x="1154" y="3385"/>
              <a:chExt cx="136" cy="136"/>
            </a:xfrm>
          </p:grpSpPr>
          <p:sp>
            <p:nvSpPr>
              <p:cNvPr id="425014" name="Oval 84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5015" name="Line 85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16" name="Line 86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4991" name="Rectangle 93"/>
            <p:cNvSpPr>
              <a:spLocks noChangeArrowheads="1"/>
            </p:cNvSpPr>
            <p:nvPr/>
          </p:nvSpPr>
          <p:spPr bwMode="auto">
            <a:xfrm>
              <a:off x="2290" y="2840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grpSp>
          <p:nvGrpSpPr>
            <p:cNvPr id="424992" name="Group 113"/>
            <p:cNvGrpSpPr>
              <a:grpSpLocks/>
            </p:cNvGrpSpPr>
            <p:nvPr/>
          </p:nvGrpSpPr>
          <p:grpSpPr bwMode="auto">
            <a:xfrm>
              <a:off x="612" y="1568"/>
              <a:ext cx="244" cy="288"/>
              <a:chOff x="3002" y="3022"/>
              <a:chExt cx="244" cy="288"/>
            </a:xfrm>
          </p:grpSpPr>
          <p:sp>
            <p:nvSpPr>
              <p:cNvPr id="425012" name="Rectangle 96"/>
              <p:cNvSpPr>
                <a:spLocks noChangeArrowheads="1"/>
              </p:cNvSpPr>
              <p:nvPr/>
            </p:nvSpPr>
            <p:spPr bwMode="auto">
              <a:xfrm>
                <a:off x="3002" y="3022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425013" name="Line 97"/>
              <p:cNvSpPr>
                <a:spLocks noChangeShapeType="1"/>
              </p:cNvSpPr>
              <p:nvPr/>
            </p:nvSpPr>
            <p:spPr bwMode="auto">
              <a:xfrm>
                <a:off x="3063" y="3067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4993" name="Rectangle 87"/>
            <p:cNvSpPr>
              <a:spLocks noChangeArrowheads="1"/>
            </p:cNvSpPr>
            <p:nvPr/>
          </p:nvSpPr>
          <p:spPr bwMode="auto">
            <a:xfrm>
              <a:off x="1639" y="2197"/>
              <a:ext cx="1996" cy="680"/>
            </a:xfrm>
            <a:prstGeom prst="rect">
              <a:avLst/>
            </a:prstGeom>
            <a:noFill/>
            <a:ln w="28575" cap="sq">
              <a:solidFill>
                <a:schemeClr val="tx2"/>
              </a:solidFill>
              <a:miter lim="800000"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24994" name="Line 88"/>
            <p:cNvSpPr>
              <a:spLocks noChangeShapeType="1"/>
            </p:cNvSpPr>
            <p:nvPr/>
          </p:nvSpPr>
          <p:spPr bwMode="auto">
            <a:xfrm flipV="1">
              <a:off x="1640" y="2270"/>
              <a:ext cx="0" cy="272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4995" name="Line 89"/>
            <p:cNvSpPr>
              <a:spLocks noChangeShapeType="1"/>
            </p:cNvSpPr>
            <p:nvPr/>
          </p:nvSpPr>
          <p:spPr bwMode="auto">
            <a:xfrm flipH="1">
              <a:off x="1316" y="2666"/>
              <a:ext cx="272" cy="0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4996" name="Line 90"/>
            <p:cNvSpPr>
              <a:spLocks noChangeShapeType="1"/>
            </p:cNvSpPr>
            <p:nvPr/>
          </p:nvSpPr>
          <p:spPr bwMode="auto">
            <a:xfrm rot="10800000" flipH="1">
              <a:off x="3699" y="2560"/>
              <a:ext cx="272" cy="0"/>
            </a:xfrm>
            <a:prstGeom prst="line">
              <a:avLst/>
            </a:prstGeom>
            <a:noFill/>
            <a:ln w="28575" cap="sq">
              <a:solidFill>
                <a:srgbClr val="A5002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4997" name="Rectangle 94"/>
            <p:cNvSpPr>
              <a:spLocks noChangeArrowheads="1"/>
            </p:cNvSpPr>
            <p:nvPr/>
          </p:nvSpPr>
          <p:spPr bwMode="auto">
            <a:xfrm>
              <a:off x="1120" y="2509"/>
              <a:ext cx="2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F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24998" name="Line 98"/>
            <p:cNvSpPr>
              <a:spLocks noChangeShapeType="1"/>
            </p:cNvSpPr>
            <p:nvPr/>
          </p:nvSpPr>
          <p:spPr bwMode="auto">
            <a:xfrm rot="5400000" flipV="1">
              <a:off x="2389" y="2060"/>
              <a:ext cx="0" cy="272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4999" name="Line 99"/>
            <p:cNvSpPr>
              <a:spLocks noChangeShapeType="1"/>
            </p:cNvSpPr>
            <p:nvPr/>
          </p:nvSpPr>
          <p:spPr bwMode="auto">
            <a:xfrm rot="16200000" flipV="1">
              <a:off x="2365" y="2741"/>
              <a:ext cx="0" cy="272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5000" name="Rectangle 100"/>
            <p:cNvSpPr>
              <a:spLocks noChangeArrowheads="1"/>
            </p:cNvSpPr>
            <p:nvPr/>
          </p:nvSpPr>
          <p:spPr bwMode="auto">
            <a:xfrm>
              <a:off x="830" y="1806"/>
              <a:ext cx="2195" cy="154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25001" name="AutoShape 102"/>
            <p:cNvSpPr>
              <a:spLocks/>
            </p:cNvSpPr>
            <p:nvPr/>
          </p:nvSpPr>
          <p:spPr bwMode="auto">
            <a:xfrm>
              <a:off x="3071" y="2220"/>
              <a:ext cx="46" cy="635"/>
            </a:xfrm>
            <a:prstGeom prst="rightBrace">
              <a:avLst>
                <a:gd name="adj1" fmla="val 115036"/>
                <a:gd name="adj2" fmla="val 50000"/>
              </a:avLst>
            </a:prstGeom>
            <a:noFill/>
            <a:ln w="28575" cap="sq">
              <a:solidFill>
                <a:srgbClr val="3399FF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25002" name="AutoShape 103"/>
            <p:cNvSpPr>
              <a:spLocks/>
            </p:cNvSpPr>
            <p:nvPr/>
          </p:nvSpPr>
          <p:spPr bwMode="auto">
            <a:xfrm rot="-5400000">
              <a:off x="2262" y="2113"/>
              <a:ext cx="136" cy="1315"/>
            </a:xfrm>
            <a:prstGeom prst="rightBrace">
              <a:avLst>
                <a:gd name="adj1" fmla="val 80576"/>
                <a:gd name="adj2" fmla="val 50000"/>
              </a:avLst>
            </a:prstGeom>
            <a:noFill/>
            <a:ln w="28575" cap="sq">
              <a:solidFill>
                <a:srgbClr val="FF66FF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25003" name="Line 104"/>
            <p:cNvSpPr>
              <a:spLocks noChangeShapeType="1"/>
            </p:cNvSpPr>
            <p:nvPr/>
          </p:nvSpPr>
          <p:spPr bwMode="auto">
            <a:xfrm>
              <a:off x="2506" y="2915"/>
              <a:ext cx="0" cy="272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5004" name="Line 105"/>
            <p:cNvSpPr>
              <a:spLocks noChangeShapeType="1"/>
            </p:cNvSpPr>
            <p:nvPr/>
          </p:nvSpPr>
          <p:spPr bwMode="auto">
            <a:xfrm flipV="1">
              <a:off x="2232" y="1885"/>
              <a:ext cx="0" cy="272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5005" name="Rectangle 106"/>
            <p:cNvSpPr>
              <a:spLocks noChangeArrowheads="1"/>
            </p:cNvSpPr>
            <p:nvPr/>
          </p:nvSpPr>
          <p:spPr bwMode="auto">
            <a:xfrm>
              <a:off x="1639" y="2296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425006" name="Rectangle 107"/>
            <p:cNvSpPr>
              <a:spLocks noChangeArrowheads="1"/>
            </p:cNvSpPr>
            <p:nvPr/>
          </p:nvSpPr>
          <p:spPr bwMode="auto">
            <a:xfrm>
              <a:off x="2277" y="2150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425007" name="Rectangle 108"/>
            <p:cNvSpPr>
              <a:spLocks noChangeArrowheads="1"/>
            </p:cNvSpPr>
            <p:nvPr/>
          </p:nvSpPr>
          <p:spPr bwMode="auto">
            <a:xfrm>
              <a:off x="1973" y="1781"/>
              <a:ext cx="2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F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25008" name="Rectangle 109"/>
            <p:cNvSpPr>
              <a:spLocks noChangeArrowheads="1"/>
            </p:cNvSpPr>
            <p:nvPr/>
          </p:nvSpPr>
          <p:spPr bwMode="auto">
            <a:xfrm>
              <a:off x="2499" y="2976"/>
              <a:ext cx="2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F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3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25009" name="Rectangle 110"/>
            <p:cNvSpPr>
              <a:spLocks noChangeArrowheads="1"/>
            </p:cNvSpPr>
            <p:nvPr/>
          </p:nvSpPr>
          <p:spPr bwMode="auto">
            <a:xfrm>
              <a:off x="2222" y="245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425010" name="Rectangle 111"/>
            <p:cNvSpPr>
              <a:spLocks noChangeArrowheads="1"/>
            </p:cNvSpPr>
            <p:nvPr/>
          </p:nvSpPr>
          <p:spPr bwMode="auto">
            <a:xfrm>
              <a:off x="3107" y="2387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425011" name="Rectangle 112"/>
            <p:cNvSpPr>
              <a:spLocks noChangeArrowheads="1"/>
            </p:cNvSpPr>
            <p:nvPr/>
          </p:nvSpPr>
          <p:spPr bwMode="auto">
            <a:xfrm>
              <a:off x="3923" y="2387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V</a:t>
              </a:r>
            </a:p>
          </p:txBody>
        </p:sp>
      </p:grpSp>
      <p:graphicFrame>
        <p:nvGraphicFramePr>
          <p:cNvPr id="1137781" name="Object 117"/>
          <p:cNvGraphicFramePr>
            <a:graphicFrameLocks noChangeAspect="1"/>
          </p:cNvGraphicFramePr>
          <p:nvPr>
            <p:ph sz="quarter" idx="3"/>
          </p:nvPr>
        </p:nvGraphicFramePr>
        <p:xfrm>
          <a:off x="5741989" y="4784726"/>
          <a:ext cx="20542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723272" imgH="177646" progId="Equation.3">
                  <p:embed/>
                </p:oleObj>
              </mc:Choice>
              <mc:Fallback>
                <p:oleObj name="Equation" r:id="rId5" imgW="723272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1989" y="4784726"/>
                        <a:ext cx="205422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37785" name="Group 121"/>
          <p:cNvGrpSpPr>
            <a:grpSpLocks/>
          </p:cNvGrpSpPr>
          <p:nvPr/>
        </p:nvGrpSpPr>
        <p:grpSpPr bwMode="auto">
          <a:xfrm>
            <a:off x="4808538" y="5416551"/>
            <a:ext cx="5276850" cy="1200151"/>
            <a:chOff x="1053" y="871"/>
            <a:chExt cx="3324" cy="756"/>
          </a:xfrm>
        </p:grpSpPr>
        <p:graphicFrame>
          <p:nvGraphicFramePr>
            <p:cNvPr id="424969" name="Object 119"/>
            <p:cNvGraphicFramePr>
              <a:graphicFrameLocks noChangeAspect="1"/>
            </p:cNvGraphicFramePr>
            <p:nvPr/>
          </p:nvGraphicFramePr>
          <p:xfrm>
            <a:off x="3524" y="871"/>
            <a:ext cx="853" cy="6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8" name="Equation" r:id="rId7" imgW="583947" imgH="393529" progId="Equation.3">
                    <p:embed/>
                  </p:oleObj>
                </mc:Choice>
                <mc:Fallback>
                  <p:oleObj name="Equation" r:id="rId7" imgW="583947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4" y="871"/>
                          <a:ext cx="853" cy="6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24970" name="Rectangle 120"/>
            <p:cNvSpPr>
              <a:spLocks noChangeArrowheads="1"/>
            </p:cNvSpPr>
            <p:nvPr/>
          </p:nvSpPr>
          <p:spPr bwMode="auto">
            <a:xfrm>
              <a:off x="1053" y="1026"/>
              <a:ext cx="2553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fa-IR" altLang="en-US"/>
                <a:t> ؛ سيم با سرعت </a:t>
              </a:r>
              <a:r>
                <a:rPr lang="en-US" altLang="en-US">
                  <a:solidFill>
                    <a:srgbClr val="000000"/>
                  </a:solidFill>
                </a:rPr>
                <a:t>V</a:t>
              </a:r>
              <a:r>
                <a:rPr lang="fa-IR" altLang="en-US"/>
                <a:t> خارج مي‌شود . </a:t>
              </a:r>
              <a:endParaRPr lang="en-US" altLang="en-US"/>
            </a:p>
          </p:txBody>
        </p:sp>
      </p:grpSp>
      <p:graphicFrame>
        <p:nvGraphicFramePr>
          <p:cNvPr id="1137786" name="Object 122"/>
          <p:cNvGraphicFramePr>
            <a:graphicFrameLocks noChangeAspect="1"/>
          </p:cNvGraphicFramePr>
          <p:nvPr/>
        </p:nvGraphicFramePr>
        <p:xfrm>
          <a:off x="4000500" y="4500563"/>
          <a:ext cx="1677988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596641" imgH="393529" progId="Equation.3">
                  <p:embed/>
                </p:oleObj>
              </mc:Choice>
              <mc:Fallback>
                <p:oleObj name="Equation" r:id="rId9" imgW="59664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4500563"/>
                        <a:ext cx="1677988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7787" name="Object 123"/>
          <p:cNvGraphicFramePr>
            <a:graphicFrameLocks noChangeAspect="1"/>
          </p:cNvGraphicFramePr>
          <p:nvPr/>
        </p:nvGraphicFramePr>
        <p:xfrm>
          <a:off x="2135188" y="4495800"/>
          <a:ext cx="18542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1" imgW="660113" imgH="393529" progId="Equation.3">
                  <p:embed/>
                </p:oleObj>
              </mc:Choice>
              <mc:Fallback>
                <p:oleObj name="Equation" r:id="rId11" imgW="66011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4495800"/>
                        <a:ext cx="1854200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92242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376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376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37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37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7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7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377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37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37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377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37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37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377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37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37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377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37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37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11377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1377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137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137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7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7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377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37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37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766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106613" y="503238"/>
            <a:ext cx="8001000" cy="838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smtClean="0"/>
              <a:t>روش ديگر در محاسبۀ كمي نيروي محركۀ القايي </a:t>
            </a:r>
            <a:endParaRPr lang="en-US" altLang="en-US" smtClean="0"/>
          </a:p>
        </p:txBody>
      </p:sp>
      <p:sp>
        <p:nvSpPr>
          <p:cNvPr id="1138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54739" y="5170488"/>
            <a:ext cx="427037" cy="647700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buFontTx/>
              <a:buNone/>
            </a:pPr>
            <a:r>
              <a:rPr lang="fa-IR" altLang="en-US" sz="3200">
                <a:solidFill>
                  <a:srgbClr val="000000"/>
                </a:solidFill>
              </a:rPr>
              <a:t>يا </a:t>
            </a:r>
            <a:endParaRPr lang="en-US" altLang="en-US" sz="3200">
              <a:solidFill>
                <a:srgbClr val="000000"/>
              </a:solidFill>
            </a:endParaRPr>
          </a:p>
        </p:txBody>
      </p:sp>
      <p:graphicFrame>
        <p:nvGraphicFramePr>
          <p:cNvPr id="1138798" name="Object 110"/>
          <p:cNvGraphicFramePr>
            <a:graphicFrameLocks noChangeAspect="1"/>
          </p:cNvGraphicFramePr>
          <p:nvPr>
            <p:ph sz="quarter" idx="2"/>
          </p:nvPr>
        </p:nvGraphicFramePr>
        <p:xfrm>
          <a:off x="2395539" y="4768850"/>
          <a:ext cx="1368425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494870" imgH="203024" progId="Equation.3">
                  <p:embed/>
                </p:oleObj>
              </mc:Choice>
              <mc:Fallback>
                <p:oleObj name="Equation" r:id="rId3" imgW="494870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5539" y="4768850"/>
                        <a:ext cx="1368425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38797" name="Group 109"/>
          <p:cNvGrpSpPr>
            <a:grpSpLocks/>
          </p:cNvGrpSpPr>
          <p:nvPr/>
        </p:nvGrpSpPr>
        <p:grpSpPr bwMode="auto">
          <a:xfrm>
            <a:off x="3506789" y="1409700"/>
            <a:ext cx="5661025" cy="2825750"/>
            <a:chOff x="476" y="1706"/>
            <a:chExt cx="3566" cy="1780"/>
          </a:xfrm>
        </p:grpSpPr>
        <p:grpSp>
          <p:nvGrpSpPr>
            <p:cNvPr id="425995" name="Group 5"/>
            <p:cNvGrpSpPr>
              <a:grpSpLocks/>
            </p:cNvGrpSpPr>
            <p:nvPr/>
          </p:nvGrpSpPr>
          <p:grpSpPr bwMode="auto">
            <a:xfrm>
              <a:off x="770" y="2030"/>
              <a:ext cx="110" cy="109"/>
              <a:chOff x="1154" y="3385"/>
              <a:chExt cx="136" cy="136"/>
            </a:xfrm>
          </p:grpSpPr>
          <p:sp>
            <p:nvSpPr>
              <p:cNvPr id="426089" name="Oval 6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90" name="Line 7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91" name="Line 8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5996" name="Group 9"/>
            <p:cNvGrpSpPr>
              <a:grpSpLocks/>
            </p:cNvGrpSpPr>
            <p:nvPr/>
          </p:nvGrpSpPr>
          <p:grpSpPr bwMode="auto">
            <a:xfrm>
              <a:off x="1230" y="2030"/>
              <a:ext cx="110" cy="109"/>
              <a:chOff x="1154" y="3385"/>
              <a:chExt cx="136" cy="136"/>
            </a:xfrm>
          </p:grpSpPr>
          <p:sp>
            <p:nvSpPr>
              <p:cNvPr id="426086" name="Oval 10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87" name="Line 11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88" name="Line 12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5997" name="Group 13"/>
            <p:cNvGrpSpPr>
              <a:grpSpLocks/>
            </p:cNvGrpSpPr>
            <p:nvPr/>
          </p:nvGrpSpPr>
          <p:grpSpPr bwMode="auto">
            <a:xfrm>
              <a:off x="2201" y="2026"/>
              <a:ext cx="110" cy="110"/>
              <a:chOff x="1154" y="3385"/>
              <a:chExt cx="136" cy="136"/>
            </a:xfrm>
          </p:grpSpPr>
          <p:sp>
            <p:nvSpPr>
              <p:cNvPr id="426083" name="Oval 14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84" name="Line 15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85" name="Line 16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5998" name="Group 17"/>
            <p:cNvGrpSpPr>
              <a:grpSpLocks/>
            </p:cNvGrpSpPr>
            <p:nvPr/>
          </p:nvGrpSpPr>
          <p:grpSpPr bwMode="auto">
            <a:xfrm>
              <a:off x="770" y="2431"/>
              <a:ext cx="110" cy="110"/>
              <a:chOff x="1154" y="3385"/>
              <a:chExt cx="136" cy="136"/>
            </a:xfrm>
          </p:grpSpPr>
          <p:sp>
            <p:nvSpPr>
              <p:cNvPr id="426080" name="Oval 18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81" name="Line 19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82" name="Line 20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5999" name="Group 21"/>
            <p:cNvGrpSpPr>
              <a:grpSpLocks/>
            </p:cNvGrpSpPr>
            <p:nvPr/>
          </p:nvGrpSpPr>
          <p:grpSpPr bwMode="auto">
            <a:xfrm>
              <a:off x="770" y="2849"/>
              <a:ext cx="110" cy="110"/>
              <a:chOff x="1154" y="3385"/>
              <a:chExt cx="136" cy="136"/>
            </a:xfrm>
          </p:grpSpPr>
          <p:sp>
            <p:nvSpPr>
              <p:cNvPr id="426077" name="Oval 22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78" name="Line 23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79" name="Line 24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6000" name="Group 25"/>
            <p:cNvGrpSpPr>
              <a:grpSpLocks/>
            </p:cNvGrpSpPr>
            <p:nvPr/>
          </p:nvGrpSpPr>
          <p:grpSpPr bwMode="auto">
            <a:xfrm>
              <a:off x="770" y="3278"/>
              <a:ext cx="110" cy="110"/>
              <a:chOff x="1154" y="3385"/>
              <a:chExt cx="136" cy="136"/>
            </a:xfrm>
          </p:grpSpPr>
          <p:sp>
            <p:nvSpPr>
              <p:cNvPr id="426074" name="Oval 26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75" name="Line 27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76" name="Line 28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6001" name="Group 29"/>
            <p:cNvGrpSpPr>
              <a:grpSpLocks/>
            </p:cNvGrpSpPr>
            <p:nvPr/>
          </p:nvGrpSpPr>
          <p:grpSpPr bwMode="auto">
            <a:xfrm>
              <a:off x="2199" y="2434"/>
              <a:ext cx="110" cy="110"/>
              <a:chOff x="1154" y="3385"/>
              <a:chExt cx="136" cy="136"/>
            </a:xfrm>
          </p:grpSpPr>
          <p:sp>
            <p:nvSpPr>
              <p:cNvPr id="426071" name="Oval 30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72" name="Line 31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73" name="Line 32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6002" name="Group 33"/>
            <p:cNvGrpSpPr>
              <a:grpSpLocks/>
            </p:cNvGrpSpPr>
            <p:nvPr/>
          </p:nvGrpSpPr>
          <p:grpSpPr bwMode="auto">
            <a:xfrm>
              <a:off x="2201" y="2848"/>
              <a:ext cx="110" cy="110"/>
              <a:chOff x="1154" y="3385"/>
              <a:chExt cx="136" cy="136"/>
            </a:xfrm>
          </p:grpSpPr>
          <p:sp>
            <p:nvSpPr>
              <p:cNvPr id="426068" name="Oval 34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69" name="Line 35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70" name="Line 36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6003" name="Group 37"/>
            <p:cNvGrpSpPr>
              <a:grpSpLocks/>
            </p:cNvGrpSpPr>
            <p:nvPr/>
          </p:nvGrpSpPr>
          <p:grpSpPr bwMode="auto">
            <a:xfrm>
              <a:off x="1230" y="2431"/>
              <a:ext cx="110" cy="110"/>
              <a:chOff x="1154" y="3385"/>
              <a:chExt cx="136" cy="136"/>
            </a:xfrm>
          </p:grpSpPr>
          <p:sp>
            <p:nvSpPr>
              <p:cNvPr id="426065" name="Oval 38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66" name="Line 39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67" name="Line 40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6004" name="Group 41"/>
            <p:cNvGrpSpPr>
              <a:grpSpLocks/>
            </p:cNvGrpSpPr>
            <p:nvPr/>
          </p:nvGrpSpPr>
          <p:grpSpPr bwMode="auto">
            <a:xfrm>
              <a:off x="1227" y="2848"/>
              <a:ext cx="110" cy="110"/>
              <a:chOff x="1154" y="3385"/>
              <a:chExt cx="136" cy="136"/>
            </a:xfrm>
          </p:grpSpPr>
          <p:sp>
            <p:nvSpPr>
              <p:cNvPr id="426062" name="Oval 42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63" name="Line 43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64" name="Line 44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6005" name="Group 45"/>
            <p:cNvGrpSpPr>
              <a:grpSpLocks/>
            </p:cNvGrpSpPr>
            <p:nvPr/>
          </p:nvGrpSpPr>
          <p:grpSpPr bwMode="auto">
            <a:xfrm>
              <a:off x="1224" y="3274"/>
              <a:ext cx="110" cy="111"/>
              <a:chOff x="1154" y="3385"/>
              <a:chExt cx="136" cy="136"/>
            </a:xfrm>
          </p:grpSpPr>
          <p:sp>
            <p:nvSpPr>
              <p:cNvPr id="426059" name="Oval 46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60" name="Line 47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61" name="Line 48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6006" name="Group 49"/>
            <p:cNvGrpSpPr>
              <a:grpSpLocks/>
            </p:cNvGrpSpPr>
            <p:nvPr/>
          </p:nvGrpSpPr>
          <p:grpSpPr bwMode="auto">
            <a:xfrm>
              <a:off x="2199" y="3278"/>
              <a:ext cx="110" cy="110"/>
              <a:chOff x="1154" y="3385"/>
              <a:chExt cx="136" cy="136"/>
            </a:xfrm>
          </p:grpSpPr>
          <p:sp>
            <p:nvSpPr>
              <p:cNvPr id="426056" name="Oval 50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57" name="Line 51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58" name="Line 52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6007" name="Group 53"/>
            <p:cNvGrpSpPr>
              <a:grpSpLocks/>
            </p:cNvGrpSpPr>
            <p:nvPr/>
          </p:nvGrpSpPr>
          <p:grpSpPr bwMode="auto">
            <a:xfrm>
              <a:off x="1724" y="2026"/>
              <a:ext cx="111" cy="110"/>
              <a:chOff x="1154" y="3385"/>
              <a:chExt cx="136" cy="136"/>
            </a:xfrm>
          </p:grpSpPr>
          <p:sp>
            <p:nvSpPr>
              <p:cNvPr id="426053" name="Oval 54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54" name="Line 55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55" name="Line 56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6008" name="Group 57"/>
            <p:cNvGrpSpPr>
              <a:grpSpLocks/>
            </p:cNvGrpSpPr>
            <p:nvPr/>
          </p:nvGrpSpPr>
          <p:grpSpPr bwMode="auto">
            <a:xfrm>
              <a:off x="1723" y="2434"/>
              <a:ext cx="110" cy="110"/>
              <a:chOff x="1154" y="3385"/>
              <a:chExt cx="136" cy="136"/>
            </a:xfrm>
          </p:grpSpPr>
          <p:sp>
            <p:nvSpPr>
              <p:cNvPr id="426050" name="Oval 58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51" name="Line 59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52" name="Line 60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6009" name="Group 61"/>
            <p:cNvGrpSpPr>
              <a:grpSpLocks/>
            </p:cNvGrpSpPr>
            <p:nvPr/>
          </p:nvGrpSpPr>
          <p:grpSpPr bwMode="auto">
            <a:xfrm>
              <a:off x="1724" y="2848"/>
              <a:ext cx="111" cy="110"/>
              <a:chOff x="1154" y="3385"/>
              <a:chExt cx="136" cy="136"/>
            </a:xfrm>
          </p:grpSpPr>
          <p:sp>
            <p:nvSpPr>
              <p:cNvPr id="426047" name="Oval 62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48" name="Line 63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49" name="Line 64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6010" name="Group 65"/>
            <p:cNvGrpSpPr>
              <a:grpSpLocks/>
            </p:cNvGrpSpPr>
            <p:nvPr/>
          </p:nvGrpSpPr>
          <p:grpSpPr bwMode="auto">
            <a:xfrm>
              <a:off x="1717" y="3275"/>
              <a:ext cx="109" cy="110"/>
              <a:chOff x="1154" y="3385"/>
              <a:chExt cx="136" cy="136"/>
            </a:xfrm>
          </p:grpSpPr>
          <p:sp>
            <p:nvSpPr>
              <p:cNvPr id="426044" name="Oval 66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45" name="Line 67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46" name="Line 68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6011" name="Group 69"/>
            <p:cNvGrpSpPr>
              <a:grpSpLocks/>
            </p:cNvGrpSpPr>
            <p:nvPr/>
          </p:nvGrpSpPr>
          <p:grpSpPr bwMode="auto">
            <a:xfrm>
              <a:off x="2701" y="2026"/>
              <a:ext cx="110" cy="110"/>
              <a:chOff x="1154" y="3385"/>
              <a:chExt cx="136" cy="136"/>
            </a:xfrm>
          </p:grpSpPr>
          <p:sp>
            <p:nvSpPr>
              <p:cNvPr id="426041" name="Oval 70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42" name="Line 71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43" name="Line 72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6012" name="Group 73"/>
            <p:cNvGrpSpPr>
              <a:grpSpLocks/>
            </p:cNvGrpSpPr>
            <p:nvPr/>
          </p:nvGrpSpPr>
          <p:grpSpPr bwMode="auto">
            <a:xfrm>
              <a:off x="2699" y="2434"/>
              <a:ext cx="110" cy="110"/>
              <a:chOff x="1154" y="3385"/>
              <a:chExt cx="136" cy="136"/>
            </a:xfrm>
          </p:grpSpPr>
          <p:sp>
            <p:nvSpPr>
              <p:cNvPr id="426038" name="Oval 74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39" name="Line 75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40" name="Line 76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6013" name="Group 77"/>
            <p:cNvGrpSpPr>
              <a:grpSpLocks/>
            </p:cNvGrpSpPr>
            <p:nvPr/>
          </p:nvGrpSpPr>
          <p:grpSpPr bwMode="auto">
            <a:xfrm>
              <a:off x="2701" y="2848"/>
              <a:ext cx="110" cy="110"/>
              <a:chOff x="1154" y="3385"/>
              <a:chExt cx="136" cy="136"/>
            </a:xfrm>
          </p:grpSpPr>
          <p:sp>
            <p:nvSpPr>
              <p:cNvPr id="426035" name="Oval 78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36" name="Line 79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37" name="Line 80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6014" name="Group 81"/>
            <p:cNvGrpSpPr>
              <a:grpSpLocks/>
            </p:cNvGrpSpPr>
            <p:nvPr/>
          </p:nvGrpSpPr>
          <p:grpSpPr bwMode="auto">
            <a:xfrm>
              <a:off x="2699" y="3278"/>
              <a:ext cx="110" cy="110"/>
              <a:chOff x="1154" y="3385"/>
              <a:chExt cx="136" cy="136"/>
            </a:xfrm>
          </p:grpSpPr>
          <p:sp>
            <p:nvSpPr>
              <p:cNvPr id="426032" name="Oval 82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26033" name="Line 83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34" name="Line 84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6015" name="Rectangle 85"/>
            <p:cNvSpPr>
              <a:spLocks noChangeArrowheads="1"/>
            </p:cNvSpPr>
            <p:nvPr/>
          </p:nvSpPr>
          <p:spPr bwMode="auto">
            <a:xfrm>
              <a:off x="2154" y="2978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grpSp>
          <p:nvGrpSpPr>
            <p:cNvPr id="426016" name="Group 86"/>
            <p:cNvGrpSpPr>
              <a:grpSpLocks/>
            </p:cNvGrpSpPr>
            <p:nvPr/>
          </p:nvGrpSpPr>
          <p:grpSpPr bwMode="auto">
            <a:xfrm>
              <a:off x="476" y="1706"/>
              <a:ext cx="244" cy="288"/>
              <a:chOff x="3002" y="3022"/>
              <a:chExt cx="244" cy="288"/>
            </a:xfrm>
          </p:grpSpPr>
          <p:sp>
            <p:nvSpPr>
              <p:cNvPr id="426030" name="Rectangle 87"/>
              <p:cNvSpPr>
                <a:spLocks noChangeArrowheads="1"/>
              </p:cNvSpPr>
              <p:nvPr/>
            </p:nvSpPr>
            <p:spPr bwMode="auto">
              <a:xfrm>
                <a:off x="3002" y="3022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426031" name="Line 88"/>
              <p:cNvSpPr>
                <a:spLocks noChangeShapeType="1"/>
              </p:cNvSpPr>
              <p:nvPr/>
            </p:nvSpPr>
            <p:spPr bwMode="auto">
              <a:xfrm>
                <a:off x="3063" y="3067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6017" name="Rectangle 89"/>
            <p:cNvSpPr>
              <a:spLocks noChangeArrowheads="1"/>
            </p:cNvSpPr>
            <p:nvPr/>
          </p:nvSpPr>
          <p:spPr bwMode="auto">
            <a:xfrm>
              <a:off x="1503" y="2335"/>
              <a:ext cx="1996" cy="680"/>
            </a:xfrm>
            <a:prstGeom prst="rect">
              <a:avLst/>
            </a:prstGeom>
            <a:noFill/>
            <a:ln w="28575" cap="sq">
              <a:solidFill>
                <a:schemeClr val="tx2"/>
              </a:solidFill>
              <a:miter lim="800000"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26018" name="Line 90"/>
            <p:cNvSpPr>
              <a:spLocks noChangeShapeType="1"/>
            </p:cNvSpPr>
            <p:nvPr/>
          </p:nvSpPr>
          <p:spPr bwMode="auto">
            <a:xfrm flipV="1">
              <a:off x="1504" y="2408"/>
              <a:ext cx="0" cy="272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019" name="Line 92"/>
            <p:cNvSpPr>
              <a:spLocks noChangeShapeType="1"/>
            </p:cNvSpPr>
            <p:nvPr/>
          </p:nvSpPr>
          <p:spPr bwMode="auto">
            <a:xfrm rot="10800000" flipH="1">
              <a:off x="3563" y="2698"/>
              <a:ext cx="272" cy="0"/>
            </a:xfrm>
            <a:prstGeom prst="line">
              <a:avLst/>
            </a:prstGeom>
            <a:noFill/>
            <a:ln w="28575" cap="sq">
              <a:solidFill>
                <a:srgbClr val="A5002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020" name="Rectangle 93"/>
            <p:cNvSpPr>
              <a:spLocks noChangeArrowheads="1"/>
            </p:cNvSpPr>
            <p:nvPr/>
          </p:nvSpPr>
          <p:spPr bwMode="auto">
            <a:xfrm>
              <a:off x="1496" y="2329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F</a:t>
              </a:r>
            </a:p>
          </p:txBody>
        </p:sp>
        <p:sp>
          <p:nvSpPr>
            <p:cNvPr id="426021" name="Line 94"/>
            <p:cNvSpPr>
              <a:spLocks noChangeShapeType="1"/>
            </p:cNvSpPr>
            <p:nvPr/>
          </p:nvSpPr>
          <p:spPr bwMode="auto">
            <a:xfrm rot="5400000" flipV="1">
              <a:off x="2253" y="2198"/>
              <a:ext cx="0" cy="272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022" name="Line 95"/>
            <p:cNvSpPr>
              <a:spLocks noChangeShapeType="1"/>
            </p:cNvSpPr>
            <p:nvPr/>
          </p:nvSpPr>
          <p:spPr bwMode="auto">
            <a:xfrm rot="16200000" flipV="1">
              <a:off x="2229" y="2879"/>
              <a:ext cx="0" cy="272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023" name="Rectangle 96"/>
            <p:cNvSpPr>
              <a:spLocks noChangeArrowheads="1"/>
            </p:cNvSpPr>
            <p:nvPr/>
          </p:nvSpPr>
          <p:spPr bwMode="auto">
            <a:xfrm>
              <a:off x="694" y="1944"/>
              <a:ext cx="2195" cy="154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26024" name="AutoShape 97"/>
            <p:cNvSpPr>
              <a:spLocks/>
            </p:cNvSpPr>
            <p:nvPr/>
          </p:nvSpPr>
          <p:spPr bwMode="auto">
            <a:xfrm>
              <a:off x="2935" y="2358"/>
              <a:ext cx="46" cy="635"/>
            </a:xfrm>
            <a:prstGeom prst="rightBrace">
              <a:avLst>
                <a:gd name="adj1" fmla="val 115036"/>
                <a:gd name="adj2" fmla="val 50000"/>
              </a:avLst>
            </a:prstGeom>
            <a:noFill/>
            <a:ln w="28575" cap="sq">
              <a:solidFill>
                <a:srgbClr val="3399FF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26025" name="Rectangle 102"/>
            <p:cNvSpPr>
              <a:spLocks noChangeArrowheads="1"/>
            </p:cNvSpPr>
            <p:nvPr/>
          </p:nvSpPr>
          <p:spPr bwMode="auto">
            <a:xfrm>
              <a:off x="2141" y="2288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426026" name="Rectangle 103"/>
            <p:cNvSpPr>
              <a:spLocks noChangeArrowheads="1"/>
            </p:cNvSpPr>
            <p:nvPr/>
          </p:nvSpPr>
          <p:spPr bwMode="auto">
            <a:xfrm>
              <a:off x="1746" y="258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V</a:t>
              </a:r>
            </a:p>
          </p:txBody>
        </p:sp>
        <p:sp>
          <p:nvSpPr>
            <p:cNvPr id="426027" name="Rectangle 106"/>
            <p:cNvSpPr>
              <a:spLocks noChangeArrowheads="1"/>
            </p:cNvSpPr>
            <p:nvPr/>
          </p:nvSpPr>
          <p:spPr bwMode="auto">
            <a:xfrm>
              <a:off x="2971" y="2525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426028" name="Rectangle 107"/>
            <p:cNvSpPr>
              <a:spLocks noChangeArrowheads="1"/>
            </p:cNvSpPr>
            <p:nvPr/>
          </p:nvSpPr>
          <p:spPr bwMode="auto">
            <a:xfrm>
              <a:off x="3787" y="2525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V</a:t>
              </a:r>
            </a:p>
          </p:txBody>
        </p:sp>
        <p:sp>
          <p:nvSpPr>
            <p:cNvPr id="426029" name="Line 108"/>
            <p:cNvSpPr>
              <a:spLocks noChangeShapeType="1"/>
            </p:cNvSpPr>
            <p:nvPr/>
          </p:nvSpPr>
          <p:spPr bwMode="auto">
            <a:xfrm rot="10800000" flipH="1">
              <a:off x="1519" y="2750"/>
              <a:ext cx="272" cy="0"/>
            </a:xfrm>
            <a:prstGeom prst="line">
              <a:avLst/>
            </a:prstGeom>
            <a:noFill/>
            <a:ln w="28575" cap="sq">
              <a:solidFill>
                <a:srgbClr val="A5002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138800" name="Object 112"/>
          <p:cNvGraphicFramePr>
            <a:graphicFrameLocks noChangeAspect="1"/>
          </p:cNvGraphicFramePr>
          <p:nvPr>
            <p:ph sz="quarter" idx="3"/>
          </p:nvPr>
        </p:nvGraphicFramePr>
        <p:xfrm>
          <a:off x="2208214" y="5588001"/>
          <a:ext cx="1584325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583947" imgH="203112" progId="Equation.3">
                  <p:embed/>
                </p:oleObj>
              </mc:Choice>
              <mc:Fallback>
                <p:oleObj name="Equation" r:id="rId5" imgW="583947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5588001"/>
                        <a:ext cx="1584325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8802" name="Object 114"/>
          <p:cNvGraphicFramePr>
            <a:graphicFrameLocks noChangeAspect="1"/>
          </p:cNvGraphicFramePr>
          <p:nvPr/>
        </p:nvGraphicFramePr>
        <p:xfrm>
          <a:off x="4238626" y="5141914"/>
          <a:ext cx="180022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660113" imgH="177723" progId="Equation.3">
                  <p:embed/>
                </p:oleObj>
              </mc:Choice>
              <mc:Fallback>
                <p:oleObj name="Equation" r:id="rId7" imgW="660113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26" y="5141914"/>
                        <a:ext cx="1800225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8803" name="Object 115"/>
          <p:cNvGraphicFramePr>
            <a:graphicFrameLocks noChangeAspect="1"/>
          </p:cNvGraphicFramePr>
          <p:nvPr/>
        </p:nvGraphicFramePr>
        <p:xfrm>
          <a:off x="6819901" y="4854575"/>
          <a:ext cx="132397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9" imgW="482391" imgH="393529" progId="Equation.3">
                  <p:embed/>
                </p:oleObj>
              </mc:Choice>
              <mc:Fallback>
                <p:oleObj name="Equation" r:id="rId9" imgW="4823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9901" y="4854575"/>
                        <a:ext cx="1323975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8804" name="AutoShape 116"/>
          <p:cNvSpPr>
            <a:spLocks/>
          </p:cNvSpPr>
          <p:nvPr/>
        </p:nvSpPr>
        <p:spPr bwMode="auto">
          <a:xfrm>
            <a:off x="3878263" y="4810126"/>
            <a:ext cx="215900" cy="1223963"/>
          </a:xfrm>
          <a:prstGeom prst="rightBrace">
            <a:avLst>
              <a:gd name="adj1" fmla="val 47243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graphicFrame>
        <p:nvGraphicFramePr>
          <p:cNvPr id="1138806" name="Object 118"/>
          <p:cNvGraphicFramePr>
            <a:graphicFrameLocks noChangeAspect="1"/>
          </p:cNvGraphicFramePr>
          <p:nvPr/>
        </p:nvGraphicFramePr>
        <p:xfrm>
          <a:off x="8186738" y="5127626"/>
          <a:ext cx="1985962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1" imgW="723272" imgH="177646" progId="Equation.3">
                  <p:embed/>
                </p:oleObj>
              </mc:Choice>
              <mc:Fallback>
                <p:oleObj name="Equation" r:id="rId11" imgW="723272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6738" y="5127626"/>
                        <a:ext cx="1985962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64180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386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386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38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38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8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8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38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38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387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3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387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38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38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388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38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38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38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38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388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38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3880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3880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38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388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38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38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11388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1388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138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138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8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8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8690" grpId="0"/>
      <p:bldP spid="113869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52688" y="1293813"/>
            <a:ext cx="7243762" cy="11985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a-IR" altLang="en-US" sz="3200">
                <a:solidFill>
                  <a:schemeClr val="tx2"/>
                </a:solidFill>
              </a:rPr>
              <a:t>جريان ايجاد شده در سيم </a:t>
            </a:r>
            <a:r>
              <a:rPr lang="en-US" altLang="en-US" sz="3200">
                <a:solidFill>
                  <a:srgbClr val="000000"/>
                </a:solidFill>
              </a:rPr>
              <a:t>l</a:t>
            </a:r>
            <a:r>
              <a:rPr lang="fa-IR" altLang="en-US" sz="3200">
                <a:solidFill>
                  <a:schemeClr val="tx2"/>
                </a:solidFill>
              </a:rPr>
              <a:t> در صورتي كه مقاومت آن </a:t>
            </a:r>
            <a:r>
              <a:rPr lang="en-US" altLang="en-US" sz="3200">
                <a:solidFill>
                  <a:srgbClr val="000000"/>
                </a:solidFill>
              </a:rPr>
              <a:t>R</a:t>
            </a:r>
            <a:r>
              <a:rPr lang="fa-IR" altLang="en-US" sz="3200">
                <a:solidFill>
                  <a:schemeClr val="tx2"/>
                </a:solidFill>
              </a:rPr>
              <a:t> فرض شود : </a:t>
            </a:r>
            <a:endParaRPr lang="en-US" altLang="en-US" sz="3200">
              <a:solidFill>
                <a:schemeClr val="tx2"/>
              </a:solidFill>
            </a:endParaRPr>
          </a:p>
        </p:txBody>
      </p:sp>
      <p:graphicFrame>
        <p:nvGraphicFramePr>
          <p:cNvPr id="113971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181475" y="3213101"/>
          <a:ext cx="3810000" cy="131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1143000" imgH="393700" progId="Equation.3">
                  <p:embed/>
                </p:oleObj>
              </mc:Choice>
              <mc:Fallback>
                <p:oleObj name="Equation" r:id="rId3" imgW="11430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1475" y="3213101"/>
                        <a:ext cx="3810000" cy="1312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98348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3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3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3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3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39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3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3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971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7604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توان گرمايي كه در سيم ظاهر مي‌شود : </a:t>
            </a:r>
            <a:endParaRPr lang="en-US" altLang="en-US" smtClean="0"/>
          </a:p>
        </p:txBody>
      </p:sp>
      <p:graphicFrame>
        <p:nvGraphicFramePr>
          <p:cNvPr id="114074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409826" y="1835151"/>
          <a:ext cx="13684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520700" imgH="228600" progId="Equation.3">
                  <p:embed/>
                </p:oleObj>
              </mc:Choice>
              <mc:Fallback>
                <p:oleObj name="Equation" r:id="rId3" imgW="520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9826" y="1835151"/>
                        <a:ext cx="1368425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074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395538" y="3255964"/>
          <a:ext cx="12954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520700" imgH="228600" progId="Equation.3">
                  <p:embed/>
                </p:oleObj>
              </mc:Choice>
              <mc:Fallback>
                <p:oleObj name="Equation" r:id="rId5" imgW="520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5538" y="3255964"/>
                        <a:ext cx="12954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0744" name="Object 8"/>
          <p:cNvGraphicFramePr>
            <a:graphicFrameLocks noChangeAspect="1"/>
          </p:cNvGraphicFramePr>
          <p:nvPr/>
        </p:nvGraphicFramePr>
        <p:xfrm>
          <a:off x="2366964" y="4375150"/>
          <a:ext cx="1304925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7" imgW="520700" imgH="228600" progId="Equation.3">
                  <p:embed/>
                </p:oleObj>
              </mc:Choice>
              <mc:Fallback>
                <p:oleObj name="Equation" r:id="rId7" imgW="520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964" y="4375150"/>
                        <a:ext cx="1304925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0745" name="Object 9"/>
          <p:cNvGraphicFramePr>
            <a:graphicFrameLocks noChangeAspect="1"/>
          </p:cNvGraphicFramePr>
          <p:nvPr/>
        </p:nvGraphicFramePr>
        <p:xfrm>
          <a:off x="2384425" y="5530850"/>
          <a:ext cx="1233488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9" imgW="520700" imgH="228600" progId="Equation.3">
                  <p:embed/>
                </p:oleObj>
              </mc:Choice>
              <mc:Fallback>
                <p:oleObj name="Equation" r:id="rId9" imgW="520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4425" y="5530850"/>
                        <a:ext cx="1233488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0746" name="Rectangle 10"/>
          <p:cNvSpPr>
            <a:spLocks noChangeArrowheads="1"/>
          </p:cNvSpPr>
          <p:nvPr/>
        </p:nvSpPr>
        <p:spPr bwMode="auto">
          <a:xfrm>
            <a:off x="9134196" y="3182938"/>
            <a:ext cx="6527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يا : </a:t>
            </a:r>
          </a:p>
        </p:txBody>
      </p:sp>
      <p:sp>
        <p:nvSpPr>
          <p:cNvPr id="1140747" name="Rectangle 11"/>
          <p:cNvSpPr>
            <a:spLocks noChangeArrowheads="1"/>
          </p:cNvSpPr>
          <p:nvPr/>
        </p:nvSpPr>
        <p:spPr bwMode="auto">
          <a:xfrm>
            <a:off x="6877213" y="4322763"/>
            <a:ext cx="29049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نيروي وارد بر سيم </a:t>
            </a:r>
            <a:r>
              <a:rPr lang="en-US" altLang="en-US">
                <a:solidFill>
                  <a:srgbClr val="000000"/>
                </a:solidFill>
              </a:rPr>
              <a:t>l</a:t>
            </a:r>
            <a:r>
              <a:rPr lang="fa-IR" altLang="en-US"/>
              <a:t> : </a:t>
            </a:r>
          </a:p>
        </p:txBody>
      </p:sp>
      <p:sp>
        <p:nvSpPr>
          <p:cNvPr id="1140748" name="Rectangle 12"/>
          <p:cNvSpPr>
            <a:spLocks noChangeArrowheads="1"/>
          </p:cNvSpPr>
          <p:nvPr/>
        </p:nvSpPr>
        <p:spPr bwMode="auto">
          <a:xfrm>
            <a:off x="6118931" y="5473700"/>
            <a:ext cx="36695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توان لازم براي كشيدن حلقه : </a:t>
            </a:r>
            <a:endParaRPr lang="en-US" altLang="en-US"/>
          </a:p>
        </p:txBody>
      </p:sp>
      <p:graphicFrame>
        <p:nvGraphicFramePr>
          <p:cNvPr id="1140750" name="Object 14"/>
          <p:cNvGraphicFramePr>
            <a:graphicFrameLocks noChangeAspect="1"/>
          </p:cNvGraphicFramePr>
          <p:nvPr/>
        </p:nvGraphicFramePr>
        <p:xfrm>
          <a:off x="3721100" y="1778001"/>
          <a:ext cx="1778000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1" imgW="723586" imgH="393529" progId="Equation.3">
                  <p:embed/>
                </p:oleObj>
              </mc:Choice>
              <mc:Fallback>
                <p:oleObj name="Equation" r:id="rId11" imgW="72358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1778001"/>
                        <a:ext cx="1778000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0751" name="Object 15"/>
          <p:cNvGraphicFramePr>
            <a:graphicFrameLocks noChangeAspect="1"/>
          </p:cNvGraphicFramePr>
          <p:nvPr/>
        </p:nvGraphicFramePr>
        <p:xfrm>
          <a:off x="5483226" y="1655763"/>
          <a:ext cx="15922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13" imgW="647419" imgH="444307" progId="Equation.3">
                  <p:embed/>
                </p:oleObj>
              </mc:Choice>
              <mc:Fallback>
                <p:oleObj name="Equation" r:id="rId13" imgW="647419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3226" y="1655763"/>
                        <a:ext cx="159226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0752" name="Object 16"/>
          <p:cNvGraphicFramePr>
            <a:graphicFrameLocks noChangeAspect="1"/>
          </p:cNvGraphicFramePr>
          <p:nvPr/>
        </p:nvGraphicFramePr>
        <p:xfrm>
          <a:off x="3667126" y="4019551"/>
          <a:ext cx="1463675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15" imgW="583947" imgH="444307" progId="Equation.3">
                  <p:embed/>
                </p:oleObj>
              </mc:Choice>
              <mc:Fallback>
                <p:oleObj name="Equation" r:id="rId15" imgW="583947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26" y="4019551"/>
                        <a:ext cx="1463675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0753" name="Object 17"/>
          <p:cNvGraphicFramePr>
            <a:graphicFrameLocks noChangeAspect="1"/>
          </p:cNvGraphicFramePr>
          <p:nvPr/>
        </p:nvGraphicFramePr>
        <p:xfrm>
          <a:off x="3611564" y="5200651"/>
          <a:ext cx="1533525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17" imgW="647419" imgH="444307" progId="Equation.3">
                  <p:embed/>
                </p:oleObj>
              </mc:Choice>
              <mc:Fallback>
                <p:oleObj name="Equation" r:id="rId17" imgW="647419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1564" y="5200651"/>
                        <a:ext cx="1533525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37097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407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407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40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40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0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0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407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40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4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407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40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40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407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40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40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1407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1407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1407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6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407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40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40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11407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11407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11407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68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407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40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4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407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40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40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140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140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140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92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407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40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4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407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40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40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0738" grpId="0"/>
      <p:bldP spid="1140746" grpId="0"/>
      <p:bldP spid="11407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4" y="1700214"/>
            <a:ext cx="8207375" cy="141287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قانون القاي فاراده همزمان توسط فاراده و هانري در انگلستان و آمريكا كشف شد و يكي از معادلات اساسي الكترومغناطيسي ( معادلات ماكسول ) است.   </a:t>
            </a:r>
            <a:endParaRPr lang="en-US" altLang="en-US" smtClean="0"/>
          </a:p>
        </p:txBody>
      </p:sp>
      <p:graphicFrame>
        <p:nvGraphicFramePr>
          <p:cNvPr id="112333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364039" y="3411539"/>
          <a:ext cx="3444875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990600" imgH="419100" progId="Equation.3">
                  <p:embed/>
                </p:oleObj>
              </mc:Choice>
              <mc:Fallback>
                <p:oleObj name="Equation" r:id="rId3" imgW="9906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4039" y="3411539"/>
                        <a:ext cx="3444875" cy="145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39118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48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23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333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70326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1 </a:t>
            </a:r>
            <a:endParaRPr lang="en-US" altLang="en-US" smtClean="0"/>
          </a:p>
        </p:txBody>
      </p:sp>
      <p:sp>
        <p:nvSpPr>
          <p:cNvPr id="1141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63751" y="1655764"/>
            <a:ext cx="7993063" cy="2205037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ميدان مغناطيس </a:t>
            </a:r>
            <a:r>
              <a:rPr lang="en-US" altLang="en-US" smtClean="0">
                <a:solidFill>
                  <a:srgbClr val="000000"/>
                </a:solidFill>
              </a:rPr>
              <a:t>B</a:t>
            </a:r>
            <a:r>
              <a:rPr lang="fa-IR" altLang="en-US" smtClean="0"/>
              <a:t> بر صفحۀ يك حلقۀ دايره‌اي به قطر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10</a:t>
            </a:r>
            <a:r>
              <a:rPr lang="en-US" altLang="en-US" smtClean="0">
                <a:solidFill>
                  <a:srgbClr val="000000"/>
                </a:solidFill>
              </a:rPr>
              <a:t> Cm</a:t>
            </a:r>
            <a:r>
              <a:rPr lang="fa-IR" altLang="en-US" smtClean="0"/>
              <a:t> از سيم مسي به قطر مقطع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2/5</a:t>
            </a:r>
            <a:r>
              <a:rPr lang="en-US" altLang="en-US" smtClean="0">
                <a:solidFill>
                  <a:srgbClr val="000000"/>
                </a:solidFill>
              </a:rPr>
              <a:t> mm</a:t>
            </a:r>
            <a:r>
              <a:rPr lang="fa-IR" altLang="en-US" smtClean="0"/>
              <a:t> و به مقاومت ويژۀ </a:t>
            </a:r>
            <a:r>
              <a:rPr lang="el-GR" altLang="en-US" sz="3200">
                <a:solidFill>
                  <a:srgbClr val="000000"/>
                </a:solidFill>
                <a:cs typeface="Times New Roman" panose="02020603050405020304" pitchFamily="18" charset="0"/>
              </a:rPr>
              <a:t>ρ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=</a:t>
            </a:r>
            <a:r>
              <a:rPr lang="en-US" altLang="en-US" smtClean="0">
                <a:solidFill>
                  <a:srgbClr val="000000"/>
                </a:solidFill>
                <a:latin typeface="B Nazanin" pitchFamily="2" charset="-78"/>
              </a:rPr>
              <a:t>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1/7×10</a:t>
            </a:r>
            <a:r>
              <a:rPr lang="en-US" altLang="en-US" sz="3200" baseline="30000">
                <a:solidFill>
                  <a:srgbClr val="000000"/>
                </a:solidFill>
                <a:latin typeface="B Nazanin" pitchFamily="2" charset="-78"/>
              </a:rPr>
              <a:t>-8 </a:t>
            </a:r>
            <a:r>
              <a:rPr lang="el-GR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Ω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.m</a:t>
            </a:r>
            <a:r>
              <a:rPr lang="fa-IR" altLang="en-US" smtClean="0"/>
              <a:t> عمود است ، اين ميدان با چه آهنگي نسبت به زمان تغيير كند تا جريان القايي برابر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10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fa-IR" altLang="en-US" smtClean="0"/>
              <a:t> در حلقه برقرار شود . </a:t>
            </a:r>
            <a:endParaRPr lang="en-US" altLang="en-US" smtClean="0"/>
          </a:p>
        </p:txBody>
      </p:sp>
      <p:grpSp>
        <p:nvGrpSpPr>
          <p:cNvPr id="1141800" name="Group 40"/>
          <p:cNvGrpSpPr>
            <a:grpSpLocks/>
          </p:cNvGrpSpPr>
          <p:nvPr/>
        </p:nvGrpSpPr>
        <p:grpSpPr bwMode="auto">
          <a:xfrm>
            <a:off x="5100639" y="3975100"/>
            <a:ext cx="2162175" cy="1944688"/>
            <a:chOff x="1701" y="2478"/>
            <a:chExt cx="1362" cy="1225"/>
          </a:xfrm>
        </p:grpSpPr>
        <p:grpSp>
          <p:nvGrpSpPr>
            <p:cNvPr id="429061" name="Group 35"/>
            <p:cNvGrpSpPr>
              <a:grpSpLocks/>
            </p:cNvGrpSpPr>
            <p:nvPr/>
          </p:nvGrpSpPr>
          <p:grpSpPr bwMode="auto">
            <a:xfrm>
              <a:off x="1701" y="2478"/>
              <a:ext cx="1140" cy="1225"/>
              <a:chOff x="1377" y="2384"/>
              <a:chExt cx="1140" cy="1225"/>
            </a:xfrm>
          </p:grpSpPr>
          <p:sp>
            <p:nvSpPr>
              <p:cNvPr id="429065" name="Line 27"/>
              <p:cNvSpPr>
                <a:spLocks noChangeShapeType="1"/>
              </p:cNvSpPr>
              <p:nvPr/>
            </p:nvSpPr>
            <p:spPr bwMode="auto">
              <a:xfrm>
                <a:off x="1379" y="2659"/>
                <a:ext cx="27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66" name="Line 28"/>
              <p:cNvSpPr>
                <a:spLocks noChangeShapeType="1"/>
              </p:cNvSpPr>
              <p:nvPr/>
            </p:nvSpPr>
            <p:spPr bwMode="auto">
              <a:xfrm>
                <a:off x="1378" y="2795"/>
                <a:ext cx="27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67" name="Line 29"/>
              <p:cNvSpPr>
                <a:spLocks noChangeShapeType="1"/>
              </p:cNvSpPr>
              <p:nvPr/>
            </p:nvSpPr>
            <p:spPr bwMode="auto">
              <a:xfrm>
                <a:off x="1378" y="2931"/>
                <a:ext cx="27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68" name="Line 30"/>
              <p:cNvSpPr>
                <a:spLocks noChangeShapeType="1"/>
              </p:cNvSpPr>
              <p:nvPr/>
            </p:nvSpPr>
            <p:spPr bwMode="auto">
              <a:xfrm>
                <a:off x="1377" y="3067"/>
                <a:ext cx="27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69" name="Line 31"/>
              <p:cNvSpPr>
                <a:spLocks noChangeShapeType="1"/>
              </p:cNvSpPr>
              <p:nvPr/>
            </p:nvSpPr>
            <p:spPr bwMode="auto">
              <a:xfrm>
                <a:off x="1377" y="3203"/>
                <a:ext cx="27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0" name="Line 32"/>
              <p:cNvSpPr>
                <a:spLocks noChangeShapeType="1"/>
              </p:cNvSpPr>
              <p:nvPr/>
            </p:nvSpPr>
            <p:spPr bwMode="auto">
              <a:xfrm>
                <a:off x="1377" y="3339"/>
                <a:ext cx="27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9071" name="Group 14"/>
              <p:cNvGrpSpPr>
                <a:grpSpLocks/>
              </p:cNvGrpSpPr>
              <p:nvPr/>
            </p:nvGrpSpPr>
            <p:grpSpPr bwMode="auto">
              <a:xfrm>
                <a:off x="1610" y="2384"/>
                <a:ext cx="454" cy="1225"/>
                <a:chOff x="657" y="2341"/>
                <a:chExt cx="454" cy="1407"/>
              </a:xfrm>
            </p:grpSpPr>
            <p:sp>
              <p:nvSpPr>
                <p:cNvPr id="429084" name="Oval 11"/>
                <p:cNvSpPr>
                  <a:spLocks noChangeArrowheads="1"/>
                </p:cNvSpPr>
                <p:nvPr/>
              </p:nvSpPr>
              <p:spPr bwMode="auto">
                <a:xfrm>
                  <a:off x="657" y="2341"/>
                  <a:ext cx="454" cy="14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191400"/>
                    </a:gs>
                    <a:gs pos="100000">
                      <a:srgbClr val="FFCC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29085" name="Oval 13"/>
                <p:cNvSpPr>
                  <a:spLocks noChangeArrowheads="1"/>
                </p:cNvSpPr>
                <p:nvPr/>
              </p:nvSpPr>
              <p:spPr bwMode="auto">
                <a:xfrm>
                  <a:off x="732" y="2446"/>
                  <a:ext cx="304" cy="119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</p:grpSp>
          <p:sp>
            <p:nvSpPr>
              <p:cNvPr id="429072" name="Line 4"/>
              <p:cNvSpPr>
                <a:spLocks noChangeShapeType="1"/>
              </p:cNvSpPr>
              <p:nvPr/>
            </p:nvSpPr>
            <p:spPr bwMode="auto">
              <a:xfrm>
                <a:off x="1837" y="2659"/>
                <a:ext cx="68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3" name="Line 15"/>
              <p:cNvSpPr>
                <a:spLocks noChangeShapeType="1"/>
              </p:cNvSpPr>
              <p:nvPr/>
            </p:nvSpPr>
            <p:spPr bwMode="auto">
              <a:xfrm>
                <a:off x="1734" y="2659"/>
                <a:ext cx="272" cy="0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4" name="Line 16"/>
              <p:cNvSpPr>
                <a:spLocks noChangeShapeType="1"/>
              </p:cNvSpPr>
              <p:nvPr/>
            </p:nvSpPr>
            <p:spPr bwMode="auto">
              <a:xfrm>
                <a:off x="1709" y="2795"/>
                <a:ext cx="272" cy="0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5" name="Line 17"/>
              <p:cNvSpPr>
                <a:spLocks noChangeShapeType="1"/>
              </p:cNvSpPr>
              <p:nvPr/>
            </p:nvSpPr>
            <p:spPr bwMode="auto">
              <a:xfrm>
                <a:off x="1699" y="2931"/>
                <a:ext cx="272" cy="0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6" name="Line 18"/>
              <p:cNvSpPr>
                <a:spLocks noChangeShapeType="1"/>
              </p:cNvSpPr>
              <p:nvPr/>
            </p:nvSpPr>
            <p:spPr bwMode="auto">
              <a:xfrm>
                <a:off x="1699" y="3067"/>
                <a:ext cx="272" cy="0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7" name="Line 19"/>
              <p:cNvSpPr>
                <a:spLocks noChangeShapeType="1"/>
              </p:cNvSpPr>
              <p:nvPr/>
            </p:nvSpPr>
            <p:spPr bwMode="auto">
              <a:xfrm>
                <a:off x="1709" y="3203"/>
                <a:ext cx="272" cy="0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8" name="Line 20"/>
              <p:cNvSpPr>
                <a:spLocks noChangeShapeType="1"/>
              </p:cNvSpPr>
              <p:nvPr/>
            </p:nvSpPr>
            <p:spPr bwMode="auto">
              <a:xfrm>
                <a:off x="1734" y="3339"/>
                <a:ext cx="272" cy="0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9" name="Line 21"/>
              <p:cNvSpPr>
                <a:spLocks noChangeShapeType="1"/>
              </p:cNvSpPr>
              <p:nvPr/>
            </p:nvSpPr>
            <p:spPr bwMode="auto">
              <a:xfrm>
                <a:off x="1837" y="2795"/>
                <a:ext cx="68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80" name="Line 22"/>
              <p:cNvSpPr>
                <a:spLocks noChangeShapeType="1"/>
              </p:cNvSpPr>
              <p:nvPr/>
            </p:nvSpPr>
            <p:spPr bwMode="auto">
              <a:xfrm>
                <a:off x="1837" y="2931"/>
                <a:ext cx="68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81" name="Line 23"/>
              <p:cNvSpPr>
                <a:spLocks noChangeShapeType="1"/>
              </p:cNvSpPr>
              <p:nvPr/>
            </p:nvSpPr>
            <p:spPr bwMode="auto">
              <a:xfrm>
                <a:off x="1837" y="3067"/>
                <a:ext cx="68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82" name="Line 24"/>
              <p:cNvSpPr>
                <a:spLocks noChangeShapeType="1"/>
              </p:cNvSpPr>
              <p:nvPr/>
            </p:nvSpPr>
            <p:spPr bwMode="auto">
              <a:xfrm>
                <a:off x="1837" y="3203"/>
                <a:ext cx="68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83" name="Line 25"/>
              <p:cNvSpPr>
                <a:spLocks noChangeShapeType="1"/>
              </p:cNvSpPr>
              <p:nvPr/>
            </p:nvSpPr>
            <p:spPr bwMode="auto">
              <a:xfrm>
                <a:off x="1837" y="3339"/>
                <a:ext cx="68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062" name="Group 36"/>
            <p:cNvGrpSpPr>
              <a:grpSpLocks/>
            </p:cNvGrpSpPr>
            <p:nvPr/>
          </p:nvGrpSpPr>
          <p:grpSpPr bwMode="auto">
            <a:xfrm>
              <a:off x="2819" y="2968"/>
              <a:ext cx="244" cy="288"/>
              <a:chOff x="2976" y="1180"/>
              <a:chExt cx="244" cy="288"/>
            </a:xfrm>
          </p:grpSpPr>
          <p:sp>
            <p:nvSpPr>
              <p:cNvPr id="429063" name="Rectangle 37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429064" name="Line 38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09042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417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417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4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4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141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141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141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41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41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418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4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1762" grpId="0"/>
      <p:bldP spid="114176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78050" y="8620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تمرين 1 </a:t>
            </a:r>
            <a:endParaRPr lang="en-US" altLang="en-US" smtClean="0"/>
          </a:p>
        </p:txBody>
      </p:sp>
      <p:graphicFrame>
        <p:nvGraphicFramePr>
          <p:cNvPr id="114278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481263" y="1628775"/>
          <a:ext cx="159385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545863" imgH="393529" progId="Equation.3">
                  <p:embed/>
                </p:oleObj>
              </mc:Choice>
              <mc:Fallback>
                <p:oleObj name="Equation" r:id="rId3" imgW="54586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1263" y="1628775"/>
                        <a:ext cx="1593850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279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4364038" y="3040064"/>
          <a:ext cx="3098800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1054100" imgH="393700" progId="Equation.3">
                  <p:embed/>
                </p:oleObj>
              </mc:Choice>
              <mc:Fallback>
                <p:oleObj name="Equation" r:id="rId5" imgW="1054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4038" y="3040064"/>
                        <a:ext cx="3098800" cy="115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2792" name="Object 8"/>
          <p:cNvGraphicFramePr>
            <a:graphicFrameLocks noChangeAspect="1"/>
          </p:cNvGraphicFramePr>
          <p:nvPr/>
        </p:nvGraphicFramePr>
        <p:xfrm>
          <a:off x="2509838" y="4595814"/>
          <a:ext cx="15113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533169" imgH="393529" progId="Equation.3">
                  <p:embed/>
                </p:oleObj>
              </mc:Choice>
              <mc:Fallback>
                <p:oleObj name="Equation" r:id="rId7" imgW="53316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9838" y="4595814"/>
                        <a:ext cx="1511300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2793" name="Object 9"/>
          <p:cNvGraphicFramePr>
            <a:graphicFrameLocks noChangeAspect="1"/>
          </p:cNvGraphicFramePr>
          <p:nvPr/>
        </p:nvGraphicFramePr>
        <p:xfrm>
          <a:off x="4525964" y="4451351"/>
          <a:ext cx="1800225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9" imgW="634725" imgH="444307" progId="Equation.3">
                  <p:embed/>
                </p:oleObj>
              </mc:Choice>
              <mc:Fallback>
                <p:oleObj name="Equation" r:id="rId9" imgW="634725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5964" y="4451351"/>
                        <a:ext cx="1800225" cy="126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2794" name="Object 10"/>
          <p:cNvGraphicFramePr>
            <a:graphicFrameLocks noChangeAspect="1"/>
          </p:cNvGraphicFramePr>
          <p:nvPr/>
        </p:nvGraphicFramePr>
        <p:xfrm>
          <a:off x="6757988" y="4437064"/>
          <a:ext cx="1541462" cy="128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1" imgW="533169" imgH="444307" progId="Equation.3">
                  <p:embed/>
                </p:oleObj>
              </mc:Choice>
              <mc:Fallback>
                <p:oleObj name="Equation" r:id="rId11" imgW="533169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7988" y="4437064"/>
                        <a:ext cx="1541462" cy="128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2795" name="Rectangle 11"/>
          <p:cNvSpPr>
            <a:spLocks noChangeArrowheads="1"/>
          </p:cNvSpPr>
          <p:nvPr/>
        </p:nvSpPr>
        <p:spPr bwMode="auto">
          <a:xfrm>
            <a:off x="6254750" y="4826000"/>
            <a:ext cx="3401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و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42797" name="Rectangle 13"/>
          <p:cNvSpPr>
            <a:spLocks noChangeArrowheads="1"/>
          </p:cNvSpPr>
          <p:nvPr/>
        </p:nvSpPr>
        <p:spPr bwMode="auto">
          <a:xfrm>
            <a:off x="4065588" y="4826000"/>
            <a:ext cx="3401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و</a:t>
            </a:r>
            <a:endParaRPr lang="en-US" altLang="en-US">
              <a:solidFill>
                <a:srgbClr val="000000"/>
              </a:solidFill>
            </a:endParaRPr>
          </a:p>
        </p:txBody>
      </p:sp>
      <p:graphicFrame>
        <p:nvGraphicFramePr>
          <p:cNvPr id="1142798" name="Object 14"/>
          <p:cNvGraphicFramePr>
            <a:graphicFrameLocks noChangeAspect="1"/>
          </p:cNvGraphicFramePr>
          <p:nvPr/>
        </p:nvGraphicFramePr>
        <p:xfrm>
          <a:off x="2495551" y="3044825"/>
          <a:ext cx="1755775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3" imgW="596641" imgH="393529" progId="Equation.3">
                  <p:embed/>
                </p:oleObj>
              </mc:Choice>
              <mc:Fallback>
                <p:oleObj name="Equation" r:id="rId13" imgW="59664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3044825"/>
                        <a:ext cx="1755775" cy="115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85988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427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427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4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4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427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42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4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427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42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42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27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27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2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427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42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42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42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42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427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42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427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42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42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42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42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427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4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42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42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42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2786" grpId="0"/>
      <p:bldP spid="1142795" grpId="0"/>
      <p:bldP spid="114279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27263" y="9080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2 </a:t>
            </a:r>
            <a:endParaRPr lang="en-US" altLang="en-US" smtClean="0"/>
          </a:p>
        </p:txBody>
      </p:sp>
      <p:sp>
        <p:nvSpPr>
          <p:cNvPr id="11438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06613" y="2205038"/>
            <a:ext cx="7993062" cy="2062162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يك سيم مسي به قطر مقطع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1</a:t>
            </a:r>
            <a:r>
              <a:rPr lang="en-US" altLang="en-US" smtClean="0">
                <a:solidFill>
                  <a:srgbClr val="000000"/>
                </a:solidFill>
              </a:rPr>
              <a:t> mm</a:t>
            </a:r>
            <a:r>
              <a:rPr lang="fa-IR" altLang="en-US" smtClean="0"/>
              <a:t> به طول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50</a:t>
            </a:r>
            <a:r>
              <a:rPr lang="en-US" altLang="en-US" smtClean="0">
                <a:solidFill>
                  <a:srgbClr val="000000"/>
                </a:solidFill>
              </a:rPr>
              <a:t> Cm</a:t>
            </a:r>
            <a:r>
              <a:rPr lang="fa-IR" altLang="en-US" smtClean="0"/>
              <a:t> را به صورت دايره‌اي در مي‌آوريم و عمود بر ميدان مغناطيسي يكنواخت كه با آهنگ ثابت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0/01</a:t>
            </a:r>
            <a:r>
              <a:rPr lang="en-US" altLang="en-US" smtClean="0">
                <a:solidFill>
                  <a:srgbClr val="000000"/>
                </a:solidFill>
              </a:rPr>
              <a:t> </a:t>
            </a:r>
            <a:r>
              <a:rPr lang="en-US" altLang="en-US" sz="3600" baseline="30000">
                <a:solidFill>
                  <a:srgbClr val="000000"/>
                </a:solidFill>
              </a:rPr>
              <a:t>T</a:t>
            </a:r>
            <a:r>
              <a:rPr lang="en-US" altLang="en-US" sz="3600">
                <a:solidFill>
                  <a:srgbClr val="000000"/>
                </a:solidFill>
                <a:cs typeface="Times New Roman" panose="02020603050405020304" pitchFamily="18" charset="0"/>
              </a:rPr>
              <a:t>⁄</a:t>
            </a:r>
            <a:r>
              <a:rPr lang="en-US" altLang="en-US" sz="3600" baseline="-2500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fa-IR" altLang="en-US" smtClean="0"/>
              <a:t> افزايش مي‌يابد قرار مي‌دهيم ، آهنگ انرژي گرمايي توليد شده در حلقه چقدر است ؟ </a:t>
            </a:r>
            <a:endParaRPr lang="en-US" altLang="en-US" smtClean="0"/>
          </a:p>
        </p:txBody>
      </p:sp>
      <p:graphicFrame>
        <p:nvGraphicFramePr>
          <p:cNvPr id="114381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265364" y="4335463"/>
          <a:ext cx="26638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1117115" imgH="266584" progId="Equation.3">
                  <p:embed/>
                </p:oleObj>
              </mc:Choice>
              <mc:Fallback>
                <p:oleObj name="Equation" r:id="rId3" imgW="1117115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5364" y="4335463"/>
                        <a:ext cx="2663825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7947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438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438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43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43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3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3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43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43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43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6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438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43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43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3810" grpId="0"/>
      <p:bldP spid="114381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12975" y="56038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تمرين 2 </a:t>
            </a:r>
            <a:endParaRPr lang="en-US" altLang="en-US" smtClean="0"/>
          </a:p>
        </p:txBody>
      </p:sp>
      <p:graphicFrame>
        <p:nvGraphicFramePr>
          <p:cNvPr id="114483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279650" y="1484313"/>
          <a:ext cx="1512888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596641" imgH="393529" progId="Equation.3">
                  <p:embed/>
                </p:oleObj>
              </mc:Choice>
              <mc:Fallback>
                <p:oleObj name="Equation" r:id="rId3" imgW="59664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1484313"/>
                        <a:ext cx="1512888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4838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711450" y="2535238"/>
          <a:ext cx="1081088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406048" imgH="393359" progId="Equation.3">
                  <p:embed/>
                </p:oleObj>
              </mc:Choice>
              <mc:Fallback>
                <p:oleObj name="Equation" r:id="rId5" imgW="406048" imgH="39335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0" y="2535238"/>
                        <a:ext cx="1081088" cy="104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4840" name="Object 8"/>
          <p:cNvGraphicFramePr>
            <a:graphicFrameLocks noChangeAspect="1"/>
          </p:cNvGraphicFramePr>
          <p:nvPr/>
        </p:nvGraphicFramePr>
        <p:xfrm>
          <a:off x="2351089" y="3860801"/>
          <a:ext cx="1512887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7" imgW="634725" imgH="444307" progId="Equation.3">
                  <p:embed/>
                </p:oleObj>
              </mc:Choice>
              <mc:Fallback>
                <p:oleObj name="Equation" r:id="rId7" imgW="634725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9" y="3860801"/>
                        <a:ext cx="1512887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4841" name="Object 9"/>
          <p:cNvGraphicFramePr>
            <a:graphicFrameLocks noChangeAspect="1"/>
          </p:cNvGraphicFramePr>
          <p:nvPr/>
        </p:nvGraphicFramePr>
        <p:xfrm>
          <a:off x="4799014" y="1989138"/>
          <a:ext cx="1296987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9" imgW="533169" imgH="393529" progId="Equation.3">
                  <p:embed/>
                </p:oleObj>
              </mc:Choice>
              <mc:Fallback>
                <p:oleObj name="Equation" r:id="rId9" imgW="53316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014" y="1989138"/>
                        <a:ext cx="1296987" cy="95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4842" name="Object 10"/>
          <p:cNvGraphicFramePr>
            <a:graphicFrameLocks noChangeAspect="1"/>
          </p:cNvGraphicFramePr>
          <p:nvPr/>
        </p:nvGraphicFramePr>
        <p:xfrm>
          <a:off x="4641850" y="3043238"/>
          <a:ext cx="151130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11" imgW="583947" imgH="444307" progId="Equation.3">
                  <p:embed/>
                </p:oleObj>
              </mc:Choice>
              <mc:Fallback>
                <p:oleObj name="Equation" r:id="rId11" imgW="583947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850" y="3043238"/>
                        <a:ext cx="1511300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4843" name="Object 11"/>
          <p:cNvGraphicFramePr>
            <a:graphicFrameLocks noChangeAspect="1"/>
          </p:cNvGraphicFramePr>
          <p:nvPr/>
        </p:nvGraphicFramePr>
        <p:xfrm>
          <a:off x="7118351" y="2565400"/>
          <a:ext cx="115252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13" imgW="520700" imgH="228600" progId="Equation.3">
                  <p:embed/>
                </p:oleObj>
              </mc:Choice>
              <mc:Fallback>
                <p:oleObj name="Equation" r:id="rId13" imgW="520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8351" y="2565400"/>
                        <a:ext cx="1152525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4844" name="Rectangle 12"/>
          <p:cNvSpPr>
            <a:spLocks noChangeArrowheads="1"/>
          </p:cNvSpPr>
          <p:nvPr/>
        </p:nvSpPr>
        <p:spPr bwMode="auto">
          <a:xfrm>
            <a:off x="4440238" y="2852738"/>
            <a:ext cx="3401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و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44846" name="Rectangle 14"/>
          <p:cNvSpPr>
            <a:spLocks noChangeArrowheads="1"/>
          </p:cNvSpPr>
          <p:nvPr/>
        </p:nvSpPr>
        <p:spPr bwMode="auto">
          <a:xfrm>
            <a:off x="6700838" y="2679700"/>
            <a:ext cx="3401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و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44847" name="AutoShape 15"/>
          <p:cNvSpPr>
            <a:spLocks/>
          </p:cNvSpPr>
          <p:nvPr/>
        </p:nvSpPr>
        <p:spPr bwMode="auto">
          <a:xfrm>
            <a:off x="3863975" y="1484313"/>
            <a:ext cx="431800" cy="3384550"/>
          </a:xfrm>
          <a:prstGeom prst="rightBrace">
            <a:avLst>
              <a:gd name="adj1" fmla="val 65319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1144848" name="AutoShape 16"/>
          <p:cNvSpPr>
            <a:spLocks/>
          </p:cNvSpPr>
          <p:nvPr/>
        </p:nvSpPr>
        <p:spPr bwMode="auto">
          <a:xfrm>
            <a:off x="6311900" y="1989139"/>
            <a:ext cx="287338" cy="2016125"/>
          </a:xfrm>
          <a:prstGeom prst="rightBrace">
            <a:avLst>
              <a:gd name="adj1" fmla="val 58471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2899863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448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448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44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4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4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448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44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4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448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44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44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44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44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448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44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44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44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448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44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448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44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4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44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44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44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44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44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448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4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44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44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448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4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44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44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44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448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44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44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4834" grpId="0"/>
      <p:bldP spid="1144844" grpId="0"/>
      <p:bldP spid="11448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57425" y="6461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تمرين 3 </a:t>
            </a:r>
            <a:endParaRPr lang="en-US" altLang="en-US" smtClean="0"/>
          </a:p>
        </p:txBody>
      </p:sp>
      <p:sp>
        <p:nvSpPr>
          <p:cNvPr id="1145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1063" y="1698626"/>
            <a:ext cx="7905750" cy="1628775"/>
          </a:xfrm>
        </p:spPr>
        <p:txBody>
          <a:bodyPr/>
          <a:lstStyle/>
          <a:p>
            <a:pPr marL="0" indent="0" algn="just">
              <a:lnSpc>
                <a:spcPct val="110000"/>
              </a:lnSpc>
              <a:buNone/>
            </a:pPr>
            <a:r>
              <a:rPr lang="fa-IR" altLang="en-US" smtClean="0"/>
              <a:t>در شكل زير تغيير ميدان مغناطيسي از يك سر استوانه آهني تا سر ديگرش </a:t>
            </a:r>
            <a:r>
              <a:rPr lang="en-US" altLang="en-US" smtClean="0">
                <a:solidFill>
                  <a:srgbClr val="000000"/>
                </a:solidFill>
              </a:rPr>
              <a:t>dB =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2</a:t>
            </a:r>
            <a:r>
              <a:rPr lang="en-US" altLang="en-US" smtClean="0">
                <a:solidFill>
                  <a:srgbClr val="000000"/>
                </a:solidFill>
              </a:rPr>
              <a:t> T</a:t>
            </a:r>
            <a:r>
              <a:rPr lang="fa-IR" altLang="en-US" smtClean="0"/>
              <a:t> ، مقدار باري كه از مدار مي‌گذرد چقدر است ؟ </a:t>
            </a:r>
          </a:p>
        </p:txBody>
      </p:sp>
      <p:grpSp>
        <p:nvGrpSpPr>
          <p:cNvPr id="1145902" name="Group 46"/>
          <p:cNvGrpSpPr>
            <a:grpSpLocks/>
          </p:cNvGrpSpPr>
          <p:nvPr/>
        </p:nvGrpSpPr>
        <p:grpSpPr bwMode="auto">
          <a:xfrm>
            <a:off x="3721101" y="3154365"/>
            <a:ext cx="5097463" cy="2913063"/>
            <a:chOff x="567" y="1933"/>
            <a:chExt cx="3211" cy="1835"/>
          </a:xfrm>
        </p:grpSpPr>
        <p:grpSp>
          <p:nvGrpSpPr>
            <p:cNvPr id="433157" name="Group 44"/>
            <p:cNvGrpSpPr>
              <a:grpSpLocks/>
            </p:cNvGrpSpPr>
            <p:nvPr/>
          </p:nvGrpSpPr>
          <p:grpSpPr bwMode="auto">
            <a:xfrm>
              <a:off x="567" y="1933"/>
              <a:ext cx="3034" cy="1784"/>
              <a:chOff x="703" y="1979"/>
              <a:chExt cx="3034" cy="1784"/>
            </a:xfrm>
          </p:grpSpPr>
          <p:sp>
            <p:nvSpPr>
              <p:cNvPr id="433159" name="Rectangle 36"/>
              <p:cNvSpPr>
                <a:spLocks noChangeArrowheads="1"/>
              </p:cNvSpPr>
              <p:nvPr/>
            </p:nvSpPr>
            <p:spPr bwMode="auto">
              <a:xfrm>
                <a:off x="2135" y="3475"/>
                <a:ext cx="74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B0B73"/>
                    </a:solidFill>
                    <a:cs typeface="Times New Roman" panose="02020603050405020304" pitchFamily="18" charset="0"/>
                  </a:rPr>
                  <a:t>R=</a:t>
                </a:r>
                <a:r>
                  <a:rPr lang="fa-IR" altLang="en-US" sz="2400">
                    <a:solidFill>
                      <a:srgbClr val="0B0B73"/>
                    </a:solidFill>
                    <a:cs typeface="Times New Roman" panose="02020603050405020304" pitchFamily="18" charset="0"/>
                  </a:rPr>
                  <a:t>10</a:t>
                </a:r>
                <a:r>
                  <a:rPr lang="en-US" altLang="en-US" sz="2400">
                    <a:solidFill>
                      <a:srgbClr val="0B0B73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l-GR" altLang="en-US" sz="2400">
                    <a:solidFill>
                      <a:srgbClr val="0B0B73"/>
                    </a:solidFill>
                    <a:cs typeface="Times New Roman" panose="02020603050405020304" pitchFamily="18" charset="0"/>
                  </a:rPr>
                  <a:t>Ω</a:t>
                </a:r>
              </a:p>
            </p:txBody>
          </p:sp>
          <p:grpSp>
            <p:nvGrpSpPr>
              <p:cNvPr id="433160" name="Group 40"/>
              <p:cNvGrpSpPr>
                <a:grpSpLocks/>
              </p:cNvGrpSpPr>
              <p:nvPr/>
            </p:nvGrpSpPr>
            <p:grpSpPr bwMode="auto">
              <a:xfrm rot="-2512386">
                <a:off x="1020" y="2341"/>
                <a:ext cx="1627" cy="1227"/>
                <a:chOff x="703" y="2069"/>
                <a:chExt cx="1627" cy="1227"/>
              </a:xfrm>
            </p:grpSpPr>
            <p:grpSp>
              <p:nvGrpSpPr>
                <p:cNvPr id="433164" name="Group 5"/>
                <p:cNvGrpSpPr>
                  <a:grpSpLocks/>
                </p:cNvGrpSpPr>
                <p:nvPr/>
              </p:nvGrpSpPr>
              <p:grpSpPr bwMode="auto">
                <a:xfrm>
                  <a:off x="703" y="2132"/>
                  <a:ext cx="1627" cy="269"/>
                  <a:chOff x="1226" y="3203"/>
                  <a:chExt cx="2584" cy="363"/>
                </a:xfrm>
              </p:grpSpPr>
              <p:sp>
                <p:nvSpPr>
                  <p:cNvPr id="433192" name="Oval 6"/>
                  <p:cNvSpPr>
                    <a:spLocks noChangeArrowheads="1"/>
                  </p:cNvSpPr>
                  <p:nvPr/>
                </p:nvSpPr>
                <p:spPr bwMode="auto">
                  <a:xfrm>
                    <a:off x="1226" y="3203"/>
                    <a:ext cx="137" cy="36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765E00"/>
                      </a:gs>
                      <a:gs pos="50000">
                        <a:srgbClr val="FFCC00"/>
                      </a:gs>
                      <a:gs pos="100000">
                        <a:srgbClr val="765E00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8575" cap="sq">
                        <a:solidFill>
                          <a:schemeClr val="tx1"/>
                        </a:solidFill>
                        <a:round/>
                        <a:headEnd type="none" w="lg" len="lg"/>
                        <a:tailEnd type="none" w="med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33193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1294" y="3203"/>
                    <a:ext cx="2448" cy="363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765E00"/>
                      </a:gs>
                      <a:gs pos="50000">
                        <a:srgbClr val="FFCC00"/>
                      </a:gs>
                      <a:gs pos="100000">
                        <a:srgbClr val="765E00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8575" cap="sq">
                        <a:solidFill>
                          <a:srgbClr val="FF00FF"/>
                        </a:solidFill>
                        <a:miter lim="800000"/>
                        <a:headEnd type="none" w="lg" len="lg"/>
                        <a:tailEnd type="none" w="med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33194" name="Oval 8"/>
                  <p:cNvSpPr>
                    <a:spLocks noChangeArrowheads="1"/>
                  </p:cNvSpPr>
                  <p:nvPr/>
                </p:nvSpPr>
                <p:spPr bwMode="auto">
                  <a:xfrm>
                    <a:off x="3673" y="3203"/>
                    <a:ext cx="137" cy="36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CC00"/>
                      </a:gs>
                      <a:gs pos="100000">
                        <a:srgbClr val="765E00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8575" cap="sq">
                        <a:solidFill>
                          <a:schemeClr val="tx1"/>
                        </a:solidFill>
                        <a:round/>
                        <a:headEnd type="none" w="lg" len="lg"/>
                        <a:tailEnd type="none" w="med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grpSp>
              <p:nvGrpSpPr>
                <p:cNvPr id="433165" name="Group 9"/>
                <p:cNvGrpSpPr>
                  <a:grpSpLocks/>
                </p:cNvGrpSpPr>
                <p:nvPr/>
              </p:nvGrpSpPr>
              <p:grpSpPr bwMode="auto">
                <a:xfrm>
                  <a:off x="979" y="2069"/>
                  <a:ext cx="1055" cy="394"/>
                  <a:chOff x="1139" y="1387"/>
                  <a:chExt cx="1055" cy="394"/>
                </a:xfrm>
              </p:grpSpPr>
              <p:grpSp>
                <p:nvGrpSpPr>
                  <p:cNvPr id="433171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1166" y="1387"/>
                    <a:ext cx="1028" cy="394"/>
                    <a:chOff x="1166" y="1387"/>
                    <a:chExt cx="1028" cy="394"/>
                  </a:xfrm>
                </p:grpSpPr>
                <p:sp>
                  <p:nvSpPr>
                    <p:cNvPr id="433173" name="Arc 11"/>
                    <p:cNvSpPr>
                      <a:spLocks/>
                    </p:cNvSpPr>
                    <p:nvPr/>
                  </p:nvSpPr>
                  <p:spPr bwMode="auto">
                    <a:xfrm flipV="1">
                      <a:off x="1961" y="1387"/>
                      <a:ext cx="78" cy="63"/>
                    </a:xfrm>
                    <a:custGeom>
                      <a:avLst/>
                      <a:gdLst>
                        <a:gd name="T0" fmla="*/ 0 w 42863"/>
                        <a:gd name="T1" fmla="*/ 0 h 21600"/>
                        <a:gd name="T2" fmla="*/ 0 w 42863"/>
                        <a:gd name="T3" fmla="*/ 0 h 21600"/>
                        <a:gd name="T4" fmla="*/ 0 w 42863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42863" h="21600" fill="none" extrusionOk="0">
                          <a:moveTo>
                            <a:pt x="42863" y="2605"/>
                          </a:moveTo>
                          <a:cubicBezTo>
                            <a:pt x="41546" y="13447"/>
                            <a:pt x="32342" y="21599"/>
                            <a:pt x="21421" y="21599"/>
                          </a:cubicBezTo>
                          <a:cubicBezTo>
                            <a:pt x="10563" y="21599"/>
                            <a:pt x="1393" y="13540"/>
                            <a:pt x="-1" y="2773"/>
                          </a:cubicBezTo>
                        </a:path>
                        <a:path w="42863" h="21600" stroke="0" extrusionOk="0">
                          <a:moveTo>
                            <a:pt x="42863" y="2605"/>
                          </a:moveTo>
                          <a:cubicBezTo>
                            <a:pt x="41546" y="13447"/>
                            <a:pt x="32342" y="21599"/>
                            <a:pt x="21421" y="21599"/>
                          </a:cubicBezTo>
                          <a:cubicBezTo>
                            <a:pt x="10563" y="21599"/>
                            <a:pt x="1393" y="13540"/>
                            <a:pt x="-1" y="2773"/>
                          </a:cubicBezTo>
                          <a:lnTo>
                            <a:pt x="21421" y="0"/>
                          </a:lnTo>
                          <a:lnTo>
                            <a:pt x="42863" y="2605"/>
                          </a:lnTo>
                          <a:close/>
                        </a:path>
                      </a:pathLst>
                    </a:cu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3174" name="Line 12"/>
                    <p:cNvSpPr>
                      <a:spLocks noChangeShapeType="1"/>
                    </p:cNvSpPr>
                    <p:nvPr/>
                  </p:nvSpPr>
                  <p:spPr bwMode="auto">
                    <a:xfrm rot="21240000" flipH="1">
                      <a:off x="1922" y="1446"/>
                      <a:ext cx="52" cy="273"/>
                    </a:xfrm>
                    <a:prstGeom prst="line">
                      <a:avLst/>
                    </a:pr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3175" name="Arc 13"/>
                    <p:cNvSpPr>
                      <a:spLocks/>
                    </p:cNvSpPr>
                    <p:nvPr/>
                  </p:nvSpPr>
                  <p:spPr bwMode="auto">
                    <a:xfrm rot="10800000" flipV="1">
                      <a:off x="1857" y="1718"/>
                      <a:ext cx="78" cy="63"/>
                    </a:xfrm>
                    <a:custGeom>
                      <a:avLst/>
                      <a:gdLst>
                        <a:gd name="T0" fmla="*/ 0 w 42915"/>
                        <a:gd name="T1" fmla="*/ 0 h 21600"/>
                        <a:gd name="T2" fmla="*/ 0 w 42915"/>
                        <a:gd name="T3" fmla="*/ 0 h 21600"/>
                        <a:gd name="T4" fmla="*/ 0 w 42915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42915" h="21600" fill="none" extrusionOk="0">
                          <a:moveTo>
                            <a:pt x="42914" y="2657"/>
                          </a:moveTo>
                          <a:cubicBezTo>
                            <a:pt x="41573" y="13476"/>
                            <a:pt x="32380" y="21599"/>
                            <a:pt x="21479" y="21599"/>
                          </a:cubicBezTo>
                          <a:cubicBezTo>
                            <a:pt x="10434" y="21599"/>
                            <a:pt x="1168" y="13267"/>
                            <a:pt x="0" y="2284"/>
                          </a:cubicBezTo>
                        </a:path>
                        <a:path w="42915" h="21600" stroke="0" extrusionOk="0">
                          <a:moveTo>
                            <a:pt x="42914" y="2657"/>
                          </a:moveTo>
                          <a:cubicBezTo>
                            <a:pt x="41573" y="13476"/>
                            <a:pt x="32380" y="21599"/>
                            <a:pt x="21479" y="21599"/>
                          </a:cubicBezTo>
                          <a:cubicBezTo>
                            <a:pt x="10434" y="21599"/>
                            <a:pt x="1168" y="13267"/>
                            <a:pt x="0" y="2284"/>
                          </a:cubicBezTo>
                          <a:lnTo>
                            <a:pt x="21479" y="0"/>
                          </a:lnTo>
                          <a:lnTo>
                            <a:pt x="42914" y="2657"/>
                          </a:lnTo>
                          <a:close/>
                        </a:path>
                      </a:pathLst>
                    </a:cu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3176" name="Arc 14"/>
                    <p:cNvSpPr>
                      <a:spLocks/>
                    </p:cNvSpPr>
                    <p:nvPr/>
                  </p:nvSpPr>
                  <p:spPr bwMode="auto">
                    <a:xfrm flipV="1">
                      <a:off x="1646" y="1387"/>
                      <a:ext cx="78" cy="63"/>
                    </a:xfrm>
                    <a:custGeom>
                      <a:avLst/>
                      <a:gdLst>
                        <a:gd name="T0" fmla="*/ 0 w 42863"/>
                        <a:gd name="T1" fmla="*/ 0 h 21600"/>
                        <a:gd name="T2" fmla="*/ 0 w 42863"/>
                        <a:gd name="T3" fmla="*/ 0 h 21600"/>
                        <a:gd name="T4" fmla="*/ 0 w 42863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42863" h="21600" fill="none" extrusionOk="0">
                          <a:moveTo>
                            <a:pt x="42863" y="2605"/>
                          </a:moveTo>
                          <a:cubicBezTo>
                            <a:pt x="41546" y="13447"/>
                            <a:pt x="32342" y="21599"/>
                            <a:pt x="21421" y="21599"/>
                          </a:cubicBezTo>
                          <a:cubicBezTo>
                            <a:pt x="10563" y="21599"/>
                            <a:pt x="1393" y="13540"/>
                            <a:pt x="-1" y="2773"/>
                          </a:cubicBezTo>
                        </a:path>
                        <a:path w="42863" h="21600" stroke="0" extrusionOk="0">
                          <a:moveTo>
                            <a:pt x="42863" y="2605"/>
                          </a:moveTo>
                          <a:cubicBezTo>
                            <a:pt x="41546" y="13447"/>
                            <a:pt x="32342" y="21599"/>
                            <a:pt x="21421" y="21599"/>
                          </a:cubicBezTo>
                          <a:cubicBezTo>
                            <a:pt x="10563" y="21599"/>
                            <a:pt x="1393" y="13540"/>
                            <a:pt x="-1" y="2773"/>
                          </a:cubicBezTo>
                          <a:lnTo>
                            <a:pt x="21421" y="0"/>
                          </a:lnTo>
                          <a:lnTo>
                            <a:pt x="42863" y="2605"/>
                          </a:lnTo>
                          <a:close/>
                        </a:path>
                      </a:pathLst>
                    </a:cu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3177" name="Line 15"/>
                    <p:cNvSpPr>
                      <a:spLocks noChangeShapeType="1"/>
                    </p:cNvSpPr>
                    <p:nvPr/>
                  </p:nvSpPr>
                  <p:spPr bwMode="auto">
                    <a:xfrm rot="21240000" flipH="1">
                      <a:off x="1607" y="1446"/>
                      <a:ext cx="52" cy="273"/>
                    </a:xfrm>
                    <a:prstGeom prst="line">
                      <a:avLst/>
                    </a:pr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3178" name="Arc 16"/>
                    <p:cNvSpPr>
                      <a:spLocks/>
                    </p:cNvSpPr>
                    <p:nvPr/>
                  </p:nvSpPr>
                  <p:spPr bwMode="auto">
                    <a:xfrm rot="10800000" flipV="1">
                      <a:off x="1542" y="1718"/>
                      <a:ext cx="78" cy="63"/>
                    </a:xfrm>
                    <a:custGeom>
                      <a:avLst/>
                      <a:gdLst>
                        <a:gd name="T0" fmla="*/ 0 w 42915"/>
                        <a:gd name="T1" fmla="*/ 0 h 21600"/>
                        <a:gd name="T2" fmla="*/ 0 w 42915"/>
                        <a:gd name="T3" fmla="*/ 0 h 21600"/>
                        <a:gd name="T4" fmla="*/ 0 w 42915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42915" h="21600" fill="none" extrusionOk="0">
                          <a:moveTo>
                            <a:pt x="42914" y="2657"/>
                          </a:moveTo>
                          <a:cubicBezTo>
                            <a:pt x="41573" y="13476"/>
                            <a:pt x="32380" y="21599"/>
                            <a:pt x="21479" y="21599"/>
                          </a:cubicBezTo>
                          <a:cubicBezTo>
                            <a:pt x="10434" y="21599"/>
                            <a:pt x="1168" y="13267"/>
                            <a:pt x="0" y="2284"/>
                          </a:cubicBezTo>
                        </a:path>
                        <a:path w="42915" h="21600" stroke="0" extrusionOk="0">
                          <a:moveTo>
                            <a:pt x="42914" y="2657"/>
                          </a:moveTo>
                          <a:cubicBezTo>
                            <a:pt x="41573" y="13476"/>
                            <a:pt x="32380" y="21599"/>
                            <a:pt x="21479" y="21599"/>
                          </a:cubicBezTo>
                          <a:cubicBezTo>
                            <a:pt x="10434" y="21599"/>
                            <a:pt x="1168" y="13267"/>
                            <a:pt x="0" y="2284"/>
                          </a:cubicBezTo>
                          <a:lnTo>
                            <a:pt x="21479" y="0"/>
                          </a:lnTo>
                          <a:lnTo>
                            <a:pt x="42914" y="2657"/>
                          </a:lnTo>
                          <a:close/>
                        </a:path>
                      </a:pathLst>
                    </a:cu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3179" name="Arc 17"/>
                    <p:cNvSpPr>
                      <a:spLocks/>
                    </p:cNvSpPr>
                    <p:nvPr/>
                  </p:nvSpPr>
                  <p:spPr bwMode="auto">
                    <a:xfrm flipV="1">
                      <a:off x="1335" y="1387"/>
                      <a:ext cx="78" cy="63"/>
                    </a:xfrm>
                    <a:custGeom>
                      <a:avLst/>
                      <a:gdLst>
                        <a:gd name="T0" fmla="*/ 0 w 42863"/>
                        <a:gd name="T1" fmla="*/ 0 h 21600"/>
                        <a:gd name="T2" fmla="*/ 0 w 42863"/>
                        <a:gd name="T3" fmla="*/ 0 h 21600"/>
                        <a:gd name="T4" fmla="*/ 0 w 42863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42863" h="21600" fill="none" extrusionOk="0">
                          <a:moveTo>
                            <a:pt x="42863" y="2605"/>
                          </a:moveTo>
                          <a:cubicBezTo>
                            <a:pt x="41546" y="13447"/>
                            <a:pt x="32342" y="21599"/>
                            <a:pt x="21421" y="21599"/>
                          </a:cubicBezTo>
                          <a:cubicBezTo>
                            <a:pt x="10563" y="21599"/>
                            <a:pt x="1393" y="13540"/>
                            <a:pt x="-1" y="2773"/>
                          </a:cubicBezTo>
                        </a:path>
                        <a:path w="42863" h="21600" stroke="0" extrusionOk="0">
                          <a:moveTo>
                            <a:pt x="42863" y="2605"/>
                          </a:moveTo>
                          <a:cubicBezTo>
                            <a:pt x="41546" y="13447"/>
                            <a:pt x="32342" y="21599"/>
                            <a:pt x="21421" y="21599"/>
                          </a:cubicBezTo>
                          <a:cubicBezTo>
                            <a:pt x="10563" y="21599"/>
                            <a:pt x="1393" y="13540"/>
                            <a:pt x="-1" y="2773"/>
                          </a:cubicBezTo>
                          <a:lnTo>
                            <a:pt x="21421" y="0"/>
                          </a:lnTo>
                          <a:lnTo>
                            <a:pt x="42863" y="2605"/>
                          </a:lnTo>
                          <a:close/>
                        </a:path>
                      </a:pathLst>
                    </a:cu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3180" name="Line 18"/>
                    <p:cNvSpPr>
                      <a:spLocks noChangeShapeType="1"/>
                    </p:cNvSpPr>
                    <p:nvPr/>
                  </p:nvSpPr>
                  <p:spPr bwMode="auto">
                    <a:xfrm rot="21240000" flipH="1">
                      <a:off x="1296" y="1446"/>
                      <a:ext cx="52" cy="273"/>
                    </a:xfrm>
                    <a:prstGeom prst="line">
                      <a:avLst/>
                    </a:pr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3181" name="Arc 19"/>
                    <p:cNvSpPr>
                      <a:spLocks/>
                    </p:cNvSpPr>
                    <p:nvPr/>
                  </p:nvSpPr>
                  <p:spPr bwMode="auto">
                    <a:xfrm rot="10800000" flipV="1">
                      <a:off x="1231" y="1718"/>
                      <a:ext cx="78" cy="63"/>
                    </a:xfrm>
                    <a:custGeom>
                      <a:avLst/>
                      <a:gdLst>
                        <a:gd name="T0" fmla="*/ 0 w 42915"/>
                        <a:gd name="T1" fmla="*/ 0 h 21600"/>
                        <a:gd name="T2" fmla="*/ 0 w 42915"/>
                        <a:gd name="T3" fmla="*/ 0 h 21600"/>
                        <a:gd name="T4" fmla="*/ 0 w 42915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42915" h="21600" fill="none" extrusionOk="0">
                          <a:moveTo>
                            <a:pt x="42914" y="2657"/>
                          </a:moveTo>
                          <a:cubicBezTo>
                            <a:pt x="41573" y="13476"/>
                            <a:pt x="32380" y="21599"/>
                            <a:pt x="21479" y="21599"/>
                          </a:cubicBezTo>
                          <a:cubicBezTo>
                            <a:pt x="10434" y="21599"/>
                            <a:pt x="1168" y="13267"/>
                            <a:pt x="0" y="2284"/>
                          </a:cubicBezTo>
                        </a:path>
                        <a:path w="42915" h="21600" stroke="0" extrusionOk="0">
                          <a:moveTo>
                            <a:pt x="42914" y="2657"/>
                          </a:moveTo>
                          <a:cubicBezTo>
                            <a:pt x="41573" y="13476"/>
                            <a:pt x="32380" y="21599"/>
                            <a:pt x="21479" y="21599"/>
                          </a:cubicBezTo>
                          <a:cubicBezTo>
                            <a:pt x="10434" y="21599"/>
                            <a:pt x="1168" y="13267"/>
                            <a:pt x="0" y="2284"/>
                          </a:cubicBezTo>
                          <a:lnTo>
                            <a:pt x="21479" y="0"/>
                          </a:lnTo>
                          <a:lnTo>
                            <a:pt x="42914" y="2657"/>
                          </a:lnTo>
                          <a:close/>
                        </a:path>
                      </a:pathLst>
                    </a:cu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3182" name="Arc 20"/>
                    <p:cNvSpPr>
                      <a:spLocks/>
                    </p:cNvSpPr>
                    <p:nvPr/>
                  </p:nvSpPr>
                  <p:spPr bwMode="auto">
                    <a:xfrm flipV="1">
                      <a:off x="1803" y="1387"/>
                      <a:ext cx="78" cy="63"/>
                    </a:xfrm>
                    <a:custGeom>
                      <a:avLst/>
                      <a:gdLst>
                        <a:gd name="T0" fmla="*/ 0 w 42863"/>
                        <a:gd name="T1" fmla="*/ 0 h 21600"/>
                        <a:gd name="T2" fmla="*/ 0 w 42863"/>
                        <a:gd name="T3" fmla="*/ 0 h 21600"/>
                        <a:gd name="T4" fmla="*/ 0 w 42863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42863" h="21600" fill="none" extrusionOk="0">
                          <a:moveTo>
                            <a:pt x="42863" y="2605"/>
                          </a:moveTo>
                          <a:cubicBezTo>
                            <a:pt x="41546" y="13447"/>
                            <a:pt x="32342" y="21599"/>
                            <a:pt x="21421" y="21599"/>
                          </a:cubicBezTo>
                          <a:cubicBezTo>
                            <a:pt x="10563" y="21599"/>
                            <a:pt x="1393" y="13540"/>
                            <a:pt x="-1" y="2773"/>
                          </a:cubicBezTo>
                        </a:path>
                        <a:path w="42863" h="21600" stroke="0" extrusionOk="0">
                          <a:moveTo>
                            <a:pt x="42863" y="2605"/>
                          </a:moveTo>
                          <a:cubicBezTo>
                            <a:pt x="41546" y="13447"/>
                            <a:pt x="32342" y="21599"/>
                            <a:pt x="21421" y="21599"/>
                          </a:cubicBezTo>
                          <a:cubicBezTo>
                            <a:pt x="10563" y="21599"/>
                            <a:pt x="1393" y="13540"/>
                            <a:pt x="-1" y="2773"/>
                          </a:cubicBezTo>
                          <a:lnTo>
                            <a:pt x="21421" y="0"/>
                          </a:lnTo>
                          <a:lnTo>
                            <a:pt x="42863" y="2605"/>
                          </a:lnTo>
                          <a:close/>
                        </a:path>
                      </a:pathLst>
                    </a:cu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3183" name="Line 21"/>
                    <p:cNvSpPr>
                      <a:spLocks noChangeShapeType="1"/>
                    </p:cNvSpPr>
                    <p:nvPr/>
                  </p:nvSpPr>
                  <p:spPr bwMode="auto">
                    <a:xfrm rot="21240000" flipH="1">
                      <a:off x="1764" y="1446"/>
                      <a:ext cx="52" cy="273"/>
                    </a:xfrm>
                    <a:prstGeom prst="line">
                      <a:avLst/>
                    </a:pr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3184" name="Arc 22"/>
                    <p:cNvSpPr>
                      <a:spLocks/>
                    </p:cNvSpPr>
                    <p:nvPr/>
                  </p:nvSpPr>
                  <p:spPr bwMode="auto">
                    <a:xfrm rot="10800000" flipV="1">
                      <a:off x="1699" y="1718"/>
                      <a:ext cx="78" cy="63"/>
                    </a:xfrm>
                    <a:custGeom>
                      <a:avLst/>
                      <a:gdLst>
                        <a:gd name="T0" fmla="*/ 0 w 42915"/>
                        <a:gd name="T1" fmla="*/ 0 h 21600"/>
                        <a:gd name="T2" fmla="*/ 0 w 42915"/>
                        <a:gd name="T3" fmla="*/ 0 h 21600"/>
                        <a:gd name="T4" fmla="*/ 0 w 42915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42915" h="21600" fill="none" extrusionOk="0">
                          <a:moveTo>
                            <a:pt x="42914" y="2657"/>
                          </a:moveTo>
                          <a:cubicBezTo>
                            <a:pt x="41573" y="13476"/>
                            <a:pt x="32380" y="21599"/>
                            <a:pt x="21479" y="21599"/>
                          </a:cubicBezTo>
                          <a:cubicBezTo>
                            <a:pt x="10434" y="21599"/>
                            <a:pt x="1168" y="13267"/>
                            <a:pt x="0" y="2284"/>
                          </a:cubicBezTo>
                        </a:path>
                        <a:path w="42915" h="21600" stroke="0" extrusionOk="0">
                          <a:moveTo>
                            <a:pt x="42914" y="2657"/>
                          </a:moveTo>
                          <a:cubicBezTo>
                            <a:pt x="41573" y="13476"/>
                            <a:pt x="32380" y="21599"/>
                            <a:pt x="21479" y="21599"/>
                          </a:cubicBezTo>
                          <a:cubicBezTo>
                            <a:pt x="10434" y="21599"/>
                            <a:pt x="1168" y="13267"/>
                            <a:pt x="0" y="2284"/>
                          </a:cubicBezTo>
                          <a:lnTo>
                            <a:pt x="21479" y="0"/>
                          </a:lnTo>
                          <a:lnTo>
                            <a:pt x="42914" y="2657"/>
                          </a:lnTo>
                          <a:close/>
                        </a:path>
                      </a:pathLst>
                    </a:cu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3185" name="Arc 23"/>
                    <p:cNvSpPr>
                      <a:spLocks/>
                    </p:cNvSpPr>
                    <p:nvPr/>
                  </p:nvSpPr>
                  <p:spPr bwMode="auto">
                    <a:xfrm flipV="1">
                      <a:off x="1490" y="1387"/>
                      <a:ext cx="78" cy="63"/>
                    </a:xfrm>
                    <a:custGeom>
                      <a:avLst/>
                      <a:gdLst>
                        <a:gd name="T0" fmla="*/ 0 w 42863"/>
                        <a:gd name="T1" fmla="*/ 0 h 21600"/>
                        <a:gd name="T2" fmla="*/ 0 w 42863"/>
                        <a:gd name="T3" fmla="*/ 0 h 21600"/>
                        <a:gd name="T4" fmla="*/ 0 w 42863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42863" h="21600" fill="none" extrusionOk="0">
                          <a:moveTo>
                            <a:pt x="42863" y="2605"/>
                          </a:moveTo>
                          <a:cubicBezTo>
                            <a:pt x="41546" y="13447"/>
                            <a:pt x="32342" y="21599"/>
                            <a:pt x="21421" y="21599"/>
                          </a:cubicBezTo>
                          <a:cubicBezTo>
                            <a:pt x="10563" y="21599"/>
                            <a:pt x="1393" y="13540"/>
                            <a:pt x="-1" y="2773"/>
                          </a:cubicBezTo>
                        </a:path>
                        <a:path w="42863" h="21600" stroke="0" extrusionOk="0">
                          <a:moveTo>
                            <a:pt x="42863" y="2605"/>
                          </a:moveTo>
                          <a:cubicBezTo>
                            <a:pt x="41546" y="13447"/>
                            <a:pt x="32342" y="21599"/>
                            <a:pt x="21421" y="21599"/>
                          </a:cubicBezTo>
                          <a:cubicBezTo>
                            <a:pt x="10563" y="21599"/>
                            <a:pt x="1393" y="13540"/>
                            <a:pt x="-1" y="2773"/>
                          </a:cubicBezTo>
                          <a:lnTo>
                            <a:pt x="21421" y="0"/>
                          </a:lnTo>
                          <a:lnTo>
                            <a:pt x="42863" y="2605"/>
                          </a:lnTo>
                          <a:close/>
                        </a:path>
                      </a:pathLst>
                    </a:cu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3186" name="Line 24"/>
                    <p:cNvSpPr>
                      <a:spLocks noChangeShapeType="1"/>
                    </p:cNvSpPr>
                    <p:nvPr/>
                  </p:nvSpPr>
                  <p:spPr bwMode="auto">
                    <a:xfrm rot="21240000" flipH="1">
                      <a:off x="1451" y="1446"/>
                      <a:ext cx="52" cy="273"/>
                    </a:xfrm>
                    <a:prstGeom prst="line">
                      <a:avLst/>
                    </a:pr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3187" name="Arc 25"/>
                    <p:cNvSpPr>
                      <a:spLocks/>
                    </p:cNvSpPr>
                    <p:nvPr/>
                  </p:nvSpPr>
                  <p:spPr bwMode="auto">
                    <a:xfrm rot="10800000" flipV="1">
                      <a:off x="1386" y="1718"/>
                      <a:ext cx="78" cy="63"/>
                    </a:xfrm>
                    <a:custGeom>
                      <a:avLst/>
                      <a:gdLst>
                        <a:gd name="T0" fmla="*/ 0 w 42915"/>
                        <a:gd name="T1" fmla="*/ 0 h 21600"/>
                        <a:gd name="T2" fmla="*/ 0 w 42915"/>
                        <a:gd name="T3" fmla="*/ 0 h 21600"/>
                        <a:gd name="T4" fmla="*/ 0 w 42915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42915" h="21600" fill="none" extrusionOk="0">
                          <a:moveTo>
                            <a:pt x="42914" y="2657"/>
                          </a:moveTo>
                          <a:cubicBezTo>
                            <a:pt x="41573" y="13476"/>
                            <a:pt x="32380" y="21599"/>
                            <a:pt x="21479" y="21599"/>
                          </a:cubicBezTo>
                          <a:cubicBezTo>
                            <a:pt x="10434" y="21599"/>
                            <a:pt x="1168" y="13267"/>
                            <a:pt x="0" y="2284"/>
                          </a:cubicBezTo>
                        </a:path>
                        <a:path w="42915" h="21600" stroke="0" extrusionOk="0">
                          <a:moveTo>
                            <a:pt x="42914" y="2657"/>
                          </a:moveTo>
                          <a:cubicBezTo>
                            <a:pt x="41573" y="13476"/>
                            <a:pt x="32380" y="21599"/>
                            <a:pt x="21479" y="21599"/>
                          </a:cubicBezTo>
                          <a:cubicBezTo>
                            <a:pt x="10434" y="21599"/>
                            <a:pt x="1168" y="13267"/>
                            <a:pt x="0" y="2284"/>
                          </a:cubicBezTo>
                          <a:lnTo>
                            <a:pt x="21479" y="0"/>
                          </a:lnTo>
                          <a:lnTo>
                            <a:pt x="42914" y="2657"/>
                          </a:lnTo>
                          <a:close/>
                        </a:path>
                      </a:pathLst>
                    </a:cu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3188" name="Arc 26"/>
                    <p:cNvSpPr>
                      <a:spLocks/>
                    </p:cNvSpPr>
                    <p:nvPr/>
                  </p:nvSpPr>
                  <p:spPr bwMode="auto">
                    <a:xfrm flipV="1">
                      <a:off x="2116" y="1387"/>
                      <a:ext cx="78" cy="63"/>
                    </a:xfrm>
                    <a:custGeom>
                      <a:avLst/>
                      <a:gdLst>
                        <a:gd name="T0" fmla="*/ 0 w 42863"/>
                        <a:gd name="T1" fmla="*/ 0 h 21600"/>
                        <a:gd name="T2" fmla="*/ 0 w 42863"/>
                        <a:gd name="T3" fmla="*/ 0 h 21600"/>
                        <a:gd name="T4" fmla="*/ 0 w 42863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42863" h="21600" fill="none" extrusionOk="0">
                          <a:moveTo>
                            <a:pt x="42863" y="2605"/>
                          </a:moveTo>
                          <a:cubicBezTo>
                            <a:pt x="41546" y="13447"/>
                            <a:pt x="32342" y="21599"/>
                            <a:pt x="21421" y="21599"/>
                          </a:cubicBezTo>
                          <a:cubicBezTo>
                            <a:pt x="10563" y="21599"/>
                            <a:pt x="1393" y="13540"/>
                            <a:pt x="-1" y="2773"/>
                          </a:cubicBezTo>
                        </a:path>
                        <a:path w="42863" h="21600" stroke="0" extrusionOk="0">
                          <a:moveTo>
                            <a:pt x="42863" y="2605"/>
                          </a:moveTo>
                          <a:cubicBezTo>
                            <a:pt x="41546" y="13447"/>
                            <a:pt x="32342" y="21599"/>
                            <a:pt x="21421" y="21599"/>
                          </a:cubicBezTo>
                          <a:cubicBezTo>
                            <a:pt x="10563" y="21599"/>
                            <a:pt x="1393" y="13540"/>
                            <a:pt x="-1" y="2773"/>
                          </a:cubicBezTo>
                          <a:lnTo>
                            <a:pt x="21421" y="0"/>
                          </a:lnTo>
                          <a:lnTo>
                            <a:pt x="42863" y="2605"/>
                          </a:lnTo>
                          <a:close/>
                        </a:path>
                      </a:pathLst>
                    </a:cu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3189" name="Line 27"/>
                    <p:cNvSpPr>
                      <a:spLocks noChangeShapeType="1"/>
                    </p:cNvSpPr>
                    <p:nvPr/>
                  </p:nvSpPr>
                  <p:spPr bwMode="auto">
                    <a:xfrm rot="21240000" flipH="1">
                      <a:off x="2079" y="1446"/>
                      <a:ext cx="52" cy="273"/>
                    </a:xfrm>
                    <a:prstGeom prst="line">
                      <a:avLst/>
                    </a:pr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3190" name="Arc 28"/>
                    <p:cNvSpPr>
                      <a:spLocks/>
                    </p:cNvSpPr>
                    <p:nvPr/>
                  </p:nvSpPr>
                  <p:spPr bwMode="auto">
                    <a:xfrm rot="10800000" flipV="1">
                      <a:off x="2014" y="1718"/>
                      <a:ext cx="78" cy="63"/>
                    </a:xfrm>
                    <a:custGeom>
                      <a:avLst/>
                      <a:gdLst>
                        <a:gd name="T0" fmla="*/ 0 w 42915"/>
                        <a:gd name="T1" fmla="*/ 0 h 21600"/>
                        <a:gd name="T2" fmla="*/ 0 w 42915"/>
                        <a:gd name="T3" fmla="*/ 0 h 21600"/>
                        <a:gd name="T4" fmla="*/ 0 w 42915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42915" h="21600" fill="none" extrusionOk="0">
                          <a:moveTo>
                            <a:pt x="42914" y="2657"/>
                          </a:moveTo>
                          <a:cubicBezTo>
                            <a:pt x="41573" y="13476"/>
                            <a:pt x="32380" y="21599"/>
                            <a:pt x="21479" y="21599"/>
                          </a:cubicBezTo>
                          <a:cubicBezTo>
                            <a:pt x="10434" y="21599"/>
                            <a:pt x="1168" y="13267"/>
                            <a:pt x="0" y="2284"/>
                          </a:cubicBezTo>
                        </a:path>
                        <a:path w="42915" h="21600" stroke="0" extrusionOk="0">
                          <a:moveTo>
                            <a:pt x="42914" y="2657"/>
                          </a:moveTo>
                          <a:cubicBezTo>
                            <a:pt x="41573" y="13476"/>
                            <a:pt x="32380" y="21599"/>
                            <a:pt x="21479" y="21599"/>
                          </a:cubicBezTo>
                          <a:cubicBezTo>
                            <a:pt x="10434" y="21599"/>
                            <a:pt x="1168" y="13267"/>
                            <a:pt x="0" y="2284"/>
                          </a:cubicBezTo>
                          <a:lnTo>
                            <a:pt x="21479" y="0"/>
                          </a:lnTo>
                          <a:lnTo>
                            <a:pt x="42914" y="2657"/>
                          </a:lnTo>
                          <a:close/>
                        </a:path>
                      </a:pathLst>
                    </a:cu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3191" name="Arc 29"/>
                    <p:cNvSpPr>
                      <a:spLocks/>
                    </p:cNvSpPr>
                    <p:nvPr/>
                  </p:nvSpPr>
                  <p:spPr bwMode="auto">
                    <a:xfrm flipV="1">
                      <a:off x="1166" y="1387"/>
                      <a:ext cx="78" cy="63"/>
                    </a:xfrm>
                    <a:custGeom>
                      <a:avLst/>
                      <a:gdLst>
                        <a:gd name="T0" fmla="*/ 0 w 42863"/>
                        <a:gd name="T1" fmla="*/ 0 h 21600"/>
                        <a:gd name="T2" fmla="*/ 0 w 42863"/>
                        <a:gd name="T3" fmla="*/ 0 h 21600"/>
                        <a:gd name="T4" fmla="*/ 0 w 42863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42863" h="21600" fill="none" extrusionOk="0">
                          <a:moveTo>
                            <a:pt x="42863" y="2605"/>
                          </a:moveTo>
                          <a:cubicBezTo>
                            <a:pt x="41546" y="13447"/>
                            <a:pt x="32342" y="21599"/>
                            <a:pt x="21421" y="21599"/>
                          </a:cubicBezTo>
                          <a:cubicBezTo>
                            <a:pt x="10563" y="21599"/>
                            <a:pt x="1393" y="13540"/>
                            <a:pt x="-1" y="2773"/>
                          </a:cubicBezTo>
                        </a:path>
                        <a:path w="42863" h="21600" stroke="0" extrusionOk="0">
                          <a:moveTo>
                            <a:pt x="42863" y="2605"/>
                          </a:moveTo>
                          <a:cubicBezTo>
                            <a:pt x="41546" y="13447"/>
                            <a:pt x="32342" y="21599"/>
                            <a:pt x="21421" y="21599"/>
                          </a:cubicBezTo>
                          <a:cubicBezTo>
                            <a:pt x="10563" y="21599"/>
                            <a:pt x="1393" y="13540"/>
                            <a:pt x="-1" y="2773"/>
                          </a:cubicBezTo>
                          <a:lnTo>
                            <a:pt x="21421" y="0"/>
                          </a:lnTo>
                          <a:lnTo>
                            <a:pt x="42863" y="2605"/>
                          </a:lnTo>
                          <a:close/>
                        </a:path>
                      </a:pathLst>
                    </a:cu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33172" name="Line 30"/>
                  <p:cNvSpPr>
                    <a:spLocks noChangeShapeType="1"/>
                  </p:cNvSpPr>
                  <p:nvPr/>
                </p:nvSpPr>
                <p:spPr bwMode="auto">
                  <a:xfrm rot="20940000" flipH="1">
                    <a:off x="1139" y="1446"/>
                    <a:ext cx="52" cy="273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33166" name="Line 32"/>
                <p:cNvSpPr>
                  <a:spLocks noChangeShapeType="1"/>
                </p:cNvSpPr>
                <p:nvPr/>
              </p:nvSpPr>
              <p:spPr bwMode="auto">
                <a:xfrm>
                  <a:off x="2042" y="2410"/>
                  <a:ext cx="0" cy="817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67" name="Line 33"/>
                <p:cNvSpPr>
                  <a:spLocks noChangeShapeType="1"/>
                </p:cNvSpPr>
                <p:nvPr/>
              </p:nvSpPr>
              <p:spPr bwMode="auto">
                <a:xfrm>
                  <a:off x="1005" y="2409"/>
                  <a:ext cx="0" cy="817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68" name="Line 34"/>
                <p:cNvSpPr>
                  <a:spLocks noChangeShapeType="1"/>
                </p:cNvSpPr>
                <p:nvPr/>
              </p:nvSpPr>
              <p:spPr bwMode="auto">
                <a:xfrm>
                  <a:off x="1005" y="3227"/>
                  <a:ext cx="20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69" name="Freeform 37"/>
                <p:cNvSpPr>
                  <a:spLocks/>
                </p:cNvSpPr>
                <p:nvPr/>
              </p:nvSpPr>
              <p:spPr bwMode="auto">
                <a:xfrm>
                  <a:off x="1202" y="3154"/>
                  <a:ext cx="642" cy="142"/>
                </a:xfrm>
                <a:custGeom>
                  <a:avLst/>
                  <a:gdLst>
                    <a:gd name="T0" fmla="*/ 0 w 642"/>
                    <a:gd name="T1" fmla="*/ 74 h 142"/>
                    <a:gd name="T2" fmla="*/ 114 w 642"/>
                    <a:gd name="T3" fmla="*/ 74 h 142"/>
                    <a:gd name="T4" fmla="*/ 146 w 642"/>
                    <a:gd name="T5" fmla="*/ 0 h 142"/>
                    <a:gd name="T6" fmla="*/ 177 w 642"/>
                    <a:gd name="T7" fmla="*/ 142 h 142"/>
                    <a:gd name="T8" fmla="*/ 238 w 642"/>
                    <a:gd name="T9" fmla="*/ 0 h 142"/>
                    <a:gd name="T10" fmla="*/ 278 w 642"/>
                    <a:gd name="T11" fmla="*/ 142 h 142"/>
                    <a:gd name="T12" fmla="*/ 339 w 642"/>
                    <a:gd name="T13" fmla="*/ 0 h 142"/>
                    <a:gd name="T14" fmla="*/ 380 w 642"/>
                    <a:gd name="T15" fmla="*/ 142 h 142"/>
                    <a:gd name="T16" fmla="*/ 441 w 642"/>
                    <a:gd name="T17" fmla="*/ 0 h 142"/>
                    <a:gd name="T18" fmla="*/ 492 w 642"/>
                    <a:gd name="T19" fmla="*/ 142 h 142"/>
                    <a:gd name="T20" fmla="*/ 522 w 642"/>
                    <a:gd name="T21" fmla="*/ 74 h 142"/>
                    <a:gd name="T22" fmla="*/ 642 w 642"/>
                    <a:gd name="T23" fmla="*/ 74 h 142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642" h="142">
                      <a:moveTo>
                        <a:pt x="0" y="74"/>
                      </a:moveTo>
                      <a:lnTo>
                        <a:pt x="114" y="74"/>
                      </a:lnTo>
                      <a:lnTo>
                        <a:pt x="146" y="0"/>
                      </a:lnTo>
                      <a:lnTo>
                        <a:pt x="177" y="142"/>
                      </a:lnTo>
                      <a:lnTo>
                        <a:pt x="238" y="0"/>
                      </a:lnTo>
                      <a:lnTo>
                        <a:pt x="278" y="142"/>
                      </a:lnTo>
                      <a:lnTo>
                        <a:pt x="339" y="0"/>
                      </a:lnTo>
                      <a:lnTo>
                        <a:pt x="380" y="142"/>
                      </a:lnTo>
                      <a:lnTo>
                        <a:pt x="441" y="0"/>
                      </a:lnTo>
                      <a:lnTo>
                        <a:pt x="492" y="142"/>
                      </a:lnTo>
                      <a:lnTo>
                        <a:pt x="522" y="74"/>
                      </a:lnTo>
                      <a:lnTo>
                        <a:pt x="642" y="74"/>
                      </a:lnTo>
                    </a:path>
                  </a:pathLst>
                </a:custGeom>
                <a:noFill/>
                <a:ln w="28575" cap="sq" cmpd="sng">
                  <a:solidFill>
                    <a:schemeClr val="tx1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0" name="Line 39"/>
                <p:cNvSpPr>
                  <a:spLocks noChangeShapeType="1"/>
                </p:cNvSpPr>
                <p:nvPr/>
              </p:nvSpPr>
              <p:spPr bwMode="auto">
                <a:xfrm>
                  <a:off x="1837" y="3227"/>
                  <a:ext cx="20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33161" name="Rectangle 41"/>
              <p:cNvSpPr>
                <a:spLocks noChangeArrowheads="1"/>
              </p:cNvSpPr>
              <p:nvPr/>
            </p:nvSpPr>
            <p:spPr bwMode="auto">
              <a:xfrm>
                <a:off x="2653" y="1979"/>
                <a:ext cx="10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B0B73"/>
                    </a:solidFill>
                    <a:cs typeface="Times New Roman" panose="02020603050405020304" pitchFamily="18" charset="0"/>
                  </a:rPr>
                  <a:t>A=</a:t>
                </a:r>
                <a:r>
                  <a:rPr lang="fa-IR" altLang="en-US" sz="2400">
                    <a:solidFill>
                      <a:srgbClr val="0B0B73"/>
                    </a:solidFill>
                    <a:cs typeface="Times New Roman" panose="02020603050405020304" pitchFamily="18" charset="0"/>
                  </a:rPr>
                  <a:t>001/0</a:t>
                </a:r>
                <a:r>
                  <a:rPr lang="en-US" altLang="en-US" sz="2400">
                    <a:solidFill>
                      <a:srgbClr val="0B0B73"/>
                    </a:solidFill>
                    <a:cs typeface="Times New Roman" panose="02020603050405020304" pitchFamily="18" charset="0"/>
                  </a:rPr>
                  <a:t> m</a:t>
                </a:r>
                <a:r>
                  <a:rPr lang="fa-IR" altLang="en-US" sz="2400" baseline="30000">
                    <a:solidFill>
                      <a:srgbClr val="0B0B73"/>
                    </a:solidFill>
                    <a:cs typeface="Times New Roman" panose="02020603050405020304" pitchFamily="18" charset="0"/>
                  </a:rPr>
                  <a:t>2</a:t>
                </a:r>
                <a:endPara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433162" name="Rectangle 42"/>
              <p:cNvSpPr>
                <a:spLocks noChangeArrowheads="1"/>
              </p:cNvSpPr>
              <p:nvPr/>
            </p:nvSpPr>
            <p:spPr bwMode="auto">
              <a:xfrm>
                <a:off x="703" y="2251"/>
                <a:ext cx="66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B0B73"/>
                    </a:solidFill>
                    <a:cs typeface="Times New Roman" panose="02020603050405020304" pitchFamily="18" charset="0"/>
                  </a:rPr>
                  <a:t>N=</a:t>
                </a:r>
                <a:r>
                  <a:rPr lang="fa-IR" altLang="en-US" sz="2400">
                    <a:solidFill>
                      <a:srgbClr val="0B0B73"/>
                    </a:solidFill>
                    <a:cs typeface="Times New Roman" panose="02020603050405020304" pitchFamily="18" charset="0"/>
                  </a:rPr>
                  <a:t>100</a:t>
                </a:r>
                <a:endPara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433163" name="Freeform 43"/>
              <p:cNvSpPr>
                <a:spLocks/>
              </p:cNvSpPr>
              <p:nvPr/>
            </p:nvSpPr>
            <p:spPr bwMode="auto">
              <a:xfrm>
                <a:off x="2137" y="1996"/>
                <a:ext cx="562" cy="141"/>
              </a:xfrm>
              <a:custGeom>
                <a:avLst/>
                <a:gdLst>
                  <a:gd name="T0" fmla="*/ 562 w 562"/>
                  <a:gd name="T1" fmla="*/ 119 h 141"/>
                  <a:gd name="T2" fmla="*/ 359 w 562"/>
                  <a:gd name="T3" fmla="*/ 16 h 141"/>
                  <a:gd name="T4" fmla="*/ 175 w 562"/>
                  <a:gd name="T5" fmla="*/ 24 h 141"/>
                  <a:gd name="T6" fmla="*/ 0 w 562"/>
                  <a:gd name="T7" fmla="*/ 141 h 1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62" h="141">
                    <a:moveTo>
                      <a:pt x="562" y="119"/>
                    </a:moveTo>
                    <a:cubicBezTo>
                      <a:pt x="528" y="102"/>
                      <a:pt x="423" y="32"/>
                      <a:pt x="359" y="16"/>
                    </a:cubicBezTo>
                    <a:cubicBezTo>
                      <a:pt x="295" y="0"/>
                      <a:pt x="235" y="3"/>
                      <a:pt x="175" y="24"/>
                    </a:cubicBezTo>
                    <a:cubicBezTo>
                      <a:pt x="115" y="45"/>
                      <a:pt x="37" y="117"/>
                      <a:pt x="0" y="141"/>
                    </a:cubicBezTo>
                  </a:path>
                </a:pathLst>
              </a:custGeom>
              <a:noFill/>
              <a:ln w="28575" cap="sq" cmpd="sng">
                <a:solidFill>
                  <a:schemeClr val="folHlink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3158" name="Rectangle 45"/>
            <p:cNvSpPr>
              <a:spLocks noChangeArrowheads="1"/>
            </p:cNvSpPr>
            <p:nvPr/>
          </p:nvSpPr>
          <p:spPr bwMode="auto">
            <a:xfrm>
              <a:off x="2578" y="3477"/>
              <a:ext cx="120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fa-IR" altLang="en-US" sz="2400"/>
                <a:t>مقاومت كل مدار </a:t>
              </a:r>
              <a:endParaRPr lang="en-US" alt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2301518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45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458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45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45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5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5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4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4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4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64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459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45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45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5858" grpId="0"/>
      <p:bldP spid="114585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6921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تمرين 3</a:t>
            </a:r>
            <a:endParaRPr lang="en-US" altLang="en-US" smtClean="0"/>
          </a:p>
        </p:txBody>
      </p:sp>
      <p:graphicFrame>
        <p:nvGraphicFramePr>
          <p:cNvPr id="1146886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2208214" y="3357563"/>
          <a:ext cx="2397125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799753" imgH="393529" progId="Equation.3">
                  <p:embed/>
                </p:oleObj>
              </mc:Choice>
              <mc:Fallback>
                <p:oleObj name="Equation" r:id="rId3" imgW="79975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3357563"/>
                        <a:ext cx="2397125" cy="1179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888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2279650" y="4984750"/>
          <a:ext cx="3371850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1205977" imgH="393529" progId="Equation.3">
                  <p:embed/>
                </p:oleObj>
              </mc:Choice>
              <mc:Fallback>
                <p:oleObj name="Equation" r:id="rId5" imgW="120597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4984750"/>
                        <a:ext cx="3371850" cy="1100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890" name="Object 10"/>
          <p:cNvGraphicFramePr>
            <a:graphicFrameLocks noChangeAspect="1"/>
          </p:cNvGraphicFramePr>
          <p:nvPr/>
        </p:nvGraphicFramePr>
        <p:xfrm>
          <a:off x="2279651" y="1773239"/>
          <a:ext cx="2087563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698197" imgH="393529" progId="Equation.3">
                  <p:embed/>
                </p:oleObj>
              </mc:Choice>
              <mc:Fallback>
                <p:oleObj name="Equation" r:id="rId7" imgW="69819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1" y="1773239"/>
                        <a:ext cx="2087563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46892" name="Group 12"/>
          <p:cNvGrpSpPr>
            <a:grpSpLocks/>
          </p:cNvGrpSpPr>
          <p:nvPr/>
        </p:nvGrpSpPr>
        <p:grpSpPr bwMode="auto">
          <a:xfrm>
            <a:off x="4411663" y="1787526"/>
            <a:ext cx="4032250" cy="1357313"/>
            <a:chOff x="1147" y="832"/>
            <a:chExt cx="2540" cy="855"/>
          </a:xfrm>
        </p:grpSpPr>
        <p:graphicFrame>
          <p:nvGraphicFramePr>
            <p:cNvPr id="434184" name="Object 4"/>
            <p:cNvGraphicFramePr>
              <a:graphicFrameLocks noChangeAspect="1"/>
            </p:cNvGraphicFramePr>
            <p:nvPr/>
          </p:nvGraphicFramePr>
          <p:xfrm>
            <a:off x="1147" y="832"/>
            <a:ext cx="2540" cy="6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7" name="Equation" r:id="rId9" imgW="1180588" imgH="393529" progId="Equation.3">
                    <p:embed/>
                  </p:oleObj>
                </mc:Choice>
                <mc:Fallback>
                  <p:oleObj name="Equation" r:id="rId9" imgW="1180588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7" y="832"/>
                          <a:ext cx="2540" cy="6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4185" name="Rectangle 11"/>
            <p:cNvSpPr>
              <a:spLocks noChangeArrowheads="1"/>
            </p:cNvSpPr>
            <p:nvPr/>
          </p:nvSpPr>
          <p:spPr bwMode="auto">
            <a:xfrm>
              <a:off x="1901" y="1008"/>
              <a:ext cx="1226" cy="6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3200">
                  <a:solidFill>
                    <a:srgbClr val="000000"/>
                  </a:solidFill>
                  <a:latin typeface="B Nazanin" pitchFamily="2" charset="-78"/>
                </a:rPr>
                <a:t>100 ×0/001</a:t>
              </a:r>
            </a:p>
          </p:txBody>
        </p:sp>
      </p:grpSp>
      <p:graphicFrame>
        <p:nvGraphicFramePr>
          <p:cNvPr id="1146893" name="Object 13"/>
          <p:cNvGraphicFramePr>
            <a:graphicFrameLocks noChangeAspect="1"/>
          </p:cNvGraphicFramePr>
          <p:nvPr/>
        </p:nvGraphicFramePr>
        <p:xfrm>
          <a:off x="4727575" y="3673475"/>
          <a:ext cx="302418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1" imgW="1015559" imgH="177723" progId="Equation.3">
                  <p:embed/>
                </p:oleObj>
              </mc:Choice>
              <mc:Fallback>
                <p:oleObj name="Equation" r:id="rId11" imgW="1015559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575" y="3673475"/>
                        <a:ext cx="3024188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34457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468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468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46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46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6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6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46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46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46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689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689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6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68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68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6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46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46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46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468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46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46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88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9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41550" y="7905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4 </a:t>
            </a:r>
            <a:endParaRPr lang="en-US" altLang="en-US" smtClean="0"/>
          </a:p>
        </p:txBody>
      </p:sp>
      <p:sp>
        <p:nvSpPr>
          <p:cNvPr id="1147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06613" y="1871663"/>
            <a:ext cx="7993062" cy="1485900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يك حلقۀ كوچك به سطح مقطع </a:t>
            </a:r>
            <a:r>
              <a:rPr lang="en-US" altLang="en-US" smtClean="0">
                <a:solidFill>
                  <a:srgbClr val="000000"/>
                </a:solidFill>
              </a:rPr>
              <a:t>A</a:t>
            </a:r>
            <a:r>
              <a:rPr lang="fa-IR" altLang="en-US" smtClean="0"/>
              <a:t> به طور هم محور درون سيملولۀ درازي كه </a:t>
            </a:r>
            <a:r>
              <a:rPr lang="en-US" altLang="en-US" smtClean="0">
                <a:solidFill>
                  <a:srgbClr val="000000"/>
                </a:solidFill>
              </a:rPr>
              <a:t>n</a:t>
            </a:r>
            <a:r>
              <a:rPr lang="fa-IR" altLang="en-US" smtClean="0"/>
              <a:t> دور سيم در واحد جريان </a:t>
            </a:r>
            <a:r>
              <a:rPr lang="en-US" altLang="en-US" smtClean="0">
                <a:solidFill>
                  <a:srgbClr val="000000"/>
                </a:solidFill>
              </a:rPr>
              <a:t>I</a:t>
            </a:r>
            <a:r>
              <a:rPr lang="fa-IR" altLang="en-US" smtClean="0"/>
              <a:t> است قرار دارد . اگر </a:t>
            </a:r>
            <a:r>
              <a:rPr lang="en-US" altLang="en-US" i="1" smtClean="0">
                <a:solidFill>
                  <a:srgbClr val="000000"/>
                </a:solidFill>
              </a:rPr>
              <a:t>I=I</a:t>
            </a:r>
            <a:r>
              <a:rPr lang="en-US" altLang="en-US" i="1" baseline="-25000" smtClean="0">
                <a:solidFill>
                  <a:srgbClr val="000000"/>
                </a:solidFill>
                <a:latin typeface="B Nazanin" pitchFamily="2" charset="-78"/>
              </a:rPr>
              <a:t>0</a:t>
            </a:r>
            <a:r>
              <a:rPr lang="en-US" altLang="en-US" i="1" smtClean="0">
                <a:solidFill>
                  <a:srgbClr val="000000"/>
                </a:solidFill>
              </a:rPr>
              <a:t>Sin</a:t>
            </a:r>
            <a:r>
              <a:rPr lang="el-GR" altLang="en-US" i="1" smtClean="0">
                <a:solidFill>
                  <a:srgbClr val="000000"/>
                </a:solidFill>
                <a:cs typeface="Times New Roman" panose="02020603050405020304" pitchFamily="18" charset="0"/>
              </a:rPr>
              <a:t>ω</a:t>
            </a:r>
            <a:r>
              <a:rPr lang="en-US" altLang="en-US" i="1" smtClean="0">
                <a:solidFill>
                  <a:srgbClr val="000000"/>
                </a:solidFill>
              </a:rPr>
              <a:t>t</a:t>
            </a:r>
            <a:r>
              <a:rPr lang="fa-IR" altLang="en-US" smtClean="0"/>
              <a:t> باشد ، </a:t>
            </a:r>
            <a:r>
              <a:rPr lang="el-GR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ε</a:t>
            </a:r>
            <a:r>
              <a:rPr lang="fa-IR" altLang="en-US" smtClean="0"/>
              <a:t> را پيدا كنيد . </a:t>
            </a:r>
            <a:endParaRPr lang="en-US" altLang="en-US" smtClean="0"/>
          </a:p>
        </p:txBody>
      </p:sp>
      <p:grpSp>
        <p:nvGrpSpPr>
          <p:cNvPr id="1147945" name="Group 41"/>
          <p:cNvGrpSpPr>
            <a:grpSpLocks/>
          </p:cNvGrpSpPr>
          <p:nvPr/>
        </p:nvGrpSpPr>
        <p:grpSpPr bwMode="auto">
          <a:xfrm>
            <a:off x="5159376" y="3644901"/>
            <a:ext cx="2174875" cy="1990725"/>
            <a:chOff x="1738" y="2600"/>
            <a:chExt cx="1370" cy="1254"/>
          </a:xfrm>
        </p:grpSpPr>
        <p:sp>
          <p:nvSpPr>
            <p:cNvPr id="435205" name="Line 34"/>
            <p:cNvSpPr>
              <a:spLocks noChangeShapeType="1"/>
            </p:cNvSpPr>
            <p:nvPr/>
          </p:nvSpPr>
          <p:spPr bwMode="auto">
            <a:xfrm>
              <a:off x="1748" y="2750"/>
              <a:ext cx="3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06" name="Line 31"/>
            <p:cNvSpPr>
              <a:spLocks noChangeShapeType="1"/>
            </p:cNvSpPr>
            <p:nvPr/>
          </p:nvSpPr>
          <p:spPr bwMode="auto">
            <a:xfrm>
              <a:off x="1747" y="3702"/>
              <a:ext cx="363" cy="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07" name="Line 6"/>
            <p:cNvSpPr>
              <a:spLocks noChangeShapeType="1"/>
            </p:cNvSpPr>
            <p:nvPr/>
          </p:nvSpPr>
          <p:spPr bwMode="auto">
            <a:xfrm>
              <a:off x="1748" y="2889"/>
              <a:ext cx="2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08" name="Line 7"/>
            <p:cNvSpPr>
              <a:spLocks noChangeShapeType="1"/>
            </p:cNvSpPr>
            <p:nvPr/>
          </p:nvSpPr>
          <p:spPr bwMode="auto">
            <a:xfrm>
              <a:off x="1747" y="3025"/>
              <a:ext cx="2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09" name="Line 8"/>
            <p:cNvSpPr>
              <a:spLocks noChangeShapeType="1"/>
            </p:cNvSpPr>
            <p:nvPr/>
          </p:nvSpPr>
          <p:spPr bwMode="auto">
            <a:xfrm>
              <a:off x="1747" y="3161"/>
              <a:ext cx="2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10" name="Line 9"/>
            <p:cNvSpPr>
              <a:spLocks noChangeShapeType="1"/>
            </p:cNvSpPr>
            <p:nvPr/>
          </p:nvSpPr>
          <p:spPr bwMode="auto">
            <a:xfrm>
              <a:off x="1746" y="3297"/>
              <a:ext cx="2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11" name="Line 10"/>
            <p:cNvSpPr>
              <a:spLocks noChangeShapeType="1"/>
            </p:cNvSpPr>
            <p:nvPr/>
          </p:nvSpPr>
          <p:spPr bwMode="auto">
            <a:xfrm>
              <a:off x="1746" y="3433"/>
              <a:ext cx="2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12" name="Line 11"/>
            <p:cNvSpPr>
              <a:spLocks noChangeShapeType="1"/>
            </p:cNvSpPr>
            <p:nvPr/>
          </p:nvSpPr>
          <p:spPr bwMode="auto">
            <a:xfrm>
              <a:off x="1746" y="3569"/>
              <a:ext cx="2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5213" name="Group 12"/>
            <p:cNvGrpSpPr>
              <a:grpSpLocks/>
            </p:cNvGrpSpPr>
            <p:nvPr/>
          </p:nvGrpSpPr>
          <p:grpSpPr bwMode="auto">
            <a:xfrm>
              <a:off x="1979" y="2614"/>
              <a:ext cx="454" cy="1225"/>
              <a:chOff x="657" y="2341"/>
              <a:chExt cx="454" cy="1407"/>
            </a:xfrm>
          </p:grpSpPr>
          <p:sp>
            <p:nvSpPr>
              <p:cNvPr id="435237" name="Oval 13"/>
              <p:cNvSpPr>
                <a:spLocks noChangeArrowheads="1"/>
              </p:cNvSpPr>
              <p:nvPr/>
            </p:nvSpPr>
            <p:spPr bwMode="auto">
              <a:xfrm>
                <a:off x="657" y="2341"/>
                <a:ext cx="454" cy="1407"/>
              </a:xfrm>
              <a:prstGeom prst="ellipse">
                <a:avLst/>
              </a:prstGeom>
              <a:gradFill rotWithShape="1">
                <a:gsLst>
                  <a:gs pos="0">
                    <a:srgbClr val="191400"/>
                  </a:gs>
                  <a:gs pos="100000">
                    <a:srgbClr val="FFCC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35238" name="Oval 14"/>
              <p:cNvSpPr>
                <a:spLocks noChangeArrowheads="1"/>
              </p:cNvSpPr>
              <p:nvPr/>
            </p:nvSpPr>
            <p:spPr bwMode="auto">
              <a:xfrm>
                <a:off x="732" y="2446"/>
                <a:ext cx="304" cy="119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sp>
          <p:nvSpPr>
            <p:cNvPr id="435214" name="Line 15"/>
            <p:cNvSpPr>
              <a:spLocks noChangeShapeType="1"/>
            </p:cNvSpPr>
            <p:nvPr/>
          </p:nvSpPr>
          <p:spPr bwMode="auto">
            <a:xfrm>
              <a:off x="2206" y="2889"/>
              <a:ext cx="68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15" name="Line 16"/>
            <p:cNvSpPr>
              <a:spLocks noChangeShapeType="1"/>
            </p:cNvSpPr>
            <p:nvPr/>
          </p:nvSpPr>
          <p:spPr bwMode="auto">
            <a:xfrm>
              <a:off x="2103" y="2889"/>
              <a:ext cx="272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16" name="Line 17"/>
            <p:cNvSpPr>
              <a:spLocks noChangeShapeType="1"/>
            </p:cNvSpPr>
            <p:nvPr/>
          </p:nvSpPr>
          <p:spPr bwMode="auto">
            <a:xfrm>
              <a:off x="2078" y="3025"/>
              <a:ext cx="272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17" name="Line 18"/>
            <p:cNvSpPr>
              <a:spLocks noChangeShapeType="1"/>
            </p:cNvSpPr>
            <p:nvPr/>
          </p:nvSpPr>
          <p:spPr bwMode="auto">
            <a:xfrm>
              <a:off x="2068" y="3161"/>
              <a:ext cx="272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18" name="Line 19"/>
            <p:cNvSpPr>
              <a:spLocks noChangeShapeType="1"/>
            </p:cNvSpPr>
            <p:nvPr/>
          </p:nvSpPr>
          <p:spPr bwMode="auto">
            <a:xfrm>
              <a:off x="2068" y="3297"/>
              <a:ext cx="272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19" name="Line 20"/>
            <p:cNvSpPr>
              <a:spLocks noChangeShapeType="1"/>
            </p:cNvSpPr>
            <p:nvPr/>
          </p:nvSpPr>
          <p:spPr bwMode="auto">
            <a:xfrm>
              <a:off x="2078" y="3433"/>
              <a:ext cx="272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20" name="Line 21"/>
            <p:cNvSpPr>
              <a:spLocks noChangeShapeType="1"/>
            </p:cNvSpPr>
            <p:nvPr/>
          </p:nvSpPr>
          <p:spPr bwMode="auto">
            <a:xfrm>
              <a:off x="2103" y="3569"/>
              <a:ext cx="272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21" name="Line 22"/>
            <p:cNvSpPr>
              <a:spLocks noChangeShapeType="1"/>
            </p:cNvSpPr>
            <p:nvPr/>
          </p:nvSpPr>
          <p:spPr bwMode="auto">
            <a:xfrm>
              <a:off x="2206" y="3025"/>
              <a:ext cx="68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22" name="Line 23"/>
            <p:cNvSpPr>
              <a:spLocks noChangeShapeType="1"/>
            </p:cNvSpPr>
            <p:nvPr/>
          </p:nvSpPr>
          <p:spPr bwMode="auto">
            <a:xfrm>
              <a:off x="2206" y="3161"/>
              <a:ext cx="68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23" name="Line 24"/>
            <p:cNvSpPr>
              <a:spLocks noChangeShapeType="1"/>
            </p:cNvSpPr>
            <p:nvPr/>
          </p:nvSpPr>
          <p:spPr bwMode="auto">
            <a:xfrm>
              <a:off x="2206" y="3297"/>
              <a:ext cx="68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24" name="Line 25"/>
            <p:cNvSpPr>
              <a:spLocks noChangeShapeType="1"/>
            </p:cNvSpPr>
            <p:nvPr/>
          </p:nvSpPr>
          <p:spPr bwMode="auto">
            <a:xfrm>
              <a:off x="2206" y="3433"/>
              <a:ext cx="68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25" name="Line 26"/>
            <p:cNvSpPr>
              <a:spLocks noChangeShapeType="1"/>
            </p:cNvSpPr>
            <p:nvPr/>
          </p:nvSpPr>
          <p:spPr bwMode="auto">
            <a:xfrm>
              <a:off x="2206" y="3569"/>
              <a:ext cx="68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5226" name="Group 27"/>
            <p:cNvGrpSpPr>
              <a:grpSpLocks/>
            </p:cNvGrpSpPr>
            <p:nvPr/>
          </p:nvGrpSpPr>
          <p:grpSpPr bwMode="auto">
            <a:xfrm>
              <a:off x="2864" y="3104"/>
              <a:ext cx="244" cy="288"/>
              <a:chOff x="2976" y="1180"/>
              <a:chExt cx="244" cy="288"/>
            </a:xfrm>
          </p:grpSpPr>
          <p:sp>
            <p:nvSpPr>
              <p:cNvPr id="435235" name="Rectangle 28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435236" name="Line 29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5227" name="Arc 30"/>
            <p:cNvSpPr>
              <a:spLocks/>
            </p:cNvSpPr>
            <p:nvPr/>
          </p:nvSpPr>
          <p:spPr bwMode="auto">
            <a:xfrm>
              <a:off x="2021" y="2741"/>
              <a:ext cx="186" cy="485"/>
            </a:xfrm>
            <a:custGeom>
              <a:avLst/>
              <a:gdLst>
                <a:gd name="T0" fmla="*/ 0 w 21323"/>
                <a:gd name="T1" fmla="*/ 0 h 18485"/>
                <a:gd name="T2" fmla="*/ 0 w 21323"/>
                <a:gd name="T3" fmla="*/ 0 h 18485"/>
                <a:gd name="T4" fmla="*/ 0 w 21323"/>
                <a:gd name="T5" fmla="*/ 0 h 184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23" h="18485" fill="none" extrusionOk="0">
                  <a:moveTo>
                    <a:pt x="-1" y="15036"/>
                  </a:moveTo>
                  <a:cubicBezTo>
                    <a:pt x="1012" y="8778"/>
                    <a:pt x="4722" y="3280"/>
                    <a:pt x="10148" y="0"/>
                  </a:cubicBezTo>
                </a:path>
                <a:path w="21323" h="18485" stroke="0" extrusionOk="0">
                  <a:moveTo>
                    <a:pt x="-1" y="15036"/>
                  </a:moveTo>
                  <a:cubicBezTo>
                    <a:pt x="1012" y="8778"/>
                    <a:pt x="4722" y="3280"/>
                    <a:pt x="10148" y="0"/>
                  </a:cubicBezTo>
                  <a:lnTo>
                    <a:pt x="21323" y="18485"/>
                  </a:lnTo>
                  <a:lnTo>
                    <a:pt x="-1" y="15036"/>
                  </a:lnTo>
                  <a:close/>
                </a:path>
              </a:pathLst>
            </a:custGeom>
            <a:noFill/>
            <a:ln w="28575" cap="sq">
              <a:solidFill>
                <a:srgbClr val="FF00FF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28" name="Line 32"/>
            <p:cNvSpPr>
              <a:spLocks noChangeShapeType="1"/>
            </p:cNvSpPr>
            <p:nvPr/>
          </p:nvSpPr>
          <p:spPr bwMode="auto">
            <a:xfrm>
              <a:off x="2159" y="3705"/>
              <a:ext cx="272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29" name="Line 33"/>
            <p:cNvSpPr>
              <a:spLocks noChangeShapeType="1"/>
            </p:cNvSpPr>
            <p:nvPr/>
          </p:nvSpPr>
          <p:spPr bwMode="auto">
            <a:xfrm>
              <a:off x="2206" y="3705"/>
              <a:ext cx="68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30" name="Line 35"/>
            <p:cNvSpPr>
              <a:spLocks noChangeShapeType="1"/>
            </p:cNvSpPr>
            <p:nvPr/>
          </p:nvSpPr>
          <p:spPr bwMode="auto">
            <a:xfrm>
              <a:off x="2158" y="2750"/>
              <a:ext cx="272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31" name="Line 36"/>
            <p:cNvSpPr>
              <a:spLocks noChangeShapeType="1"/>
            </p:cNvSpPr>
            <p:nvPr/>
          </p:nvSpPr>
          <p:spPr bwMode="auto">
            <a:xfrm>
              <a:off x="2200" y="2750"/>
              <a:ext cx="68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32" name="Line 38"/>
            <p:cNvSpPr>
              <a:spLocks noChangeShapeType="1"/>
            </p:cNvSpPr>
            <p:nvPr/>
          </p:nvSpPr>
          <p:spPr bwMode="auto">
            <a:xfrm>
              <a:off x="1738" y="2600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33" name="Line 39"/>
            <p:cNvSpPr>
              <a:spLocks noChangeShapeType="1"/>
            </p:cNvSpPr>
            <p:nvPr/>
          </p:nvSpPr>
          <p:spPr bwMode="auto">
            <a:xfrm>
              <a:off x="1746" y="3854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234" name="Rectangle 40"/>
            <p:cNvSpPr>
              <a:spLocks noChangeArrowheads="1"/>
            </p:cNvSpPr>
            <p:nvPr/>
          </p:nvSpPr>
          <p:spPr bwMode="auto">
            <a:xfrm>
              <a:off x="2042" y="2747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FF00FF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FF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60751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479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479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47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47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7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7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4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4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4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47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47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479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4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906" grpId="0"/>
      <p:bldP spid="114790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10779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تمرين 4 </a:t>
            </a:r>
            <a:endParaRPr lang="en-US" altLang="en-US" smtClean="0"/>
          </a:p>
        </p:txBody>
      </p:sp>
      <p:graphicFrame>
        <p:nvGraphicFramePr>
          <p:cNvPr id="1148932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2725739" y="1858963"/>
          <a:ext cx="180022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571252" imgH="215806" progId="Equation.3">
                  <p:embed/>
                </p:oleObj>
              </mc:Choice>
              <mc:Fallback>
                <p:oleObj name="Equation" r:id="rId3" imgW="571252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5739" y="1858963"/>
                        <a:ext cx="1800225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8934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2711450" y="3292475"/>
          <a:ext cx="288925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5" imgW="952087" imgH="215806" progId="Equation.3">
                  <p:embed/>
                </p:oleObj>
              </mc:Choice>
              <mc:Fallback>
                <p:oleObj name="Equation" r:id="rId5" imgW="952087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0" y="3292475"/>
                        <a:ext cx="2889250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8936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4668839" y="4799013"/>
          <a:ext cx="345757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7" imgW="1143000" imgH="215900" progId="Equation.3">
                  <p:embed/>
                </p:oleObj>
              </mc:Choice>
              <mc:Fallback>
                <p:oleObj name="Equation" r:id="rId7" imgW="11430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8839" y="4799013"/>
                        <a:ext cx="3457575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8938" name="Object 10"/>
          <p:cNvGraphicFramePr>
            <a:graphicFrameLocks noChangeAspect="1"/>
          </p:cNvGraphicFramePr>
          <p:nvPr/>
        </p:nvGraphicFramePr>
        <p:xfrm>
          <a:off x="2711450" y="4524376"/>
          <a:ext cx="1989138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9" imgW="647419" imgH="393529" progId="Equation.3">
                  <p:embed/>
                </p:oleObj>
              </mc:Choice>
              <mc:Fallback>
                <p:oleObj name="Equation" r:id="rId9" imgW="64741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0" y="4524376"/>
                        <a:ext cx="1989138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09647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489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489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48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48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8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8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489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48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48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489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48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48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48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48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48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489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48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48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893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35200" y="5778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5 </a:t>
            </a:r>
            <a:endParaRPr lang="en-US" altLang="en-US" smtClean="0"/>
          </a:p>
        </p:txBody>
      </p:sp>
      <p:sp>
        <p:nvSpPr>
          <p:cNvPr id="1149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49464" y="1509713"/>
            <a:ext cx="8091487" cy="1485900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dirty="0" smtClean="0">
                <a:solidFill>
                  <a:schemeClr val="tx2"/>
                </a:solidFill>
              </a:rPr>
              <a:t>اساس مولد جريان متناوب :</a:t>
            </a:r>
            <a:r>
              <a:rPr lang="fa-IR" altLang="en-US" dirty="0" smtClean="0"/>
              <a:t> حلقه‌اي مستطيلي با </a:t>
            </a:r>
            <a:r>
              <a:rPr lang="en-US" altLang="en-US" dirty="0" smtClean="0">
                <a:solidFill>
                  <a:srgbClr val="000000"/>
                </a:solidFill>
              </a:rPr>
              <a:t>N</a:t>
            </a:r>
            <a:r>
              <a:rPr lang="fa-IR" altLang="en-US" dirty="0" smtClean="0"/>
              <a:t> دور سيم ، با طول </a:t>
            </a:r>
            <a:r>
              <a:rPr lang="en-US" altLang="en-US" dirty="0" smtClean="0">
                <a:solidFill>
                  <a:srgbClr val="000000"/>
                </a:solidFill>
              </a:rPr>
              <a:t>a</a:t>
            </a:r>
            <a:r>
              <a:rPr lang="fa-IR" altLang="en-US" dirty="0" smtClean="0"/>
              <a:t> و پهناي </a:t>
            </a:r>
            <a:r>
              <a:rPr lang="en-US" altLang="en-US" dirty="0" smtClean="0">
                <a:solidFill>
                  <a:srgbClr val="000000"/>
                </a:solidFill>
              </a:rPr>
              <a:t>b</a:t>
            </a:r>
            <a:r>
              <a:rPr lang="fa-IR" altLang="en-US" dirty="0" smtClean="0"/>
              <a:t> با بسامد </a:t>
            </a:r>
            <a:r>
              <a:rPr lang="el-GR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ν</a:t>
            </a:r>
            <a:r>
              <a:rPr lang="fa-IR" altLang="en-US" dirty="0" smtClean="0"/>
              <a:t> در ميدان مغناطيسي يكنواخت </a:t>
            </a:r>
            <a:r>
              <a:rPr lang="en-US" altLang="en-US" dirty="0" smtClean="0">
                <a:solidFill>
                  <a:srgbClr val="000000"/>
                </a:solidFill>
              </a:rPr>
              <a:t>B</a:t>
            </a:r>
            <a:r>
              <a:rPr lang="fa-IR" altLang="en-US" dirty="0" smtClean="0"/>
              <a:t> مي‌چرخد ، نشان دهيد كه نيروي محركۀ القايي در دو سر مقاومت عبارت است از : </a:t>
            </a:r>
            <a:endParaRPr lang="en-US" altLang="en-US" dirty="0" smtClean="0"/>
          </a:p>
        </p:txBody>
      </p:sp>
      <p:grpSp>
        <p:nvGrpSpPr>
          <p:cNvPr id="1150174" name="Group 222"/>
          <p:cNvGrpSpPr>
            <a:grpSpLocks/>
          </p:cNvGrpSpPr>
          <p:nvPr/>
        </p:nvGrpSpPr>
        <p:grpSpPr bwMode="auto">
          <a:xfrm>
            <a:off x="3833813" y="3846514"/>
            <a:ext cx="5060950" cy="2574925"/>
            <a:chOff x="672" y="2333"/>
            <a:chExt cx="3188" cy="1622"/>
          </a:xfrm>
        </p:grpSpPr>
        <p:sp>
          <p:nvSpPr>
            <p:cNvPr id="437254" name="Rectangle 17"/>
            <p:cNvSpPr>
              <a:spLocks noChangeArrowheads="1"/>
            </p:cNvSpPr>
            <p:nvPr/>
          </p:nvSpPr>
          <p:spPr bwMode="auto">
            <a:xfrm>
              <a:off x="3595" y="2854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437255" name="Rectangle 27"/>
            <p:cNvSpPr>
              <a:spLocks noChangeArrowheads="1"/>
            </p:cNvSpPr>
            <p:nvPr/>
          </p:nvSpPr>
          <p:spPr bwMode="auto">
            <a:xfrm>
              <a:off x="1610" y="3628"/>
              <a:ext cx="21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grpSp>
          <p:nvGrpSpPr>
            <p:cNvPr id="437256" name="Group 136"/>
            <p:cNvGrpSpPr>
              <a:grpSpLocks/>
            </p:cNvGrpSpPr>
            <p:nvPr/>
          </p:nvGrpSpPr>
          <p:grpSpPr bwMode="auto">
            <a:xfrm>
              <a:off x="891" y="2337"/>
              <a:ext cx="110" cy="109"/>
              <a:chOff x="1154" y="3385"/>
              <a:chExt cx="136" cy="136"/>
            </a:xfrm>
          </p:grpSpPr>
          <p:sp>
            <p:nvSpPr>
              <p:cNvPr id="437336" name="Oval 137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37337" name="Line 138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338" name="Line 139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7257" name="Group 140"/>
            <p:cNvGrpSpPr>
              <a:grpSpLocks/>
            </p:cNvGrpSpPr>
            <p:nvPr/>
          </p:nvGrpSpPr>
          <p:grpSpPr bwMode="auto">
            <a:xfrm>
              <a:off x="1862" y="2333"/>
              <a:ext cx="110" cy="110"/>
              <a:chOff x="1154" y="3385"/>
              <a:chExt cx="136" cy="136"/>
            </a:xfrm>
          </p:grpSpPr>
          <p:sp>
            <p:nvSpPr>
              <p:cNvPr id="437333" name="Oval 141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37334" name="Line 142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335" name="Line 143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7258" name="Group 156"/>
            <p:cNvGrpSpPr>
              <a:grpSpLocks/>
            </p:cNvGrpSpPr>
            <p:nvPr/>
          </p:nvGrpSpPr>
          <p:grpSpPr bwMode="auto">
            <a:xfrm>
              <a:off x="1860" y="2741"/>
              <a:ext cx="110" cy="110"/>
              <a:chOff x="1154" y="3385"/>
              <a:chExt cx="136" cy="136"/>
            </a:xfrm>
          </p:grpSpPr>
          <p:sp>
            <p:nvSpPr>
              <p:cNvPr id="437330" name="Oval 157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37331" name="Line 158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332" name="Line 159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7259" name="Group 160"/>
            <p:cNvGrpSpPr>
              <a:grpSpLocks/>
            </p:cNvGrpSpPr>
            <p:nvPr/>
          </p:nvGrpSpPr>
          <p:grpSpPr bwMode="auto">
            <a:xfrm>
              <a:off x="1862" y="3155"/>
              <a:ext cx="110" cy="110"/>
              <a:chOff x="1154" y="3385"/>
              <a:chExt cx="136" cy="136"/>
            </a:xfrm>
          </p:grpSpPr>
          <p:sp>
            <p:nvSpPr>
              <p:cNvPr id="437327" name="Oval 161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37328" name="Line 162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329" name="Line 163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7260" name="Group 164"/>
            <p:cNvGrpSpPr>
              <a:grpSpLocks/>
            </p:cNvGrpSpPr>
            <p:nvPr/>
          </p:nvGrpSpPr>
          <p:grpSpPr bwMode="auto">
            <a:xfrm>
              <a:off x="891" y="2738"/>
              <a:ext cx="110" cy="110"/>
              <a:chOff x="1154" y="3385"/>
              <a:chExt cx="136" cy="136"/>
            </a:xfrm>
          </p:grpSpPr>
          <p:sp>
            <p:nvSpPr>
              <p:cNvPr id="437324" name="Oval 165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37325" name="Line 166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326" name="Line 167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7261" name="Group 168"/>
            <p:cNvGrpSpPr>
              <a:grpSpLocks/>
            </p:cNvGrpSpPr>
            <p:nvPr/>
          </p:nvGrpSpPr>
          <p:grpSpPr bwMode="auto">
            <a:xfrm>
              <a:off x="888" y="3155"/>
              <a:ext cx="110" cy="110"/>
              <a:chOff x="1154" y="3385"/>
              <a:chExt cx="136" cy="136"/>
            </a:xfrm>
          </p:grpSpPr>
          <p:sp>
            <p:nvSpPr>
              <p:cNvPr id="437321" name="Oval 169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37322" name="Line 170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323" name="Line 171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7262" name="Group 172"/>
            <p:cNvGrpSpPr>
              <a:grpSpLocks/>
            </p:cNvGrpSpPr>
            <p:nvPr/>
          </p:nvGrpSpPr>
          <p:grpSpPr bwMode="auto">
            <a:xfrm>
              <a:off x="885" y="3581"/>
              <a:ext cx="110" cy="111"/>
              <a:chOff x="1154" y="3385"/>
              <a:chExt cx="136" cy="136"/>
            </a:xfrm>
          </p:grpSpPr>
          <p:sp>
            <p:nvSpPr>
              <p:cNvPr id="437318" name="Oval 173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37319" name="Line 174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320" name="Line 175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7263" name="Group 176"/>
            <p:cNvGrpSpPr>
              <a:grpSpLocks/>
            </p:cNvGrpSpPr>
            <p:nvPr/>
          </p:nvGrpSpPr>
          <p:grpSpPr bwMode="auto">
            <a:xfrm>
              <a:off x="1860" y="3585"/>
              <a:ext cx="110" cy="110"/>
              <a:chOff x="1154" y="3385"/>
              <a:chExt cx="136" cy="136"/>
            </a:xfrm>
          </p:grpSpPr>
          <p:sp>
            <p:nvSpPr>
              <p:cNvPr id="437315" name="Oval 177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37316" name="Line 178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317" name="Line 179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7264" name="Group 180"/>
            <p:cNvGrpSpPr>
              <a:grpSpLocks/>
            </p:cNvGrpSpPr>
            <p:nvPr/>
          </p:nvGrpSpPr>
          <p:grpSpPr bwMode="auto">
            <a:xfrm>
              <a:off x="1385" y="2333"/>
              <a:ext cx="111" cy="110"/>
              <a:chOff x="1154" y="3385"/>
              <a:chExt cx="136" cy="136"/>
            </a:xfrm>
          </p:grpSpPr>
          <p:sp>
            <p:nvSpPr>
              <p:cNvPr id="437312" name="Oval 181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37313" name="Line 182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314" name="Line 183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7265" name="Group 184"/>
            <p:cNvGrpSpPr>
              <a:grpSpLocks/>
            </p:cNvGrpSpPr>
            <p:nvPr/>
          </p:nvGrpSpPr>
          <p:grpSpPr bwMode="auto">
            <a:xfrm>
              <a:off x="1384" y="2741"/>
              <a:ext cx="110" cy="110"/>
              <a:chOff x="1154" y="3385"/>
              <a:chExt cx="136" cy="136"/>
            </a:xfrm>
          </p:grpSpPr>
          <p:sp>
            <p:nvSpPr>
              <p:cNvPr id="437309" name="Oval 185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37310" name="Line 186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311" name="Line 187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7266" name="Group 188"/>
            <p:cNvGrpSpPr>
              <a:grpSpLocks/>
            </p:cNvGrpSpPr>
            <p:nvPr/>
          </p:nvGrpSpPr>
          <p:grpSpPr bwMode="auto">
            <a:xfrm>
              <a:off x="1385" y="3155"/>
              <a:ext cx="111" cy="110"/>
              <a:chOff x="1154" y="3385"/>
              <a:chExt cx="136" cy="136"/>
            </a:xfrm>
          </p:grpSpPr>
          <p:sp>
            <p:nvSpPr>
              <p:cNvPr id="437306" name="Oval 189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37307" name="Line 190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308" name="Line 191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7267" name="Group 192"/>
            <p:cNvGrpSpPr>
              <a:grpSpLocks/>
            </p:cNvGrpSpPr>
            <p:nvPr/>
          </p:nvGrpSpPr>
          <p:grpSpPr bwMode="auto">
            <a:xfrm>
              <a:off x="1378" y="3582"/>
              <a:ext cx="109" cy="110"/>
              <a:chOff x="1154" y="3385"/>
              <a:chExt cx="136" cy="136"/>
            </a:xfrm>
          </p:grpSpPr>
          <p:sp>
            <p:nvSpPr>
              <p:cNvPr id="437303" name="Oval 193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37304" name="Line 194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305" name="Line 195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7268" name="Group 196"/>
            <p:cNvGrpSpPr>
              <a:grpSpLocks/>
            </p:cNvGrpSpPr>
            <p:nvPr/>
          </p:nvGrpSpPr>
          <p:grpSpPr bwMode="auto">
            <a:xfrm>
              <a:off x="2362" y="2333"/>
              <a:ext cx="110" cy="110"/>
              <a:chOff x="1154" y="3385"/>
              <a:chExt cx="136" cy="136"/>
            </a:xfrm>
          </p:grpSpPr>
          <p:sp>
            <p:nvSpPr>
              <p:cNvPr id="437300" name="Oval 197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37301" name="Line 198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302" name="Line 199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7269" name="Group 200"/>
            <p:cNvGrpSpPr>
              <a:grpSpLocks/>
            </p:cNvGrpSpPr>
            <p:nvPr/>
          </p:nvGrpSpPr>
          <p:grpSpPr bwMode="auto">
            <a:xfrm>
              <a:off x="2360" y="2741"/>
              <a:ext cx="110" cy="110"/>
              <a:chOff x="1154" y="3385"/>
              <a:chExt cx="136" cy="136"/>
            </a:xfrm>
          </p:grpSpPr>
          <p:sp>
            <p:nvSpPr>
              <p:cNvPr id="437297" name="Oval 201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37298" name="Line 202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299" name="Line 203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7270" name="Group 204"/>
            <p:cNvGrpSpPr>
              <a:grpSpLocks/>
            </p:cNvGrpSpPr>
            <p:nvPr/>
          </p:nvGrpSpPr>
          <p:grpSpPr bwMode="auto">
            <a:xfrm>
              <a:off x="2362" y="3155"/>
              <a:ext cx="110" cy="110"/>
              <a:chOff x="1154" y="3385"/>
              <a:chExt cx="136" cy="136"/>
            </a:xfrm>
          </p:grpSpPr>
          <p:sp>
            <p:nvSpPr>
              <p:cNvPr id="437294" name="Oval 205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37295" name="Line 206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296" name="Line 207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7271" name="Group 208"/>
            <p:cNvGrpSpPr>
              <a:grpSpLocks/>
            </p:cNvGrpSpPr>
            <p:nvPr/>
          </p:nvGrpSpPr>
          <p:grpSpPr bwMode="auto">
            <a:xfrm>
              <a:off x="2360" y="3585"/>
              <a:ext cx="110" cy="110"/>
              <a:chOff x="1154" y="3385"/>
              <a:chExt cx="136" cy="136"/>
            </a:xfrm>
          </p:grpSpPr>
          <p:sp>
            <p:nvSpPr>
              <p:cNvPr id="437291" name="Oval 209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37292" name="Line 210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293" name="Line 211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7272" name="Rectangle 216"/>
            <p:cNvSpPr>
              <a:spLocks noChangeArrowheads="1"/>
            </p:cNvSpPr>
            <p:nvPr/>
          </p:nvSpPr>
          <p:spPr bwMode="auto">
            <a:xfrm>
              <a:off x="672" y="284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b</a:t>
              </a:r>
            </a:p>
          </p:txBody>
        </p:sp>
        <p:grpSp>
          <p:nvGrpSpPr>
            <p:cNvPr id="437273" name="Group 221"/>
            <p:cNvGrpSpPr>
              <a:grpSpLocks/>
            </p:cNvGrpSpPr>
            <p:nvPr/>
          </p:nvGrpSpPr>
          <p:grpSpPr bwMode="auto">
            <a:xfrm>
              <a:off x="1100" y="2662"/>
              <a:ext cx="2487" cy="743"/>
              <a:chOff x="2880" y="2662"/>
              <a:chExt cx="2487" cy="743"/>
            </a:xfrm>
          </p:grpSpPr>
          <p:sp>
            <p:nvSpPr>
              <p:cNvPr id="437274" name="Line 7"/>
              <p:cNvSpPr>
                <a:spLocks noChangeShapeType="1"/>
              </p:cNvSpPr>
              <p:nvPr/>
            </p:nvSpPr>
            <p:spPr bwMode="auto">
              <a:xfrm>
                <a:off x="3160" y="2787"/>
                <a:ext cx="1179" cy="0"/>
              </a:xfrm>
              <a:prstGeom prst="line">
                <a:avLst/>
              </a:prstGeom>
              <a:noFill/>
              <a:ln w="28575" cap="sq">
                <a:solidFill>
                  <a:srgbClr val="DEB400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275" name="Line 8"/>
              <p:cNvSpPr>
                <a:spLocks noChangeShapeType="1"/>
              </p:cNvSpPr>
              <p:nvPr/>
            </p:nvSpPr>
            <p:spPr bwMode="auto">
              <a:xfrm>
                <a:off x="2880" y="3249"/>
                <a:ext cx="1179" cy="0"/>
              </a:xfrm>
              <a:prstGeom prst="line">
                <a:avLst/>
              </a:prstGeom>
              <a:noFill/>
              <a:ln w="28575" cap="sq">
                <a:solidFill>
                  <a:srgbClr val="DEB400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276" name="Line 9"/>
              <p:cNvSpPr>
                <a:spLocks noChangeShapeType="1"/>
              </p:cNvSpPr>
              <p:nvPr/>
            </p:nvSpPr>
            <p:spPr bwMode="auto">
              <a:xfrm flipH="1">
                <a:off x="2882" y="2791"/>
                <a:ext cx="272" cy="454"/>
              </a:xfrm>
              <a:prstGeom prst="line">
                <a:avLst/>
              </a:prstGeom>
              <a:noFill/>
              <a:ln w="28575" cap="sq">
                <a:solidFill>
                  <a:srgbClr val="DEB400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277" name="Line 10"/>
              <p:cNvSpPr>
                <a:spLocks noChangeShapeType="1"/>
              </p:cNvSpPr>
              <p:nvPr/>
            </p:nvSpPr>
            <p:spPr bwMode="auto">
              <a:xfrm flipH="1">
                <a:off x="4257" y="2793"/>
                <a:ext cx="81" cy="136"/>
              </a:xfrm>
              <a:prstGeom prst="line">
                <a:avLst/>
              </a:prstGeom>
              <a:noFill/>
              <a:ln w="28575" cap="sq">
                <a:solidFill>
                  <a:srgbClr val="DEB400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278" name="Line 11"/>
              <p:cNvSpPr>
                <a:spLocks noChangeShapeType="1"/>
              </p:cNvSpPr>
              <p:nvPr/>
            </p:nvSpPr>
            <p:spPr bwMode="auto">
              <a:xfrm flipH="1">
                <a:off x="4065" y="3109"/>
                <a:ext cx="81" cy="136"/>
              </a:xfrm>
              <a:prstGeom prst="line">
                <a:avLst/>
              </a:prstGeom>
              <a:noFill/>
              <a:ln w="28575" cap="sq">
                <a:solidFill>
                  <a:srgbClr val="DEB400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279" name="Line 12"/>
              <p:cNvSpPr>
                <a:spLocks noChangeShapeType="1"/>
              </p:cNvSpPr>
              <p:nvPr/>
            </p:nvSpPr>
            <p:spPr bwMode="auto">
              <a:xfrm>
                <a:off x="4254" y="2935"/>
                <a:ext cx="317" cy="0"/>
              </a:xfrm>
              <a:prstGeom prst="line">
                <a:avLst/>
              </a:prstGeom>
              <a:noFill/>
              <a:ln w="28575" cap="sq">
                <a:solidFill>
                  <a:srgbClr val="DEB400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280" name="Line 13"/>
              <p:cNvSpPr>
                <a:spLocks noChangeShapeType="1"/>
              </p:cNvSpPr>
              <p:nvPr/>
            </p:nvSpPr>
            <p:spPr bwMode="auto">
              <a:xfrm>
                <a:off x="4150" y="3109"/>
                <a:ext cx="272" cy="0"/>
              </a:xfrm>
              <a:prstGeom prst="line">
                <a:avLst/>
              </a:prstGeom>
              <a:noFill/>
              <a:ln w="28575" cap="sq">
                <a:solidFill>
                  <a:srgbClr val="DEB400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281" name="Oval 14"/>
              <p:cNvSpPr>
                <a:spLocks noChangeArrowheads="1"/>
              </p:cNvSpPr>
              <p:nvPr/>
            </p:nvSpPr>
            <p:spPr bwMode="auto">
              <a:xfrm>
                <a:off x="4410" y="3069"/>
                <a:ext cx="46" cy="91"/>
              </a:xfrm>
              <a:prstGeom prst="ellipse">
                <a:avLst/>
              </a:prstGeom>
              <a:solidFill>
                <a:schemeClr val="bg1"/>
              </a:solidFill>
              <a:ln w="38100" cap="sq">
                <a:solidFill>
                  <a:schemeClr val="folHlink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37282" name="Oval 15"/>
              <p:cNvSpPr>
                <a:spLocks noChangeArrowheads="1"/>
              </p:cNvSpPr>
              <p:nvPr/>
            </p:nvSpPr>
            <p:spPr bwMode="auto">
              <a:xfrm>
                <a:off x="4561" y="2895"/>
                <a:ext cx="46" cy="91"/>
              </a:xfrm>
              <a:prstGeom prst="ellipse">
                <a:avLst/>
              </a:prstGeom>
              <a:solidFill>
                <a:schemeClr val="bg1"/>
              </a:solidFill>
              <a:ln w="38100" cap="sq">
                <a:solidFill>
                  <a:schemeClr val="folHlink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37283" name="Arc 16"/>
              <p:cNvSpPr>
                <a:spLocks/>
              </p:cNvSpPr>
              <p:nvPr/>
            </p:nvSpPr>
            <p:spPr bwMode="auto">
              <a:xfrm flipV="1">
                <a:off x="4309" y="2840"/>
                <a:ext cx="85" cy="362"/>
              </a:xfrm>
              <a:custGeom>
                <a:avLst/>
                <a:gdLst>
                  <a:gd name="T0" fmla="*/ 0 w 36565"/>
                  <a:gd name="T1" fmla="*/ 0 h 43200"/>
                  <a:gd name="T2" fmla="*/ 0 w 36565"/>
                  <a:gd name="T3" fmla="*/ 0 h 43200"/>
                  <a:gd name="T4" fmla="*/ 0 w 3656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565" h="43200" fill="none" extrusionOk="0">
                    <a:moveTo>
                      <a:pt x="36564" y="37175"/>
                    </a:moveTo>
                    <a:cubicBezTo>
                      <a:pt x="32541" y="41041"/>
                      <a:pt x="27179" y="43199"/>
                      <a:pt x="21600" y="43199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4699" y="0"/>
                      <a:pt x="27763" y="667"/>
                      <a:pt x="30581" y="1956"/>
                    </a:cubicBezTo>
                  </a:path>
                  <a:path w="36565" h="43200" stroke="0" extrusionOk="0">
                    <a:moveTo>
                      <a:pt x="36564" y="37175"/>
                    </a:moveTo>
                    <a:cubicBezTo>
                      <a:pt x="32541" y="41041"/>
                      <a:pt x="27179" y="43199"/>
                      <a:pt x="21600" y="43199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4699" y="0"/>
                      <a:pt x="27763" y="667"/>
                      <a:pt x="30581" y="1956"/>
                    </a:cubicBezTo>
                    <a:lnTo>
                      <a:pt x="21600" y="21600"/>
                    </a:lnTo>
                    <a:lnTo>
                      <a:pt x="36564" y="3717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accent1"/>
                </a:solidFill>
                <a:round/>
                <a:headEnd type="triangle" w="sm" len="sm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284" name="Line 20"/>
              <p:cNvSpPr>
                <a:spLocks noChangeShapeType="1"/>
              </p:cNvSpPr>
              <p:nvPr/>
            </p:nvSpPr>
            <p:spPr bwMode="auto">
              <a:xfrm>
                <a:off x="5297" y="3175"/>
                <a:ext cx="1" cy="22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285" name="Line 21"/>
              <p:cNvSpPr>
                <a:spLocks noChangeShapeType="1"/>
              </p:cNvSpPr>
              <p:nvPr/>
            </p:nvSpPr>
            <p:spPr bwMode="auto">
              <a:xfrm>
                <a:off x="5294" y="2664"/>
                <a:ext cx="1" cy="22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286" name="Line 22"/>
              <p:cNvSpPr>
                <a:spLocks noChangeShapeType="1"/>
              </p:cNvSpPr>
              <p:nvPr/>
            </p:nvSpPr>
            <p:spPr bwMode="auto">
              <a:xfrm flipH="1">
                <a:off x="4591" y="2662"/>
                <a:ext cx="703" cy="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287" name="Line 23"/>
              <p:cNvSpPr>
                <a:spLocks noChangeShapeType="1"/>
              </p:cNvSpPr>
              <p:nvPr/>
            </p:nvSpPr>
            <p:spPr bwMode="auto">
              <a:xfrm>
                <a:off x="4587" y="2662"/>
                <a:ext cx="1" cy="22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288" name="Line 24"/>
              <p:cNvSpPr>
                <a:spLocks noChangeShapeType="1"/>
              </p:cNvSpPr>
              <p:nvPr/>
            </p:nvSpPr>
            <p:spPr bwMode="auto">
              <a:xfrm flipH="1">
                <a:off x="4435" y="3404"/>
                <a:ext cx="862" cy="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289" name="Line 25"/>
              <p:cNvSpPr>
                <a:spLocks noChangeShapeType="1"/>
              </p:cNvSpPr>
              <p:nvPr/>
            </p:nvSpPr>
            <p:spPr bwMode="auto">
              <a:xfrm flipV="1">
                <a:off x="4435" y="3165"/>
                <a:ext cx="1" cy="22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290" name="Freeform 220"/>
              <p:cNvSpPr>
                <a:spLocks/>
              </p:cNvSpPr>
              <p:nvPr/>
            </p:nvSpPr>
            <p:spPr bwMode="auto">
              <a:xfrm rot="5400000">
                <a:off x="5117" y="2968"/>
                <a:ext cx="363" cy="136"/>
              </a:xfrm>
              <a:custGeom>
                <a:avLst/>
                <a:gdLst>
                  <a:gd name="T0" fmla="*/ 0 w 1524"/>
                  <a:gd name="T1" fmla="*/ 8 h 408"/>
                  <a:gd name="T2" fmla="*/ 5 w 1524"/>
                  <a:gd name="T3" fmla="*/ 8 h 408"/>
                  <a:gd name="T4" fmla="*/ 6 w 1524"/>
                  <a:gd name="T5" fmla="*/ 0 h 408"/>
                  <a:gd name="T6" fmla="*/ 7 w 1524"/>
                  <a:gd name="T7" fmla="*/ 15 h 408"/>
                  <a:gd name="T8" fmla="*/ 10 w 1524"/>
                  <a:gd name="T9" fmla="*/ 0 h 408"/>
                  <a:gd name="T10" fmla="*/ 11 w 1524"/>
                  <a:gd name="T11" fmla="*/ 15 h 408"/>
                  <a:gd name="T12" fmla="*/ 13 w 1524"/>
                  <a:gd name="T13" fmla="*/ 0 h 408"/>
                  <a:gd name="T14" fmla="*/ 15 w 1524"/>
                  <a:gd name="T15" fmla="*/ 15 h 408"/>
                  <a:gd name="T16" fmla="*/ 16 w 1524"/>
                  <a:gd name="T17" fmla="*/ 8 h 408"/>
                  <a:gd name="T18" fmla="*/ 20 w 1524"/>
                  <a:gd name="T19" fmla="*/ 8 h 40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24" h="408">
                    <a:moveTo>
                      <a:pt x="0" y="222"/>
                    </a:moveTo>
                    <a:lnTo>
                      <a:pt x="336" y="222"/>
                    </a:lnTo>
                    <a:lnTo>
                      <a:pt x="436" y="0"/>
                    </a:lnTo>
                    <a:lnTo>
                      <a:pt x="523" y="408"/>
                    </a:lnTo>
                    <a:lnTo>
                      <a:pt x="700" y="0"/>
                    </a:lnTo>
                    <a:lnTo>
                      <a:pt x="816" y="408"/>
                    </a:lnTo>
                    <a:lnTo>
                      <a:pt x="992" y="0"/>
                    </a:lnTo>
                    <a:lnTo>
                      <a:pt x="1109" y="408"/>
                    </a:lnTo>
                    <a:lnTo>
                      <a:pt x="1200" y="222"/>
                    </a:lnTo>
                    <a:lnTo>
                      <a:pt x="1524" y="221"/>
                    </a:lnTo>
                  </a:path>
                </a:pathLst>
              </a:custGeom>
              <a:noFill/>
              <a:ln w="28575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1150175" name="Object 223"/>
          <p:cNvGraphicFramePr>
            <a:graphicFrameLocks noChangeAspect="1"/>
          </p:cNvGraphicFramePr>
          <p:nvPr>
            <p:ph sz="half" idx="2"/>
          </p:nvPr>
        </p:nvGraphicFramePr>
        <p:xfrm>
          <a:off x="2120900" y="3040064"/>
          <a:ext cx="381000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1294838" imgH="177723" progId="Equation.3">
                  <p:embed/>
                </p:oleObj>
              </mc:Choice>
              <mc:Fallback>
                <p:oleObj name="Equation" r:id="rId3" imgW="1294838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0900" y="3040064"/>
                        <a:ext cx="381000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90408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499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499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4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4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49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49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49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84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50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50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50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784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50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50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50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50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9954" grpId="0"/>
      <p:bldP spid="114995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9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7905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تمرين 5 </a:t>
            </a:r>
            <a:endParaRPr lang="en-US" altLang="en-US" smtClean="0"/>
          </a:p>
        </p:txBody>
      </p:sp>
      <p:graphicFrame>
        <p:nvGraphicFramePr>
          <p:cNvPr id="1151084" name="Object 108"/>
          <p:cNvGraphicFramePr>
            <a:graphicFrameLocks noChangeAspect="1"/>
          </p:cNvGraphicFramePr>
          <p:nvPr>
            <p:ph sz="half" idx="1"/>
          </p:nvPr>
        </p:nvGraphicFramePr>
        <p:xfrm>
          <a:off x="2552701" y="2311400"/>
          <a:ext cx="2879725" cy="118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1016000" imgH="419100" progId="Equation.3">
                  <p:embed/>
                </p:oleObj>
              </mc:Choice>
              <mc:Fallback>
                <p:oleObj name="Equation" r:id="rId3" imgW="10160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1" y="2311400"/>
                        <a:ext cx="2879725" cy="118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1086" name="Object 110"/>
          <p:cNvGraphicFramePr>
            <a:graphicFrameLocks noChangeAspect="1"/>
          </p:cNvGraphicFramePr>
          <p:nvPr>
            <p:ph sz="half" idx="2"/>
          </p:nvPr>
        </p:nvGraphicFramePr>
        <p:xfrm>
          <a:off x="2555876" y="4064001"/>
          <a:ext cx="3440113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5" imgW="1205977" imgH="393529" progId="Equation.3">
                  <p:embed/>
                </p:oleObj>
              </mc:Choice>
              <mc:Fallback>
                <p:oleObj name="Equation" r:id="rId5" imgW="120597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6" y="4064001"/>
                        <a:ext cx="3440113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1088" name="Object 112"/>
          <p:cNvGraphicFramePr>
            <a:graphicFrameLocks noChangeAspect="1"/>
          </p:cNvGraphicFramePr>
          <p:nvPr/>
        </p:nvGraphicFramePr>
        <p:xfrm>
          <a:off x="5997576" y="4338638"/>
          <a:ext cx="348297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7" imgW="1180588" imgH="177723" progId="Equation.3">
                  <p:embed/>
                </p:oleObj>
              </mc:Choice>
              <mc:Fallback>
                <p:oleObj name="Equation" r:id="rId7" imgW="1180588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7576" y="4338638"/>
                        <a:ext cx="3482975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004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509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509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50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50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0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0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51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51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51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51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51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51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1151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1510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51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51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1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1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09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085975" y="381000"/>
            <a:ext cx="8001000" cy="838200"/>
          </a:xfrm>
        </p:spPr>
        <p:txBody>
          <a:bodyPr/>
          <a:lstStyle/>
          <a:p>
            <a:pPr algn="ctr" eaLnBrk="1" hangingPunct="1"/>
            <a:r>
              <a:rPr lang="fa-IR" altLang="en-US" smtClean="0"/>
              <a:t>معادلات ماكسول </a:t>
            </a:r>
            <a:endParaRPr lang="en-US" altLang="en-US" smtClean="0"/>
          </a:p>
        </p:txBody>
      </p:sp>
      <p:graphicFrame>
        <p:nvGraphicFramePr>
          <p:cNvPr id="112435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279650" y="2405063"/>
          <a:ext cx="2736850" cy="152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774364" imgH="431613" progId="Equation.3">
                  <p:embed/>
                </p:oleObj>
              </mc:Choice>
              <mc:Fallback>
                <p:oleObj name="Equation" r:id="rId3" imgW="77436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2405063"/>
                        <a:ext cx="2736850" cy="1528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4358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279650" y="4941889"/>
          <a:ext cx="3284538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990170" imgH="393529" progId="Equation.3">
                  <p:embed/>
                </p:oleObj>
              </mc:Choice>
              <mc:Fallback>
                <p:oleObj name="Equation" r:id="rId5" imgW="99017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4941889"/>
                        <a:ext cx="3284538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4360" name="Rectangle 8"/>
          <p:cNvSpPr>
            <a:spLocks noChangeArrowheads="1"/>
          </p:cNvSpPr>
          <p:nvPr/>
        </p:nvSpPr>
        <p:spPr bwMode="auto">
          <a:xfrm>
            <a:off x="3980150" y="1700213"/>
            <a:ext cx="61750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1) قانون گاوس در الكتريسيته ( رابطۀ بار و ماده ) </a:t>
            </a:r>
          </a:p>
        </p:txBody>
      </p:sp>
      <p:sp>
        <p:nvSpPr>
          <p:cNvPr id="1124361" name="Rectangle 9"/>
          <p:cNvSpPr>
            <a:spLocks noChangeArrowheads="1"/>
          </p:cNvSpPr>
          <p:nvPr/>
        </p:nvSpPr>
        <p:spPr bwMode="auto">
          <a:xfrm>
            <a:off x="2760528" y="4148138"/>
            <a:ext cx="73677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2) قانون القاي فاراده ( اثر الكتريكي ميدان مغناطيسي متغير )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0490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24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243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2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2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1243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1243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1243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6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24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1243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1243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1243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243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2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4354" grpId="0"/>
      <p:bldP spid="1124360" grpId="0"/>
      <p:bldP spid="112436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0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27263" y="12684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6 </a:t>
            </a:r>
            <a:endParaRPr lang="en-US" altLang="en-US" smtClean="0"/>
          </a:p>
        </p:txBody>
      </p:sp>
      <p:sp>
        <p:nvSpPr>
          <p:cNvPr id="1152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1" y="2663826"/>
            <a:ext cx="7847013" cy="162877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در تمرين 5 ، حلقه‌اي طرح كنيد كه وقتي با بسامد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60</a:t>
            </a:r>
            <a:r>
              <a:rPr lang="fa-IR" altLang="en-US" smtClean="0"/>
              <a:t> دور بر ثانيه در ميدان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0/5</a:t>
            </a:r>
            <a:r>
              <a:rPr lang="en-US" altLang="en-US" smtClean="0">
                <a:solidFill>
                  <a:srgbClr val="000000"/>
                </a:solidFill>
              </a:rPr>
              <a:t> T</a:t>
            </a:r>
            <a:r>
              <a:rPr lang="fa-IR" altLang="en-US" smtClean="0"/>
              <a:t> مي‌چرخد ، نيروي محركۀ حداكثر برابر </a:t>
            </a:r>
            <a:r>
              <a:rPr lang="el-GR" altLang="en-US" sz="3200">
                <a:solidFill>
                  <a:srgbClr val="000000"/>
                </a:solidFill>
                <a:cs typeface="Times New Roman" panose="02020603050405020304" pitchFamily="18" charset="0"/>
              </a:rPr>
              <a:t>ε</a:t>
            </a:r>
            <a:r>
              <a:rPr lang="en-US" altLang="en-US" sz="3200" baseline="-25000">
                <a:solidFill>
                  <a:srgbClr val="000000"/>
                </a:solidFill>
                <a:latin typeface="B Nazanin" pitchFamily="2" charset="-78"/>
              </a:rPr>
              <a:t>0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=150</a:t>
            </a:r>
            <a:r>
              <a:rPr lang="el-GR" altLang="en-US" sz="3200">
                <a:solidFill>
                  <a:srgbClr val="000000"/>
                </a:solidFill>
                <a:cs typeface="Times New Roman" panose="02020603050405020304" pitchFamily="18" charset="0"/>
              </a:rPr>
              <a:t>ν</a:t>
            </a:r>
            <a:r>
              <a:rPr lang="fa-IR" altLang="en-US" smtClean="0"/>
              <a:t> توليد كند .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634177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520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520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52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52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2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2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52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52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52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2002" grpId="0"/>
      <p:bldP spid="115200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65363" y="6461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تمرين 6 </a:t>
            </a:r>
            <a:endParaRPr lang="en-US" altLang="en-US" smtClean="0"/>
          </a:p>
        </p:txBody>
      </p:sp>
      <p:graphicFrame>
        <p:nvGraphicFramePr>
          <p:cNvPr id="115302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566988" y="2176463"/>
          <a:ext cx="4068762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3" imgW="1294838" imgH="177723" progId="Equation.3">
                  <p:embed/>
                </p:oleObj>
              </mc:Choice>
              <mc:Fallback>
                <p:oleObj name="Equation" r:id="rId3" imgW="1294838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8" y="2176463"/>
                        <a:ext cx="4068762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303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568576" y="3387725"/>
          <a:ext cx="2659063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5" imgW="850531" imgH="215806" progId="Equation.3">
                  <p:embed/>
                </p:oleObj>
              </mc:Choice>
              <mc:Fallback>
                <p:oleObj name="Equation" r:id="rId5" imgW="850531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8576" y="3387725"/>
                        <a:ext cx="2659063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3032" name="Object 8"/>
          <p:cNvGraphicFramePr>
            <a:graphicFrameLocks noChangeAspect="1"/>
          </p:cNvGraphicFramePr>
          <p:nvPr/>
        </p:nvGraphicFramePr>
        <p:xfrm>
          <a:off x="2566989" y="4656139"/>
          <a:ext cx="26447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7" imgW="875920" imgH="215806" progId="Equation.3">
                  <p:embed/>
                </p:oleObj>
              </mc:Choice>
              <mc:Fallback>
                <p:oleObj name="Equation" r:id="rId7" imgW="87592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9" y="4656139"/>
                        <a:ext cx="2644775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3033" name="Rectangle 9"/>
          <p:cNvSpPr>
            <a:spLocks noChangeArrowheads="1"/>
          </p:cNvSpPr>
          <p:nvPr/>
        </p:nvSpPr>
        <p:spPr bwMode="auto">
          <a:xfrm>
            <a:off x="8472488" y="2190750"/>
            <a:ext cx="10631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داريم : </a:t>
            </a:r>
            <a:endParaRPr lang="en-US" altLang="en-US"/>
          </a:p>
        </p:txBody>
      </p:sp>
      <p:graphicFrame>
        <p:nvGraphicFramePr>
          <p:cNvPr id="1153034" name="Object 10"/>
          <p:cNvGraphicFramePr>
            <a:graphicFrameLocks noChangeAspect="1"/>
          </p:cNvGraphicFramePr>
          <p:nvPr/>
        </p:nvGraphicFramePr>
        <p:xfrm>
          <a:off x="5140325" y="4394201"/>
          <a:ext cx="2147888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9" imgW="710891" imgH="393529" progId="Equation.3">
                  <p:embed/>
                </p:oleObj>
              </mc:Choice>
              <mc:Fallback>
                <p:oleObj name="Equation" r:id="rId9" imgW="7108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0325" y="4394201"/>
                        <a:ext cx="2147888" cy="112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08191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53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53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53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53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3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3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530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53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53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28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53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53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53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53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53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53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53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53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53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530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530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53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3026" grpId="0"/>
      <p:bldP spid="115303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41550" y="58896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7 </a:t>
            </a:r>
            <a:endParaRPr lang="en-US" altLang="en-US" smtClean="0"/>
          </a:p>
        </p:txBody>
      </p:sp>
      <p:sp>
        <p:nvSpPr>
          <p:cNvPr id="1154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3925" y="1295401"/>
            <a:ext cx="7848600" cy="141287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يك ميلۀ مسي به طول </a:t>
            </a:r>
            <a:r>
              <a:rPr lang="en-US" altLang="en-US" smtClean="0">
                <a:solidFill>
                  <a:srgbClr val="000000"/>
                </a:solidFill>
              </a:rPr>
              <a:t>L</a:t>
            </a:r>
            <a:r>
              <a:rPr lang="fa-IR" altLang="en-US" smtClean="0"/>
              <a:t> در ميدان مغناطيسي يكنواخت </a:t>
            </a:r>
            <a:r>
              <a:rPr lang="en-US" altLang="en-US" smtClean="0">
                <a:solidFill>
                  <a:srgbClr val="000000"/>
                </a:solidFill>
              </a:rPr>
              <a:t>B</a:t>
            </a:r>
            <a:r>
              <a:rPr lang="fa-IR" altLang="en-US" smtClean="0"/>
              <a:t> با سرعت زاويه‌اي </a:t>
            </a:r>
            <a:r>
              <a:rPr lang="el-GR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ω</a:t>
            </a:r>
            <a:r>
              <a:rPr lang="fa-IR" altLang="en-US" smtClean="0"/>
              <a:t> دوران مي‌كند ، نيروي محركۀ دو سر سيم از چه رابطه‌اي به دست مي آيد؟ </a:t>
            </a:r>
            <a:endParaRPr lang="en-US" altLang="en-US" smtClean="0"/>
          </a:p>
        </p:txBody>
      </p:sp>
      <p:grpSp>
        <p:nvGrpSpPr>
          <p:cNvPr id="1154175" name="Group 127"/>
          <p:cNvGrpSpPr>
            <a:grpSpLocks/>
          </p:cNvGrpSpPr>
          <p:nvPr/>
        </p:nvGrpSpPr>
        <p:grpSpPr bwMode="auto">
          <a:xfrm>
            <a:off x="4108450" y="2420938"/>
            <a:ext cx="4103688" cy="3860800"/>
            <a:chOff x="552" y="1570"/>
            <a:chExt cx="2585" cy="2432"/>
          </a:xfrm>
        </p:grpSpPr>
        <p:sp>
          <p:nvSpPr>
            <p:cNvPr id="441349" name="Line 126"/>
            <p:cNvSpPr>
              <a:spLocks noChangeShapeType="1"/>
            </p:cNvSpPr>
            <p:nvPr/>
          </p:nvSpPr>
          <p:spPr bwMode="auto">
            <a:xfrm flipV="1">
              <a:off x="1837" y="1842"/>
              <a:ext cx="771" cy="908"/>
            </a:xfrm>
            <a:prstGeom prst="line">
              <a:avLst/>
            </a:prstGeom>
            <a:noFill/>
            <a:ln w="6350" cap="sq">
              <a:solidFill>
                <a:schemeClr val="tx2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50" name="Arc 121"/>
            <p:cNvSpPr>
              <a:spLocks/>
            </p:cNvSpPr>
            <p:nvPr/>
          </p:nvSpPr>
          <p:spPr bwMode="auto">
            <a:xfrm>
              <a:off x="1927" y="2651"/>
              <a:ext cx="91" cy="1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 cap="sq" cmpd="dbl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1351" name="Group 5"/>
            <p:cNvGrpSpPr>
              <a:grpSpLocks/>
            </p:cNvGrpSpPr>
            <p:nvPr/>
          </p:nvGrpSpPr>
          <p:grpSpPr bwMode="auto">
            <a:xfrm>
              <a:off x="793" y="1912"/>
              <a:ext cx="2041" cy="1790"/>
              <a:chOff x="1474" y="1525"/>
              <a:chExt cx="2222" cy="1950"/>
            </a:xfrm>
          </p:grpSpPr>
          <p:grpSp>
            <p:nvGrpSpPr>
              <p:cNvPr id="441364" name="Group 6"/>
              <p:cNvGrpSpPr>
                <a:grpSpLocks/>
              </p:cNvGrpSpPr>
              <p:nvPr/>
            </p:nvGrpSpPr>
            <p:grpSpPr bwMode="auto">
              <a:xfrm>
                <a:off x="1474" y="1529"/>
                <a:ext cx="120" cy="119"/>
                <a:chOff x="1154" y="3385"/>
                <a:chExt cx="136" cy="136"/>
              </a:xfrm>
            </p:grpSpPr>
            <p:sp>
              <p:nvSpPr>
                <p:cNvPr id="441461" name="Oval 7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62" name="Line 8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63" name="Line 9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65" name="Group 10"/>
              <p:cNvGrpSpPr>
                <a:grpSpLocks/>
              </p:cNvGrpSpPr>
              <p:nvPr/>
            </p:nvGrpSpPr>
            <p:grpSpPr bwMode="auto">
              <a:xfrm>
                <a:off x="1975" y="1529"/>
                <a:ext cx="120" cy="119"/>
                <a:chOff x="1154" y="3385"/>
                <a:chExt cx="136" cy="136"/>
              </a:xfrm>
            </p:grpSpPr>
            <p:sp>
              <p:nvSpPr>
                <p:cNvPr id="441458" name="Oval 11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59" name="Line 12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60" name="Line 13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66" name="Group 14"/>
              <p:cNvGrpSpPr>
                <a:grpSpLocks/>
              </p:cNvGrpSpPr>
              <p:nvPr/>
            </p:nvGrpSpPr>
            <p:grpSpPr bwMode="auto">
              <a:xfrm>
                <a:off x="3032" y="1525"/>
                <a:ext cx="120" cy="120"/>
                <a:chOff x="1154" y="3385"/>
                <a:chExt cx="136" cy="136"/>
              </a:xfrm>
            </p:grpSpPr>
            <p:sp>
              <p:nvSpPr>
                <p:cNvPr id="441455" name="Oval 15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56" name="Line 16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57" name="Line 17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67" name="Group 18"/>
              <p:cNvGrpSpPr>
                <a:grpSpLocks/>
              </p:cNvGrpSpPr>
              <p:nvPr/>
            </p:nvGrpSpPr>
            <p:grpSpPr bwMode="auto">
              <a:xfrm>
                <a:off x="1474" y="1966"/>
                <a:ext cx="120" cy="120"/>
                <a:chOff x="1154" y="3385"/>
                <a:chExt cx="136" cy="136"/>
              </a:xfrm>
            </p:grpSpPr>
            <p:sp>
              <p:nvSpPr>
                <p:cNvPr id="441452" name="Oval 19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53" name="Line 20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54" name="Line 21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68" name="Group 22"/>
              <p:cNvGrpSpPr>
                <a:grpSpLocks/>
              </p:cNvGrpSpPr>
              <p:nvPr/>
            </p:nvGrpSpPr>
            <p:grpSpPr bwMode="auto">
              <a:xfrm>
                <a:off x="1474" y="2422"/>
                <a:ext cx="120" cy="119"/>
                <a:chOff x="1154" y="3385"/>
                <a:chExt cx="136" cy="136"/>
              </a:xfrm>
            </p:grpSpPr>
            <p:sp>
              <p:nvSpPr>
                <p:cNvPr id="441449" name="Oval 23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50" name="Line 24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51" name="Line 25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69" name="Group 26"/>
              <p:cNvGrpSpPr>
                <a:grpSpLocks/>
              </p:cNvGrpSpPr>
              <p:nvPr/>
            </p:nvGrpSpPr>
            <p:grpSpPr bwMode="auto">
              <a:xfrm>
                <a:off x="1474" y="2889"/>
                <a:ext cx="120" cy="120"/>
                <a:chOff x="1154" y="3385"/>
                <a:chExt cx="136" cy="136"/>
              </a:xfrm>
            </p:grpSpPr>
            <p:sp>
              <p:nvSpPr>
                <p:cNvPr id="441446" name="Oval 27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47" name="Line 28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48" name="Line 29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70" name="Group 30"/>
              <p:cNvGrpSpPr>
                <a:grpSpLocks/>
              </p:cNvGrpSpPr>
              <p:nvPr/>
            </p:nvGrpSpPr>
            <p:grpSpPr bwMode="auto">
              <a:xfrm>
                <a:off x="3030" y="1969"/>
                <a:ext cx="120" cy="120"/>
                <a:chOff x="1154" y="3385"/>
                <a:chExt cx="136" cy="136"/>
              </a:xfrm>
            </p:grpSpPr>
            <p:sp>
              <p:nvSpPr>
                <p:cNvPr id="441443" name="Oval 31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44" name="Line 32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45" name="Line 33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71" name="Group 34"/>
              <p:cNvGrpSpPr>
                <a:grpSpLocks/>
              </p:cNvGrpSpPr>
              <p:nvPr/>
            </p:nvGrpSpPr>
            <p:grpSpPr bwMode="auto">
              <a:xfrm>
                <a:off x="3032" y="2420"/>
                <a:ext cx="120" cy="120"/>
                <a:chOff x="1154" y="3385"/>
                <a:chExt cx="136" cy="136"/>
              </a:xfrm>
            </p:grpSpPr>
            <p:sp>
              <p:nvSpPr>
                <p:cNvPr id="441440" name="Oval 35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41" name="Line 36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42" name="Line 37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72" name="Group 38"/>
              <p:cNvGrpSpPr>
                <a:grpSpLocks/>
              </p:cNvGrpSpPr>
              <p:nvPr/>
            </p:nvGrpSpPr>
            <p:grpSpPr bwMode="auto">
              <a:xfrm>
                <a:off x="1975" y="1966"/>
                <a:ext cx="120" cy="120"/>
                <a:chOff x="1154" y="3385"/>
                <a:chExt cx="136" cy="136"/>
              </a:xfrm>
            </p:grpSpPr>
            <p:sp>
              <p:nvSpPr>
                <p:cNvPr id="441437" name="Oval 39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38" name="Line 40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39" name="Line 41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73" name="Group 42"/>
              <p:cNvGrpSpPr>
                <a:grpSpLocks/>
              </p:cNvGrpSpPr>
              <p:nvPr/>
            </p:nvGrpSpPr>
            <p:grpSpPr bwMode="auto">
              <a:xfrm>
                <a:off x="1971" y="2420"/>
                <a:ext cx="120" cy="120"/>
                <a:chOff x="1154" y="3385"/>
                <a:chExt cx="136" cy="136"/>
              </a:xfrm>
            </p:grpSpPr>
            <p:sp>
              <p:nvSpPr>
                <p:cNvPr id="441434" name="Oval 43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35" name="Line 44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36" name="Line 45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74" name="Group 46"/>
              <p:cNvGrpSpPr>
                <a:grpSpLocks/>
              </p:cNvGrpSpPr>
              <p:nvPr/>
            </p:nvGrpSpPr>
            <p:grpSpPr bwMode="auto">
              <a:xfrm>
                <a:off x="1968" y="2885"/>
                <a:ext cx="120" cy="120"/>
                <a:chOff x="1154" y="3385"/>
                <a:chExt cx="136" cy="136"/>
              </a:xfrm>
            </p:grpSpPr>
            <p:sp>
              <p:nvSpPr>
                <p:cNvPr id="441431" name="Oval 47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32" name="Line 48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33" name="Line 49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75" name="Group 50"/>
              <p:cNvGrpSpPr>
                <a:grpSpLocks/>
              </p:cNvGrpSpPr>
              <p:nvPr/>
            </p:nvGrpSpPr>
            <p:grpSpPr bwMode="auto">
              <a:xfrm>
                <a:off x="3030" y="2889"/>
                <a:ext cx="120" cy="120"/>
                <a:chOff x="1154" y="3385"/>
                <a:chExt cx="136" cy="136"/>
              </a:xfrm>
            </p:grpSpPr>
            <p:sp>
              <p:nvSpPr>
                <p:cNvPr id="441428" name="Oval 51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29" name="Line 52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30" name="Line 53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76" name="Group 54"/>
              <p:cNvGrpSpPr>
                <a:grpSpLocks/>
              </p:cNvGrpSpPr>
              <p:nvPr/>
            </p:nvGrpSpPr>
            <p:grpSpPr bwMode="auto">
              <a:xfrm>
                <a:off x="2513" y="1525"/>
                <a:ext cx="120" cy="120"/>
                <a:chOff x="1154" y="3385"/>
                <a:chExt cx="136" cy="136"/>
              </a:xfrm>
            </p:grpSpPr>
            <p:sp>
              <p:nvSpPr>
                <p:cNvPr id="441425" name="Oval 55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26" name="Line 56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27" name="Line 57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77" name="Group 58"/>
              <p:cNvGrpSpPr>
                <a:grpSpLocks/>
              </p:cNvGrpSpPr>
              <p:nvPr/>
            </p:nvGrpSpPr>
            <p:grpSpPr bwMode="auto">
              <a:xfrm>
                <a:off x="2512" y="1969"/>
                <a:ext cx="119" cy="120"/>
                <a:chOff x="1154" y="3385"/>
                <a:chExt cx="136" cy="136"/>
              </a:xfrm>
            </p:grpSpPr>
            <p:sp>
              <p:nvSpPr>
                <p:cNvPr id="441422" name="Oval 59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23" name="Line 60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24" name="Line 61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78" name="Group 62"/>
              <p:cNvGrpSpPr>
                <a:grpSpLocks/>
              </p:cNvGrpSpPr>
              <p:nvPr/>
            </p:nvGrpSpPr>
            <p:grpSpPr bwMode="auto">
              <a:xfrm>
                <a:off x="2513" y="2420"/>
                <a:ext cx="120" cy="120"/>
                <a:chOff x="1154" y="3385"/>
                <a:chExt cx="136" cy="136"/>
              </a:xfrm>
            </p:grpSpPr>
            <p:sp>
              <p:nvSpPr>
                <p:cNvPr id="441419" name="Oval 63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20" name="Line 64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21" name="Line 65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79" name="Group 66"/>
              <p:cNvGrpSpPr>
                <a:grpSpLocks/>
              </p:cNvGrpSpPr>
              <p:nvPr/>
            </p:nvGrpSpPr>
            <p:grpSpPr bwMode="auto">
              <a:xfrm>
                <a:off x="2505" y="2886"/>
                <a:ext cx="119" cy="119"/>
                <a:chOff x="1154" y="3385"/>
                <a:chExt cx="136" cy="136"/>
              </a:xfrm>
            </p:grpSpPr>
            <p:sp>
              <p:nvSpPr>
                <p:cNvPr id="441416" name="Oval 67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17" name="Line 68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18" name="Line 69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80" name="Group 70"/>
              <p:cNvGrpSpPr>
                <a:grpSpLocks/>
              </p:cNvGrpSpPr>
              <p:nvPr/>
            </p:nvGrpSpPr>
            <p:grpSpPr bwMode="auto">
              <a:xfrm>
                <a:off x="3576" y="1525"/>
                <a:ext cx="120" cy="120"/>
                <a:chOff x="1154" y="3385"/>
                <a:chExt cx="136" cy="136"/>
              </a:xfrm>
            </p:grpSpPr>
            <p:sp>
              <p:nvSpPr>
                <p:cNvPr id="441413" name="Oval 71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14" name="Line 72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15" name="Line 73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81" name="Group 74"/>
              <p:cNvGrpSpPr>
                <a:grpSpLocks/>
              </p:cNvGrpSpPr>
              <p:nvPr/>
            </p:nvGrpSpPr>
            <p:grpSpPr bwMode="auto">
              <a:xfrm>
                <a:off x="3574" y="1969"/>
                <a:ext cx="120" cy="120"/>
                <a:chOff x="1154" y="3385"/>
                <a:chExt cx="136" cy="136"/>
              </a:xfrm>
            </p:grpSpPr>
            <p:sp>
              <p:nvSpPr>
                <p:cNvPr id="441410" name="Oval 75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11" name="Line 76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12" name="Line 77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82" name="Group 78"/>
              <p:cNvGrpSpPr>
                <a:grpSpLocks/>
              </p:cNvGrpSpPr>
              <p:nvPr/>
            </p:nvGrpSpPr>
            <p:grpSpPr bwMode="auto">
              <a:xfrm>
                <a:off x="3576" y="2420"/>
                <a:ext cx="120" cy="120"/>
                <a:chOff x="1154" y="3385"/>
                <a:chExt cx="136" cy="136"/>
              </a:xfrm>
            </p:grpSpPr>
            <p:sp>
              <p:nvSpPr>
                <p:cNvPr id="441407" name="Oval 79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08" name="Line 80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09" name="Line 81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83" name="Group 82"/>
              <p:cNvGrpSpPr>
                <a:grpSpLocks/>
              </p:cNvGrpSpPr>
              <p:nvPr/>
            </p:nvGrpSpPr>
            <p:grpSpPr bwMode="auto">
              <a:xfrm>
                <a:off x="3574" y="2889"/>
                <a:ext cx="120" cy="120"/>
                <a:chOff x="1154" y="3385"/>
                <a:chExt cx="136" cy="136"/>
              </a:xfrm>
            </p:grpSpPr>
            <p:sp>
              <p:nvSpPr>
                <p:cNvPr id="441404" name="Oval 83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05" name="Line 84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06" name="Line 85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84" name="Group 86"/>
              <p:cNvGrpSpPr>
                <a:grpSpLocks/>
              </p:cNvGrpSpPr>
              <p:nvPr/>
            </p:nvGrpSpPr>
            <p:grpSpPr bwMode="auto">
              <a:xfrm>
                <a:off x="1474" y="3355"/>
                <a:ext cx="120" cy="120"/>
                <a:chOff x="1154" y="3385"/>
                <a:chExt cx="136" cy="136"/>
              </a:xfrm>
            </p:grpSpPr>
            <p:sp>
              <p:nvSpPr>
                <p:cNvPr id="441401" name="Oval 87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402" name="Line 88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03" name="Line 89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85" name="Group 90"/>
              <p:cNvGrpSpPr>
                <a:grpSpLocks/>
              </p:cNvGrpSpPr>
              <p:nvPr/>
            </p:nvGrpSpPr>
            <p:grpSpPr bwMode="auto">
              <a:xfrm>
                <a:off x="1968" y="3351"/>
                <a:ext cx="120" cy="120"/>
                <a:chOff x="1154" y="3385"/>
                <a:chExt cx="136" cy="136"/>
              </a:xfrm>
            </p:grpSpPr>
            <p:sp>
              <p:nvSpPr>
                <p:cNvPr id="441398" name="Oval 91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399" name="Line 92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00" name="Line 93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86" name="Group 94"/>
              <p:cNvGrpSpPr>
                <a:grpSpLocks/>
              </p:cNvGrpSpPr>
              <p:nvPr/>
            </p:nvGrpSpPr>
            <p:grpSpPr bwMode="auto">
              <a:xfrm>
                <a:off x="3030" y="3355"/>
                <a:ext cx="120" cy="120"/>
                <a:chOff x="1154" y="3385"/>
                <a:chExt cx="136" cy="136"/>
              </a:xfrm>
            </p:grpSpPr>
            <p:sp>
              <p:nvSpPr>
                <p:cNvPr id="441395" name="Oval 95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396" name="Line 96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397" name="Line 97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87" name="Group 98"/>
              <p:cNvGrpSpPr>
                <a:grpSpLocks/>
              </p:cNvGrpSpPr>
              <p:nvPr/>
            </p:nvGrpSpPr>
            <p:grpSpPr bwMode="auto">
              <a:xfrm>
                <a:off x="2505" y="3352"/>
                <a:ext cx="119" cy="119"/>
                <a:chOff x="1154" y="3385"/>
                <a:chExt cx="136" cy="136"/>
              </a:xfrm>
            </p:grpSpPr>
            <p:sp>
              <p:nvSpPr>
                <p:cNvPr id="441392" name="Oval 99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393" name="Line 100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394" name="Line 101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388" name="Group 102"/>
              <p:cNvGrpSpPr>
                <a:grpSpLocks/>
              </p:cNvGrpSpPr>
              <p:nvPr/>
            </p:nvGrpSpPr>
            <p:grpSpPr bwMode="auto">
              <a:xfrm>
                <a:off x="3574" y="3355"/>
                <a:ext cx="120" cy="120"/>
                <a:chOff x="1154" y="3385"/>
                <a:chExt cx="136" cy="136"/>
              </a:xfrm>
            </p:grpSpPr>
            <p:sp>
              <p:nvSpPr>
                <p:cNvPr id="441389" name="Oval 103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41390" name="Line 104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391" name="Line 105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41352" name="Rectangle 111"/>
            <p:cNvSpPr>
              <a:spLocks noChangeArrowheads="1"/>
            </p:cNvSpPr>
            <p:nvPr/>
          </p:nvSpPr>
          <p:spPr bwMode="auto">
            <a:xfrm>
              <a:off x="2426" y="1616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41353" name="Oval 112"/>
            <p:cNvSpPr>
              <a:spLocks noChangeArrowheads="1"/>
            </p:cNvSpPr>
            <p:nvPr/>
          </p:nvSpPr>
          <p:spPr bwMode="auto">
            <a:xfrm rot="5400000">
              <a:off x="1052" y="2048"/>
              <a:ext cx="1497" cy="1497"/>
            </a:xfrm>
            <a:prstGeom prst="ellipse">
              <a:avLst/>
            </a:prstGeom>
            <a:noFill/>
            <a:ln w="28575" cap="rnd">
              <a:solidFill>
                <a:schemeClr val="tx2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grpSp>
          <p:nvGrpSpPr>
            <p:cNvPr id="441354" name="Group 115"/>
            <p:cNvGrpSpPr>
              <a:grpSpLocks/>
            </p:cNvGrpSpPr>
            <p:nvPr/>
          </p:nvGrpSpPr>
          <p:grpSpPr bwMode="auto">
            <a:xfrm>
              <a:off x="2864" y="3475"/>
              <a:ext cx="244" cy="288"/>
              <a:chOff x="2976" y="1180"/>
              <a:chExt cx="244" cy="288"/>
            </a:xfrm>
          </p:grpSpPr>
          <p:sp>
            <p:nvSpPr>
              <p:cNvPr id="441362" name="Rectangle 116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441363" name="Line 117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1355" name="Line 118"/>
            <p:cNvSpPr>
              <a:spLocks noChangeShapeType="1"/>
            </p:cNvSpPr>
            <p:nvPr/>
          </p:nvSpPr>
          <p:spPr bwMode="auto">
            <a:xfrm>
              <a:off x="552" y="2798"/>
              <a:ext cx="2584" cy="0"/>
            </a:xfrm>
            <a:prstGeom prst="line">
              <a:avLst/>
            </a:prstGeom>
            <a:noFill/>
            <a:ln w="12700" cap="sq">
              <a:solidFill>
                <a:srgbClr val="FF00FF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56" name="Line 119"/>
            <p:cNvSpPr>
              <a:spLocks noChangeShapeType="1"/>
            </p:cNvSpPr>
            <p:nvPr/>
          </p:nvSpPr>
          <p:spPr bwMode="auto">
            <a:xfrm>
              <a:off x="1800" y="1570"/>
              <a:ext cx="0" cy="2432"/>
            </a:xfrm>
            <a:prstGeom prst="line">
              <a:avLst/>
            </a:prstGeom>
            <a:noFill/>
            <a:ln w="12700" cap="sq">
              <a:solidFill>
                <a:srgbClr val="FF00FF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57" name="Rectangle 120"/>
            <p:cNvSpPr>
              <a:spLocks noChangeArrowheads="1"/>
            </p:cNvSpPr>
            <p:nvPr/>
          </p:nvSpPr>
          <p:spPr bwMode="auto">
            <a:xfrm rot="-3000000">
              <a:off x="1663" y="2491"/>
              <a:ext cx="750" cy="46"/>
            </a:xfrm>
            <a:prstGeom prst="rect">
              <a:avLst/>
            </a:prstGeom>
            <a:gradFill rotWithShape="1">
              <a:gsLst>
                <a:gs pos="0">
                  <a:srgbClr val="765E00"/>
                </a:gs>
                <a:gs pos="100000">
                  <a:srgbClr val="FFCC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41358" name="Rectangle 122"/>
            <p:cNvSpPr>
              <a:spLocks noChangeArrowheads="1"/>
            </p:cNvSpPr>
            <p:nvPr/>
          </p:nvSpPr>
          <p:spPr bwMode="auto">
            <a:xfrm>
              <a:off x="2925" y="255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41359" name="Rectangle 123"/>
            <p:cNvSpPr>
              <a:spLocks noChangeArrowheads="1"/>
            </p:cNvSpPr>
            <p:nvPr/>
          </p:nvSpPr>
          <p:spPr bwMode="auto">
            <a:xfrm>
              <a:off x="2018" y="2523"/>
              <a:ext cx="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θ</a:t>
              </a:r>
            </a:p>
          </p:txBody>
        </p:sp>
        <p:sp>
          <p:nvSpPr>
            <p:cNvPr id="441360" name="Rectangle 124"/>
            <p:cNvSpPr>
              <a:spLocks noChangeArrowheads="1"/>
            </p:cNvSpPr>
            <p:nvPr/>
          </p:nvSpPr>
          <p:spPr bwMode="auto">
            <a:xfrm>
              <a:off x="1565" y="2750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441361" name="Rectangle 125"/>
            <p:cNvSpPr>
              <a:spLocks noChangeArrowheads="1"/>
            </p:cNvSpPr>
            <p:nvPr/>
          </p:nvSpPr>
          <p:spPr bwMode="auto">
            <a:xfrm>
              <a:off x="1868" y="2243"/>
              <a:ext cx="2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2613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54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54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54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5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4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54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54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54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24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54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54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54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54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405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7651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تمرين 7 </a:t>
            </a:r>
            <a:endParaRPr lang="en-US" altLang="en-US" smtClean="0"/>
          </a:p>
        </p:txBody>
      </p:sp>
      <p:graphicFrame>
        <p:nvGraphicFramePr>
          <p:cNvPr id="115507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538413" y="2852739"/>
          <a:ext cx="1566862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532937" imgH="177646" progId="Equation.3">
                  <p:embed/>
                </p:oleObj>
              </mc:Choice>
              <mc:Fallback>
                <p:oleObj name="Equation" r:id="rId3" imgW="532937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413" y="2852739"/>
                        <a:ext cx="1566862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5078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538414" y="3860801"/>
          <a:ext cx="2376487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5" imgW="863225" imgH="545863" progId="Equation.3">
                  <p:embed/>
                </p:oleObj>
              </mc:Choice>
              <mc:Fallback>
                <p:oleObj name="Equation" r:id="rId5" imgW="863225" imgH="54586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414" y="3860801"/>
                        <a:ext cx="2376487" cy="150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5080" name="Rectangle 8"/>
          <p:cNvSpPr>
            <a:spLocks noChangeArrowheads="1"/>
          </p:cNvSpPr>
          <p:nvPr/>
        </p:nvSpPr>
        <p:spPr bwMode="auto">
          <a:xfrm>
            <a:off x="7736648" y="1973263"/>
            <a:ext cx="1858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( روش اول ) </a:t>
            </a:r>
          </a:p>
        </p:txBody>
      </p:sp>
      <p:graphicFrame>
        <p:nvGraphicFramePr>
          <p:cNvPr id="1155081" name="Object 9"/>
          <p:cNvGraphicFramePr>
            <a:graphicFrameLocks noChangeAspect="1"/>
          </p:cNvGraphicFramePr>
          <p:nvPr/>
        </p:nvGraphicFramePr>
        <p:xfrm>
          <a:off x="4113213" y="2887663"/>
          <a:ext cx="2665412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7" imgW="990170" imgH="203112" progId="Equation.3">
                  <p:embed/>
                </p:oleObj>
              </mc:Choice>
              <mc:Fallback>
                <p:oleObj name="Equation" r:id="rId7" imgW="990170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3213" y="2887663"/>
                        <a:ext cx="2665412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5082" name="Object 10"/>
          <p:cNvGraphicFramePr>
            <a:graphicFrameLocks noChangeAspect="1"/>
          </p:cNvGraphicFramePr>
          <p:nvPr/>
        </p:nvGraphicFramePr>
        <p:xfrm>
          <a:off x="4914900" y="3908425"/>
          <a:ext cx="2408238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9" imgW="863225" imgH="444307" progId="Equation.3">
                  <p:embed/>
                </p:oleObj>
              </mc:Choice>
              <mc:Fallback>
                <p:oleObj name="Equation" r:id="rId9" imgW="863225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4900" y="3908425"/>
                        <a:ext cx="2408238" cy="123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11979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55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55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5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5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550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550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550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36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55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5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5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550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550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55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55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5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5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1155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155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155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155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5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5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5074" grpId="0"/>
      <p:bldP spid="115508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27263" y="6461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تمرين 7 </a:t>
            </a:r>
            <a:endParaRPr lang="en-US" altLang="en-US" smtClean="0"/>
          </a:p>
        </p:txBody>
      </p:sp>
      <p:sp>
        <p:nvSpPr>
          <p:cNvPr id="1156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91175" y="2708276"/>
            <a:ext cx="4102100" cy="6207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مساحت قطاع </a:t>
            </a:r>
            <a:r>
              <a:rPr lang="en-US" altLang="en-US" smtClean="0">
                <a:solidFill>
                  <a:srgbClr val="000000"/>
                </a:solidFill>
              </a:rPr>
              <a:t>oab</a:t>
            </a:r>
            <a:r>
              <a:rPr lang="fa-IR" altLang="en-US" smtClean="0"/>
              <a:t> عبارت است از : </a:t>
            </a:r>
            <a:endParaRPr lang="en-US" altLang="en-US" smtClean="0"/>
          </a:p>
        </p:txBody>
      </p:sp>
      <p:graphicFrame>
        <p:nvGraphicFramePr>
          <p:cNvPr id="115610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395538" y="2492375"/>
          <a:ext cx="16573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622030" imgH="393529" progId="Equation.3">
                  <p:embed/>
                </p:oleObj>
              </mc:Choice>
              <mc:Fallback>
                <p:oleObj name="Equation" r:id="rId3" imgW="62203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5538" y="2492375"/>
                        <a:ext cx="1657350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610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379663" y="4090989"/>
          <a:ext cx="1490662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5" imgW="558558" imgH="203112" progId="Equation.3">
                  <p:embed/>
                </p:oleObj>
              </mc:Choice>
              <mc:Fallback>
                <p:oleObj name="Equation" r:id="rId5" imgW="55855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4090989"/>
                        <a:ext cx="1490662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6104" name="Object 8"/>
          <p:cNvGraphicFramePr>
            <a:graphicFrameLocks noChangeAspect="1"/>
          </p:cNvGraphicFramePr>
          <p:nvPr/>
        </p:nvGraphicFramePr>
        <p:xfrm>
          <a:off x="5929313" y="5072064"/>
          <a:ext cx="1765300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Equation" r:id="rId7" imgW="596641" imgH="393529" progId="Equation.3">
                  <p:embed/>
                </p:oleObj>
              </mc:Choice>
              <mc:Fallback>
                <p:oleObj name="Equation" r:id="rId7" imgW="59664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13" y="5072064"/>
                        <a:ext cx="1765300" cy="116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6105" name="Rectangle 9"/>
          <p:cNvSpPr>
            <a:spLocks noChangeArrowheads="1"/>
          </p:cNvSpPr>
          <p:nvPr/>
        </p:nvSpPr>
        <p:spPr bwMode="auto">
          <a:xfrm>
            <a:off x="8183563" y="1700213"/>
            <a:ext cx="16482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(روش دوم) </a:t>
            </a:r>
          </a:p>
        </p:txBody>
      </p:sp>
      <p:graphicFrame>
        <p:nvGraphicFramePr>
          <p:cNvPr id="1156107" name="Object 11"/>
          <p:cNvGraphicFramePr>
            <a:graphicFrameLocks noChangeAspect="1"/>
          </p:cNvGraphicFramePr>
          <p:nvPr/>
        </p:nvGraphicFramePr>
        <p:xfrm>
          <a:off x="3857626" y="3744913"/>
          <a:ext cx="2036763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9" imgW="685800" imgH="393700" progId="Equation.3">
                  <p:embed/>
                </p:oleObj>
              </mc:Choice>
              <mc:Fallback>
                <p:oleObj name="Equation" r:id="rId9" imgW="685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6" y="3744913"/>
                        <a:ext cx="2036763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6108" name="Object 12"/>
          <p:cNvGraphicFramePr>
            <a:graphicFrameLocks noChangeAspect="1"/>
          </p:cNvGraphicFramePr>
          <p:nvPr/>
        </p:nvGraphicFramePr>
        <p:xfrm>
          <a:off x="3805239" y="5084764"/>
          <a:ext cx="2103437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11" imgW="710891" imgH="393529" progId="Equation.3">
                  <p:embed/>
                </p:oleObj>
              </mc:Choice>
              <mc:Fallback>
                <p:oleObj name="Equation" r:id="rId11" imgW="7108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5239" y="5084764"/>
                        <a:ext cx="2103437" cy="116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6109" name="Object 13"/>
          <p:cNvGraphicFramePr>
            <a:graphicFrameLocks noChangeAspect="1"/>
          </p:cNvGraphicFramePr>
          <p:nvPr/>
        </p:nvGraphicFramePr>
        <p:xfrm>
          <a:off x="2365376" y="5084764"/>
          <a:ext cx="1389063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13" imgW="469696" imgH="393529" progId="Equation.3">
                  <p:embed/>
                </p:oleObj>
              </mc:Choice>
              <mc:Fallback>
                <p:oleObj name="Equation" r:id="rId13" imgW="46969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76" y="5084764"/>
                        <a:ext cx="1389063" cy="116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68877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56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56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5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5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56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56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56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36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15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15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15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32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56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56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56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56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56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56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56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56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56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56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56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56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56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56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56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56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56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56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6098" grpId="0"/>
      <p:bldP spid="1156099" grpId="0" build="p"/>
      <p:bldP spid="11561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5384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2351089" y="2449514"/>
          <a:ext cx="223202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660400" imgH="279400" progId="Equation.3">
                  <p:embed/>
                </p:oleObj>
              </mc:Choice>
              <mc:Fallback>
                <p:oleObj name="Equation" r:id="rId3" imgW="6604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9" y="2449514"/>
                        <a:ext cx="223202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5386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2322514" y="4876801"/>
          <a:ext cx="5026025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1473200" imgH="393700" progId="Equation.3">
                  <p:embed/>
                </p:oleObj>
              </mc:Choice>
              <mc:Fallback>
                <p:oleObj name="Equation" r:id="rId5" imgW="14732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2514" y="4876801"/>
                        <a:ext cx="5026025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5389" name="Rectangle 13"/>
          <p:cNvSpPr>
            <a:spLocks noChangeArrowheads="1"/>
          </p:cNvSpPr>
          <p:nvPr/>
        </p:nvSpPr>
        <p:spPr bwMode="auto">
          <a:xfrm>
            <a:off x="2287890" y="1154113"/>
            <a:ext cx="78149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3) قانون گاوس در مغناطيس ( تك قطبي مغناطيسي وجود ندارد ) </a:t>
            </a:r>
          </a:p>
        </p:txBody>
      </p:sp>
      <p:sp>
        <p:nvSpPr>
          <p:cNvPr id="1125390" name="Rectangle 14"/>
          <p:cNvSpPr>
            <a:spLocks noChangeArrowheads="1"/>
          </p:cNvSpPr>
          <p:nvPr/>
        </p:nvSpPr>
        <p:spPr bwMode="auto">
          <a:xfrm>
            <a:off x="2476937" y="3860800"/>
            <a:ext cx="76370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4) قانون آمپر ( اثر مغناطيسي ميدان الكتريكي با جريان متغير )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86103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53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53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53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84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253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1253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1253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1253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25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5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5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5389" grpId="0"/>
      <p:bldP spid="11253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43138" y="690563"/>
            <a:ext cx="8001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en-US" smtClean="0"/>
              <a:t>ايجاد نيروي محركۀ القايي ( آزمايشهاي فاراده ) </a:t>
            </a:r>
            <a:endParaRPr lang="en-US" altLang="en-US" smtClean="0"/>
          </a:p>
        </p:txBody>
      </p:sp>
      <p:sp>
        <p:nvSpPr>
          <p:cNvPr id="112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16114"/>
            <a:ext cx="7772400" cy="6937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الف ) قطع و وصل كليد</a:t>
            </a:r>
            <a:endParaRPr lang="en-US" altLang="en-US" smtClean="0"/>
          </a:p>
        </p:txBody>
      </p:sp>
      <p:grpSp>
        <p:nvGrpSpPr>
          <p:cNvPr id="1126579" name="Group 179"/>
          <p:cNvGrpSpPr>
            <a:grpSpLocks/>
          </p:cNvGrpSpPr>
          <p:nvPr/>
        </p:nvGrpSpPr>
        <p:grpSpPr bwMode="auto">
          <a:xfrm>
            <a:off x="3571875" y="3284538"/>
            <a:ext cx="5030788" cy="2233612"/>
            <a:chOff x="845" y="1387"/>
            <a:chExt cx="3169" cy="1407"/>
          </a:xfrm>
        </p:grpSpPr>
        <p:sp>
          <p:nvSpPr>
            <p:cNvPr id="413701" name="Line 174"/>
            <p:cNvSpPr>
              <a:spLocks noChangeShapeType="1"/>
            </p:cNvSpPr>
            <p:nvPr/>
          </p:nvSpPr>
          <p:spPr bwMode="auto">
            <a:xfrm flipV="1">
              <a:off x="1699" y="2393"/>
              <a:ext cx="136" cy="13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3702" name="Group 6"/>
            <p:cNvGrpSpPr>
              <a:grpSpLocks/>
            </p:cNvGrpSpPr>
            <p:nvPr/>
          </p:nvGrpSpPr>
          <p:grpSpPr bwMode="auto">
            <a:xfrm>
              <a:off x="845" y="1450"/>
              <a:ext cx="3169" cy="269"/>
              <a:chOff x="1226" y="3203"/>
              <a:chExt cx="2584" cy="363"/>
            </a:xfrm>
          </p:grpSpPr>
          <p:sp>
            <p:nvSpPr>
              <p:cNvPr id="413764" name="Oval 7"/>
              <p:cNvSpPr>
                <a:spLocks noChangeArrowheads="1"/>
              </p:cNvSpPr>
              <p:nvPr/>
            </p:nvSpPr>
            <p:spPr bwMode="auto">
              <a:xfrm>
                <a:off x="1226" y="3203"/>
                <a:ext cx="137" cy="363"/>
              </a:xfrm>
              <a:prstGeom prst="ellipse">
                <a:avLst/>
              </a:prstGeom>
              <a:gradFill rotWithShape="1">
                <a:gsLst>
                  <a:gs pos="0">
                    <a:srgbClr val="765E00"/>
                  </a:gs>
                  <a:gs pos="50000">
                    <a:srgbClr val="FFCC00"/>
                  </a:gs>
                  <a:gs pos="100000">
                    <a:srgbClr val="765E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13765" name="Rectangle 8"/>
              <p:cNvSpPr>
                <a:spLocks noChangeArrowheads="1"/>
              </p:cNvSpPr>
              <p:nvPr/>
            </p:nvSpPr>
            <p:spPr bwMode="auto">
              <a:xfrm>
                <a:off x="1294" y="3203"/>
                <a:ext cx="2448" cy="363"/>
              </a:xfrm>
              <a:prstGeom prst="rect">
                <a:avLst/>
              </a:prstGeom>
              <a:gradFill rotWithShape="1">
                <a:gsLst>
                  <a:gs pos="0">
                    <a:srgbClr val="765E00"/>
                  </a:gs>
                  <a:gs pos="50000">
                    <a:srgbClr val="FFCC00"/>
                  </a:gs>
                  <a:gs pos="100000">
                    <a:srgbClr val="765E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rgbClr val="FF00FF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13766" name="Oval 9"/>
              <p:cNvSpPr>
                <a:spLocks noChangeArrowheads="1"/>
              </p:cNvSpPr>
              <p:nvPr/>
            </p:nvSpPr>
            <p:spPr bwMode="auto">
              <a:xfrm>
                <a:off x="3673" y="3203"/>
                <a:ext cx="137" cy="36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65E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13703" name="Group 134"/>
            <p:cNvGrpSpPr>
              <a:grpSpLocks/>
            </p:cNvGrpSpPr>
            <p:nvPr/>
          </p:nvGrpSpPr>
          <p:grpSpPr bwMode="auto">
            <a:xfrm>
              <a:off x="1139" y="1387"/>
              <a:ext cx="1055" cy="394"/>
              <a:chOff x="1139" y="1387"/>
              <a:chExt cx="1055" cy="394"/>
            </a:xfrm>
          </p:grpSpPr>
          <p:grpSp>
            <p:nvGrpSpPr>
              <p:cNvPr id="413743" name="Group 133"/>
              <p:cNvGrpSpPr>
                <a:grpSpLocks/>
              </p:cNvGrpSpPr>
              <p:nvPr/>
            </p:nvGrpSpPr>
            <p:grpSpPr bwMode="auto">
              <a:xfrm>
                <a:off x="1166" y="1387"/>
                <a:ext cx="1028" cy="394"/>
                <a:chOff x="1166" y="1387"/>
                <a:chExt cx="1028" cy="394"/>
              </a:xfrm>
            </p:grpSpPr>
            <p:sp>
              <p:nvSpPr>
                <p:cNvPr id="413745" name="Arc 11"/>
                <p:cNvSpPr>
                  <a:spLocks/>
                </p:cNvSpPr>
                <p:nvPr/>
              </p:nvSpPr>
              <p:spPr bwMode="auto">
                <a:xfrm flipV="1">
                  <a:off x="1961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46" name="Line 12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922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47" name="Arc 13"/>
                <p:cNvSpPr>
                  <a:spLocks/>
                </p:cNvSpPr>
                <p:nvPr/>
              </p:nvSpPr>
              <p:spPr bwMode="auto">
                <a:xfrm rot="10800000" flipV="1">
                  <a:off x="1857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48" name="Arc 15"/>
                <p:cNvSpPr>
                  <a:spLocks/>
                </p:cNvSpPr>
                <p:nvPr/>
              </p:nvSpPr>
              <p:spPr bwMode="auto">
                <a:xfrm flipV="1">
                  <a:off x="164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49" name="Line 16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607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50" name="Arc 17"/>
                <p:cNvSpPr>
                  <a:spLocks/>
                </p:cNvSpPr>
                <p:nvPr/>
              </p:nvSpPr>
              <p:spPr bwMode="auto">
                <a:xfrm rot="10800000" flipV="1">
                  <a:off x="1542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51" name="Arc 19"/>
                <p:cNvSpPr>
                  <a:spLocks/>
                </p:cNvSpPr>
                <p:nvPr/>
              </p:nvSpPr>
              <p:spPr bwMode="auto">
                <a:xfrm flipV="1">
                  <a:off x="1335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52" name="Line 20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296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53" name="Arc 21"/>
                <p:cNvSpPr>
                  <a:spLocks/>
                </p:cNvSpPr>
                <p:nvPr/>
              </p:nvSpPr>
              <p:spPr bwMode="auto">
                <a:xfrm rot="10800000" flipV="1">
                  <a:off x="1231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54" name="Arc 23"/>
                <p:cNvSpPr>
                  <a:spLocks/>
                </p:cNvSpPr>
                <p:nvPr/>
              </p:nvSpPr>
              <p:spPr bwMode="auto">
                <a:xfrm flipV="1">
                  <a:off x="1803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55" name="Line 24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764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56" name="Arc 25"/>
                <p:cNvSpPr>
                  <a:spLocks/>
                </p:cNvSpPr>
                <p:nvPr/>
              </p:nvSpPr>
              <p:spPr bwMode="auto">
                <a:xfrm rot="10800000" flipV="1">
                  <a:off x="1699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57" name="Arc 27"/>
                <p:cNvSpPr>
                  <a:spLocks/>
                </p:cNvSpPr>
                <p:nvPr/>
              </p:nvSpPr>
              <p:spPr bwMode="auto">
                <a:xfrm flipV="1">
                  <a:off x="1490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58" name="Line 28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451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59" name="Arc 29"/>
                <p:cNvSpPr>
                  <a:spLocks/>
                </p:cNvSpPr>
                <p:nvPr/>
              </p:nvSpPr>
              <p:spPr bwMode="auto">
                <a:xfrm rot="10800000" flipV="1">
                  <a:off x="1386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60" name="Arc 31"/>
                <p:cNvSpPr>
                  <a:spLocks/>
                </p:cNvSpPr>
                <p:nvPr/>
              </p:nvSpPr>
              <p:spPr bwMode="auto">
                <a:xfrm flipV="1">
                  <a:off x="211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61" name="Line 32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2079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62" name="Arc 33"/>
                <p:cNvSpPr>
                  <a:spLocks/>
                </p:cNvSpPr>
                <p:nvPr/>
              </p:nvSpPr>
              <p:spPr bwMode="auto">
                <a:xfrm rot="10800000" flipV="1">
                  <a:off x="2014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63" name="Arc 43"/>
                <p:cNvSpPr>
                  <a:spLocks/>
                </p:cNvSpPr>
                <p:nvPr/>
              </p:nvSpPr>
              <p:spPr bwMode="auto">
                <a:xfrm flipV="1">
                  <a:off x="116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3744" name="Line 44"/>
              <p:cNvSpPr>
                <a:spLocks noChangeShapeType="1"/>
              </p:cNvSpPr>
              <p:nvPr/>
            </p:nvSpPr>
            <p:spPr bwMode="auto">
              <a:xfrm rot="20940000" flipH="1">
                <a:off x="1139" y="1446"/>
                <a:ext cx="52" cy="27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3704" name="Group 135"/>
            <p:cNvGrpSpPr>
              <a:grpSpLocks/>
            </p:cNvGrpSpPr>
            <p:nvPr/>
          </p:nvGrpSpPr>
          <p:grpSpPr bwMode="auto">
            <a:xfrm>
              <a:off x="2679" y="1387"/>
              <a:ext cx="1055" cy="394"/>
              <a:chOff x="1139" y="1387"/>
              <a:chExt cx="1055" cy="394"/>
            </a:xfrm>
          </p:grpSpPr>
          <p:grpSp>
            <p:nvGrpSpPr>
              <p:cNvPr id="413722" name="Group 136"/>
              <p:cNvGrpSpPr>
                <a:grpSpLocks/>
              </p:cNvGrpSpPr>
              <p:nvPr/>
            </p:nvGrpSpPr>
            <p:grpSpPr bwMode="auto">
              <a:xfrm>
                <a:off x="1166" y="1387"/>
                <a:ext cx="1028" cy="394"/>
                <a:chOff x="1166" y="1387"/>
                <a:chExt cx="1028" cy="394"/>
              </a:xfrm>
            </p:grpSpPr>
            <p:sp>
              <p:nvSpPr>
                <p:cNvPr id="413724" name="Arc 137"/>
                <p:cNvSpPr>
                  <a:spLocks/>
                </p:cNvSpPr>
                <p:nvPr/>
              </p:nvSpPr>
              <p:spPr bwMode="auto">
                <a:xfrm flipV="1">
                  <a:off x="1961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25" name="Line 138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922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26" name="Arc 139"/>
                <p:cNvSpPr>
                  <a:spLocks/>
                </p:cNvSpPr>
                <p:nvPr/>
              </p:nvSpPr>
              <p:spPr bwMode="auto">
                <a:xfrm rot="10800000" flipV="1">
                  <a:off x="1857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27" name="Arc 140"/>
                <p:cNvSpPr>
                  <a:spLocks/>
                </p:cNvSpPr>
                <p:nvPr/>
              </p:nvSpPr>
              <p:spPr bwMode="auto">
                <a:xfrm flipV="1">
                  <a:off x="164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28" name="Line 141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607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29" name="Arc 142"/>
                <p:cNvSpPr>
                  <a:spLocks/>
                </p:cNvSpPr>
                <p:nvPr/>
              </p:nvSpPr>
              <p:spPr bwMode="auto">
                <a:xfrm rot="10800000" flipV="1">
                  <a:off x="1542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30" name="Arc 143"/>
                <p:cNvSpPr>
                  <a:spLocks/>
                </p:cNvSpPr>
                <p:nvPr/>
              </p:nvSpPr>
              <p:spPr bwMode="auto">
                <a:xfrm flipV="1">
                  <a:off x="1335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31" name="Line 144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296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32" name="Arc 145"/>
                <p:cNvSpPr>
                  <a:spLocks/>
                </p:cNvSpPr>
                <p:nvPr/>
              </p:nvSpPr>
              <p:spPr bwMode="auto">
                <a:xfrm rot="10800000" flipV="1">
                  <a:off x="1231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33" name="Arc 146"/>
                <p:cNvSpPr>
                  <a:spLocks/>
                </p:cNvSpPr>
                <p:nvPr/>
              </p:nvSpPr>
              <p:spPr bwMode="auto">
                <a:xfrm flipV="1">
                  <a:off x="1803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34" name="Line 147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764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35" name="Arc 148"/>
                <p:cNvSpPr>
                  <a:spLocks/>
                </p:cNvSpPr>
                <p:nvPr/>
              </p:nvSpPr>
              <p:spPr bwMode="auto">
                <a:xfrm rot="10800000" flipV="1">
                  <a:off x="1699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36" name="Arc 149"/>
                <p:cNvSpPr>
                  <a:spLocks/>
                </p:cNvSpPr>
                <p:nvPr/>
              </p:nvSpPr>
              <p:spPr bwMode="auto">
                <a:xfrm flipV="1">
                  <a:off x="1490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37" name="Line 150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451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38" name="Arc 151"/>
                <p:cNvSpPr>
                  <a:spLocks/>
                </p:cNvSpPr>
                <p:nvPr/>
              </p:nvSpPr>
              <p:spPr bwMode="auto">
                <a:xfrm rot="10800000" flipV="1">
                  <a:off x="1386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39" name="Arc 152"/>
                <p:cNvSpPr>
                  <a:spLocks/>
                </p:cNvSpPr>
                <p:nvPr/>
              </p:nvSpPr>
              <p:spPr bwMode="auto">
                <a:xfrm flipV="1">
                  <a:off x="211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40" name="Line 153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2079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41" name="Arc 154"/>
                <p:cNvSpPr>
                  <a:spLocks/>
                </p:cNvSpPr>
                <p:nvPr/>
              </p:nvSpPr>
              <p:spPr bwMode="auto">
                <a:xfrm rot="10800000" flipV="1">
                  <a:off x="2014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742" name="Arc 155"/>
                <p:cNvSpPr>
                  <a:spLocks/>
                </p:cNvSpPr>
                <p:nvPr/>
              </p:nvSpPr>
              <p:spPr bwMode="auto">
                <a:xfrm flipV="1">
                  <a:off x="116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3723" name="Line 156"/>
              <p:cNvSpPr>
                <a:spLocks noChangeShapeType="1"/>
              </p:cNvSpPr>
              <p:nvPr/>
            </p:nvSpPr>
            <p:spPr bwMode="auto">
              <a:xfrm rot="20940000" flipH="1">
                <a:off x="1139" y="1446"/>
                <a:ext cx="52" cy="27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3705" name="Line 157"/>
            <p:cNvSpPr>
              <a:spLocks noChangeShapeType="1"/>
            </p:cNvSpPr>
            <p:nvPr/>
          </p:nvSpPr>
          <p:spPr bwMode="auto">
            <a:xfrm>
              <a:off x="1166" y="1728"/>
              <a:ext cx="0" cy="81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06" name="Oval 158"/>
            <p:cNvSpPr>
              <a:spLocks noChangeArrowheads="1"/>
            </p:cNvSpPr>
            <p:nvPr/>
          </p:nvSpPr>
          <p:spPr bwMode="auto">
            <a:xfrm>
              <a:off x="3083" y="2392"/>
              <a:ext cx="317" cy="317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13707" name="Line 159"/>
            <p:cNvSpPr>
              <a:spLocks noChangeShapeType="1"/>
            </p:cNvSpPr>
            <p:nvPr/>
          </p:nvSpPr>
          <p:spPr bwMode="auto">
            <a:xfrm>
              <a:off x="2196" y="1728"/>
              <a:ext cx="0" cy="81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08" name="Line 161"/>
            <p:cNvSpPr>
              <a:spLocks noChangeShapeType="1"/>
            </p:cNvSpPr>
            <p:nvPr/>
          </p:nvSpPr>
          <p:spPr bwMode="auto">
            <a:xfrm>
              <a:off x="3742" y="1728"/>
              <a:ext cx="0" cy="81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09" name="Line 162"/>
            <p:cNvSpPr>
              <a:spLocks noChangeShapeType="1"/>
            </p:cNvSpPr>
            <p:nvPr/>
          </p:nvSpPr>
          <p:spPr bwMode="auto">
            <a:xfrm>
              <a:off x="2705" y="1727"/>
              <a:ext cx="0" cy="81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10" name="Line 164"/>
            <p:cNvSpPr>
              <a:spLocks noChangeShapeType="1"/>
            </p:cNvSpPr>
            <p:nvPr/>
          </p:nvSpPr>
          <p:spPr bwMode="auto">
            <a:xfrm rot="10800000">
              <a:off x="1449" y="2545"/>
              <a:ext cx="22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11" name="Line 165"/>
            <p:cNvSpPr>
              <a:spLocks noChangeShapeType="1"/>
            </p:cNvSpPr>
            <p:nvPr/>
          </p:nvSpPr>
          <p:spPr bwMode="auto">
            <a:xfrm rot="10800000">
              <a:off x="1444" y="2321"/>
              <a:ext cx="0" cy="47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12" name="Line 166"/>
            <p:cNvSpPr>
              <a:spLocks noChangeShapeType="1"/>
            </p:cNvSpPr>
            <p:nvPr/>
          </p:nvSpPr>
          <p:spPr bwMode="auto">
            <a:xfrm rot="10800000">
              <a:off x="1372" y="2428"/>
              <a:ext cx="0" cy="25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13" name="Line 167"/>
            <p:cNvSpPr>
              <a:spLocks noChangeShapeType="1"/>
            </p:cNvSpPr>
            <p:nvPr/>
          </p:nvSpPr>
          <p:spPr bwMode="auto">
            <a:xfrm rot="10800000">
              <a:off x="1168" y="2545"/>
              <a:ext cx="19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14" name="Oval 170"/>
            <p:cNvSpPr>
              <a:spLocks noChangeArrowheads="1"/>
            </p:cNvSpPr>
            <p:nvPr/>
          </p:nvSpPr>
          <p:spPr bwMode="auto">
            <a:xfrm>
              <a:off x="1662" y="2522"/>
              <a:ext cx="45" cy="45"/>
            </a:xfrm>
            <a:prstGeom prst="ellipse">
              <a:avLst/>
            </a:prstGeom>
            <a:solidFill>
              <a:schemeClr val="bg1"/>
            </a:solid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13715" name="Line 171"/>
            <p:cNvSpPr>
              <a:spLocks noChangeShapeType="1"/>
            </p:cNvSpPr>
            <p:nvPr/>
          </p:nvSpPr>
          <p:spPr bwMode="auto">
            <a:xfrm flipH="1">
              <a:off x="1923" y="2546"/>
              <a:ext cx="27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16" name="Oval 168"/>
            <p:cNvSpPr>
              <a:spLocks noChangeArrowheads="1"/>
            </p:cNvSpPr>
            <p:nvPr/>
          </p:nvSpPr>
          <p:spPr bwMode="auto">
            <a:xfrm>
              <a:off x="1880" y="2523"/>
              <a:ext cx="45" cy="45"/>
            </a:xfrm>
            <a:prstGeom prst="ellipse">
              <a:avLst/>
            </a:prstGeom>
            <a:solidFill>
              <a:schemeClr val="bg1"/>
            </a:solid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13717" name="Oval 169"/>
            <p:cNvSpPr>
              <a:spLocks noChangeArrowheads="1"/>
            </p:cNvSpPr>
            <p:nvPr/>
          </p:nvSpPr>
          <p:spPr bwMode="auto">
            <a:xfrm>
              <a:off x="1827" y="2357"/>
              <a:ext cx="45" cy="45"/>
            </a:xfrm>
            <a:prstGeom prst="ellipse">
              <a:avLst/>
            </a:prstGeom>
            <a:solidFill>
              <a:schemeClr val="bg1"/>
            </a:solid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13718" name="Line 175"/>
            <p:cNvSpPr>
              <a:spLocks noChangeShapeType="1"/>
            </p:cNvSpPr>
            <p:nvPr/>
          </p:nvSpPr>
          <p:spPr bwMode="auto">
            <a:xfrm>
              <a:off x="2705" y="2545"/>
              <a:ext cx="36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19" name="Line 176"/>
            <p:cNvSpPr>
              <a:spLocks noChangeShapeType="1"/>
            </p:cNvSpPr>
            <p:nvPr/>
          </p:nvSpPr>
          <p:spPr bwMode="auto">
            <a:xfrm>
              <a:off x="3401" y="2546"/>
              <a:ext cx="3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20" name="Rectangle 177"/>
            <p:cNvSpPr>
              <a:spLocks noChangeArrowheads="1"/>
            </p:cNvSpPr>
            <p:nvPr/>
          </p:nvSpPr>
          <p:spPr bwMode="auto">
            <a:xfrm>
              <a:off x="3099" y="2371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chemeClr val="tx2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13721" name="Rectangle 178"/>
            <p:cNvSpPr>
              <a:spLocks noChangeArrowheads="1"/>
            </p:cNvSpPr>
            <p:nvPr/>
          </p:nvSpPr>
          <p:spPr bwMode="auto">
            <a:xfrm>
              <a:off x="1678" y="2555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chemeClr val="tx2"/>
                  </a:solidFill>
                  <a:cs typeface="Times New Roman" panose="02020603050405020304" pitchFamily="18" charset="0"/>
                </a:rPr>
                <a:t>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479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26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26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2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2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2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2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2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640"/>
                            </p:stCondLst>
                            <p:childTnLst>
                              <p:par>
                                <p:cTn id="2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5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5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5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5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5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5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5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5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02" grpId="0"/>
      <p:bldP spid="11264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4413" y="1006475"/>
            <a:ext cx="7772400" cy="6937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ب ) حركت سيم پيچها نسبت به يكديگر </a:t>
            </a:r>
            <a:endParaRPr lang="en-US" altLang="en-US" smtClean="0"/>
          </a:p>
        </p:txBody>
      </p:sp>
      <p:grpSp>
        <p:nvGrpSpPr>
          <p:cNvPr id="1127505" name="Group 81"/>
          <p:cNvGrpSpPr>
            <a:grpSpLocks/>
          </p:cNvGrpSpPr>
          <p:nvPr/>
        </p:nvGrpSpPr>
        <p:grpSpPr bwMode="auto">
          <a:xfrm>
            <a:off x="3230563" y="2779713"/>
            <a:ext cx="2582862" cy="2233612"/>
            <a:chOff x="377" y="1888"/>
            <a:chExt cx="1627" cy="1407"/>
          </a:xfrm>
        </p:grpSpPr>
        <p:grpSp>
          <p:nvGrpSpPr>
            <p:cNvPr id="414757" name="Group 71"/>
            <p:cNvGrpSpPr>
              <a:grpSpLocks/>
            </p:cNvGrpSpPr>
            <p:nvPr/>
          </p:nvGrpSpPr>
          <p:grpSpPr bwMode="auto">
            <a:xfrm>
              <a:off x="377" y="1950"/>
              <a:ext cx="1627" cy="269"/>
              <a:chOff x="1226" y="3203"/>
              <a:chExt cx="2584" cy="363"/>
            </a:xfrm>
          </p:grpSpPr>
          <p:sp>
            <p:nvSpPr>
              <p:cNvPr id="414786" name="Oval 72"/>
              <p:cNvSpPr>
                <a:spLocks noChangeArrowheads="1"/>
              </p:cNvSpPr>
              <p:nvPr/>
            </p:nvSpPr>
            <p:spPr bwMode="auto">
              <a:xfrm>
                <a:off x="1226" y="3203"/>
                <a:ext cx="137" cy="363"/>
              </a:xfrm>
              <a:prstGeom prst="ellipse">
                <a:avLst/>
              </a:prstGeom>
              <a:gradFill rotWithShape="1">
                <a:gsLst>
                  <a:gs pos="0">
                    <a:srgbClr val="765E00"/>
                  </a:gs>
                  <a:gs pos="50000">
                    <a:srgbClr val="FFCC00"/>
                  </a:gs>
                  <a:gs pos="100000">
                    <a:srgbClr val="765E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14787" name="Rectangle 73"/>
              <p:cNvSpPr>
                <a:spLocks noChangeArrowheads="1"/>
              </p:cNvSpPr>
              <p:nvPr/>
            </p:nvSpPr>
            <p:spPr bwMode="auto">
              <a:xfrm>
                <a:off x="1294" y="3203"/>
                <a:ext cx="2448" cy="363"/>
              </a:xfrm>
              <a:prstGeom prst="rect">
                <a:avLst/>
              </a:prstGeom>
              <a:gradFill rotWithShape="1">
                <a:gsLst>
                  <a:gs pos="0">
                    <a:srgbClr val="765E00"/>
                  </a:gs>
                  <a:gs pos="50000">
                    <a:srgbClr val="FFCC00"/>
                  </a:gs>
                  <a:gs pos="100000">
                    <a:srgbClr val="765E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rgbClr val="FF00FF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14788" name="Oval 74"/>
              <p:cNvSpPr>
                <a:spLocks noChangeArrowheads="1"/>
              </p:cNvSpPr>
              <p:nvPr/>
            </p:nvSpPr>
            <p:spPr bwMode="auto">
              <a:xfrm>
                <a:off x="3673" y="3203"/>
                <a:ext cx="137" cy="36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65E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14758" name="Group 10"/>
            <p:cNvGrpSpPr>
              <a:grpSpLocks/>
            </p:cNvGrpSpPr>
            <p:nvPr/>
          </p:nvGrpSpPr>
          <p:grpSpPr bwMode="auto">
            <a:xfrm>
              <a:off x="655" y="1888"/>
              <a:ext cx="1055" cy="394"/>
              <a:chOff x="1139" y="1387"/>
              <a:chExt cx="1055" cy="394"/>
            </a:xfrm>
          </p:grpSpPr>
          <p:grpSp>
            <p:nvGrpSpPr>
              <p:cNvPr id="414765" name="Group 11"/>
              <p:cNvGrpSpPr>
                <a:grpSpLocks/>
              </p:cNvGrpSpPr>
              <p:nvPr/>
            </p:nvGrpSpPr>
            <p:grpSpPr bwMode="auto">
              <a:xfrm>
                <a:off x="1166" y="1387"/>
                <a:ext cx="1028" cy="394"/>
                <a:chOff x="1166" y="1387"/>
                <a:chExt cx="1028" cy="394"/>
              </a:xfrm>
            </p:grpSpPr>
            <p:sp>
              <p:nvSpPr>
                <p:cNvPr id="414767" name="Arc 12"/>
                <p:cNvSpPr>
                  <a:spLocks/>
                </p:cNvSpPr>
                <p:nvPr/>
              </p:nvSpPr>
              <p:spPr bwMode="auto">
                <a:xfrm flipV="1">
                  <a:off x="1961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68" name="Line 13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922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69" name="Arc 14"/>
                <p:cNvSpPr>
                  <a:spLocks/>
                </p:cNvSpPr>
                <p:nvPr/>
              </p:nvSpPr>
              <p:spPr bwMode="auto">
                <a:xfrm rot="10800000" flipV="1">
                  <a:off x="1857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70" name="Arc 15"/>
                <p:cNvSpPr>
                  <a:spLocks/>
                </p:cNvSpPr>
                <p:nvPr/>
              </p:nvSpPr>
              <p:spPr bwMode="auto">
                <a:xfrm flipV="1">
                  <a:off x="164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71" name="Line 16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607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72" name="Arc 17"/>
                <p:cNvSpPr>
                  <a:spLocks/>
                </p:cNvSpPr>
                <p:nvPr/>
              </p:nvSpPr>
              <p:spPr bwMode="auto">
                <a:xfrm rot="10800000" flipV="1">
                  <a:off x="1542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73" name="Arc 18"/>
                <p:cNvSpPr>
                  <a:spLocks/>
                </p:cNvSpPr>
                <p:nvPr/>
              </p:nvSpPr>
              <p:spPr bwMode="auto">
                <a:xfrm flipV="1">
                  <a:off x="1335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74" name="Line 19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296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75" name="Arc 20"/>
                <p:cNvSpPr>
                  <a:spLocks/>
                </p:cNvSpPr>
                <p:nvPr/>
              </p:nvSpPr>
              <p:spPr bwMode="auto">
                <a:xfrm rot="10800000" flipV="1">
                  <a:off x="1231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76" name="Arc 21"/>
                <p:cNvSpPr>
                  <a:spLocks/>
                </p:cNvSpPr>
                <p:nvPr/>
              </p:nvSpPr>
              <p:spPr bwMode="auto">
                <a:xfrm flipV="1">
                  <a:off x="1803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77" name="Line 22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764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78" name="Arc 23"/>
                <p:cNvSpPr>
                  <a:spLocks/>
                </p:cNvSpPr>
                <p:nvPr/>
              </p:nvSpPr>
              <p:spPr bwMode="auto">
                <a:xfrm rot="10800000" flipV="1">
                  <a:off x="1699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79" name="Arc 24"/>
                <p:cNvSpPr>
                  <a:spLocks/>
                </p:cNvSpPr>
                <p:nvPr/>
              </p:nvSpPr>
              <p:spPr bwMode="auto">
                <a:xfrm flipV="1">
                  <a:off x="1490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80" name="Line 25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451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81" name="Arc 26"/>
                <p:cNvSpPr>
                  <a:spLocks/>
                </p:cNvSpPr>
                <p:nvPr/>
              </p:nvSpPr>
              <p:spPr bwMode="auto">
                <a:xfrm rot="10800000" flipV="1">
                  <a:off x="1386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82" name="Arc 27"/>
                <p:cNvSpPr>
                  <a:spLocks/>
                </p:cNvSpPr>
                <p:nvPr/>
              </p:nvSpPr>
              <p:spPr bwMode="auto">
                <a:xfrm flipV="1">
                  <a:off x="211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83" name="Line 28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2079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84" name="Arc 29"/>
                <p:cNvSpPr>
                  <a:spLocks/>
                </p:cNvSpPr>
                <p:nvPr/>
              </p:nvSpPr>
              <p:spPr bwMode="auto">
                <a:xfrm rot="10800000" flipV="1">
                  <a:off x="2014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85" name="Arc 30"/>
                <p:cNvSpPr>
                  <a:spLocks/>
                </p:cNvSpPr>
                <p:nvPr/>
              </p:nvSpPr>
              <p:spPr bwMode="auto">
                <a:xfrm flipV="1">
                  <a:off x="116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4766" name="Line 31"/>
              <p:cNvSpPr>
                <a:spLocks noChangeShapeType="1"/>
              </p:cNvSpPr>
              <p:nvPr/>
            </p:nvSpPr>
            <p:spPr bwMode="auto">
              <a:xfrm rot="20940000" flipH="1">
                <a:off x="1139" y="1446"/>
                <a:ext cx="52" cy="27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4759" name="Line 54"/>
            <p:cNvSpPr>
              <a:spLocks noChangeShapeType="1"/>
            </p:cNvSpPr>
            <p:nvPr/>
          </p:nvSpPr>
          <p:spPr bwMode="auto">
            <a:xfrm>
              <a:off x="682" y="2229"/>
              <a:ext cx="0" cy="81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760" name="Line 56"/>
            <p:cNvSpPr>
              <a:spLocks noChangeShapeType="1"/>
            </p:cNvSpPr>
            <p:nvPr/>
          </p:nvSpPr>
          <p:spPr bwMode="auto">
            <a:xfrm>
              <a:off x="1712" y="2229"/>
              <a:ext cx="0" cy="81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761" name="Line 59"/>
            <p:cNvSpPr>
              <a:spLocks noChangeShapeType="1"/>
            </p:cNvSpPr>
            <p:nvPr/>
          </p:nvSpPr>
          <p:spPr bwMode="auto">
            <a:xfrm rot="10800000">
              <a:off x="1203" y="3046"/>
              <a:ext cx="50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762" name="Line 60"/>
            <p:cNvSpPr>
              <a:spLocks noChangeShapeType="1"/>
            </p:cNvSpPr>
            <p:nvPr/>
          </p:nvSpPr>
          <p:spPr bwMode="auto">
            <a:xfrm rot="10800000">
              <a:off x="1198" y="2822"/>
              <a:ext cx="0" cy="47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763" name="Line 61"/>
            <p:cNvSpPr>
              <a:spLocks noChangeShapeType="1"/>
            </p:cNvSpPr>
            <p:nvPr/>
          </p:nvSpPr>
          <p:spPr bwMode="auto">
            <a:xfrm rot="10800000">
              <a:off x="1142" y="2929"/>
              <a:ext cx="0" cy="25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764" name="Line 62"/>
            <p:cNvSpPr>
              <a:spLocks noChangeShapeType="1"/>
            </p:cNvSpPr>
            <p:nvPr/>
          </p:nvSpPr>
          <p:spPr bwMode="auto">
            <a:xfrm rot="10800000">
              <a:off x="684" y="3046"/>
              <a:ext cx="44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7504" name="Group 80"/>
          <p:cNvGrpSpPr>
            <a:grpSpLocks/>
          </p:cNvGrpSpPr>
          <p:nvPr/>
        </p:nvGrpSpPr>
        <p:grpSpPr bwMode="auto">
          <a:xfrm>
            <a:off x="6326188" y="2779714"/>
            <a:ext cx="2582862" cy="2098675"/>
            <a:chOff x="2624" y="2069"/>
            <a:chExt cx="1627" cy="1322"/>
          </a:xfrm>
        </p:grpSpPr>
        <p:grpSp>
          <p:nvGrpSpPr>
            <p:cNvPr id="414725" name="Group 75"/>
            <p:cNvGrpSpPr>
              <a:grpSpLocks/>
            </p:cNvGrpSpPr>
            <p:nvPr/>
          </p:nvGrpSpPr>
          <p:grpSpPr bwMode="auto">
            <a:xfrm>
              <a:off x="2624" y="2132"/>
              <a:ext cx="1627" cy="269"/>
              <a:chOff x="1226" y="3203"/>
              <a:chExt cx="2584" cy="363"/>
            </a:xfrm>
          </p:grpSpPr>
          <p:sp>
            <p:nvSpPr>
              <p:cNvPr id="414754" name="Oval 76"/>
              <p:cNvSpPr>
                <a:spLocks noChangeArrowheads="1"/>
              </p:cNvSpPr>
              <p:nvPr/>
            </p:nvSpPr>
            <p:spPr bwMode="auto">
              <a:xfrm>
                <a:off x="1226" y="3203"/>
                <a:ext cx="137" cy="363"/>
              </a:xfrm>
              <a:prstGeom prst="ellipse">
                <a:avLst/>
              </a:prstGeom>
              <a:gradFill rotWithShape="1">
                <a:gsLst>
                  <a:gs pos="0">
                    <a:srgbClr val="765E00"/>
                  </a:gs>
                  <a:gs pos="50000">
                    <a:srgbClr val="FFCC00"/>
                  </a:gs>
                  <a:gs pos="100000">
                    <a:srgbClr val="765E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14755" name="Rectangle 77"/>
              <p:cNvSpPr>
                <a:spLocks noChangeArrowheads="1"/>
              </p:cNvSpPr>
              <p:nvPr/>
            </p:nvSpPr>
            <p:spPr bwMode="auto">
              <a:xfrm>
                <a:off x="1294" y="3203"/>
                <a:ext cx="2448" cy="363"/>
              </a:xfrm>
              <a:prstGeom prst="rect">
                <a:avLst/>
              </a:prstGeom>
              <a:gradFill rotWithShape="1">
                <a:gsLst>
                  <a:gs pos="0">
                    <a:srgbClr val="765E00"/>
                  </a:gs>
                  <a:gs pos="50000">
                    <a:srgbClr val="FFCC00"/>
                  </a:gs>
                  <a:gs pos="100000">
                    <a:srgbClr val="765E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rgbClr val="FF00FF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14756" name="Oval 78"/>
              <p:cNvSpPr>
                <a:spLocks noChangeArrowheads="1"/>
              </p:cNvSpPr>
              <p:nvPr/>
            </p:nvSpPr>
            <p:spPr bwMode="auto">
              <a:xfrm>
                <a:off x="3673" y="3203"/>
                <a:ext cx="137" cy="36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65E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14726" name="Group 32"/>
            <p:cNvGrpSpPr>
              <a:grpSpLocks/>
            </p:cNvGrpSpPr>
            <p:nvPr/>
          </p:nvGrpSpPr>
          <p:grpSpPr bwMode="auto">
            <a:xfrm>
              <a:off x="2900" y="2069"/>
              <a:ext cx="1055" cy="394"/>
              <a:chOff x="1139" y="1387"/>
              <a:chExt cx="1055" cy="394"/>
            </a:xfrm>
          </p:grpSpPr>
          <p:grpSp>
            <p:nvGrpSpPr>
              <p:cNvPr id="414733" name="Group 33"/>
              <p:cNvGrpSpPr>
                <a:grpSpLocks/>
              </p:cNvGrpSpPr>
              <p:nvPr/>
            </p:nvGrpSpPr>
            <p:grpSpPr bwMode="auto">
              <a:xfrm>
                <a:off x="1166" y="1387"/>
                <a:ext cx="1028" cy="394"/>
                <a:chOff x="1166" y="1387"/>
                <a:chExt cx="1028" cy="394"/>
              </a:xfrm>
            </p:grpSpPr>
            <p:sp>
              <p:nvSpPr>
                <p:cNvPr id="414735" name="Arc 34"/>
                <p:cNvSpPr>
                  <a:spLocks/>
                </p:cNvSpPr>
                <p:nvPr/>
              </p:nvSpPr>
              <p:spPr bwMode="auto">
                <a:xfrm flipV="1">
                  <a:off x="1961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36" name="Line 35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922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37" name="Arc 36"/>
                <p:cNvSpPr>
                  <a:spLocks/>
                </p:cNvSpPr>
                <p:nvPr/>
              </p:nvSpPr>
              <p:spPr bwMode="auto">
                <a:xfrm rot="10800000" flipV="1">
                  <a:off x="1857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38" name="Arc 37"/>
                <p:cNvSpPr>
                  <a:spLocks/>
                </p:cNvSpPr>
                <p:nvPr/>
              </p:nvSpPr>
              <p:spPr bwMode="auto">
                <a:xfrm flipV="1">
                  <a:off x="164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39" name="Line 38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607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40" name="Arc 39"/>
                <p:cNvSpPr>
                  <a:spLocks/>
                </p:cNvSpPr>
                <p:nvPr/>
              </p:nvSpPr>
              <p:spPr bwMode="auto">
                <a:xfrm rot="10800000" flipV="1">
                  <a:off x="1542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41" name="Arc 40"/>
                <p:cNvSpPr>
                  <a:spLocks/>
                </p:cNvSpPr>
                <p:nvPr/>
              </p:nvSpPr>
              <p:spPr bwMode="auto">
                <a:xfrm flipV="1">
                  <a:off x="1335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42" name="Line 41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296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43" name="Arc 42"/>
                <p:cNvSpPr>
                  <a:spLocks/>
                </p:cNvSpPr>
                <p:nvPr/>
              </p:nvSpPr>
              <p:spPr bwMode="auto">
                <a:xfrm rot="10800000" flipV="1">
                  <a:off x="1231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44" name="Arc 43"/>
                <p:cNvSpPr>
                  <a:spLocks/>
                </p:cNvSpPr>
                <p:nvPr/>
              </p:nvSpPr>
              <p:spPr bwMode="auto">
                <a:xfrm flipV="1">
                  <a:off x="1803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45" name="Line 44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764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46" name="Arc 45"/>
                <p:cNvSpPr>
                  <a:spLocks/>
                </p:cNvSpPr>
                <p:nvPr/>
              </p:nvSpPr>
              <p:spPr bwMode="auto">
                <a:xfrm rot="10800000" flipV="1">
                  <a:off x="1699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47" name="Arc 46"/>
                <p:cNvSpPr>
                  <a:spLocks/>
                </p:cNvSpPr>
                <p:nvPr/>
              </p:nvSpPr>
              <p:spPr bwMode="auto">
                <a:xfrm flipV="1">
                  <a:off x="1490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48" name="Line 47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451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49" name="Arc 48"/>
                <p:cNvSpPr>
                  <a:spLocks/>
                </p:cNvSpPr>
                <p:nvPr/>
              </p:nvSpPr>
              <p:spPr bwMode="auto">
                <a:xfrm rot="10800000" flipV="1">
                  <a:off x="1386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50" name="Arc 49"/>
                <p:cNvSpPr>
                  <a:spLocks/>
                </p:cNvSpPr>
                <p:nvPr/>
              </p:nvSpPr>
              <p:spPr bwMode="auto">
                <a:xfrm flipV="1">
                  <a:off x="211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51" name="Line 50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2079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52" name="Arc 51"/>
                <p:cNvSpPr>
                  <a:spLocks/>
                </p:cNvSpPr>
                <p:nvPr/>
              </p:nvSpPr>
              <p:spPr bwMode="auto">
                <a:xfrm rot="10800000" flipV="1">
                  <a:off x="2014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753" name="Arc 52"/>
                <p:cNvSpPr>
                  <a:spLocks/>
                </p:cNvSpPr>
                <p:nvPr/>
              </p:nvSpPr>
              <p:spPr bwMode="auto">
                <a:xfrm flipV="1">
                  <a:off x="116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4734" name="Line 53"/>
              <p:cNvSpPr>
                <a:spLocks noChangeShapeType="1"/>
              </p:cNvSpPr>
              <p:nvPr/>
            </p:nvSpPr>
            <p:spPr bwMode="auto">
              <a:xfrm rot="20940000" flipH="1">
                <a:off x="1139" y="1446"/>
                <a:ext cx="52" cy="27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4727" name="Oval 55"/>
            <p:cNvSpPr>
              <a:spLocks noChangeArrowheads="1"/>
            </p:cNvSpPr>
            <p:nvPr/>
          </p:nvSpPr>
          <p:spPr bwMode="auto">
            <a:xfrm>
              <a:off x="3304" y="3074"/>
              <a:ext cx="317" cy="317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14728" name="Line 57"/>
            <p:cNvSpPr>
              <a:spLocks noChangeShapeType="1"/>
            </p:cNvSpPr>
            <p:nvPr/>
          </p:nvSpPr>
          <p:spPr bwMode="auto">
            <a:xfrm>
              <a:off x="3963" y="2410"/>
              <a:ext cx="0" cy="81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729" name="Line 58"/>
            <p:cNvSpPr>
              <a:spLocks noChangeShapeType="1"/>
            </p:cNvSpPr>
            <p:nvPr/>
          </p:nvSpPr>
          <p:spPr bwMode="auto">
            <a:xfrm>
              <a:off x="2926" y="2409"/>
              <a:ext cx="0" cy="81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730" name="Line 67"/>
            <p:cNvSpPr>
              <a:spLocks noChangeShapeType="1"/>
            </p:cNvSpPr>
            <p:nvPr/>
          </p:nvSpPr>
          <p:spPr bwMode="auto">
            <a:xfrm>
              <a:off x="2926" y="3227"/>
              <a:ext cx="36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731" name="Line 68"/>
            <p:cNvSpPr>
              <a:spLocks noChangeShapeType="1"/>
            </p:cNvSpPr>
            <p:nvPr/>
          </p:nvSpPr>
          <p:spPr bwMode="auto">
            <a:xfrm>
              <a:off x="3622" y="3228"/>
              <a:ext cx="3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732" name="Rectangle 69"/>
            <p:cNvSpPr>
              <a:spLocks noChangeArrowheads="1"/>
            </p:cNvSpPr>
            <p:nvPr/>
          </p:nvSpPr>
          <p:spPr bwMode="auto">
            <a:xfrm>
              <a:off x="3320" y="3053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chemeClr val="tx2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7408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7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7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75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27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7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7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75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27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2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5850" y="1079501"/>
            <a:ext cx="7772400" cy="7651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ج ) حركت سيم پيچ يا آهنربا نسبت به يكديگر</a:t>
            </a:r>
            <a:endParaRPr lang="en-US" altLang="en-US" smtClean="0"/>
          </a:p>
        </p:txBody>
      </p:sp>
      <p:grpSp>
        <p:nvGrpSpPr>
          <p:cNvPr id="1128452" name="Group 4"/>
          <p:cNvGrpSpPr>
            <a:grpSpLocks/>
          </p:cNvGrpSpPr>
          <p:nvPr/>
        </p:nvGrpSpPr>
        <p:grpSpPr bwMode="auto">
          <a:xfrm>
            <a:off x="5448301" y="3068639"/>
            <a:ext cx="2582863" cy="2098675"/>
            <a:chOff x="2624" y="2069"/>
            <a:chExt cx="1627" cy="1322"/>
          </a:xfrm>
        </p:grpSpPr>
        <p:grpSp>
          <p:nvGrpSpPr>
            <p:cNvPr id="415753" name="Group 5"/>
            <p:cNvGrpSpPr>
              <a:grpSpLocks/>
            </p:cNvGrpSpPr>
            <p:nvPr/>
          </p:nvGrpSpPr>
          <p:grpSpPr bwMode="auto">
            <a:xfrm>
              <a:off x="2624" y="2132"/>
              <a:ext cx="1627" cy="269"/>
              <a:chOff x="1226" y="3203"/>
              <a:chExt cx="2584" cy="363"/>
            </a:xfrm>
          </p:grpSpPr>
          <p:sp>
            <p:nvSpPr>
              <p:cNvPr id="415782" name="Oval 6"/>
              <p:cNvSpPr>
                <a:spLocks noChangeArrowheads="1"/>
              </p:cNvSpPr>
              <p:nvPr/>
            </p:nvSpPr>
            <p:spPr bwMode="auto">
              <a:xfrm>
                <a:off x="1226" y="3203"/>
                <a:ext cx="137" cy="363"/>
              </a:xfrm>
              <a:prstGeom prst="ellipse">
                <a:avLst/>
              </a:prstGeom>
              <a:gradFill rotWithShape="1">
                <a:gsLst>
                  <a:gs pos="0">
                    <a:srgbClr val="765E00"/>
                  </a:gs>
                  <a:gs pos="50000">
                    <a:srgbClr val="FFCC00"/>
                  </a:gs>
                  <a:gs pos="100000">
                    <a:srgbClr val="765E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15783" name="Rectangle 7"/>
              <p:cNvSpPr>
                <a:spLocks noChangeArrowheads="1"/>
              </p:cNvSpPr>
              <p:nvPr/>
            </p:nvSpPr>
            <p:spPr bwMode="auto">
              <a:xfrm>
                <a:off x="1294" y="3203"/>
                <a:ext cx="2448" cy="363"/>
              </a:xfrm>
              <a:prstGeom prst="rect">
                <a:avLst/>
              </a:prstGeom>
              <a:gradFill rotWithShape="1">
                <a:gsLst>
                  <a:gs pos="0">
                    <a:srgbClr val="765E00"/>
                  </a:gs>
                  <a:gs pos="50000">
                    <a:srgbClr val="FFCC00"/>
                  </a:gs>
                  <a:gs pos="100000">
                    <a:srgbClr val="765E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rgbClr val="FF00FF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15784" name="Oval 8"/>
              <p:cNvSpPr>
                <a:spLocks noChangeArrowheads="1"/>
              </p:cNvSpPr>
              <p:nvPr/>
            </p:nvSpPr>
            <p:spPr bwMode="auto">
              <a:xfrm>
                <a:off x="3673" y="3203"/>
                <a:ext cx="137" cy="36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65E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15754" name="Group 9"/>
            <p:cNvGrpSpPr>
              <a:grpSpLocks/>
            </p:cNvGrpSpPr>
            <p:nvPr/>
          </p:nvGrpSpPr>
          <p:grpSpPr bwMode="auto">
            <a:xfrm>
              <a:off x="2900" y="2069"/>
              <a:ext cx="1055" cy="394"/>
              <a:chOff x="1139" y="1387"/>
              <a:chExt cx="1055" cy="394"/>
            </a:xfrm>
          </p:grpSpPr>
          <p:grpSp>
            <p:nvGrpSpPr>
              <p:cNvPr id="415761" name="Group 10"/>
              <p:cNvGrpSpPr>
                <a:grpSpLocks/>
              </p:cNvGrpSpPr>
              <p:nvPr/>
            </p:nvGrpSpPr>
            <p:grpSpPr bwMode="auto">
              <a:xfrm>
                <a:off x="1166" y="1387"/>
                <a:ext cx="1028" cy="394"/>
                <a:chOff x="1166" y="1387"/>
                <a:chExt cx="1028" cy="394"/>
              </a:xfrm>
            </p:grpSpPr>
            <p:sp>
              <p:nvSpPr>
                <p:cNvPr id="415763" name="Arc 11"/>
                <p:cNvSpPr>
                  <a:spLocks/>
                </p:cNvSpPr>
                <p:nvPr/>
              </p:nvSpPr>
              <p:spPr bwMode="auto">
                <a:xfrm flipV="1">
                  <a:off x="1961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64" name="Line 12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922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65" name="Arc 13"/>
                <p:cNvSpPr>
                  <a:spLocks/>
                </p:cNvSpPr>
                <p:nvPr/>
              </p:nvSpPr>
              <p:spPr bwMode="auto">
                <a:xfrm rot="10800000" flipV="1">
                  <a:off x="1857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66" name="Arc 14"/>
                <p:cNvSpPr>
                  <a:spLocks/>
                </p:cNvSpPr>
                <p:nvPr/>
              </p:nvSpPr>
              <p:spPr bwMode="auto">
                <a:xfrm flipV="1">
                  <a:off x="164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67" name="Line 15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607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68" name="Arc 16"/>
                <p:cNvSpPr>
                  <a:spLocks/>
                </p:cNvSpPr>
                <p:nvPr/>
              </p:nvSpPr>
              <p:spPr bwMode="auto">
                <a:xfrm rot="10800000" flipV="1">
                  <a:off x="1542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69" name="Arc 17"/>
                <p:cNvSpPr>
                  <a:spLocks/>
                </p:cNvSpPr>
                <p:nvPr/>
              </p:nvSpPr>
              <p:spPr bwMode="auto">
                <a:xfrm flipV="1">
                  <a:off x="1335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70" name="Line 18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296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71" name="Arc 19"/>
                <p:cNvSpPr>
                  <a:spLocks/>
                </p:cNvSpPr>
                <p:nvPr/>
              </p:nvSpPr>
              <p:spPr bwMode="auto">
                <a:xfrm rot="10800000" flipV="1">
                  <a:off x="1231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72" name="Arc 20"/>
                <p:cNvSpPr>
                  <a:spLocks/>
                </p:cNvSpPr>
                <p:nvPr/>
              </p:nvSpPr>
              <p:spPr bwMode="auto">
                <a:xfrm flipV="1">
                  <a:off x="1803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73" name="Line 21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764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74" name="Arc 22"/>
                <p:cNvSpPr>
                  <a:spLocks/>
                </p:cNvSpPr>
                <p:nvPr/>
              </p:nvSpPr>
              <p:spPr bwMode="auto">
                <a:xfrm rot="10800000" flipV="1">
                  <a:off x="1699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75" name="Arc 23"/>
                <p:cNvSpPr>
                  <a:spLocks/>
                </p:cNvSpPr>
                <p:nvPr/>
              </p:nvSpPr>
              <p:spPr bwMode="auto">
                <a:xfrm flipV="1">
                  <a:off x="1490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76" name="Line 24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451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77" name="Arc 25"/>
                <p:cNvSpPr>
                  <a:spLocks/>
                </p:cNvSpPr>
                <p:nvPr/>
              </p:nvSpPr>
              <p:spPr bwMode="auto">
                <a:xfrm rot="10800000" flipV="1">
                  <a:off x="1386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78" name="Arc 26"/>
                <p:cNvSpPr>
                  <a:spLocks/>
                </p:cNvSpPr>
                <p:nvPr/>
              </p:nvSpPr>
              <p:spPr bwMode="auto">
                <a:xfrm flipV="1">
                  <a:off x="211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79" name="Line 27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2079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80" name="Arc 28"/>
                <p:cNvSpPr>
                  <a:spLocks/>
                </p:cNvSpPr>
                <p:nvPr/>
              </p:nvSpPr>
              <p:spPr bwMode="auto">
                <a:xfrm rot="10800000" flipV="1">
                  <a:off x="2014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81" name="Arc 29"/>
                <p:cNvSpPr>
                  <a:spLocks/>
                </p:cNvSpPr>
                <p:nvPr/>
              </p:nvSpPr>
              <p:spPr bwMode="auto">
                <a:xfrm flipV="1">
                  <a:off x="116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5762" name="Line 30"/>
              <p:cNvSpPr>
                <a:spLocks noChangeShapeType="1"/>
              </p:cNvSpPr>
              <p:nvPr/>
            </p:nvSpPr>
            <p:spPr bwMode="auto">
              <a:xfrm rot="20940000" flipH="1">
                <a:off x="1139" y="1446"/>
                <a:ext cx="52" cy="27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5755" name="Oval 31"/>
            <p:cNvSpPr>
              <a:spLocks noChangeArrowheads="1"/>
            </p:cNvSpPr>
            <p:nvPr/>
          </p:nvSpPr>
          <p:spPr bwMode="auto">
            <a:xfrm>
              <a:off x="3304" y="3074"/>
              <a:ext cx="317" cy="317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15756" name="Line 32"/>
            <p:cNvSpPr>
              <a:spLocks noChangeShapeType="1"/>
            </p:cNvSpPr>
            <p:nvPr/>
          </p:nvSpPr>
          <p:spPr bwMode="auto">
            <a:xfrm>
              <a:off x="3963" y="2410"/>
              <a:ext cx="0" cy="81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57" name="Line 33"/>
            <p:cNvSpPr>
              <a:spLocks noChangeShapeType="1"/>
            </p:cNvSpPr>
            <p:nvPr/>
          </p:nvSpPr>
          <p:spPr bwMode="auto">
            <a:xfrm>
              <a:off x="2926" y="2409"/>
              <a:ext cx="0" cy="81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58" name="Line 34"/>
            <p:cNvSpPr>
              <a:spLocks noChangeShapeType="1"/>
            </p:cNvSpPr>
            <p:nvPr/>
          </p:nvSpPr>
          <p:spPr bwMode="auto">
            <a:xfrm>
              <a:off x="2926" y="3227"/>
              <a:ext cx="36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59" name="Line 35"/>
            <p:cNvSpPr>
              <a:spLocks noChangeShapeType="1"/>
            </p:cNvSpPr>
            <p:nvPr/>
          </p:nvSpPr>
          <p:spPr bwMode="auto">
            <a:xfrm>
              <a:off x="3622" y="3228"/>
              <a:ext cx="3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60" name="Rectangle 36"/>
            <p:cNvSpPr>
              <a:spLocks noChangeArrowheads="1"/>
            </p:cNvSpPr>
            <p:nvPr/>
          </p:nvSpPr>
          <p:spPr bwMode="auto">
            <a:xfrm>
              <a:off x="3320" y="3053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chemeClr val="tx2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</p:grpSp>
      <p:grpSp>
        <p:nvGrpSpPr>
          <p:cNvPr id="1128489" name="Group 41"/>
          <p:cNvGrpSpPr>
            <a:grpSpLocks/>
          </p:cNvGrpSpPr>
          <p:nvPr/>
        </p:nvGrpSpPr>
        <p:grpSpPr bwMode="auto">
          <a:xfrm>
            <a:off x="3432175" y="3179764"/>
            <a:ext cx="1512888" cy="396875"/>
            <a:chOff x="612" y="2075"/>
            <a:chExt cx="953" cy="250"/>
          </a:xfrm>
        </p:grpSpPr>
        <p:sp>
          <p:nvSpPr>
            <p:cNvPr id="415749" name="Rectangle 37"/>
            <p:cNvSpPr>
              <a:spLocks noChangeArrowheads="1"/>
            </p:cNvSpPr>
            <p:nvPr/>
          </p:nvSpPr>
          <p:spPr bwMode="auto">
            <a:xfrm>
              <a:off x="612" y="2115"/>
              <a:ext cx="476" cy="18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15750" name="Rectangle 38"/>
            <p:cNvSpPr>
              <a:spLocks noChangeArrowheads="1"/>
            </p:cNvSpPr>
            <p:nvPr/>
          </p:nvSpPr>
          <p:spPr bwMode="auto">
            <a:xfrm>
              <a:off x="1089" y="2115"/>
              <a:ext cx="476" cy="18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15751" name="Rectangle 39"/>
            <p:cNvSpPr>
              <a:spLocks noChangeArrowheads="1"/>
            </p:cNvSpPr>
            <p:nvPr/>
          </p:nvSpPr>
          <p:spPr bwMode="auto">
            <a:xfrm>
              <a:off x="735" y="2075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415752" name="Rectangle 40"/>
            <p:cNvSpPr>
              <a:spLocks noChangeArrowheads="1"/>
            </p:cNvSpPr>
            <p:nvPr/>
          </p:nvSpPr>
          <p:spPr bwMode="auto">
            <a:xfrm>
              <a:off x="1223" y="2075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8706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32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8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8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84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2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320"/>
                            </p:stCondLst>
                            <p:childTnLst>
                              <p:par>
                                <p:cTn id="18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84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848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8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4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8375" y="836614"/>
            <a:ext cx="7773988" cy="6937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د ) چرخاندن حلقۀ سيم ( قاب ) در ميدان مغناطيسي</a:t>
            </a:r>
            <a:endParaRPr lang="en-US" altLang="en-US" smtClean="0"/>
          </a:p>
        </p:txBody>
      </p:sp>
      <p:grpSp>
        <p:nvGrpSpPr>
          <p:cNvPr id="1129500" name="Group 28"/>
          <p:cNvGrpSpPr>
            <a:grpSpLocks/>
          </p:cNvGrpSpPr>
          <p:nvPr/>
        </p:nvGrpSpPr>
        <p:grpSpPr bwMode="auto">
          <a:xfrm>
            <a:off x="4052888" y="2492375"/>
            <a:ext cx="4044950" cy="3024188"/>
            <a:chOff x="930" y="1752"/>
            <a:chExt cx="2548" cy="1905"/>
          </a:xfrm>
        </p:grpSpPr>
        <p:sp>
          <p:nvSpPr>
            <p:cNvPr id="416772" name="Rectangle 4"/>
            <p:cNvSpPr>
              <a:spLocks noChangeArrowheads="1"/>
            </p:cNvSpPr>
            <p:nvPr/>
          </p:nvSpPr>
          <p:spPr bwMode="auto">
            <a:xfrm>
              <a:off x="1383" y="1752"/>
              <a:ext cx="499" cy="499"/>
            </a:xfrm>
            <a:prstGeom prst="rect">
              <a:avLst/>
            </a:prstGeom>
            <a:solidFill>
              <a:srgbClr val="FF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16773" name="Rectangle 5"/>
            <p:cNvSpPr>
              <a:spLocks noChangeArrowheads="1"/>
            </p:cNvSpPr>
            <p:nvPr/>
          </p:nvSpPr>
          <p:spPr bwMode="auto">
            <a:xfrm>
              <a:off x="1383" y="3158"/>
              <a:ext cx="499" cy="499"/>
            </a:xfrm>
            <a:prstGeom prst="rect">
              <a:avLst/>
            </a:prstGeom>
            <a:solidFill>
              <a:srgbClr val="216B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chemeClr val="tx2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16774" name="Line 6"/>
            <p:cNvSpPr>
              <a:spLocks noChangeShapeType="1"/>
            </p:cNvSpPr>
            <p:nvPr/>
          </p:nvSpPr>
          <p:spPr bwMode="auto">
            <a:xfrm>
              <a:off x="1210" y="2424"/>
              <a:ext cx="1179" cy="0"/>
            </a:xfrm>
            <a:prstGeom prst="line">
              <a:avLst/>
            </a:prstGeom>
            <a:noFill/>
            <a:ln w="28575" cap="sq">
              <a:solidFill>
                <a:srgbClr val="DEB400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775" name="Line 7"/>
            <p:cNvSpPr>
              <a:spLocks noChangeShapeType="1"/>
            </p:cNvSpPr>
            <p:nvPr/>
          </p:nvSpPr>
          <p:spPr bwMode="auto">
            <a:xfrm>
              <a:off x="930" y="2886"/>
              <a:ext cx="1179" cy="0"/>
            </a:xfrm>
            <a:prstGeom prst="line">
              <a:avLst/>
            </a:prstGeom>
            <a:noFill/>
            <a:ln w="28575" cap="sq">
              <a:solidFill>
                <a:srgbClr val="DEB400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776" name="Line 8"/>
            <p:cNvSpPr>
              <a:spLocks noChangeShapeType="1"/>
            </p:cNvSpPr>
            <p:nvPr/>
          </p:nvSpPr>
          <p:spPr bwMode="auto">
            <a:xfrm flipH="1">
              <a:off x="932" y="2428"/>
              <a:ext cx="272" cy="454"/>
            </a:xfrm>
            <a:prstGeom prst="line">
              <a:avLst/>
            </a:prstGeom>
            <a:noFill/>
            <a:ln w="28575" cap="sq">
              <a:solidFill>
                <a:srgbClr val="DEB400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777" name="Line 10"/>
            <p:cNvSpPr>
              <a:spLocks noChangeShapeType="1"/>
            </p:cNvSpPr>
            <p:nvPr/>
          </p:nvSpPr>
          <p:spPr bwMode="auto">
            <a:xfrm flipH="1">
              <a:off x="2307" y="2430"/>
              <a:ext cx="81" cy="136"/>
            </a:xfrm>
            <a:prstGeom prst="line">
              <a:avLst/>
            </a:prstGeom>
            <a:noFill/>
            <a:ln w="28575" cap="sq">
              <a:solidFill>
                <a:srgbClr val="DEB400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778" name="Line 11"/>
            <p:cNvSpPr>
              <a:spLocks noChangeShapeType="1"/>
            </p:cNvSpPr>
            <p:nvPr/>
          </p:nvSpPr>
          <p:spPr bwMode="auto">
            <a:xfrm flipH="1">
              <a:off x="2115" y="2746"/>
              <a:ext cx="81" cy="136"/>
            </a:xfrm>
            <a:prstGeom prst="line">
              <a:avLst/>
            </a:prstGeom>
            <a:noFill/>
            <a:ln w="28575" cap="sq">
              <a:solidFill>
                <a:srgbClr val="DEB400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779" name="Line 12"/>
            <p:cNvSpPr>
              <a:spLocks noChangeShapeType="1"/>
            </p:cNvSpPr>
            <p:nvPr/>
          </p:nvSpPr>
          <p:spPr bwMode="auto">
            <a:xfrm>
              <a:off x="2304" y="2572"/>
              <a:ext cx="317" cy="0"/>
            </a:xfrm>
            <a:prstGeom prst="line">
              <a:avLst/>
            </a:prstGeom>
            <a:noFill/>
            <a:ln w="28575" cap="sq">
              <a:solidFill>
                <a:srgbClr val="DEB400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780" name="Line 13"/>
            <p:cNvSpPr>
              <a:spLocks noChangeShapeType="1"/>
            </p:cNvSpPr>
            <p:nvPr/>
          </p:nvSpPr>
          <p:spPr bwMode="auto">
            <a:xfrm>
              <a:off x="2200" y="2746"/>
              <a:ext cx="272" cy="0"/>
            </a:xfrm>
            <a:prstGeom prst="line">
              <a:avLst/>
            </a:prstGeom>
            <a:noFill/>
            <a:ln w="28575" cap="sq">
              <a:solidFill>
                <a:srgbClr val="DEB400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781" name="Oval 14"/>
            <p:cNvSpPr>
              <a:spLocks noChangeArrowheads="1"/>
            </p:cNvSpPr>
            <p:nvPr/>
          </p:nvSpPr>
          <p:spPr bwMode="auto">
            <a:xfrm>
              <a:off x="2460" y="2706"/>
              <a:ext cx="46" cy="91"/>
            </a:xfrm>
            <a:prstGeom prst="ellipse">
              <a:avLst/>
            </a:prstGeom>
            <a:solidFill>
              <a:schemeClr val="bg1"/>
            </a:solidFill>
            <a:ln w="38100" cap="sq">
              <a:solidFill>
                <a:schemeClr val="folHlink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16782" name="Oval 15"/>
            <p:cNvSpPr>
              <a:spLocks noChangeArrowheads="1"/>
            </p:cNvSpPr>
            <p:nvPr/>
          </p:nvSpPr>
          <p:spPr bwMode="auto">
            <a:xfrm>
              <a:off x="2611" y="2532"/>
              <a:ext cx="46" cy="91"/>
            </a:xfrm>
            <a:prstGeom prst="ellipse">
              <a:avLst/>
            </a:prstGeom>
            <a:solidFill>
              <a:schemeClr val="bg1"/>
            </a:solidFill>
            <a:ln w="38100" cap="sq">
              <a:solidFill>
                <a:schemeClr val="folHlink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16783" name="Arc 23"/>
            <p:cNvSpPr>
              <a:spLocks/>
            </p:cNvSpPr>
            <p:nvPr/>
          </p:nvSpPr>
          <p:spPr bwMode="auto">
            <a:xfrm flipV="1">
              <a:off x="2359" y="2477"/>
              <a:ext cx="85" cy="362"/>
            </a:xfrm>
            <a:custGeom>
              <a:avLst/>
              <a:gdLst>
                <a:gd name="T0" fmla="*/ 0 w 36565"/>
                <a:gd name="T1" fmla="*/ 0 h 43200"/>
                <a:gd name="T2" fmla="*/ 0 w 36565"/>
                <a:gd name="T3" fmla="*/ 0 h 43200"/>
                <a:gd name="T4" fmla="*/ 0 w 36565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565" h="43200" fill="none" extrusionOk="0">
                  <a:moveTo>
                    <a:pt x="36564" y="37175"/>
                  </a:moveTo>
                  <a:cubicBezTo>
                    <a:pt x="32541" y="41041"/>
                    <a:pt x="27179" y="43199"/>
                    <a:pt x="21600" y="43199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4699" y="0"/>
                    <a:pt x="27763" y="667"/>
                    <a:pt x="30581" y="1956"/>
                  </a:cubicBezTo>
                </a:path>
                <a:path w="36565" h="43200" stroke="0" extrusionOk="0">
                  <a:moveTo>
                    <a:pt x="36564" y="37175"/>
                  </a:moveTo>
                  <a:cubicBezTo>
                    <a:pt x="32541" y="41041"/>
                    <a:pt x="27179" y="43199"/>
                    <a:pt x="21600" y="43199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4699" y="0"/>
                    <a:pt x="27763" y="667"/>
                    <a:pt x="30581" y="1956"/>
                  </a:cubicBezTo>
                  <a:lnTo>
                    <a:pt x="21600" y="21600"/>
                  </a:lnTo>
                  <a:lnTo>
                    <a:pt x="36564" y="37175"/>
                  </a:lnTo>
                  <a:close/>
                </a:path>
              </a:pathLst>
            </a:custGeom>
            <a:noFill/>
            <a:ln w="28575" cap="sq">
              <a:solidFill>
                <a:schemeClr val="accent1"/>
              </a:solidFill>
              <a:round/>
              <a:headEnd type="triangl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784" name="Rectangle 24"/>
            <p:cNvSpPr>
              <a:spLocks noChangeArrowheads="1"/>
            </p:cNvSpPr>
            <p:nvPr/>
          </p:nvSpPr>
          <p:spPr bwMode="auto">
            <a:xfrm>
              <a:off x="1519" y="3262"/>
              <a:ext cx="2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S</a:t>
              </a:r>
            </a:p>
          </p:txBody>
        </p:sp>
        <p:grpSp>
          <p:nvGrpSpPr>
            <p:cNvPr id="416785" name="Group 27"/>
            <p:cNvGrpSpPr>
              <a:grpSpLocks/>
            </p:cNvGrpSpPr>
            <p:nvPr/>
          </p:nvGrpSpPr>
          <p:grpSpPr bwMode="auto">
            <a:xfrm>
              <a:off x="2485" y="2299"/>
              <a:ext cx="993" cy="743"/>
              <a:chOff x="2477" y="2339"/>
              <a:chExt cx="993" cy="743"/>
            </a:xfrm>
          </p:grpSpPr>
          <p:sp>
            <p:nvSpPr>
              <p:cNvPr id="416787" name="Oval 16"/>
              <p:cNvSpPr>
                <a:spLocks noChangeArrowheads="1"/>
              </p:cNvSpPr>
              <p:nvPr/>
            </p:nvSpPr>
            <p:spPr bwMode="auto">
              <a:xfrm>
                <a:off x="3198" y="2576"/>
                <a:ext cx="272" cy="272"/>
              </a:xfrm>
              <a:prstGeom prst="ellipse">
                <a:avLst/>
              </a:prstGeom>
              <a:noFill/>
              <a:ln w="28575" cap="sq">
                <a:solidFill>
                  <a:schemeClr val="tx2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16788" name="Line 17"/>
              <p:cNvSpPr>
                <a:spLocks noChangeShapeType="1"/>
              </p:cNvSpPr>
              <p:nvPr/>
            </p:nvSpPr>
            <p:spPr bwMode="auto">
              <a:xfrm>
                <a:off x="3339" y="2852"/>
                <a:ext cx="1" cy="22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789" name="Line 18"/>
              <p:cNvSpPr>
                <a:spLocks noChangeShapeType="1"/>
              </p:cNvSpPr>
              <p:nvPr/>
            </p:nvSpPr>
            <p:spPr bwMode="auto">
              <a:xfrm>
                <a:off x="3336" y="2341"/>
                <a:ext cx="1" cy="22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790" name="Line 19"/>
              <p:cNvSpPr>
                <a:spLocks noChangeShapeType="1"/>
              </p:cNvSpPr>
              <p:nvPr/>
            </p:nvSpPr>
            <p:spPr bwMode="auto">
              <a:xfrm flipH="1">
                <a:off x="2633" y="2339"/>
                <a:ext cx="703" cy="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791" name="Line 20"/>
              <p:cNvSpPr>
                <a:spLocks noChangeShapeType="1"/>
              </p:cNvSpPr>
              <p:nvPr/>
            </p:nvSpPr>
            <p:spPr bwMode="auto">
              <a:xfrm>
                <a:off x="2629" y="2339"/>
                <a:ext cx="1" cy="22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792" name="Line 21"/>
              <p:cNvSpPr>
                <a:spLocks noChangeShapeType="1"/>
              </p:cNvSpPr>
              <p:nvPr/>
            </p:nvSpPr>
            <p:spPr bwMode="auto">
              <a:xfrm flipH="1">
                <a:off x="2477" y="3081"/>
                <a:ext cx="862" cy="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793" name="Line 22"/>
              <p:cNvSpPr>
                <a:spLocks noChangeShapeType="1"/>
              </p:cNvSpPr>
              <p:nvPr/>
            </p:nvSpPr>
            <p:spPr bwMode="auto">
              <a:xfrm flipV="1">
                <a:off x="2477" y="2842"/>
                <a:ext cx="1" cy="22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794" name="Rectangle 25"/>
              <p:cNvSpPr>
                <a:spLocks noChangeArrowheads="1"/>
              </p:cNvSpPr>
              <p:nvPr/>
            </p:nvSpPr>
            <p:spPr bwMode="auto">
              <a:xfrm>
                <a:off x="3214" y="2552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A</a:t>
                </a:r>
              </a:p>
            </p:txBody>
          </p:sp>
        </p:grpSp>
        <p:sp>
          <p:nvSpPr>
            <p:cNvPr id="416786" name="Rectangle 26"/>
            <p:cNvSpPr>
              <a:spLocks noChangeArrowheads="1"/>
            </p:cNvSpPr>
            <p:nvPr/>
          </p:nvSpPr>
          <p:spPr bwMode="auto">
            <a:xfrm>
              <a:off x="1495" y="1818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2147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48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9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9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95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2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4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863600"/>
            <a:ext cx="7773988" cy="6937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ه ) تغيير سطح حلقۀ انعطاف پذير در ميدان مغناطيسي </a:t>
            </a:r>
            <a:endParaRPr lang="en-US" altLang="en-US" smtClean="0"/>
          </a:p>
        </p:txBody>
      </p:sp>
      <p:grpSp>
        <p:nvGrpSpPr>
          <p:cNvPr id="1130687" name="Group 191"/>
          <p:cNvGrpSpPr>
            <a:grpSpLocks/>
          </p:cNvGrpSpPr>
          <p:nvPr/>
        </p:nvGrpSpPr>
        <p:grpSpPr bwMode="auto">
          <a:xfrm>
            <a:off x="4468814" y="1989138"/>
            <a:ext cx="3629025" cy="3905250"/>
            <a:chOff x="657" y="1480"/>
            <a:chExt cx="2286" cy="2460"/>
          </a:xfrm>
        </p:grpSpPr>
        <p:grpSp>
          <p:nvGrpSpPr>
            <p:cNvPr id="417796" name="Group 157"/>
            <p:cNvGrpSpPr>
              <a:grpSpLocks/>
            </p:cNvGrpSpPr>
            <p:nvPr/>
          </p:nvGrpSpPr>
          <p:grpSpPr bwMode="auto">
            <a:xfrm>
              <a:off x="657" y="1480"/>
              <a:ext cx="2041" cy="1790"/>
              <a:chOff x="1474" y="1525"/>
              <a:chExt cx="2222" cy="1950"/>
            </a:xfrm>
          </p:grpSpPr>
          <p:grpSp>
            <p:nvGrpSpPr>
              <p:cNvPr id="417809" name="Group 57"/>
              <p:cNvGrpSpPr>
                <a:grpSpLocks/>
              </p:cNvGrpSpPr>
              <p:nvPr/>
            </p:nvGrpSpPr>
            <p:grpSpPr bwMode="auto">
              <a:xfrm>
                <a:off x="1474" y="1529"/>
                <a:ext cx="120" cy="119"/>
                <a:chOff x="1154" y="3385"/>
                <a:chExt cx="136" cy="136"/>
              </a:xfrm>
            </p:grpSpPr>
            <p:sp>
              <p:nvSpPr>
                <p:cNvPr id="417906" name="Oval 58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907" name="Line 59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908" name="Line 60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10" name="Group 61"/>
              <p:cNvGrpSpPr>
                <a:grpSpLocks/>
              </p:cNvGrpSpPr>
              <p:nvPr/>
            </p:nvGrpSpPr>
            <p:grpSpPr bwMode="auto">
              <a:xfrm>
                <a:off x="1975" y="1529"/>
                <a:ext cx="120" cy="119"/>
                <a:chOff x="1154" y="3385"/>
                <a:chExt cx="136" cy="136"/>
              </a:xfrm>
            </p:grpSpPr>
            <p:sp>
              <p:nvSpPr>
                <p:cNvPr id="417903" name="Oval 62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904" name="Line 63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905" name="Line 64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11" name="Group 65"/>
              <p:cNvGrpSpPr>
                <a:grpSpLocks/>
              </p:cNvGrpSpPr>
              <p:nvPr/>
            </p:nvGrpSpPr>
            <p:grpSpPr bwMode="auto">
              <a:xfrm>
                <a:off x="3032" y="1525"/>
                <a:ext cx="120" cy="120"/>
                <a:chOff x="1154" y="3385"/>
                <a:chExt cx="136" cy="136"/>
              </a:xfrm>
            </p:grpSpPr>
            <p:sp>
              <p:nvSpPr>
                <p:cNvPr id="417900" name="Oval 66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901" name="Line 67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902" name="Line 68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12" name="Group 69"/>
              <p:cNvGrpSpPr>
                <a:grpSpLocks/>
              </p:cNvGrpSpPr>
              <p:nvPr/>
            </p:nvGrpSpPr>
            <p:grpSpPr bwMode="auto">
              <a:xfrm>
                <a:off x="1474" y="1966"/>
                <a:ext cx="120" cy="120"/>
                <a:chOff x="1154" y="3385"/>
                <a:chExt cx="136" cy="136"/>
              </a:xfrm>
            </p:grpSpPr>
            <p:sp>
              <p:nvSpPr>
                <p:cNvPr id="417897" name="Oval 70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98" name="Line 71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99" name="Line 72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13" name="Group 73"/>
              <p:cNvGrpSpPr>
                <a:grpSpLocks/>
              </p:cNvGrpSpPr>
              <p:nvPr/>
            </p:nvGrpSpPr>
            <p:grpSpPr bwMode="auto">
              <a:xfrm>
                <a:off x="1474" y="2422"/>
                <a:ext cx="120" cy="119"/>
                <a:chOff x="1154" y="3385"/>
                <a:chExt cx="136" cy="136"/>
              </a:xfrm>
            </p:grpSpPr>
            <p:sp>
              <p:nvSpPr>
                <p:cNvPr id="417894" name="Oval 74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95" name="Line 75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96" name="Line 76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14" name="Group 77"/>
              <p:cNvGrpSpPr>
                <a:grpSpLocks/>
              </p:cNvGrpSpPr>
              <p:nvPr/>
            </p:nvGrpSpPr>
            <p:grpSpPr bwMode="auto">
              <a:xfrm>
                <a:off x="1474" y="2889"/>
                <a:ext cx="120" cy="120"/>
                <a:chOff x="1154" y="3385"/>
                <a:chExt cx="136" cy="136"/>
              </a:xfrm>
            </p:grpSpPr>
            <p:sp>
              <p:nvSpPr>
                <p:cNvPr id="417891" name="Oval 78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92" name="Line 79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93" name="Line 80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15" name="Group 81"/>
              <p:cNvGrpSpPr>
                <a:grpSpLocks/>
              </p:cNvGrpSpPr>
              <p:nvPr/>
            </p:nvGrpSpPr>
            <p:grpSpPr bwMode="auto">
              <a:xfrm>
                <a:off x="3030" y="1969"/>
                <a:ext cx="120" cy="120"/>
                <a:chOff x="1154" y="3385"/>
                <a:chExt cx="136" cy="136"/>
              </a:xfrm>
            </p:grpSpPr>
            <p:sp>
              <p:nvSpPr>
                <p:cNvPr id="417888" name="Oval 82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89" name="Line 83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90" name="Line 84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16" name="Group 85"/>
              <p:cNvGrpSpPr>
                <a:grpSpLocks/>
              </p:cNvGrpSpPr>
              <p:nvPr/>
            </p:nvGrpSpPr>
            <p:grpSpPr bwMode="auto">
              <a:xfrm>
                <a:off x="3032" y="2420"/>
                <a:ext cx="120" cy="120"/>
                <a:chOff x="1154" y="3385"/>
                <a:chExt cx="136" cy="136"/>
              </a:xfrm>
            </p:grpSpPr>
            <p:sp>
              <p:nvSpPr>
                <p:cNvPr id="417885" name="Oval 86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86" name="Line 87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87" name="Line 88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17" name="Group 89"/>
              <p:cNvGrpSpPr>
                <a:grpSpLocks/>
              </p:cNvGrpSpPr>
              <p:nvPr/>
            </p:nvGrpSpPr>
            <p:grpSpPr bwMode="auto">
              <a:xfrm>
                <a:off x="1975" y="1966"/>
                <a:ext cx="120" cy="120"/>
                <a:chOff x="1154" y="3385"/>
                <a:chExt cx="136" cy="136"/>
              </a:xfrm>
            </p:grpSpPr>
            <p:sp>
              <p:nvSpPr>
                <p:cNvPr id="417882" name="Oval 90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83" name="Line 91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84" name="Line 92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18" name="Group 93"/>
              <p:cNvGrpSpPr>
                <a:grpSpLocks/>
              </p:cNvGrpSpPr>
              <p:nvPr/>
            </p:nvGrpSpPr>
            <p:grpSpPr bwMode="auto">
              <a:xfrm>
                <a:off x="1971" y="2420"/>
                <a:ext cx="120" cy="120"/>
                <a:chOff x="1154" y="3385"/>
                <a:chExt cx="136" cy="136"/>
              </a:xfrm>
            </p:grpSpPr>
            <p:sp>
              <p:nvSpPr>
                <p:cNvPr id="417879" name="Oval 94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80" name="Line 95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81" name="Line 96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19" name="Group 97"/>
              <p:cNvGrpSpPr>
                <a:grpSpLocks/>
              </p:cNvGrpSpPr>
              <p:nvPr/>
            </p:nvGrpSpPr>
            <p:grpSpPr bwMode="auto">
              <a:xfrm>
                <a:off x="1968" y="2885"/>
                <a:ext cx="120" cy="120"/>
                <a:chOff x="1154" y="3385"/>
                <a:chExt cx="136" cy="136"/>
              </a:xfrm>
            </p:grpSpPr>
            <p:sp>
              <p:nvSpPr>
                <p:cNvPr id="417876" name="Oval 98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77" name="Line 99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78" name="Line 100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20" name="Group 101"/>
              <p:cNvGrpSpPr>
                <a:grpSpLocks/>
              </p:cNvGrpSpPr>
              <p:nvPr/>
            </p:nvGrpSpPr>
            <p:grpSpPr bwMode="auto">
              <a:xfrm>
                <a:off x="3030" y="2889"/>
                <a:ext cx="120" cy="120"/>
                <a:chOff x="1154" y="3385"/>
                <a:chExt cx="136" cy="136"/>
              </a:xfrm>
            </p:grpSpPr>
            <p:sp>
              <p:nvSpPr>
                <p:cNvPr id="417873" name="Oval 102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74" name="Line 103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75" name="Line 104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21" name="Group 105"/>
              <p:cNvGrpSpPr>
                <a:grpSpLocks/>
              </p:cNvGrpSpPr>
              <p:nvPr/>
            </p:nvGrpSpPr>
            <p:grpSpPr bwMode="auto">
              <a:xfrm>
                <a:off x="2513" y="1525"/>
                <a:ext cx="120" cy="120"/>
                <a:chOff x="1154" y="3385"/>
                <a:chExt cx="136" cy="136"/>
              </a:xfrm>
            </p:grpSpPr>
            <p:sp>
              <p:nvSpPr>
                <p:cNvPr id="417870" name="Oval 106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71" name="Line 107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72" name="Line 108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22" name="Group 109"/>
              <p:cNvGrpSpPr>
                <a:grpSpLocks/>
              </p:cNvGrpSpPr>
              <p:nvPr/>
            </p:nvGrpSpPr>
            <p:grpSpPr bwMode="auto">
              <a:xfrm>
                <a:off x="2512" y="1969"/>
                <a:ext cx="119" cy="120"/>
                <a:chOff x="1154" y="3385"/>
                <a:chExt cx="136" cy="136"/>
              </a:xfrm>
            </p:grpSpPr>
            <p:sp>
              <p:nvSpPr>
                <p:cNvPr id="417867" name="Oval 110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68" name="Line 111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69" name="Line 112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23" name="Group 113"/>
              <p:cNvGrpSpPr>
                <a:grpSpLocks/>
              </p:cNvGrpSpPr>
              <p:nvPr/>
            </p:nvGrpSpPr>
            <p:grpSpPr bwMode="auto">
              <a:xfrm>
                <a:off x="2513" y="2420"/>
                <a:ext cx="120" cy="120"/>
                <a:chOff x="1154" y="3385"/>
                <a:chExt cx="136" cy="136"/>
              </a:xfrm>
            </p:grpSpPr>
            <p:sp>
              <p:nvSpPr>
                <p:cNvPr id="417864" name="Oval 114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65" name="Line 115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66" name="Line 116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24" name="Group 117"/>
              <p:cNvGrpSpPr>
                <a:grpSpLocks/>
              </p:cNvGrpSpPr>
              <p:nvPr/>
            </p:nvGrpSpPr>
            <p:grpSpPr bwMode="auto">
              <a:xfrm>
                <a:off x="2505" y="2886"/>
                <a:ext cx="119" cy="119"/>
                <a:chOff x="1154" y="3385"/>
                <a:chExt cx="136" cy="136"/>
              </a:xfrm>
            </p:grpSpPr>
            <p:sp>
              <p:nvSpPr>
                <p:cNvPr id="417861" name="Oval 118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62" name="Line 119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63" name="Line 120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25" name="Group 121"/>
              <p:cNvGrpSpPr>
                <a:grpSpLocks/>
              </p:cNvGrpSpPr>
              <p:nvPr/>
            </p:nvGrpSpPr>
            <p:grpSpPr bwMode="auto">
              <a:xfrm>
                <a:off x="3576" y="1525"/>
                <a:ext cx="120" cy="120"/>
                <a:chOff x="1154" y="3385"/>
                <a:chExt cx="136" cy="136"/>
              </a:xfrm>
            </p:grpSpPr>
            <p:sp>
              <p:nvSpPr>
                <p:cNvPr id="417858" name="Oval 122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59" name="Line 123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60" name="Line 124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26" name="Group 125"/>
              <p:cNvGrpSpPr>
                <a:grpSpLocks/>
              </p:cNvGrpSpPr>
              <p:nvPr/>
            </p:nvGrpSpPr>
            <p:grpSpPr bwMode="auto">
              <a:xfrm>
                <a:off x="3574" y="1969"/>
                <a:ext cx="120" cy="120"/>
                <a:chOff x="1154" y="3385"/>
                <a:chExt cx="136" cy="136"/>
              </a:xfrm>
            </p:grpSpPr>
            <p:sp>
              <p:nvSpPr>
                <p:cNvPr id="417855" name="Oval 126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56" name="Line 127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57" name="Line 128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27" name="Group 129"/>
              <p:cNvGrpSpPr>
                <a:grpSpLocks/>
              </p:cNvGrpSpPr>
              <p:nvPr/>
            </p:nvGrpSpPr>
            <p:grpSpPr bwMode="auto">
              <a:xfrm>
                <a:off x="3576" y="2420"/>
                <a:ext cx="120" cy="120"/>
                <a:chOff x="1154" y="3385"/>
                <a:chExt cx="136" cy="136"/>
              </a:xfrm>
            </p:grpSpPr>
            <p:sp>
              <p:nvSpPr>
                <p:cNvPr id="417852" name="Oval 130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53" name="Line 131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54" name="Line 132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28" name="Group 133"/>
              <p:cNvGrpSpPr>
                <a:grpSpLocks/>
              </p:cNvGrpSpPr>
              <p:nvPr/>
            </p:nvGrpSpPr>
            <p:grpSpPr bwMode="auto">
              <a:xfrm>
                <a:off x="3574" y="2889"/>
                <a:ext cx="120" cy="120"/>
                <a:chOff x="1154" y="3385"/>
                <a:chExt cx="136" cy="136"/>
              </a:xfrm>
            </p:grpSpPr>
            <p:sp>
              <p:nvSpPr>
                <p:cNvPr id="417849" name="Oval 134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50" name="Line 135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51" name="Line 136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29" name="Group 137"/>
              <p:cNvGrpSpPr>
                <a:grpSpLocks/>
              </p:cNvGrpSpPr>
              <p:nvPr/>
            </p:nvGrpSpPr>
            <p:grpSpPr bwMode="auto">
              <a:xfrm>
                <a:off x="1474" y="3355"/>
                <a:ext cx="120" cy="120"/>
                <a:chOff x="1154" y="3385"/>
                <a:chExt cx="136" cy="136"/>
              </a:xfrm>
            </p:grpSpPr>
            <p:sp>
              <p:nvSpPr>
                <p:cNvPr id="417846" name="Oval 138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47" name="Line 139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48" name="Line 140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30" name="Group 141"/>
              <p:cNvGrpSpPr>
                <a:grpSpLocks/>
              </p:cNvGrpSpPr>
              <p:nvPr/>
            </p:nvGrpSpPr>
            <p:grpSpPr bwMode="auto">
              <a:xfrm>
                <a:off x="1968" y="3351"/>
                <a:ext cx="120" cy="120"/>
                <a:chOff x="1154" y="3385"/>
                <a:chExt cx="136" cy="136"/>
              </a:xfrm>
            </p:grpSpPr>
            <p:sp>
              <p:nvSpPr>
                <p:cNvPr id="417843" name="Oval 142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44" name="Line 143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45" name="Line 144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31" name="Group 145"/>
              <p:cNvGrpSpPr>
                <a:grpSpLocks/>
              </p:cNvGrpSpPr>
              <p:nvPr/>
            </p:nvGrpSpPr>
            <p:grpSpPr bwMode="auto">
              <a:xfrm>
                <a:off x="3030" y="3355"/>
                <a:ext cx="120" cy="120"/>
                <a:chOff x="1154" y="3385"/>
                <a:chExt cx="136" cy="136"/>
              </a:xfrm>
            </p:grpSpPr>
            <p:sp>
              <p:nvSpPr>
                <p:cNvPr id="417840" name="Oval 146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41" name="Line 147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42" name="Line 148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32" name="Group 149"/>
              <p:cNvGrpSpPr>
                <a:grpSpLocks/>
              </p:cNvGrpSpPr>
              <p:nvPr/>
            </p:nvGrpSpPr>
            <p:grpSpPr bwMode="auto">
              <a:xfrm>
                <a:off x="2505" y="3352"/>
                <a:ext cx="119" cy="119"/>
                <a:chOff x="1154" y="3385"/>
                <a:chExt cx="136" cy="136"/>
              </a:xfrm>
            </p:grpSpPr>
            <p:sp>
              <p:nvSpPr>
                <p:cNvPr id="417837" name="Oval 150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38" name="Line 151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39" name="Line 152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7833" name="Group 153"/>
              <p:cNvGrpSpPr>
                <a:grpSpLocks/>
              </p:cNvGrpSpPr>
              <p:nvPr/>
            </p:nvGrpSpPr>
            <p:grpSpPr bwMode="auto">
              <a:xfrm>
                <a:off x="3574" y="3355"/>
                <a:ext cx="120" cy="120"/>
                <a:chOff x="1154" y="3385"/>
                <a:chExt cx="136" cy="136"/>
              </a:xfrm>
            </p:grpSpPr>
            <p:sp>
              <p:nvSpPr>
                <p:cNvPr id="417834" name="Oval 154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17835" name="Line 155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836" name="Line 156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A285F3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17797" name="Line 174"/>
            <p:cNvSpPr>
              <a:spLocks noChangeShapeType="1"/>
            </p:cNvSpPr>
            <p:nvPr/>
          </p:nvSpPr>
          <p:spPr bwMode="auto">
            <a:xfrm rot="5400000">
              <a:off x="1342" y="3638"/>
              <a:ext cx="1" cy="340"/>
            </a:xfrm>
            <a:prstGeom prst="line">
              <a:avLst/>
            </a:prstGeom>
            <a:noFill/>
            <a:ln w="28575" cap="sq">
              <a:solidFill>
                <a:schemeClr val="accent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798" name="Line 175"/>
            <p:cNvSpPr>
              <a:spLocks noChangeShapeType="1"/>
            </p:cNvSpPr>
            <p:nvPr/>
          </p:nvSpPr>
          <p:spPr bwMode="auto">
            <a:xfrm rot="5400000">
              <a:off x="1964" y="3635"/>
              <a:ext cx="1" cy="340"/>
            </a:xfrm>
            <a:prstGeom prst="line">
              <a:avLst/>
            </a:prstGeom>
            <a:noFill/>
            <a:ln w="28575" cap="sq">
              <a:solidFill>
                <a:schemeClr val="accent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799" name="Line 176"/>
            <p:cNvSpPr>
              <a:spLocks noChangeShapeType="1"/>
            </p:cNvSpPr>
            <p:nvPr/>
          </p:nvSpPr>
          <p:spPr bwMode="auto">
            <a:xfrm rot="5400000" flipH="1">
              <a:off x="1913" y="3579"/>
              <a:ext cx="449" cy="1"/>
            </a:xfrm>
            <a:prstGeom prst="line">
              <a:avLst/>
            </a:prstGeom>
            <a:noFill/>
            <a:ln w="28575" cap="sq">
              <a:solidFill>
                <a:schemeClr val="accent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800" name="Line 177"/>
            <p:cNvSpPr>
              <a:spLocks noChangeShapeType="1"/>
            </p:cNvSpPr>
            <p:nvPr/>
          </p:nvSpPr>
          <p:spPr bwMode="auto">
            <a:xfrm rot="5400000">
              <a:off x="1940" y="3160"/>
              <a:ext cx="2" cy="390"/>
            </a:xfrm>
            <a:prstGeom prst="line">
              <a:avLst/>
            </a:prstGeom>
            <a:noFill/>
            <a:ln w="28575" cap="sq">
              <a:solidFill>
                <a:schemeClr val="accent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801" name="Line 179"/>
            <p:cNvSpPr>
              <a:spLocks noChangeShapeType="1"/>
            </p:cNvSpPr>
            <p:nvPr/>
          </p:nvSpPr>
          <p:spPr bwMode="auto">
            <a:xfrm rot="5400000" flipV="1">
              <a:off x="1344" y="3179"/>
              <a:ext cx="2" cy="348"/>
            </a:xfrm>
            <a:prstGeom prst="line">
              <a:avLst/>
            </a:prstGeom>
            <a:noFill/>
            <a:ln w="28575" cap="sq">
              <a:solidFill>
                <a:schemeClr val="accent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802" name="Rectangle 180"/>
            <p:cNvSpPr>
              <a:spLocks noChangeArrowheads="1"/>
            </p:cNvSpPr>
            <p:nvPr/>
          </p:nvSpPr>
          <p:spPr bwMode="auto">
            <a:xfrm>
              <a:off x="1523" y="3651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17803" name="Oval 173"/>
            <p:cNvSpPr>
              <a:spLocks noChangeArrowheads="1"/>
            </p:cNvSpPr>
            <p:nvPr/>
          </p:nvSpPr>
          <p:spPr bwMode="auto">
            <a:xfrm rot="5400000">
              <a:off x="1515" y="3668"/>
              <a:ext cx="272" cy="272"/>
            </a:xfrm>
            <a:prstGeom prst="ellipse">
              <a:avLst/>
            </a:prstGeom>
            <a:noFill/>
            <a:ln w="28575" cap="sq">
              <a:solidFill>
                <a:schemeClr val="tx2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17804" name="Line 183"/>
            <p:cNvSpPr>
              <a:spLocks noChangeShapeType="1"/>
            </p:cNvSpPr>
            <p:nvPr/>
          </p:nvSpPr>
          <p:spPr bwMode="auto">
            <a:xfrm rot="5400000" flipH="1">
              <a:off x="944" y="3580"/>
              <a:ext cx="453" cy="1"/>
            </a:xfrm>
            <a:prstGeom prst="line">
              <a:avLst/>
            </a:prstGeom>
            <a:noFill/>
            <a:ln w="28575" cap="sq">
              <a:solidFill>
                <a:schemeClr val="accent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805" name="Freeform 186"/>
            <p:cNvSpPr>
              <a:spLocks/>
            </p:cNvSpPr>
            <p:nvPr/>
          </p:nvSpPr>
          <p:spPr bwMode="auto">
            <a:xfrm>
              <a:off x="952" y="1707"/>
              <a:ext cx="1451" cy="1645"/>
            </a:xfrm>
            <a:custGeom>
              <a:avLst/>
              <a:gdLst>
                <a:gd name="T0" fmla="*/ 787 w 1451"/>
                <a:gd name="T1" fmla="*/ 1645 h 1645"/>
                <a:gd name="T2" fmla="*/ 785 w 1451"/>
                <a:gd name="T3" fmla="*/ 1414 h 1645"/>
                <a:gd name="T4" fmla="*/ 968 w 1451"/>
                <a:gd name="T5" fmla="*/ 1277 h 1645"/>
                <a:gd name="T6" fmla="*/ 1240 w 1451"/>
                <a:gd name="T7" fmla="*/ 1205 h 1645"/>
                <a:gd name="T8" fmla="*/ 1432 w 1451"/>
                <a:gd name="T9" fmla="*/ 973 h 1645"/>
                <a:gd name="T10" fmla="*/ 1352 w 1451"/>
                <a:gd name="T11" fmla="*/ 581 h 1645"/>
                <a:gd name="T12" fmla="*/ 1328 w 1451"/>
                <a:gd name="T13" fmla="*/ 141 h 1645"/>
                <a:gd name="T14" fmla="*/ 920 w 1451"/>
                <a:gd name="T15" fmla="*/ 205 h 1645"/>
                <a:gd name="T16" fmla="*/ 512 w 1451"/>
                <a:gd name="T17" fmla="*/ 21 h 1645"/>
                <a:gd name="T18" fmla="*/ 128 w 1451"/>
                <a:gd name="T19" fmla="*/ 77 h 1645"/>
                <a:gd name="T20" fmla="*/ 80 w 1451"/>
                <a:gd name="T21" fmla="*/ 445 h 1645"/>
                <a:gd name="T22" fmla="*/ 0 w 1451"/>
                <a:gd name="T23" fmla="*/ 717 h 1645"/>
                <a:gd name="T24" fmla="*/ 80 w 1451"/>
                <a:gd name="T25" fmla="*/ 973 h 1645"/>
                <a:gd name="T26" fmla="*/ 136 w 1451"/>
                <a:gd name="T27" fmla="*/ 1245 h 1645"/>
                <a:gd name="T28" fmla="*/ 415 w 1451"/>
                <a:gd name="T29" fmla="*/ 1323 h 1645"/>
                <a:gd name="T30" fmla="*/ 560 w 1451"/>
                <a:gd name="T31" fmla="*/ 1415 h 1645"/>
                <a:gd name="T32" fmla="*/ 565 w 1451"/>
                <a:gd name="T33" fmla="*/ 1642 h 16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51" h="1645">
                  <a:moveTo>
                    <a:pt x="787" y="1645"/>
                  </a:moveTo>
                  <a:lnTo>
                    <a:pt x="785" y="1414"/>
                  </a:lnTo>
                  <a:cubicBezTo>
                    <a:pt x="815" y="1353"/>
                    <a:pt x="892" y="1312"/>
                    <a:pt x="968" y="1277"/>
                  </a:cubicBezTo>
                  <a:cubicBezTo>
                    <a:pt x="1044" y="1242"/>
                    <a:pt x="1163" y="1256"/>
                    <a:pt x="1240" y="1205"/>
                  </a:cubicBezTo>
                  <a:cubicBezTo>
                    <a:pt x="1317" y="1154"/>
                    <a:pt x="1413" y="1077"/>
                    <a:pt x="1432" y="973"/>
                  </a:cubicBezTo>
                  <a:cubicBezTo>
                    <a:pt x="1451" y="869"/>
                    <a:pt x="1369" y="720"/>
                    <a:pt x="1352" y="581"/>
                  </a:cubicBezTo>
                  <a:cubicBezTo>
                    <a:pt x="1335" y="442"/>
                    <a:pt x="1400" y="204"/>
                    <a:pt x="1328" y="141"/>
                  </a:cubicBezTo>
                  <a:cubicBezTo>
                    <a:pt x="1256" y="78"/>
                    <a:pt x="1056" y="225"/>
                    <a:pt x="920" y="205"/>
                  </a:cubicBezTo>
                  <a:cubicBezTo>
                    <a:pt x="784" y="185"/>
                    <a:pt x="644" y="42"/>
                    <a:pt x="512" y="21"/>
                  </a:cubicBezTo>
                  <a:cubicBezTo>
                    <a:pt x="380" y="0"/>
                    <a:pt x="200" y="6"/>
                    <a:pt x="128" y="77"/>
                  </a:cubicBezTo>
                  <a:cubicBezTo>
                    <a:pt x="56" y="148"/>
                    <a:pt x="101" y="338"/>
                    <a:pt x="80" y="445"/>
                  </a:cubicBezTo>
                  <a:cubicBezTo>
                    <a:pt x="59" y="552"/>
                    <a:pt x="0" y="629"/>
                    <a:pt x="0" y="717"/>
                  </a:cubicBezTo>
                  <a:cubicBezTo>
                    <a:pt x="0" y="805"/>
                    <a:pt x="57" y="885"/>
                    <a:pt x="80" y="973"/>
                  </a:cubicBezTo>
                  <a:cubicBezTo>
                    <a:pt x="103" y="1061"/>
                    <a:pt x="80" y="1187"/>
                    <a:pt x="136" y="1245"/>
                  </a:cubicBezTo>
                  <a:cubicBezTo>
                    <a:pt x="192" y="1303"/>
                    <a:pt x="344" y="1295"/>
                    <a:pt x="415" y="1323"/>
                  </a:cubicBezTo>
                  <a:cubicBezTo>
                    <a:pt x="486" y="1351"/>
                    <a:pt x="535" y="1362"/>
                    <a:pt x="560" y="1415"/>
                  </a:cubicBezTo>
                  <a:lnTo>
                    <a:pt x="565" y="1642"/>
                  </a:lnTo>
                </a:path>
              </a:pathLst>
            </a:custGeom>
            <a:noFill/>
            <a:ln w="38100" cap="sq" cmpd="sng">
              <a:solidFill>
                <a:schemeClr val="tx2"/>
              </a:solidFill>
              <a:prstDash val="solid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7806" name="Group 187"/>
            <p:cNvGrpSpPr>
              <a:grpSpLocks/>
            </p:cNvGrpSpPr>
            <p:nvPr/>
          </p:nvGrpSpPr>
          <p:grpSpPr bwMode="auto">
            <a:xfrm>
              <a:off x="2699" y="3043"/>
              <a:ext cx="244" cy="288"/>
              <a:chOff x="2976" y="1180"/>
              <a:chExt cx="244" cy="288"/>
            </a:xfrm>
          </p:grpSpPr>
          <p:sp>
            <p:nvSpPr>
              <p:cNvPr id="417807" name="Rectangle 188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417808" name="Line 189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86417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3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3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3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1306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1306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130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130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0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0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499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747</Words>
  <Application>Microsoft Office PowerPoint</Application>
  <PresentationFormat>Widescreen</PresentationFormat>
  <Paragraphs>128</Paragraphs>
  <Slides>34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B Nazanin</vt:lpstr>
      <vt:lpstr>Tahoma</vt:lpstr>
      <vt:lpstr>Times New Roman</vt:lpstr>
      <vt:lpstr>Trebuchet MS</vt:lpstr>
      <vt:lpstr>Wingdings 3</vt:lpstr>
      <vt:lpstr>Facet</vt:lpstr>
      <vt:lpstr>Microsoft Equation 3.0</vt:lpstr>
      <vt:lpstr>PowerPoint Presentation</vt:lpstr>
      <vt:lpstr>PowerPoint Presentation</vt:lpstr>
      <vt:lpstr>معادلات ماكسول </vt:lpstr>
      <vt:lpstr>PowerPoint Presentation</vt:lpstr>
      <vt:lpstr>ايجاد نيروي محركۀ القايي ( آزمايشهاي فاراده ) </vt:lpstr>
      <vt:lpstr>PowerPoint Presentation</vt:lpstr>
      <vt:lpstr>PowerPoint Presentation</vt:lpstr>
      <vt:lpstr>PowerPoint Presentation</vt:lpstr>
      <vt:lpstr>PowerPoint Presentation</vt:lpstr>
      <vt:lpstr> فلوي مغناطيسي </vt:lpstr>
      <vt:lpstr>تعريف قانون القاي فاراده : </vt:lpstr>
      <vt:lpstr> قانون لنز </vt:lpstr>
      <vt:lpstr>PowerPoint Presentation</vt:lpstr>
      <vt:lpstr>PowerPoint Presentation</vt:lpstr>
      <vt:lpstr>PowerPoint Presentation</vt:lpstr>
      <vt:lpstr>محاسبۀ كمي نيروي محركۀ القايي </vt:lpstr>
      <vt:lpstr>روش ديگر در محاسبۀ كمي نيروي محركۀ القايي </vt:lpstr>
      <vt:lpstr>PowerPoint Presentation</vt:lpstr>
      <vt:lpstr>توان گرمايي كه در سيم ظاهر مي‌شود : </vt:lpstr>
      <vt:lpstr>تمرين 1 </vt:lpstr>
      <vt:lpstr>حل تمرين 1 </vt:lpstr>
      <vt:lpstr>تمرين 2 </vt:lpstr>
      <vt:lpstr>حل تمرين 2 </vt:lpstr>
      <vt:lpstr> تمرين 3 </vt:lpstr>
      <vt:lpstr>حل تمرين 3</vt:lpstr>
      <vt:lpstr>تمرين 4 </vt:lpstr>
      <vt:lpstr>حل تمرين 4 </vt:lpstr>
      <vt:lpstr>تمرين 5 </vt:lpstr>
      <vt:lpstr>حل تمرين 5 </vt:lpstr>
      <vt:lpstr>تمرين 6 </vt:lpstr>
      <vt:lpstr>حل تمرين 6 </vt:lpstr>
      <vt:lpstr>تمرين 7 </vt:lpstr>
      <vt:lpstr>حل تمرين 7 </vt:lpstr>
      <vt:lpstr>حل تمرين 7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2022-02-05T10:42:51Z</dcterms:created>
  <dcterms:modified xsi:type="dcterms:W3CDTF">2022-02-05T10:43:06Z</dcterms:modified>
</cp:coreProperties>
</file>