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3" r:id="rId1"/>
  </p:sldMasterIdLst>
  <p:sldIdLst>
    <p:sldId id="280" r:id="rId2"/>
    <p:sldId id="258" r:id="rId3"/>
    <p:sldId id="259" r:id="rId4"/>
    <p:sldId id="260" r:id="rId5"/>
    <p:sldId id="271" r:id="rId6"/>
    <p:sldId id="268" r:id="rId7"/>
    <p:sldId id="273" r:id="rId8"/>
    <p:sldId id="276" r:id="rId9"/>
    <p:sldId id="278" r:id="rId10"/>
    <p:sldId id="279"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66" r:id="rId2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Garamond" pitchFamily="18" charset="0"/>
        <a:ea typeface="+mn-ea"/>
        <a:cs typeface="Arial" pitchFamily="34" charset="0"/>
      </a:defRPr>
    </a:lvl1pPr>
    <a:lvl2pPr marL="457200" algn="r" rtl="1" fontAlgn="base">
      <a:spcBef>
        <a:spcPct val="0"/>
      </a:spcBef>
      <a:spcAft>
        <a:spcPct val="0"/>
      </a:spcAft>
      <a:defRPr kern="1200">
        <a:solidFill>
          <a:schemeClr val="tx1"/>
        </a:solidFill>
        <a:latin typeface="Garamond" pitchFamily="18" charset="0"/>
        <a:ea typeface="+mn-ea"/>
        <a:cs typeface="Arial" pitchFamily="34" charset="0"/>
      </a:defRPr>
    </a:lvl2pPr>
    <a:lvl3pPr marL="914400" algn="r" rtl="1" fontAlgn="base">
      <a:spcBef>
        <a:spcPct val="0"/>
      </a:spcBef>
      <a:spcAft>
        <a:spcPct val="0"/>
      </a:spcAft>
      <a:defRPr kern="1200">
        <a:solidFill>
          <a:schemeClr val="tx1"/>
        </a:solidFill>
        <a:latin typeface="Garamond" pitchFamily="18" charset="0"/>
        <a:ea typeface="+mn-ea"/>
        <a:cs typeface="Arial" pitchFamily="34" charset="0"/>
      </a:defRPr>
    </a:lvl3pPr>
    <a:lvl4pPr marL="1371600" algn="r" rtl="1" fontAlgn="base">
      <a:spcBef>
        <a:spcPct val="0"/>
      </a:spcBef>
      <a:spcAft>
        <a:spcPct val="0"/>
      </a:spcAft>
      <a:defRPr kern="1200">
        <a:solidFill>
          <a:schemeClr val="tx1"/>
        </a:solidFill>
        <a:latin typeface="Garamond" pitchFamily="18" charset="0"/>
        <a:ea typeface="+mn-ea"/>
        <a:cs typeface="Arial" pitchFamily="34" charset="0"/>
      </a:defRPr>
    </a:lvl4pPr>
    <a:lvl5pPr marL="1828800" algn="r" rtl="1"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72" autoAdjust="0"/>
    <p:restoredTop sz="94664" autoAdjust="0"/>
  </p:normalViewPr>
  <p:slideViewPr>
    <p:cSldViewPr>
      <p:cViewPr varScale="1">
        <p:scale>
          <a:sx n="60" d="100"/>
          <a:sy n="60" d="100"/>
        </p:scale>
        <p:origin x="80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6145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smtClean="0"/>
              <a:t>Click to edit Master title style</a:t>
            </a:r>
            <a:endParaRPr lang="en-US"/>
          </a:p>
        </p:txBody>
      </p:sp>
      <p:sp>
        <p:nvSpPr>
          <p:cNvPr id="6145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F8F2518D-7C28-415A-A26C-C510024FD9D1}" type="slidenum">
              <a:rPr lang="ar-SA"/>
              <a:pPr>
                <a:defRPr/>
              </a:pPr>
              <a:t>‹#›</a:t>
            </a:fld>
            <a:endParaRPr lang="en-US"/>
          </a:p>
        </p:txBody>
      </p:sp>
    </p:spTree>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1E565AB-3BEA-49D4-8963-FA9CA5B22F31}" type="slidenum">
              <a:rPr lang="ar-SA"/>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AA671D8C-2BED-49A0-A151-321EA6950C91}" type="slidenum">
              <a:rPr lang="ar-SA"/>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D98D28D-CA3A-4A75-8CEE-82B658DE3488}" type="slidenum">
              <a:rPr lang="ar-SA"/>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D04CC16A-FAEA-482C-8FB3-FCDBE7CE3011}" type="slidenum">
              <a:rPr lang="ar-SA"/>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C42C679-EF9F-45D7-9CA1-B7512E52168B}" type="slidenum">
              <a:rPr lang="ar-SA"/>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1592C5DA-C304-4A24-818C-E3F67640377E}" type="slidenum">
              <a:rPr lang="ar-SA"/>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7FDFC5E7-6EF3-4A78-940C-2D865620DBF4}" type="slidenum">
              <a:rPr lang="ar-SA"/>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5A65BE14-FEE6-41F3-BFCC-447EA481004B}" type="slidenum">
              <a:rPr lang="ar-SA"/>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B399CBF-BB1C-4138-AD0D-F5AEFBCAAF71}" type="slidenum">
              <a:rPr lang="ar-SA"/>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F4C434DF-5E35-433D-A379-CB6FA23FFF70}" type="slidenum">
              <a:rPr lang="ar-SA"/>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atin typeface="Arial" charset="0"/>
                <a:cs typeface="Arial" charset="0"/>
              </a:defRPr>
            </a:lvl1pPr>
          </a:lstStyle>
          <a:p>
            <a:pPr>
              <a:defRPr/>
            </a:pPr>
            <a:endParaRPr lang="en-US"/>
          </a:p>
        </p:txBody>
      </p:sp>
      <p:sp>
        <p:nvSpPr>
          <p:cNvPr id="6041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rial" charset="0"/>
                <a:cs typeface="Arial" charset="0"/>
              </a:defRPr>
            </a:lvl1pPr>
          </a:lstStyle>
          <a:p>
            <a:pPr>
              <a:defRPr/>
            </a:pPr>
            <a:fld id="{D8C4D6FA-2937-49D4-A2A6-2FD55C6AD267}" type="slidenum">
              <a:rPr lang="ar-SA"/>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042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6042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6042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6042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6042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042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6042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6042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6043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atin typeface="Arial" charset="0"/>
                <a:cs typeface="Arial" charset="0"/>
              </a:defRPr>
            </a:lvl1pPr>
          </a:lstStyle>
          <a:p>
            <a:pPr>
              <a:defRPr/>
            </a:pPr>
            <a:endParaRPr lang="en-US"/>
          </a:p>
        </p:txBody>
      </p:sp>
      <p:sp>
        <p:nvSpPr>
          <p:cNvPr id="6043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cSld>
  <p:clrMap bg1="dk2" tx1="lt1" bg2="dk1" tx2="lt2" accent1="accent1" accent2="accent2" accent3="accent3" accent4="accent4" accent5="accent5" accent6="accent6" hlink="hlink" folHlink="folHlink"/>
  <p:sldLayoutIdLst>
    <p:sldLayoutId id="2147483730"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0429"/>
                                        </p:tgtEl>
                                        <p:attrNameLst>
                                          <p:attrName>style.visibility</p:attrName>
                                        </p:attrNameLst>
                                      </p:cBhvr>
                                      <p:to>
                                        <p:strVal val="visible"/>
                                      </p:to>
                                    </p:set>
                                    <p:animEffect transition="in" filter="fade">
                                      <p:cBhvr>
                                        <p:cTn id="7" dur="768" decel="100000"/>
                                        <p:tgtEl>
                                          <p:spTgt spid="60429"/>
                                        </p:tgtEl>
                                      </p:cBhvr>
                                    </p:animEffect>
                                    <p:animScale>
                                      <p:cBhvr>
                                        <p:cTn id="8" dur="768" decel="100000"/>
                                        <p:tgtEl>
                                          <p:spTgt spid="60429"/>
                                        </p:tgtEl>
                                      </p:cBhvr>
                                      <p:from x="10000" y="10000"/>
                                      <p:to x="200000" y="450000"/>
                                    </p:animScale>
                                    <p:animScale>
                                      <p:cBhvr>
                                        <p:cTn id="9" dur="1232" accel="100000" fill="hold">
                                          <p:stCondLst>
                                            <p:cond delay="768"/>
                                          </p:stCondLst>
                                        </p:cTn>
                                        <p:tgtEl>
                                          <p:spTgt spid="60429"/>
                                        </p:tgtEl>
                                      </p:cBhvr>
                                      <p:from x="200000" y="450000"/>
                                      <p:to x="100000" y="100000"/>
                                    </p:animScale>
                                    <p:set>
                                      <p:cBhvr>
                                        <p:cTn id="10" dur="768" fill="hold"/>
                                        <p:tgtEl>
                                          <p:spTgt spid="60429"/>
                                        </p:tgtEl>
                                        <p:attrNameLst>
                                          <p:attrName>ppt_x</p:attrName>
                                        </p:attrNameLst>
                                      </p:cBhvr>
                                      <p:to>
                                        <p:strVal val="(0.5)"/>
                                      </p:to>
                                    </p:set>
                                    <p:anim from="(0.5)" to="(#ppt_x)" calcmode="lin" valueType="num">
                                      <p:cBhvr>
                                        <p:cTn id="11" dur="1232" accel="100000" fill="hold">
                                          <p:stCondLst>
                                            <p:cond delay="768"/>
                                          </p:stCondLst>
                                        </p:cTn>
                                        <p:tgtEl>
                                          <p:spTgt spid="60429"/>
                                        </p:tgtEl>
                                        <p:attrNameLst>
                                          <p:attrName>ppt_x</p:attrName>
                                        </p:attrNameLst>
                                      </p:cBhvr>
                                    </p:anim>
                                    <p:set>
                                      <p:cBhvr>
                                        <p:cTn id="12" dur="768" fill="hold"/>
                                        <p:tgtEl>
                                          <p:spTgt spid="60429"/>
                                        </p:tgtEl>
                                        <p:attrNameLst>
                                          <p:attrName>ppt_y</p:attrName>
                                        </p:attrNameLst>
                                      </p:cBhvr>
                                      <p:to>
                                        <p:strVal val="(#ppt_y+0.4)"/>
                                      </p:to>
                                    </p:set>
                                    <p:anim from="(#ppt_y+0.4)" to="(#ppt_y)" calcmode="lin" valueType="num">
                                      <p:cBhvr>
                                        <p:cTn id="13" dur="1232" accel="100000" fill="hold">
                                          <p:stCondLst>
                                            <p:cond delay="768"/>
                                          </p:stCondLst>
                                        </p:cTn>
                                        <p:tgtEl>
                                          <p:spTgt spid="60429"/>
                                        </p:tgtEl>
                                        <p:attrNameLst>
                                          <p:attrName>ppt_y</p:attrName>
                                        </p:attrNameLst>
                                      </p:cBhvr>
                                    </p:anim>
                                  </p:childTnLst>
                                </p:cTn>
                              </p:par>
                              <p:par>
                                <p:cTn id="14" presetID="53" presetClass="entr" presetSubtype="0" fill="hold" grpId="0" nodeType="withEffect">
                                  <p:stCondLst>
                                    <p:cond delay="0"/>
                                  </p:stCondLst>
                                  <p:childTnLst>
                                    <p:set>
                                      <p:cBhvr>
                                        <p:cTn id="15" dur="1" fill="hold">
                                          <p:stCondLst>
                                            <p:cond delay="0"/>
                                          </p:stCondLst>
                                        </p:cTn>
                                        <p:tgtEl>
                                          <p:spTgt spid="60431">
                                            <p:txEl>
                                              <p:pRg st="0" end="0"/>
                                            </p:txEl>
                                          </p:spTgt>
                                        </p:tgtEl>
                                        <p:attrNameLst>
                                          <p:attrName>style.visibility</p:attrName>
                                        </p:attrNameLst>
                                      </p:cBhvr>
                                      <p:to>
                                        <p:strVal val="visible"/>
                                      </p:to>
                                    </p:set>
                                    <p:anim calcmode="lin" valueType="num">
                                      <p:cBhvr>
                                        <p:cTn id="16" dur="2000" fill="hold"/>
                                        <p:tgtEl>
                                          <p:spTgt spid="60431">
                                            <p:txEl>
                                              <p:pRg st="0" end="0"/>
                                            </p:txEl>
                                          </p:spTgt>
                                        </p:tgtEl>
                                        <p:attrNameLst>
                                          <p:attrName>ppt_w</p:attrName>
                                        </p:attrNameLst>
                                      </p:cBhvr>
                                      <p:tavLst>
                                        <p:tav tm="0">
                                          <p:val>
                                            <p:fltVal val="0"/>
                                          </p:val>
                                        </p:tav>
                                        <p:tav tm="100000">
                                          <p:val>
                                            <p:strVal val="#ppt_w"/>
                                          </p:val>
                                        </p:tav>
                                      </p:tavLst>
                                    </p:anim>
                                    <p:anim calcmode="lin" valueType="num">
                                      <p:cBhvr>
                                        <p:cTn id="17" dur="2000" fill="hold"/>
                                        <p:tgtEl>
                                          <p:spTgt spid="60431">
                                            <p:txEl>
                                              <p:pRg st="0" end="0"/>
                                            </p:txEl>
                                          </p:spTgt>
                                        </p:tgtEl>
                                        <p:attrNameLst>
                                          <p:attrName>ppt_h</p:attrName>
                                        </p:attrNameLst>
                                      </p:cBhvr>
                                      <p:tavLst>
                                        <p:tav tm="0">
                                          <p:val>
                                            <p:fltVal val="0"/>
                                          </p:val>
                                        </p:tav>
                                        <p:tav tm="100000">
                                          <p:val>
                                            <p:strVal val="#ppt_h"/>
                                          </p:val>
                                        </p:tav>
                                      </p:tavLst>
                                    </p:anim>
                                    <p:animEffect transition="in" filter="fade">
                                      <p:cBhvr>
                                        <p:cTn id="18" dur="2000"/>
                                        <p:tgtEl>
                                          <p:spTgt spid="60431">
                                            <p:txEl>
                                              <p:pRg st="0" end="0"/>
                                            </p:txEl>
                                          </p:spTgt>
                                        </p:tgtEl>
                                      </p:cBhvr>
                                    </p:animEffect>
                                  </p:childTnLst>
                                </p:cTn>
                              </p:par>
                              <p:par>
                                <p:cTn id="19" presetID="53" presetClass="entr" presetSubtype="0" fill="hold" grpId="0" nodeType="withEffect">
                                  <p:stCondLst>
                                    <p:cond delay="0"/>
                                  </p:stCondLst>
                                  <p:childTnLst>
                                    <p:set>
                                      <p:cBhvr>
                                        <p:cTn id="20" dur="1" fill="hold">
                                          <p:stCondLst>
                                            <p:cond delay="0"/>
                                          </p:stCondLst>
                                        </p:cTn>
                                        <p:tgtEl>
                                          <p:spTgt spid="60431">
                                            <p:txEl>
                                              <p:pRg st="1" end="1"/>
                                            </p:txEl>
                                          </p:spTgt>
                                        </p:tgtEl>
                                        <p:attrNameLst>
                                          <p:attrName>style.visibility</p:attrName>
                                        </p:attrNameLst>
                                      </p:cBhvr>
                                      <p:to>
                                        <p:strVal val="visible"/>
                                      </p:to>
                                    </p:set>
                                    <p:anim calcmode="lin" valueType="num">
                                      <p:cBhvr>
                                        <p:cTn id="21" dur="2000" fill="hold"/>
                                        <p:tgtEl>
                                          <p:spTgt spid="60431">
                                            <p:txEl>
                                              <p:pRg st="1" end="1"/>
                                            </p:txEl>
                                          </p:spTgt>
                                        </p:tgtEl>
                                        <p:attrNameLst>
                                          <p:attrName>ppt_w</p:attrName>
                                        </p:attrNameLst>
                                      </p:cBhvr>
                                      <p:tavLst>
                                        <p:tav tm="0">
                                          <p:val>
                                            <p:fltVal val="0"/>
                                          </p:val>
                                        </p:tav>
                                        <p:tav tm="100000">
                                          <p:val>
                                            <p:strVal val="#ppt_w"/>
                                          </p:val>
                                        </p:tav>
                                      </p:tavLst>
                                    </p:anim>
                                    <p:anim calcmode="lin" valueType="num">
                                      <p:cBhvr>
                                        <p:cTn id="22" dur="2000" fill="hold"/>
                                        <p:tgtEl>
                                          <p:spTgt spid="60431">
                                            <p:txEl>
                                              <p:pRg st="1" end="1"/>
                                            </p:txEl>
                                          </p:spTgt>
                                        </p:tgtEl>
                                        <p:attrNameLst>
                                          <p:attrName>ppt_h</p:attrName>
                                        </p:attrNameLst>
                                      </p:cBhvr>
                                      <p:tavLst>
                                        <p:tav tm="0">
                                          <p:val>
                                            <p:fltVal val="0"/>
                                          </p:val>
                                        </p:tav>
                                        <p:tav tm="100000">
                                          <p:val>
                                            <p:strVal val="#ppt_h"/>
                                          </p:val>
                                        </p:tav>
                                      </p:tavLst>
                                    </p:anim>
                                    <p:animEffect transition="in" filter="fade">
                                      <p:cBhvr>
                                        <p:cTn id="23" dur="2000"/>
                                        <p:tgtEl>
                                          <p:spTgt spid="60431">
                                            <p:txEl>
                                              <p:pRg st="1" end="1"/>
                                            </p:txEl>
                                          </p:spTgt>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60431">
                                            <p:txEl>
                                              <p:pRg st="2" end="2"/>
                                            </p:txEl>
                                          </p:spTgt>
                                        </p:tgtEl>
                                        <p:attrNameLst>
                                          <p:attrName>style.visibility</p:attrName>
                                        </p:attrNameLst>
                                      </p:cBhvr>
                                      <p:to>
                                        <p:strVal val="visible"/>
                                      </p:to>
                                    </p:set>
                                    <p:anim calcmode="lin" valueType="num">
                                      <p:cBhvr>
                                        <p:cTn id="26" dur="2000" fill="hold"/>
                                        <p:tgtEl>
                                          <p:spTgt spid="60431">
                                            <p:txEl>
                                              <p:pRg st="2" end="2"/>
                                            </p:txEl>
                                          </p:spTgt>
                                        </p:tgtEl>
                                        <p:attrNameLst>
                                          <p:attrName>ppt_w</p:attrName>
                                        </p:attrNameLst>
                                      </p:cBhvr>
                                      <p:tavLst>
                                        <p:tav tm="0">
                                          <p:val>
                                            <p:fltVal val="0"/>
                                          </p:val>
                                        </p:tav>
                                        <p:tav tm="100000">
                                          <p:val>
                                            <p:strVal val="#ppt_w"/>
                                          </p:val>
                                        </p:tav>
                                      </p:tavLst>
                                    </p:anim>
                                    <p:anim calcmode="lin" valueType="num">
                                      <p:cBhvr>
                                        <p:cTn id="27" dur="2000" fill="hold"/>
                                        <p:tgtEl>
                                          <p:spTgt spid="60431">
                                            <p:txEl>
                                              <p:pRg st="2" end="2"/>
                                            </p:txEl>
                                          </p:spTgt>
                                        </p:tgtEl>
                                        <p:attrNameLst>
                                          <p:attrName>ppt_h</p:attrName>
                                        </p:attrNameLst>
                                      </p:cBhvr>
                                      <p:tavLst>
                                        <p:tav tm="0">
                                          <p:val>
                                            <p:fltVal val="0"/>
                                          </p:val>
                                        </p:tav>
                                        <p:tav tm="100000">
                                          <p:val>
                                            <p:strVal val="#ppt_h"/>
                                          </p:val>
                                        </p:tav>
                                      </p:tavLst>
                                    </p:anim>
                                    <p:animEffect transition="in" filter="fade">
                                      <p:cBhvr>
                                        <p:cTn id="28" dur="2000"/>
                                        <p:tgtEl>
                                          <p:spTgt spid="60431">
                                            <p:txEl>
                                              <p:pRg st="2" end="2"/>
                                            </p:txEl>
                                          </p:spTgt>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60431">
                                            <p:txEl>
                                              <p:pRg st="3" end="3"/>
                                            </p:txEl>
                                          </p:spTgt>
                                        </p:tgtEl>
                                        <p:attrNameLst>
                                          <p:attrName>style.visibility</p:attrName>
                                        </p:attrNameLst>
                                      </p:cBhvr>
                                      <p:to>
                                        <p:strVal val="visible"/>
                                      </p:to>
                                    </p:set>
                                    <p:anim calcmode="lin" valueType="num">
                                      <p:cBhvr>
                                        <p:cTn id="31" dur="2000" fill="hold"/>
                                        <p:tgtEl>
                                          <p:spTgt spid="60431">
                                            <p:txEl>
                                              <p:pRg st="3" end="3"/>
                                            </p:txEl>
                                          </p:spTgt>
                                        </p:tgtEl>
                                        <p:attrNameLst>
                                          <p:attrName>ppt_w</p:attrName>
                                        </p:attrNameLst>
                                      </p:cBhvr>
                                      <p:tavLst>
                                        <p:tav tm="0">
                                          <p:val>
                                            <p:fltVal val="0"/>
                                          </p:val>
                                        </p:tav>
                                        <p:tav tm="100000">
                                          <p:val>
                                            <p:strVal val="#ppt_w"/>
                                          </p:val>
                                        </p:tav>
                                      </p:tavLst>
                                    </p:anim>
                                    <p:anim calcmode="lin" valueType="num">
                                      <p:cBhvr>
                                        <p:cTn id="32" dur="2000" fill="hold"/>
                                        <p:tgtEl>
                                          <p:spTgt spid="60431">
                                            <p:txEl>
                                              <p:pRg st="3" end="3"/>
                                            </p:txEl>
                                          </p:spTgt>
                                        </p:tgtEl>
                                        <p:attrNameLst>
                                          <p:attrName>ppt_h</p:attrName>
                                        </p:attrNameLst>
                                      </p:cBhvr>
                                      <p:tavLst>
                                        <p:tav tm="0">
                                          <p:val>
                                            <p:fltVal val="0"/>
                                          </p:val>
                                        </p:tav>
                                        <p:tav tm="100000">
                                          <p:val>
                                            <p:strVal val="#ppt_h"/>
                                          </p:val>
                                        </p:tav>
                                      </p:tavLst>
                                    </p:anim>
                                    <p:animEffect transition="in" filter="fade">
                                      <p:cBhvr>
                                        <p:cTn id="33" dur="2000"/>
                                        <p:tgtEl>
                                          <p:spTgt spid="60431">
                                            <p:txEl>
                                              <p:pRg st="3" end="3"/>
                                            </p:txEl>
                                          </p:spTgt>
                                        </p:tgtEl>
                                      </p:cBhvr>
                                    </p:animEffect>
                                  </p:childTnLst>
                                </p:cTn>
                              </p:par>
                              <p:par>
                                <p:cTn id="34" presetID="53" presetClass="entr" presetSubtype="0" fill="hold" grpId="0" nodeType="withEffect">
                                  <p:stCondLst>
                                    <p:cond delay="0"/>
                                  </p:stCondLst>
                                  <p:childTnLst>
                                    <p:set>
                                      <p:cBhvr>
                                        <p:cTn id="35" dur="1" fill="hold">
                                          <p:stCondLst>
                                            <p:cond delay="0"/>
                                          </p:stCondLst>
                                        </p:cTn>
                                        <p:tgtEl>
                                          <p:spTgt spid="60431">
                                            <p:txEl>
                                              <p:pRg st="4" end="4"/>
                                            </p:txEl>
                                          </p:spTgt>
                                        </p:tgtEl>
                                        <p:attrNameLst>
                                          <p:attrName>style.visibility</p:attrName>
                                        </p:attrNameLst>
                                      </p:cBhvr>
                                      <p:to>
                                        <p:strVal val="visible"/>
                                      </p:to>
                                    </p:set>
                                    <p:anim calcmode="lin" valueType="num">
                                      <p:cBhvr>
                                        <p:cTn id="36" dur="2000" fill="hold"/>
                                        <p:tgtEl>
                                          <p:spTgt spid="60431">
                                            <p:txEl>
                                              <p:pRg st="4" end="4"/>
                                            </p:txEl>
                                          </p:spTgt>
                                        </p:tgtEl>
                                        <p:attrNameLst>
                                          <p:attrName>ppt_w</p:attrName>
                                        </p:attrNameLst>
                                      </p:cBhvr>
                                      <p:tavLst>
                                        <p:tav tm="0">
                                          <p:val>
                                            <p:fltVal val="0"/>
                                          </p:val>
                                        </p:tav>
                                        <p:tav tm="100000">
                                          <p:val>
                                            <p:strVal val="#ppt_w"/>
                                          </p:val>
                                        </p:tav>
                                      </p:tavLst>
                                    </p:anim>
                                    <p:anim calcmode="lin" valueType="num">
                                      <p:cBhvr>
                                        <p:cTn id="37" dur="2000" fill="hold"/>
                                        <p:tgtEl>
                                          <p:spTgt spid="60431">
                                            <p:txEl>
                                              <p:pRg st="4" end="4"/>
                                            </p:txEl>
                                          </p:spTgt>
                                        </p:tgtEl>
                                        <p:attrNameLst>
                                          <p:attrName>ppt_h</p:attrName>
                                        </p:attrNameLst>
                                      </p:cBhvr>
                                      <p:tavLst>
                                        <p:tav tm="0">
                                          <p:val>
                                            <p:fltVal val="0"/>
                                          </p:val>
                                        </p:tav>
                                        <p:tav tm="100000">
                                          <p:val>
                                            <p:strVal val="#ppt_h"/>
                                          </p:val>
                                        </p:tav>
                                      </p:tavLst>
                                    </p:anim>
                                    <p:animEffect transition="in" filter="fade">
                                      <p:cBhvr>
                                        <p:cTn id="38" dur="2000"/>
                                        <p:tgtEl>
                                          <p:spTgt spid="604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9" grpId="0"/>
      <p:bldP spid="60431" grpId="0" build="p">
        <p:tmplLst>
          <p:tmpl lvl="1">
            <p:tnLst>
              <p:par>
                <p:cTn presetID="53" presetClass="entr" presetSubtype="0" fill="hold" nodeType="withEffect">
                  <p:stCondLst>
                    <p:cond delay="0"/>
                  </p:stCondLst>
                  <p:childTnLst>
                    <p:set>
                      <p:cBhvr>
                        <p:cTn dur="1" fill="hold">
                          <p:stCondLst>
                            <p:cond delay="0"/>
                          </p:stCondLst>
                        </p:cTn>
                        <p:tgtEl>
                          <p:spTgt spid="60431"/>
                        </p:tgtEl>
                        <p:attrNameLst>
                          <p:attrName>style.visibility</p:attrName>
                        </p:attrNameLst>
                      </p:cBhvr>
                      <p:to>
                        <p:strVal val="visible"/>
                      </p:to>
                    </p:set>
                    <p:anim calcmode="lin" valueType="num">
                      <p:cBhvr>
                        <p:cTn dur="2000" fill="hold"/>
                        <p:tgtEl>
                          <p:spTgt spid="60431"/>
                        </p:tgtEl>
                        <p:attrNameLst>
                          <p:attrName>ppt_w</p:attrName>
                        </p:attrNameLst>
                      </p:cBhvr>
                      <p:tavLst>
                        <p:tav tm="0">
                          <p:val>
                            <p:fltVal val="0"/>
                          </p:val>
                        </p:tav>
                        <p:tav tm="100000">
                          <p:val>
                            <p:strVal val="#ppt_w"/>
                          </p:val>
                        </p:tav>
                      </p:tavLst>
                    </p:anim>
                    <p:anim calcmode="lin" valueType="num">
                      <p:cBhvr>
                        <p:cTn dur="2000" fill="hold"/>
                        <p:tgtEl>
                          <p:spTgt spid="60431"/>
                        </p:tgtEl>
                        <p:attrNameLst>
                          <p:attrName>ppt_h</p:attrName>
                        </p:attrNameLst>
                      </p:cBhvr>
                      <p:tavLst>
                        <p:tav tm="0">
                          <p:val>
                            <p:fltVal val="0"/>
                          </p:val>
                        </p:tav>
                        <p:tav tm="100000">
                          <p:val>
                            <p:strVal val="#ppt_h"/>
                          </p:val>
                        </p:tav>
                      </p:tavLst>
                    </p:anim>
                    <p:animEffect transition="in" filter="fade">
                      <p:cBhvr>
                        <p:cTn dur="2000"/>
                        <p:tgtEl>
                          <p:spTgt spid="60431"/>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60431"/>
                        </p:tgtEl>
                        <p:attrNameLst>
                          <p:attrName>style.visibility</p:attrName>
                        </p:attrNameLst>
                      </p:cBhvr>
                      <p:to>
                        <p:strVal val="visible"/>
                      </p:to>
                    </p:set>
                    <p:anim calcmode="lin" valueType="num">
                      <p:cBhvr>
                        <p:cTn dur="2000" fill="hold"/>
                        <p:tgtEl>
                          <p:spTgt spid="60431"/>
                        </p:tgtEl>
                        <p:attrNameLst>
                          <p:attrName>ppt_w</p:attrName>
                        </p:attrNameLst>
                      </p:cBhvr>
                      <p:tavLst>
                        <p:tav tm="0">
                          <p:val>
                            <p:fltVal val="0"/>
                          </p:val>
                        </p:tav>
                        <p:tav tm="100000">
                          <p:val>
                            <p:strVal val="#ppt_w"/>
                          </p:val>
                        </p:tav>
                      </p:tavLst>
                    </p:anim>
                    <p:anim calcmode="lin" valueType="num">
                      <p:cBhvr>
                        <p:cTn dur="2000" fill="hold"/>
                        <p:tgtEl>
                          <p:spTgt spid="60431"/>
                        </p:tgtEl>
                        <p:attrNameLst>
                          <p:attrName>ppt_h</p:attrName>
                        </p:attrNameLst>
                      </p:cBhvr>
                      <p:tavLst>
                        <p:tav tm="0">
                          <p:val>
                            <p:fltVal val="0"/>
                          </p:val>
                        </p:tav>
                        <p:tav tm="100000">
                          <p:val>
                            <p:strVal val="#ppt_h"/>
                          </p:val>
                        </p:tav>
                      </p:tavLst>
                    </p:anim>
                    <p:animEffect transition="in" filter="fade">
                      <p:cBhvr>
                        <p:cTn dur="2000"/>
                        <p:tgtEl>
                          <p:spTgt spid="60431"/>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60431"/>
                        </p:tgtEl>
                        <p:attrNameLst>
                          <p:attrName>style.visibility</p:attrName>
                        </p:attrNameLst>
                      </p:cBhvr>
                      <p:to>
                        <p:strVal val="visible"/>
                      </p:to>
                    </p:set>
                    <p:anim calcmode="lin" valueType="num">
                      <p:cBhvr>
                        <p:cTn dur="2000" fill="hold"/>
                        <p:tgtEl>
                          <p:spTgt spid="60431"/>
                        </p:tgtEl>
                        <p:attrNameLst>
                          <p:attrName>ppt_w</p:attrName>
                        </p:attrNameLst>
                      </p:cBhvr>
                      <p:tavLst>
                        <p:tav tm="0">
                          <p:val>
                            <p:fltVal val="0"/>
                          </p:val>
                        </p:tav>
                        <p:tav tm="100000">
                          <p:val>
                            <p:strVal val="#ppt_w"/>
                          </p:val>
                        </p:tav>
                      </p:tavLst>
                    </p:anim>
                    <p:anim calcmode="lin" valueType="num">
                      <p:cBhvr>
                        <p:cTn dur="2000" fill="hold"/>
                        <p:tgtEl>
                          <p:spTgt spid="60431"/>
                        </p:tgtEl>
                        <p:attrNameLst>
                          <p:attrName>ppt_h</p:attrName>
                        </p:attrNameLst>
                      </p:cBhvr>
                      <p:tavLst>
                        <p:tav tm="0">
                          <p:val>
                            <p:fltVal val="0"/>
                          </p:val>
                        </p:tav>
                        <p:tav tm="100000">
                          <p:val>
                            <p:strVal val="#ppt_h"/>
                          </p:val>
                        </p:tav>
                      </p:tavLst>
                    </p:anim>
                    <p:animEffect transition="in" filter="fade">
                      <p:cBhvr>
                        <p:cTn dur="2000"/>
                        <p:tgtEl>
                          <p:spTgt spid="60431"/>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60431"/>
                        </p:tgtEl>
                        <p:attrNameLst>
                          <p:attrName>style.visibility</p:attrName>
                        </p:attrNameLst>
                      </p:cBhvr>
                      <p:to>
                        <p:strVal val="visible"/>
                      </p:to>
                    </p:set>
                    <p:anim calcmode="lin" valueType="num">
                      <p:cBhvr>
                        <p:cTn dur="2000" fill="hold"/>
                        <p:tgtEl>
                          <p:spTgt spid="60431"/>
                        </p:tgtEl>
                        <p:attrNameLst>
                          <p:attrName>ppt_w</p:attrName>
                        </p:attrNameLst>
                      </p:cBhvr>
                      <p:tavLst>
                        <p:tav tm="0">
                          <p:val>
                            <p:fltVal val="0"/>
                          </p:val>
                        </p:tav>
                        <p:tav tm="100000">
                          <p:val>
                            <p:strVal val="#ppt_w"/>
                          </p:val>
                        </p:tav>
                      </p:tavLst>
                    </p:anim>
                    <p:anim calcmode="lin" valueType="num">
                      <p:cBhvr>
                        <p:cTn dur="2000" fill="hold"/>
                        <p:tgtEl>
                          <p:spTgt spid="60431"/>
                        </p:tgtEl>
                        <p:attrNameLst>
                          <p:attrName>ppt_h</p:attrName>
                        </p:attrNameLst>
                      </p:cBhvr>
                      <p:tavLst>
                        <p:tav tm="0">
                          <p:val>
                            <p:fltVal val="0"/>
                          </p:val>
                        </p:tav>
                        <p:tav tm="100000">
                          <p:val>
                            <p:strVal val="#ppt_h"/>
                          </p:val>
                        </p:tav>
                      </p:tavLst>
                    </p:anim>
                    <p:animEffect transition="in" filter="fade">
                      <p:cBhvr>
                        <p:cTn dur="2000"/>
                        <p:tgtEl>
                          <p:spTgt spid="60431"/>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60431"/>
                        </p:tgtEl>
                        <p:attrNameLst>
                          <p:attrName>style.visibility</p:attrName>
                        </p:attrNameLst>
                      </p:cBhvr>
                      <p:to>
                        <p:strVal val="visible"/>
                      </p:to>
                    </p:set>
                    <p:anim calcmode="lin" valueType="num">
                      <p:cBhvr>
                        <p:cTn dur="2000" fill="hold"/>
                        <p:tgtEl>
                          <p:spTgt spid="60431"/>
                        </p:tgtEl>
                        <p:attrNameLst>
                          <p:attrName>ppt_w</p:attrName>
                        </p:attrNameLst>
                      </p:cBhvr>
                      <p:tavLst>
                        <p:tav tm="0">
                          <p:val>
                            <p:fltVal val="0"/>
                          </p:val>
                        </p:tav>
                        <p:tav tm="100000">
                          <p:val>
                            <p:strVal val="#ppt_w"/>
                          </p:val>
                        </p:tav>
                      </p:tavLst>
                    </p:anim>
                    <p:anim calcmode="lin" valueType="num">
                      <p:cBhvr>
                        <p:cTn dur="2000" fill="hold"/>
                        <p:tgtEl>
                          <p:spTgt spid="60431"/>
                        </p:tgtEl>
                        <p:attrNameLst>
                          <p:attrName>ppt_h</p:attrName>
                        </p:attrNameLst>
                      </p:cBhvr>
                      <p:tavLst>
                        <p:tav tm="0">
                          <p:val>
                            <p:fltVal val="0"/>
                          </p:val>
                        </p:tav>
                        <p:tav tm="100000">
                          <p:val>
                            <p:strVal val="#ppt_h"/>
                          </p:val>
                        </p:tav>
                      </p:tavLst>
                    </p:anim>
                    <p:animEffect transition="in" filter="fade">
                      <p:cBhvr>
                        <p:cTn dur="2000"/>
                        <p:tgtEl>
                          <p:spTgt spid="60431"/>
                        </p:tgtEl>
                      </p:cBhvr>
                    </p:animEffect>
                  </p:childTnLst>
                </p:cTn>
              </p:par>
            </p:tnLst>
          </p:tmpl>
        </p:tmplLst>
      </p:bldP>
    </p:bldLst>
  </p:timing>
  <p:txStyles>
    <p:titleStyle>
      <a:lvl1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1"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r" rtl="1"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fa-IR" dirty="0" smtClean="0">
                <a:solidFill>
                  <a:srgbClr val="FFFF00"/>
                </a:solidFill>
                <a:cs typeface="2  Zar" pitchFamily="2" charset="-78"/>
              </a:rPr>
              <a:t>نيروگاه بادی</a:t>
            </a:r>
            <a:endParaRPr lang="en-US" dirty="0" smtClean="0">
              <a:solidFill>
                <a:srgbClr val="FFFF00"/>
              </a:solidFill>
              <a:cs typeface="2  Zar" pitchFamily="2" charset="-78"/>
            </a:endParaRPr>
          </a:p>
        </p:txBody>
      </p:sp>
      <p:pic>
        <p:nvPicPr>
          <p:cNvPr id="4" name="Picture 4" descr="13870720_r536"/>
          <p:cNvPicPr>
            <a:picLocks noGrp="1" noChangeAspect="1" noChangeArrowheads="1"/>
          </p:cNvPicPr>
          <p:nvPr>
            <p:ph idx="1"/>
          </p:nvPr>
        </p:nvPicPr>
        <p:blipFill>
          <a:blip r:embed="rId2"/>
          <a:srcRect/>
          <a:stretch>
            <a:fillRect/>
          </a:stretch>
        </p:blipFill>
        <p:spPr>
          <a:xfrm>
            <a:off x="1676400" y="1828800"/>
            <a:ext cx="6248400" cy="4495800"/>
          </a:xfrm>
          <a:noFill/>
        </p:spPr>
      </p:pic>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rrowheads="1"/>
          </p:cNvSpPr>
          <p:nvPr>
            <p:ph type="title"/>
          </p:nvPr>
        </p:nvSpPr>
        <p:spPr>
          <a:xfrm>
            <a:off x="2743200" y="0"/>
            <a:ext cx="8229600" cy="1143000"/>
          </a:xfrm>
        </p:spPr>
        <p:txBody>
          <a:bodyPr/>
          <a:lstStyle/>
          <a:p>
            <a:pPr eaLnBrk="1" hangingPunct="1">
              <a:defRPr/>
            </a:pPr>
            <a:r>
              <a:rPr lang="fa-IR" sz="2400" smtClean="0">
                <a:solidFill>
                  <a:schemeClr val="hlink"/>
                </a:solidFill>
              </a:rPr>
              <a:t>2.توربین های بادی با محور چرخش افقی:</a:t>
            </a:r>
            <a:endParaRPr lang="en-US" sz="2400" smtClean="0">
              <a:solidFill>
                <a:schemeClr val="hlink"/>
              </a:solidFill>
            </a:endParaRPr>
          </a:p>
        </p:txBody>
      </p:sp>
      <p:sp>
        <p:nvSpPr>
          <p:cNvPr id="86019" name="Rectangle 3"/>
          <p:cNvSpPr>
            <a:spLocks noGrp="1" noChangeArrowheads="1"/>
          </p:cNvSpPr>
          <p:nvPr>
            <p:ph type="body" idx="1"/>
          </p:nvPr>
        </p:nvSpPr>
        <p:spPr>
          <a:xfrm>
            <a:off x="3733800" y="1219200"/>
            <a:ext cx="5715000" cy="4906963"/>
          </a:xfrm>
        </p:spPr>
        <p:txBody>
          <a:bodyPr/>
          <a:lstStyle/>
          <a:p>
            <a:pPr eaLnBrk="1" hangingPunct="1">
              <a:buFont typeface="Wingdings" pitchFamily="2" charset="2"/>
              <a:buNone/>
              <a:defRPr/>
            </a:pPr>
            <a:r>
              <a:rPr lang="fa-IR" sz="2800" smtClean="0"/>
              <a:t>   این نوع توربین ها نسبت به مدل با محور عمودی رایج تر می باشد.توربین های بادی با محور افقی گران تر و پیچیده تر از نوع قبلی هستند و ساخت انها هم مشکل تر ولی </a:t>
            </a:r>
            <a:r>
              <a:rPr lang="fa-IR" sz="2800" smtClean="0">
                <a:solidFill>
                  <a:schemeClr val="hlink"/>
                </a:solidFill>
              </a:rPr>
              <a:t>راندمان بسیار بالایی</a:t>
            </a:r>
            <a:r>
              <a:rPr lang="fa-IR" sz="2800" smtClean="0"/>
              <a:t> دارند.در همه سرعت ها حتی سرعت های پایین باد هم کار می کنند و در انواع پیشرفته تر می توان جهت انها را با جهت وزش باد تنظیم کرد و در انواع 3 پره ویا در مواردی 2 پره ساخته می شوند که این پره ها همواره در جهت وزش باد قرار می گیرند. </a:t>
            </a:r>
            <a:endParaRPr lang="en-US" sz="2800" smtClean="0"/>
          </a:p>
        </p:txBody>
      </p:sp>
      <p:pic>
        <p:nvPicPr>
          <p:cNvPr id="86020" name="Picture 4" descr="asas"/>
          <p:cNvPicPr>
            <a:picLocks noChangeAspect="1" noChangeArrowheads="1"/>
          </p:cNvPicPr>
          <p:nvPr/>
        </p:nvPicPr>
        <p:blipFill>
          <a:blip r:embed="rId2"/>
          <a:srcRect/>
          <a:stretch>
            <a:fillRect/>
          </a:stretch>
        </p:blipFill>
        <p:spPr bwMode="auto">
          <a:xfrm>
            <a:off x="0" y="0"/>
            <a:ext cx="3429000" cy="6858000"/>
          </a:xfrm>
          <a:prstGeom prst="rect">
            <a:avLst/>
          </a:prstGeom>
          <a:noFill/>
          <a:ln w="9525">
            <a:noFill/>
            <a:miter lim="800000"/>
            <a:headEnd/>
            <a:tailEnd/>
          </a:ln>
        </p:spPr>
      </p:pic>
      <p:sp>
        <p:nvSpPr>
          <p:cNvPr id="6" name="TextBox 5"/>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blinds(horizontal)">
                                      <p:cBhvr>
                                        <p:cTn id="7" dur="3000"/>
                                        <p:tgtEl>
                                          <p:spTgt spid="86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066800" y="0"/>
            <a:ext cx="7153275" cy="6858000"/>
          </a:xfrm>
          <a:noFill/>
          <a:ln/>
        </p:spPr>
      </p:pic>
      <p:sp>
        <p:nvSpPr>
          <p:cNvPr id="4" name="TextBox 4"/>
          <p:cNvSpPr txBox="1"/>
          <p:nvPr/>
        </p:nvSpPr>
        <p:spPr>
          <a:xfrm>
            <a:off x="2362200" y="6320135"/>
            <a:ext cx="4419600" cy="461665"/>
          </a:xfrm>
          <a:prstGeom prst="rect">
            <a:avLst/>
          </a:prstGeom>
          <a:noFill/>
        </p:spPr>
        <p:txBody>
          <a:bodyPr wrap="square" rtlCol="0">
            <a:spAutoFit/>
          </a:bodyPr>
          <a:lstStyle>
            <a:defPPr>
              <a:defRPr lang="ar-SA"/>
            </a:defPPr>
            <a:lvl1pPr algn="r" rtl="1" fontAlgn="base">
              <a:spcBef>
                <a:spcPct val="0"/>
              </a:spcBef>
              <a:spcAft>
                <a:spcPct val="0"/>
              </a:spcAft>
              <a:defRPr kern="1200">
                <a:solidFill>
                  <a:schemeClr val="tx1"/>
                </a:solidFill>
                <a:latin typeface="Garamond" pitchFamily="18" charset="0"/>
                <a:ea typeface="+mn-ea"/>
                <a:cs typeface="Arial" pitchFamily="34" charset="0"/>
              </a:defRPr>
            </a:lvl1pPr>
            <a:lvl2pPr marL="457200" algn="r" rtl="1" fontAlgn="base">
              <a:spcBef>
                <a:spcPct val="0"/>
              </a:spcBef>
              <a:spcAft>
                <a:spcPct val="0"/>
              </a:spcAft>
              <a:defRPr kern="1200">
                <a:solidFill>
                  <a:schemeClr val="tx1"/>
                </a:solidFill>
                <a:latin typeface="Garamond" pitchFamily="18" charset="0"/>
                <a:ea typeface="+mn-ea"/>
                <a:cs typeface="Arial" pitchFamily="34" charset="0"/>
              </a:defRPr>
            </a:lvl2pPr>
            <a:lvl3pPr marL="914400" algn="r" rtl="1" fontAlgn="base">
              <a:spcBef>
                <a:spcPct val="0"/>
              </a:spcBef>
              <a:spcAft>
                <a:spcPct val="0"/>
              </a:spcAft>
              <a:defRPr kern="1200">
                <a:solidFill>
                  <a:schemeClr val="tx1"/>
                </a:solidFill>
                <a:latin typeface="Garamond" pitchFamily="18" charset="0"/>
                <a:ea typeface="+mn-ea"/>
                <a:cs typeface="Arial" pitchFamily="34" charset="0"/>
              </a:defRPr>
            </a:lvl3pPr>
            <a:lvl4pPr marL="1371600" algn="r" rtl="1" fontAlgn="base">
              <a:spcBef>
                <a:spcPct val="0"/>
              </a:spcBef>
              <a:spcAft>
                <a:spcPct val="0"/>
              </a:spcAft>
              <a:defRPr kern="1200">
                <a:solidFill>
                  <a:schemeClr val="tx1"/>
                </a:solidFill>
                <a:latin typeface="Garamond" pitchFamily="18" charset="0"/>
                <a:ea typeface="+mn-ea"/>
                <a:cs typeface="Arial" pitchFamily="34" charset="0"/>
              </a:defRPr>
            </a:lvl4pPr>
            <a:lvl5pPr marL="1828800" algn="r" rtl="1" fontAlgn="base">
              <a:spcBef>
                <a:spcPct val="0"/>
              </a:spcBef>
              <a:spcAft>
                <a:spcPct val="0"/>
              </a:spcAft>
              <a:defRPr kern="1200">
                <a:solidFill>
                  <a:schemeClr val="tx1"/>
                </a:solidFill>
                <a:latin typeface="Garamond" pitchFamily="18" charset="0"/>
                <a:ea typeface="+mn-ea"/>
                <a:cs typeface="Arial" pitchFamily="34" charset="0"/>
              </a:defRPr>
            </a:lvl5pPr>
            <a:lvl6pPr marL="2286000" algn="r" defTabSz="914400" rtl="1" eaLnBrk="1" latinLnBrk="0" hangingPunct="1">
              <a:defRPr kern="1200">
                <a:solidFill>
                  <a:schemeClr val="tx1"/>
                </a:solidFill>
                <a:latin typeface="Garamond" pitchFamily="18" charset="0"/>
                <a:ea typeface="+mn-ea"/>
                <a:cs typeface="Arial" pitchFamily="34" charset="0"/>
              </a:defRPr>
            </a:lvl6pPr>
            <a:lvl7pPr marL="2743200" algn="r" defTabSz="914400" rtl="1" eaLnBrk="1" latinLnBrk="0" hangingPunct="1">
              <a:defRPr kern="1200">
                <a:solidFill>
                  <a:schemeClr val="tx1"/>
                </a:solidFill>
                <a:latin typeface="Garamond" pitchFamily="18" charset="0"/>
                <a:ea typeface="+mn-ea"/>
                <a:cs typeface="Arial" pitchFamily="34" charset="0"/>
              </a:defRPr>
            </a:lvl7pPr>
            <a:lvl8pPr marL="3200400" algn="r" defTabSz="914400" rtl="1" eaLnBrk="1" latinLnBrk="0" hangingPunct="1">
              <a:defRPr kern="1200">
                <a:solidFill>
                  <a:schemeClr val="tx1"/>
                </a:solidFill>
                <a:latin typeface="Garamond" pitchFamily="18" charset="0"/>
                <a:ea typeface="+mn-ea"/>
                <a:cs typeface="Arial" pitchFamily="34" charset="0"/>
              </a:defRPr>
            </a:lvl8pPr>
            <a:lvl9pPr marL="3657600" algn="r" defTabSz="914400" rtl="1" eaLnBrk="1" latinLnBrk="0" hangingPunct="1">
              <a:defRPr kern="1200">
                <a:solidFill>
                  <a:schemeClr val="tx1"/>
                </a:solidFill>
                <a:latin typeface="Garamond" pitchFamily="18" charset="0"/>
                <a:ea typeface="+mn-ea"/>
                <a:cs typeface="Arial" pitchFamily="34" charset="0"/>
              </a:defRPr>
            </a:lvl9p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992188"/>
            <a:ext cx="9144000" cy="508635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561975"/>
            <a:ext cx="9144000" cy="5534025"/>
          </a:xfrm>
          <a:noFill/>
          <a:ln/>
        </p:spPr>
      </p:pic>
      <p:sp>
        <p:nvSpPr>
          <p:cNvPr id="4" name="TextBox 3"/>
          <p:cNvSpPr txBox="1"/>
          <p:nvPr/>
        </p:nvSpPr>
        <p:spPr>
          <a:xfrm>
            <a:off x="22860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260350"/>
            <a:ext cx="9144000" cy="6234113"/>
          </a:xfrm>
          <a:noFill/>
          <a:ln/>
        </p:spPr>
      </p:pic>
      <p:sp>
        <p:nvSpPr>
          <p:cNvPr id="4" name="TextBox 3"/>
          <p:cNvSpPr txBox="1"/>
          <p:nvPr/>
        </p:nvSpPr>
        <p:spPr>
          <a:xfrm>
            <a:off x="2362200" y="6396335"/>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836613"/>
            <a:ext cx="9144000" cy="5053012"/>
          </a:xfrm>
          <a:noFill/>
          <a:ln/>
        </p:spPr>
      </p:pic>
      <p:sp>
        <p:nvSpPr>
          <p:cNvPr id="3" name="TextBox 2"/>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157163"/>
            <a:ext cx="9144000" cy="6364287"/>
          </a:xfrm>
          <a:noFill/>
          <a:ln/>
        </p:spPr>
      </p:pic>
      <p:sp>
        <p:nvSpPr>
          <p:cNvPr id="4" name="TextBox 3"/>
          <p:cNvSpPr txBox="1"/>
          <p:nvPr/>
        </p:nvSpPr>
        <p:spPr>
          <a:xfrm>
            <a:off x="2362200" y="6396335"/>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12700"/>
            <a:ext cx="9144000" cy="68453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143000" y="0"/>
            <a:ext cx="6975475" cy="68580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981201" y="0"/>
            <a:ext cx="5130800" cy="68580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a:xfrm>
            <a:off x="4038600" y="381000"/>
            <a:ext cx="8229600" cy="960438"/>
          </a:xfrm>
        </p:spPr>
        <p:txBody>
          <a:bodyPr/>
          <a:lstStyle/>
          <a:p>
            <a:pPr eaLnBrk="1" hangingPunct="1">
              <a:defRPr/>
            </a:pPr>
            <a:r>
              <a:rPr lang="fa-IR" smtClean="0">
                <a:solidFill>
                  <a:schemeClr val="hlink"/>
                </a:solidFill>
              </a:rPr>
              <a:t>مقدمه:</a:t>
            </a:r>
            <a:r>
              <a:rPr lang="fa-IR" smtClean="0"/>
              <a:t/>
            </a:r>
            <a:br>
              <a:rPr lang="fa-IR" smtClean="0"/>
            </a:br>
            <a:endParaRPr lang="en-US" smtClean="0"/>
          </a:p>
        </p:txBody>
      </p:sp>
      <p:sp>
        <p:nvSpPr>
          <p:cNvPr id="48131" name="Rectangle 3"/>
          <p:cNvSpPr>
            <a:spLocks noGrp="1" noChangeArrowheads="1"/>
          </p:cNvSpPr>
          <p:nvPr>
            <p:ph type="body" idx="1"/>
          </p:nvPr>
        </p:nvSpPr>
        <p:spPr>
          <a:xfrm>
            <a:off x="457200" y="1600200"/>
            <a:ext cx="8686800" cy="4525963"/>
          </a:xfrm>
        </p:spPr>
        <p:txBody>
          <a:bodyPr/>
          <a:lstStyle/>
          <a:p>
            <a:pPr eaLnBrk="1" hangingPunct="1">
              <a:lnSpc>
                <a:spcPct val="90000"/>
              </a:lnSpc>
              <a:buFont typeface="Wingdings" pitchFamily="2" charset="2"/>
              <a:buNone/>
              <a:defRPr/>
            </a:pPr>
            <a:r>
              <a:rPr lang="fa-IR" dirty="0" smtClean="0"/>
              <a:t>   بیست و پنج سال پیش در ماه  اوت  سال   1987در ساحل دریای شمالی المان هول اشتاین ، 32 توربین بادی با نوازش های باد شروع به چرخیدن کردند .  به این ترتیب  نخستین مجتمع  توربین های  بادی  تولید  کننده انرژی وارد  شبکه شدند . در آن زمان نمی شد هنوز از تاسیسات انرژی  بادی سخن گفت . راندمان این توربین ها چیزی میان  10 تا 25 کیلو وات بود . اما توربین های بادی امروزه   200  برابر راندمان آن  روزها را  دارند . امروزه توربین های  بادی  دوش به دوش نیروگاه های اتمی وحتی بیش از انها انرژی تولید می کنند.</a:t>
            </a:r>
            <a:endParaRPr lang="en-US"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828800" y="0"/>
            <a:ext cx="5688013" cy="68580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600200" y="0"/>
            <a:ext cx="6073775" cy="68580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676400" y="0"/>
            <a:ext cx="5957888" cy="68580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796925"/>
            <a:ext cx="9144000" cy="5299075"/>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1752600" y="0"/>
            <a:ext cx="5780088" cy="6858000"/>
          </a:xfrm>
          <a:noFill/>
          <a:ln/>
        </p:spPr>
      </p:pic>
      <p:sp>
        <p:nvSpPr>
          <p:cNvPr id="4" name="TextBox 3"/>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260350"/>
            <a:ext cx="9144000" cy="6234113"/>
          </a:xfrm>
          <a:noFill/>
          <a:ln/>
        </p:spPr>
      </p:pic>
      <p:sp>
        <p:nvSpPr>
          <p:cNvPr id="3" name="TextBox 2"/>
          <p:cNvSpPr txBox="1"/>
          <p:nvPr/>
        </p:nvSpPr>
        <p:spPr>
          <a:xfrm>
            <a:off x="2362200" y="6396335"/>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گروه اينترنتي پرشين استار | www.Persian-Star.org"/>
          <p:cNvPicPr>
            <a:picLocks noGrp="1" noChangeAspect="1" noChangeArrowheads="1"/>
          </p:cNvPicPr>
          <p:nvPr>
            <p:ph type="body" idx="1"/>
          </p:nvPr>
        </p:nvPicPr>
        <p:blipFill>
          <a:blip r:embed="rId2"/>
          <a:srcRect/>
          <a:stretch>
            <a:fillRect/>
          </a:stretch>
        </p:blipFill>
        <p:spPr>
          <a:xfrm>
            <a:off x="0" y="1268413"/>
            <a:ext cx="9144000" cy="4156075"/>
          </a:xfrm>
          <a:noFill/>
          <a:ln/>
        </p:spPr>
      </p:pic>
      <p:sp>
        <p:nvSpPr>
          <p:cNvPr id="3" name="TextBox 2"/>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a:xfrm>
            <a:off x="457200" y="4419600"/>
            <a:ext cx="2895600" cy="1706563"/>
          </a:xfrm>
        </p:spPr>
        <p:txBody>
          <a:bodyPr/>
          <a:lstStyle/>
          <a:p>
            <a:pPr eaLnBrk="1" hangingPunct="1">
              <a:buFont typeface="Wingdings" pitchFamily="2" charset="2"/>
              <a:buNone/>
              <a:defRPr/>
            </a:pPr>
            <a:r>
              <a:rPr lang="fa-IR" smtClean="0"/>
              <a:t>با تشکر از شما </a:t>
            </a:r>
          </a:p>
        </p:txBody>
      </p:sp>
      <p:sp>
        <p:nvSpPr>
          <p:cNvPr id="68613" name="Rectangle 5"/>
          <p:cNvSpPr>
            <a:spLocks noChangeArrowheads="1"/>
          </p:cNvSpPr>
          <p:nvPr/>
        </p:nvSpPr>
        <p:spPr bwMode="auto">
          <a:xfrm>
            <a:off x="1600200" y="1981200"/>
            <a:ext cx="4114800" cy="1920875"/>
          </a:xfrm>
          <a:prstGeom prst="rect">
            <a:avLst/>
          </a:prstGeom>
          <a:noFill/>
          <a:ln w="9525">
            <a:noFill/>
            <a:miter lim="800000"/>
            <a:headEnd/>
            <a:tailEnd/>
          </a:ln>
          <a:effectLst/>
        </p:spPr>
        <p:txBody>
          <a:bodyPr>
            <a:spAutoFit/>
          </a:bodyPr>
          <a:lstStyle/>
          <a:p>
            <a:pPr>
              <a:defRPr/>
            </a:pPr>
            <a:r>
              <a:rPr lang="fa-IR" sz="12000" b="1">
                <a:solidFill>
                  <a:schemeClr val="tx2"/>
                </a:solidFill>
                <a:effectLst>
                  <a:outerShdw blurRad="38100" dist="38100" dir="2700000" algn="tl">
                    <a:srgbClr val="000000"/>
                  </a:outerShdw>
                </a:effectLst>
                <a:cs typeface="Arial" charset="0"/>
              </a:rPr>
              <a:t>پایان</a:t>
            </a:r>
            <a:endParaRPr lang="en-US" sz="12000" b="1">
              <a:solidFill>
                <a:schemeClr val="tx2"/>
              </a:solidFill>
              <a:effectLst>
                <a:outerShdw blurRad="38100" dist="38100" dir="2700000" algn="tl">
                  <a:srgbClr val="000000"/>
                </a:outerShdw>
              </a:effectLst>
              <a:cs typeface="Arial" charset="0"/>
            </a:endParaRPr>
          </a:p>
        </p:txBody>
      </p:sp>
      <p:sp>
        <p:nvSpPr>
          <p:cNvPr id="6" name="TextBox 5"/>
          <p:cNvSpPr txBox="1"/>
          <p:nvPr/>
        </p:nvSpPr>
        <p:spPr>
          <a:xfrm>
            <a:off x="2362200" y="62484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 calcmode="lin" valueType="num">
                                      <p:cBhvr>
                                        <p:cTn id="7" dur="500" fill="hold"/>
                                        <p:tgtEl>
                                          <p:spTgt spid="6861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6861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6861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6861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686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pPr eaLnBrk="1" hangingPunct="1">
              <a:defRPr/>
            </a:pPr>
            <a:endParaRPr lang="en-US" smtClean="0"/>
          </a:p>
        </p:txBody>
      </p:sp>
      <p:pic>
        <p:nvPicPr>
          <p:cNvPr id="49156" name="Picture 4" descr="13870720_r536"/>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blinds(horizontal)">
                                      <p:cBhvr>
                                        <p:cTn id="7" dur="10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762000" y="228600"/>
            <a:ext cx="8229600" cy="1143000"/>
          </a:xfrm>
        </p:spPr>
        <p:txBody>
          <a:bodyPr/>
          <a:lstStyle/>
          <a:p>
            <a:pPr algn="r" eaLnBrk="1" hangingPunct="1">
              <a:defRPr/>
            </a:pPr>
            <a:r>
              <a:rPr lang="fa-IR" smtClean="0">
                <a:solidFill>
                  <a:schemeClr val="hlink"/>
                </a:solidFill>
              </a:rPr>
              <a:t>ایران،انرژی بادی</a:t>
            </a:r>
            <a:endParaRPr lang="en-US" smtClean="0">
              <a:solidFill>
                <a:schemeClr val="hlink"/>
              </a:solidFill>
            </a:endParaRPr>
          </a:p>
        </p:txBody>
      </p:sp>
      <p:sp>
        <p:nvSpPr>
          <p:cNvPr id="50179" name="Rectangle 3"/>
          <p:cNvSpPr>
            <a:spLocks noGrp="1" noChangeArrowheads="1"/>
          </p:cNvSpPr>
          <p:nvPr>
            <p:ph type="body" idx="1"/>
          </p:nvPr>
        </p:nvSpPr>
        <p:spPr>
          <a:xfrm>
            <a:off x="1143000" y="1600200"/>
            <a:ext cx="8229600" cy="5410200"/>
          </a:xfrm>
        </p:spPr>
        <p:txBody>
          <a:bodyPr/>
          <a:lstStyle/>
          <a:p>
            <a:pPr eaLnBrk="1" hangingPunct="1">
              <a:lnSpc>
                <a:spcPct val="80000"/>
              </a:lnSpc>
              <a:buFont typeface="Wingdings" pitchFamily="2" charset="2"/>
              <a:buNone/>
              <a:defRPr/>
            </a:pPr>
            <a:r>
              <a:rPr lang="fa-IR" dirty="0" smtClean="0"/>
              <a:t>   نتایج یک مطالعه جدید نشان می دهد امکان تولید انرژی الکتریکی از باد در ایران حتی از پیشروترین کشورهای اروپایی در این زمینه نیز بیشتر است.</a:t>
            </a:r>
          </a:p>
          <a:p>
            <a:pPr eaLnBrk="1" hangingPunct="1">
              <a:lnSpc>
                <a:spcPct val="80000"/>
              </a:lnSpc>
              <a:defRPr/>
            </a:pPr>
            <a:endParaRPr lang="fa-IR" dirty="0" smtClean="0"/>
          </a:p>
          <a:p>
            <a:pPr eaLnBrk="1" hangingPunct="1">
              <a:lnSpc>
                <a:spcPct val="80000"/>
              </a:lnSpc>
              <a:buFont typeface="Wingdings" pitchFamily="2" charset="2"/>
              <a:buNone/>
              <a:defRPr/>
            </a:pPr>
            <a:r>
              <a:rPr lang="en-US" dirty="0" smtClean="0"/>
              <a:t>   </a:t>
            </a:r>
            <a:r>
              <a:rPr lang="fa-IR" dirty="0" smtClean="0"/>
              <a:t>  از دو هزار سال پیش از میلاد مسیح،طراحی و ساخت آسیاب های بادی در ایران رواج داشته است و استفاده از این انرژی رایگان طبیعی برای ایرانیان مفهومی جدید و تازه نیست.وزارت نیروی ایران در سال 1378 ،سازمانی با نام ((سازمان انرژی های نو ایران))با هدف((راهبرد صرفه جویانه)) و ((کمک به اشتغال زایی))تشکیل داد.</a:t>
            </a:r>
          </a:p>
          <a:p>
            <a:pPr eaLnBrk="1" hangingPunct="1">
              <a:lnSpc>
                <a:spcPct val="80000"/>
              </a:lnSpc>
              <a:buFont typeface="Wingdings" pitchFamily="2" charset="2"/>
              <a:buNone/>
              <a:defRPr/>
            </a:pPr>
            <a:r>
              <a:rPr lang="fa-IR" dirty="0" smtClean="0"/>
              <a:t>    </a:t>
            </a:r>
          </a:p>
          <a:p>
            <a:pPr eaLnBrk="1" hangingPunct="1">
              <a:lnSpc>
                <a:spcPct val="80000"/>
              </a:lnSpc>
              <a:buFont typeface="Wingdings" pitchFamily="2" charset="2"/>
              <a:buNone/>
              <a:defRPr/>
            </a:pPr>
            <a:endParaRPr lang="fa-IR" dirty="0" smtClean="0"/>
          </a:p>
          <a:p>
            <a:pPr eaLnBrk="1" hangingPunct="1">
              <a:lnSpc>
                <a:spcPct val="80000"/>
              </a:lnSpc>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914400" y="0"/>
            <a:ext cx="8229600" cy="1143000"/>
          </a:xfrm>
        </p:spPr>
        <p:txBody>
          <a:bodyPr/>
          <a:lstStyle/>
          <a:p>
            <a:pPr algn="r" eaLnBrk="1" hangingPunct="1">
              <a:defRPr/>
            </a:pPr>
            <a:r>
              <a:rPr lang="fa-IR" smtClean="0">
                <a:solidFill>
                  <a:schemeClr val="hlink"/>
                </a:solidFill>
              </a:rPr>
              <a:t> توربین ها ی بادی چگونه کار می کنند:</a:t>
            </a:r>
            <a:endParaRPr lang="en-US" smtClean="0">
              <a:solidFill>
                <a:schemeClr val="hlink"/>
              </a:solidFill>
            </a:endParaRPr>
          </a:p>
        </p:txBody>
      </p:sp>
      <p:sp>
        <p:nvSpPr>
          <p:cNvPr id="76803" name="Rectangle 3"/>
          <p:cNvSpPr>
            <a:spLocks noGrp="1" noChangeArrowheads="1"/>
          </p:cNvSpPr>
          <p:nvPr>
            <p:ph type="body" idx="1"/>
          </p:nvPr>
        </p:nvSpPr>
        <p:spPr>
          <a:xfrm>
            <a:off x="1219200" y="990600"/>
            <a:ext cx="8229600" cy="4525963"/>
          </a:xfrm>
        </p:spPr>
        <p:txBody>
          <a:bodyPr/>
          <a:lstStyle/>
          <a:p>
            <a:pPr eaLnBrk="1" hangingPunct="1">
              <a:buFont typeface="Wingdings" pitchFamily="2" charset="2"/>
              <a:buNone/>
              <a:defRPr/>
            </a:pPr>
            <a:r>
              <a:rPr lang="fa-IR" dirty="0" smtClean="0"/>
              <a:t>   از نظر عملکردی در توربین های بادی انرژی جنبشی باد به انرژی  مکانیکی و سپس  به  انرژی  الکتریکی  تبدیل    می گردد.</a:t>
            </a:r>
            <a:endParaRPr lang="en-US" dirty="0" smtClean="0"/>
          </a:p>
        </p:txBody>
      </p:sp>
      <p:pic>
        <p:nvPicPr>
          <p:cNvPr id="11268" name="Picture 4" descr="untitled"/>
          <p:cNvPicPr>
            <a:picLocks noChangeAspect="1" noChangeArrowheads="1"/>
          </p:cNvPicPr>
          <p:nvPr/>
        </p:nvPicPr>
        <p:blipFill>
          <a:blip r:embed="rId2"/>
          <a:srcRect/>
          <a:stretch>
            <a:fillRect/>
          </a:stretch>
        </p:blipFill>
        <p:spPr bwMode="auto">
          <a:xfrm>
            <a:off x="-19050" y="2590800"/>
            <a:ext cx="9163050" cy="42672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defRPr/>
            </a:pPr>
            <a:r>
              <a:rPr lang="en-US" smtClean="0"/>
              <a:t>`</a:t>
            </a:r>
          </a:p>
        </p:txBody>
      </p:sp>
      <p:pic>
        <p:nvPicPr>
          <p:cNvPr id="12291" name="Picture 4" descr="نيروگاه بادي"/>
          <p:cNvPicPr>
            <a:picLocks noGrp="1" noChangeAspect="1" noChangeArrowheads="1" noCrop="1"/>
          </p:cNvPicPr>
          <p:nvPr>
            <p:ph type="body" idx="1"/>
          </p:nvPr>
        </p:nvPicPr>
        <p:blipFill>
          <a:blip r:embed="rId2"/>
          <a:srcRect/>
          <a:stretch>
            <a:fillRect/>
          </a:stretch>
        </p:blipFill>
        <p:spPr>
          <a:xfrm>
            <a:off x="0" y="0"/>
            <a:ext cx="9144000" cy="6858000"/>
          </a:xfrm>
          <a:noFill/>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a:xfrm>
            <a:off x="762000" y="0"/>
            <a:ext cx="8229600" cy="1143000"/>
          </a:xfrm>
        </p:spPr>
        <p:txBody>
          <a:bodyPr/>
          <a:lstStyle/>
          <a:p>
            <a:pPr algn="r" eaLnBrk="1" hangingPunct="1">
              <a:defRPr/>
            </a:pPr>
            <a:r>
              <a:rPr lang="fa-IR" sz="3200" smtClean="0"/>
              <a:t>انواع توربین بادی مدرن از لحاظ شکل ظاهری:</a:t>
            </a:r>
            <a:endParaRPr lang="en-US" sz="3200" smtClean="0"/>
          </a:p>
        </p:txBody>
      </p:sp>
      <p:sp>
        <p:nvSpPr>
          <p:cNvPr id="78851" name="Rectangle 3"/>
          <p:cNvSpPr>
            <a:spLocks noGrp="1" noChangeArrowheads="1"/>
          </p:cNvSpPr>
          <p:nvPr>
            <p:ph type="body" idx="1"/>
          </p:nvPr>
        </p:nvSpPr>
        <p:spPr>
          <a:xfrm>
            <a:off x="914400" y="838200"/>
            <a:ext cx="8229600" cy="5287963"/>
          </a:xfrm>
        </p:spPr>
        <p:txBody>
          <a:bodyPr/>
          <a:lstStyle/>
          <a:p>
            <a:pPr eaLnBrk="1" hangingPunct="1">
              <a:buFont typeface="Wingdings" pitchFamily="2" charset="2"/>
              <a:buNone/>
              <a:defRPr/>
            </a:pPr>
            <a:r>
              <a:rPr lang="fa-IR" sz="2400" smtClean="0">
                <a:solidFill>
                  <a:schemeClr val="hlink"/>
                </a:solidFill>
              </a:rPr>
              <a:t>  1.توربین های بادی با محور چرخش عمودی:</a:t>
            </a:r>
            <a:endParaRPr lang="en-US" sz="2400" smtClean="0">
              <a:solidFill>
                <a:schemeClr val="hlink"/>
              </a:solidFill>
            </a:endParaRPr>
          </a:p>
        </p:txBody>
      </p:sp>
      <p:pic>
        <p:nvPicPr>
          <p:cNvPr id="78852" name="Picture 4" descr="image012"/>
          <p:cNvPicPr>
            <a:picLocks noChangeAspect="1" noChangeArrowheads="1"/>
          </p:cNvPicPr>
          <p:nvPr/>
        </p:nvPicPr>
        <p:blipFill>
          <a:blip r:embed="rId2"/>
          <a:srcRect/>
          <a:stretch>
            <a:fillRect/>
          </a:stretch>
        </p:blipFill>
        <p:spPr bwMode="auto">
          <a:xfrm>
            <a:off x="4495800" y="1371600"/>
            <a:ext cx="4648200" cy="5486400"/>
          </a:xfrm>
          <a:prstGeom prst="rect">
            <a:avLst/>
          </a:prstGeom>
          <a:noFill/>
          <a:ln w="9525">
            <a:noFill/>
            <a:miter lim="800000"/>
            <a:headEnd/>
            <a:tailEnd/>
          </a:ln>
        </p:spPr>
      </p:pic>
      <p:pic>
        <p:nvPicPr>
          <p:cNvPr id="78853" name="Picture 5" descr="image017"/>
          <p:cNvPicPr>
            <a:picLocks noChangeAspect="1" noChangeArrowheads="1"/>
          </p:cNvPicPr>
          <p:nvPr/>
        </p:nvPicPr>
        <p:blipFill>
          <a:blip r:embed="rId3"/>
          <a:srcRect/>
          <a:stretch>
            <a:fillRect/>
          </a:stretch>
        </p:blipFill>
        <p:spPr bwMode="auto">
          <a:xfrm>
            <a:off x="0" y="1371600"/>
            <a:ext cx="4495800" cy="5486400"/>
          </a:xfrm>
          <a:prstGeom prst="rect">
            <a:avLst/>
          </a:prstGeom>
          <a:noFill/>
          <a:ln w="9525">
            <a:noFill/>
            <a:miter lim="800000"/>
            <a:headEnd/>
            <a:tailEnd/>
          </a:ln>
        </p:spPr>
      </p:pic>
      <p:sp>
        <p:nvSpPr>
          <p:cNvPr id="7" name="TextBox 6"/>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78852"/>
                                        </p:tgtEl>
                                        <p:attrNameLst>
                                          <p:attrName>style.visibility</p:attrName>
                                        </p:attrNameLst>
                                      </p:cBhvr>
                                      <p:to>
                                        <p:strVal val="visible"/>
                                      </p:to>
                                    </p:set>
                                    <p:animEffect transition="in" filter="blinds(horizontal)">
                                      <p:cBhvr>
                                        <p:cTn id="7" dur="3000"/>
                                        <p:tgtEl>
                                          <p:spTgt spid="78852"/>
                                        </p:tgtEl>
                                      </p:cBhvr>
                                    </p:animEffect>
                                  </p:childTnLst>
                                </p:cTn>
                              </p:par>
                              <p:par>
                                <p:cTn id="8" presetID="3" presetClass="entr" presetSubtype="10" fill="hold" nodeType="withEffect">
                                  <p:stCondLst>
                                    <p:cond delay="0"/>
                                  </p:stCondLst>
                                  <p:childTnLst>
                                    <p:set>
                                      <p:cBhvr>
                                        <p:cTn id="9" dur="1" fill="hold">
                                          <p:stCondLst>
                                            <p:cond delay="0"/>
                                          </p:stCondLst>
                                        </p:cTn>
                                        <p:tgtEl>
                                          <p:spTgt spid="78853"/>
                                        </p:tgtEl>
                                        <p:attrNameLst>
                                          <p:attrName>style.visibility</p:attrName>
                                        </p:attrNameLst>
                                      </p:cBhvr>
                                      <p:to>
                                        <p:strVal val="visible"/>
                                      </p:to>
                                    </p:set>
                                    <p:animEffect transition="in" filter="blinds(horizontal)">
                                      <p:cBhvr>
                                        <p:cTn id="10" dur="3000"/>
                                        <p:tgtEl>
                                          <p:spTgt spid="78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a:xfrm>
            <a:off x="914400" y="0"/>
            <a:ext cx="8229600" cy="1143000"/>
          </a:xfrm>
        </p:spPr>
        <p:txBody>
          <a:bodyPr/>
          <a:lstStyle/>
          <a:p>
            <a:pPr algn="r" eaLnBrk="1" hangingPunct="1">
              <a:defRPr/>
            </a:pPr>
            <a:r>
              <a:rPr lang="fa-IR" sz="2400" smtClean="0">
                <a:solidFill>
                  <a:schemeClr val="hlink"/>
                </a:solidFill>
              </a:rPr>
              <a:t> 2.توربین های بادی با محور چرخش استوانه ای:</a:t>
            </a:r>
            <a:endParaRPr lang="en-US" sz="2400" smtClean="0">
              <a:solidFill>
                <a:schemeClr val="hlink"/>
              </a:solidFill>
            </a:endParaRPr>
          </a:p>
        </p:txBody>
      </p:sp>
      <p:sp>
        <p:nvSpPr>
          <p:cNvPr id="82947" name="Rectangle 3"/>
          <p:cNvSpPr>
            <a:spLocks noGrp="1" noChangeArrowheads="1"/>
          </p:cNvSpPr>
          <p:nvPr>
            <p:ph type="body" idx="1"/>
          </p:nvPr>
        </p:nvSpPr>
        <p:spPr/>
        <p:txBody>
          <a:bodyPr/>
          <a:lstStyle/>
          <a:p>
            <a:pPr eaLnBrk="1" hangingPunct="1">
              <a:defRPr/>
            </a:pPr>
            <a:endParaRPr lang="en-US" smtClean="0"/>
          </a:p>
        </p:txBody>
      </p:sp>
      <p:pic>
        <p:nvPicPr>
          <p:cNvPr id="82948" name="Picture 4" descr="nirogah-badi"/>
          <p:cNvPicPr>
            <a:picLocks noChangeAspect="1" noChangeArrowheads="1"/>
          </p:cNvPicPr>
          <p:nvPr/>
        </p:nvPicPr>
        <p:blipFill>
          <a:blip r:embed="rId2"/>
          <a:srcRect/>
          <a:stretch>
            <a:fillRect/>
          </a:stretch>
        </p:blipFill>
        <p:spPr bwMode="auto">
          <a:xfrm>
            <a:off x="4495800" y="1371600"/>
            <a:ext cx="4648200" cy="5486400"/>
          </a:xfrm>
          <a:prstGeom prst="rect">
            <a:avLst/>
          </a:prstGeom>
          <a:noFill/>
          <a:ln w="9525">
            <a:noFill/>
            <a:miter lim="800000"/>
            <a:headEnd/>
            <a:tailEnd/>
          </a:ln>
        </p:spPr>
      </p:pic>
      <p:pic>
        <p:nvPicPr>
          <p:cNvPr id="82951" name="Picture 7" descr="n00024211-b"/>
          <p:cNvPicPr>
            <a:picLocks noChangeAspect="1" noChangeArrowheads="1"/>
          </p:cNvPicPr>
          <p:nvPr/>
        </p:nvPicPr>
        <p:blipFill>
          <a:blip r:embed="rId3"/>
          <a:srcRect/>
          <a:stretch>
            <a:fillRect/>
          </a:stretch>
        </p:blipFill>
        <p:spPr bwMode="auto">
          <a:xfrm>
            <a:off x="0" y="1371600"/>
            <a:ext cx="4495800" cy="5486400"/>
          </a:xfrm>
          <a:prstGeom prst="rect">
            <a:avLst/>
          </a:prstGeom>
          <a:noFill/>
          <a:ln w="9525">
            <a:noFill/>
            <a:miter lim="800000"/>
            <a:headEnd/>
            <a:tailEnd/>
          </a:ln>
        </p:spPr>
      </p:pic>
      <p:sp>
        <p:nvSpPr>
          <p:cNvPr id="7" name="TextBox 6"/>
          <p:cNvSpPr txBox="1"/>
          <p:nvPr/>
        </p:nvSpPr>
        <p:spPr>
          <a:xfrm>
            <a:off x="23622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Effect transition="in" filter="blinds(horizontal)">
                                      <p:cBhvr>
                                        <p:cTn id="7" dur="1000"/>
                                        <p:tgtEl>
                                          <p:spTgt spid="82946"/>
                                        </p:tgtEl>
                                      </p:cBhvr>
                                    </p:animEffect>
                                  </p:childTnLst>
                                </p:cTn>
                              </p:par>
                              <p:par>
                                <p:cTn id="8" presetID="3" presetClass="entr" presetSubtype="10" fill="hold" nodeType="withEffect">
                                  <p:stCondLst>
                                    <p:cond delay="0"/>
                                  </p:stCondLst>
                                  <p:childTnLst>
                                    <p:set>
                                      <p:cBhvr>
                                        <p:cTn id="9" dur="1" fill="hold">
                                          <p:stCondLst>
                                            <p:cond delay="0"/>
                                          </p:stCondLst>
                                        </p:cTn>
                                        <p:tgtEl>
                                          <p:spTgt spid="82948"/>
                                        </p:tgtEl>
                                        <p:attrNameLst>
                                          <p:attrName>style.visibility</p:attrName>
                                        </p:attrNameLst>
                                      </p:cBhvr>
                                      <p:to>
                                        <p:strVal val="visible"/>
                                      </p:to>
                                    </p:set>
                                    <p:animEffect transition="in" filter="blinds(horizontal)">
                                      <p:cBhvr>
                                        <p:cTn id="10" dur="3000"/>
                                        <p:tgtEl>
                                          <p:spTgt spid="82948"/>
                                        </p:tgtEl>
                                      </p:cBhvr>
                                    </p:animEffect>
                                  </p:childTnLst>
                                </p:cTn>
                              </p:par>
                              <p:par>
                                <p:cTn id="11" presetID="3" presetClass="entr" presetSubtype="10" fill="hold" nodeType="withEffect">
                                  <p:stCondLst>
                                    <p:cond delay="0"/>
                                  </p:stCondLst>
                                  <p:childTnLst>
                                    <p:set>
                                      <p:cBhvr>
                                        <p:cTn id="12" dur="1" fill="hold">
                                          <p:stCondLst>
                                            <p:cond delay="0"/>
                                          </p:stCondLst>
                                        </p:cTn>
                                        <p:tgtEl>
                                          <p:spTgt spid="82951"/>
                                        </p:tgtEl>
                                        <p:attrNameLst>
                                          <p:attrName>style.visibility</p:attrName>
                                        </p:attrNameLst>
                                      </p:cBhvr>
                                      <p:to>
                                        <p:strVal val="visible"/>
                                      </p:to>
                                    </p:set>
                                    <p:animEffect transition="in" filter="blinds(horizontal)">
                                      <p:cBhvr>
                                        <p:cTn id="13" dur="3000"/>
                                        <p:tgtEl>
                                          <p:spTgt spid="829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a:xfrm>
            <a:off x="2667000" y="0"/>
            <a:ext cx="8229600" cy="1143000"/>
          </a:xfrm>
        </p:spPr>
        <p:txBody>
          <a:bodyPr/>
          <a:lstStyle/>
          <a:p>
            <a:pPr eaLnBrk="1" hangingPunct="1">
              <a:defRPr/>
            </a:pPr>
            <a:r>
              <a:rPr lang="fa-IR" sz="2400" smtClean="0">
                <a:solidFill>
                  <a:schemeClr val="hlink"/>
                </a:solidFill>
              </a:rPr>
              <a:t>1.توربین های بادی با محور چزخش عمودی:</a:t>
            </a:r>
            <a:endParaRPr lang="en-US" sz="2400" smtClean="0">
              <a:solidFill>
                <a:schemeClr val="hlink"/>
              </a:solidFill>
            </a:endParaRPr>
          </a:p>
        </p:txBody>
      </p:sp>
      <p:sp>
        <p:nvSpPr>
          <p:cNvPr id="84995" name="Rectangle 3"/>
          <p:cNvSpPr>
            <a:spLocks noGrp="1" noChangeArrowheads="1"/>
          </p:cNvSpPr>
          <p:nvPr>
            <p:ph type="body" idx="1"/>
          </p:nvPr>
        </p:nvSpPr>
        <p:spPr>
          <a:xfrm>
            <a:off x="3352800" y="1600200"/>
            <a:ext cx="6096000" cy="4525963"/>
          </a:xfrm>
        </p:spPr>
        <p:txBody>
          <a:bodyPr/>
          <a:lstStyle/>
          <a:p>
            <a:pPr eaLnBrk="1" hangingPunct="1">
              <a:lnSpc>
                <a:spcPct val="80000"/>
              </a:lnSpc>
              <a:buFont typeface="Wingdings" pitchFamily="2" charset="2"/>
              <a:buNone/>
              <a:defRPr/>
            </a:pPr>
            <a:r>
              <a:rPr lang="fa-IR" sz="2400" smtClean="0"/>
              <a:t>    توربین های بادی با محور عمودی از دو بخش اصلی تشکیل شده اند. یک میله اصلی که رو به باد قرار می گیرد و میله های عمودی دیگری که عمود بر جهت باد کار گذاشته می شوند.این توربین شامل قطعاتی با اشکال گوناگون بوده که باد را در خود جمع کرده و باعث چرخش محور اصلی می گردد.ساخت این نوع توربین بسیار ساده است،ولی بازده پایینی دارد.در این نوع توربین ها یک طرف توربین باد را بیشتر از طرف دیگر جذب می کند و باعث می شود سیستم لنگر پیدا کرده و بچرخد.نتیجه این نوع طراحی این است که سرعت چرخش سیستم دقیقا با سرعت باد برابر بوده  و در مناطقی که سرعت باد کم است،چندان کار امد نیست.یکی از مزایای ان وابسته نبودن سیستم به </a:t>
            </a:r>
            <a:r>
              <a:rPr lang="fa-IR" sz="2400" smtClean="0">
                <a:solidFill>
                  <a:schemeClr val="hlink"/>
                </a:solidFill>
              </a:rPr>
              <a:t>جهت وزش باد</a:t>
            </a:r>
            <a:r>
              <a:rPr lang="fa-IR" sz="2400" smtClean="0"/>
              <a:t>   می باشد.</a:t>
            </a:r>
            <a:endParaRPr lang="en-US" sz="2400" smtClean="0"/>
          </a:p>
        </p:txBody>
      </p:sp>
      <p:pic>
        <p:nvPicPr>
          <p:cNvPr id="84996" name="Picture 4" descr="aaaa"/>
          <p:cNvPicPr>
            <a:picLocks noChangeAspect="1" noChangeArrowheads="1"/>
          </p:cNvPicPr>
          <p:nvPr/>
        </p:nvPicPr>
        <p:blipFill>
          <a:blip r:embed="rId2"/>
          <a:srcRect/>
          <a:stretch>
            <a:fillRect/>
          </a:stretch>
        </p:blipFill>
        <p:spPr bwMode="auto">
          <a:xfrm>
            <a:off x="0" y="0"/>
            <a:ext cx="3044825" cy="6858000"/>
          </a:xfrm>
          <a:prstGeom prst="rect">
            <a:avLst/>
          </a:prstGeom>
          <a:noFill/>
          <a:ln w="9525">
            <a:noFill/>
            <a:miter lim="800000"/>
            <a:headEnd/>
            <a:tailEnd/>
          </a:ln>
        </p:spPr>
      </p:pic>
      <p:sp>
        <p:nvSpPr>
          <p:cNvPr id="6" name="TextBox 5"/>
          <p:cNvSpPr txBox="1"/>
          <p:nvPr/>
        </p:nvSpPr>
        <p:spPr>
          <a:xfrm>
            <a:off x="2286000" y="6324600"/>
            <a:ext cx="4419600" cy="461665"/>
          </a:xfrm>
          <a:prstGeom prst="rect">
            <a:avLst/>
          </a:prstGeom>
          <a:noFill/>
        </p:spPr>
        <p:txBody>
          <a:bodyPr wrap="square" rtlCol="0">
            <a:spAutoFit/>
          </a:bodyPr>
          <a:lstStyle/>
          <a:p>
            <a:r>
              <a:rPr lang="en-US" sz="2400" b="1" dirty="0" smtClean="0">
                <a:solidFill>
                  <a:srgbClr val="FF0000"/>
                </a:solidFill>
              </a:rPr>
              <a:t>http://farzanegane6.blogfa.com</a:t>
            </a:r>
            <a:endParaRPr lang="en-US" sz="2400" b="1" dirty="0">
              <a:solidFill>
                <a:srgbClr val="FF00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84996"/>
                                        </p:tgtEl>
                                        <p:attrNameLst>
                                          <p:attrName>style.visibility</p:attrName>
                                        </p:attrNameLst>
                                      </p:cBhvr>
                                      <p:to>
                                        <p:strVal val="visible"/>
                                      </p:to>
                                    </p:set>
                                    <p:animEffect transition="in" filter="blinds(horizontal)">
                                      <p:cBhvr>
                                        <p:cTn id="7" dur="2000"/>
                                        <p:tgtEl>
                                          <p:spTgt spid="84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انرژی بادی</Template>
  <TotalTime>0</TotalTime>
  <Words>578</Words>
  <Application>Microsoft Office PowerPoint</Application>
  <PresentationFormat>On-screen Show (4:3)</PresentationFormat>
  <Paragraphs>41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2  Zar</vt:lpstr>
      <vt:lpstr>Arial</vt:lpstr>
      <vt:lpstr>Garamond</vt:lpstr>
      <vt:lpstr>Wingdings</vt:lpstr>
      <vt:lpstr>Stream</vt:lpstr>
      <vt:lpstr>نيروگاه بادی</vt:lpstr>
      <vt:lpstr>مقدمه: </vt:lpstr>
      <vt:lpstr>PowerPoint Presentation</vt:lpstr>
      <vt:lpstr>ایران،انرژی بادی</vt:lpstr>
      <vt:lpstr> توربین ها ی بادی چگونه کار می کنند:</vt:lpstr>
      <vt:lpstr>`</vt:lpstr>
      <vt:lpstr>انواع توربین بادی مدرن از لحاظ شکل ظاهری:</vt:lpstr>
      <vt:lpstr> 2.توربین های بادی با محور چرخش استوانه ای:</vt:lpstr>
      <vt:lpstr>1.توربین های بادی با محور چزخش عمودی:</vt:lpstr>
      <vt:lpstr>2.توربین های بادی با محور چرخش افقی: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نيروگاه بادی</dc:title>
  <dc:creator>omid arzi</dc:creator>
  <cp:lastModifiedBy>omid arzi</cp:lastModifiedBy>
  <cp:revision>1</cp:revision>
  <dcterms:created xsi:type="dcterms:W3CDTF">2022-02-04T08:11:04Z</dcterms:created>
  <dcterms:modified xsi:type="dcterms:W3CDTF">2022-02-04T08:11:43Z</dcterms:modified>
</cp:coreProperties>
</file>