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  <p:sldMasterId id="2147483756" r:id="rId2"/>
    <p:sldMasterId id="2147483804" r:id="rId3"/>
  </p:sld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972" autoAdjust="0"/>
    <p:restoredTop sz="94660"/>
  </p:normalViewPr>
  <p:slideViewPr>
    <p:cSldViewPr>
      <p:cViewPr varScale="1">
        <p:scale>
          <a:sx n="60" d="100"/>
          <a:sy n="60" d="100"/>
        </p:scale>
        <p:origin x="8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1/31/2022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1/31/2022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1/31/2022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71802" y="1000108"/>
            <a:ext cx="3427540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3200" dirty="0" smtClean="0">
                <a:latin typeface="Titr" pitchFamily="2" charset="-78"/>
                <a:cs typeface="B Titr" pitchFamily="2" charset="-78"/>
              </a:rPr>
              <a:t> </a:t>
            </a:r>
            <a:r>
              <a:rPr lang="fa-IR" sz="3200" dirty="0" smtClean="0">
                <a:latin typeface="Titr" pitchFamily="2" charset="-78"/>
                <a:cs typeface="B Titr" pitchFamily="2" charset="-78"/>
              </a:rPr>
              <a:t>به نام یزدان بخشاینده</a:t>
            </a:r>
            <a:endParaRPr lang="fa-IR" sz="3200" dirty="0">
              <a:latin typeface="Titr" pitchFamily="2" charset="-78"/>
              <a:cs typeface="B Titr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14744" y="2643182"/>
            <a:ext cx="1744388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4000" dirty="0" smtClean="0">
                <a:latin typeface="Titr" pitchFamily="2" charset="-78"/>
                <a:cs typeface="Titr" pitchFamily="2" charset="-78"/>
              </a:rPr>
              <a:t>فصل</a:t>
            </a:r>
            <a:r>
              <a:rPr lang="en-US" sz="4000" smtClean="0">
                <a:latin typeface="Titr" pitchFamily="2" charset="-78"/>
                <a:cs typeface="Titr" pitchFamily="2" charset="-78"/>
              </a:rPr>
              <a:t> </a:t>
            </a:r>
            <a:r>
              <a:rPr lang="fa-IR" sz="4000" smtClean="0">
                <a:latin typeface="Titr" pitchFamily="2" charset="-78"/>
                <a:cs typeface="Titr" pitchFamily="2" charset="-78"/>
              </a:rPr>
              <a:t> </a:t>
            </a:r>
            <a:r>
              <a:rPr lang="fa-IR" sz="4000" dirty="0" smtClean="0">
                <a:latin typeface="Titr" pitchFamily="2" charset="-78"/>
                <a:cs typeface="Titr" pitchFamily="2" charset="-78"/>
              </a:rPr>
              <a:t>اول </a:t>
            </a:r>
            <a:endParaRPr lang="fa-IR" sz="40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4429132"/>
            <a:ext cx="7481535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200" dirty="0" smtClean="0">
                <a:latin typeface="Titr" pitchFamily="2" charset="-78"/>
                <a:cs typeface="B Titr" pitchFamily="2" charset="-78"/>
              </a:rPr>
              <a:t>درس سوم : جمع و تفریق اعداد مخلوط ( تصویری )</a:t>
            </a:r>
            <a:endParaRPr lang="fa-IR" sz="3200" dirty="0">
              <a:latin typeface="Titr" pitchFamily="2" charset="-78"/>
              <a:cs typeface="B Titr" pitchFamily="2" charset="-78"/>
            </a:endParaRPr>
          </a:p>
        </p:txBody>
      </p:sp>
    </p:spTree>
  </p:cSld>
  <p:clrMapOvr>
    <a:masterClrMapping/>
  </p:clrMapOvr>
  <p:transition spd="slow">
    <p:pull dir="d"/>
    <p:sndAc>
      <p:stSnd>
        <p:snd r:embed="rId2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488" y="285728"/>
            <a:ext cx="5944255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B Titr" pitchFamily="2" charset="-78"/>
              </a:rPr>
              <a:t>با رسم شکل حاصل جمع و تفریق ها را به دست آورید .</a:t>
            </a:r>
            <a:endParaRPr lang="fa-IR" sz="2400" dirty="0">
              <a:latin typeface="Titr" pitchFamily="2" charset="-78"/>
              <a:cs typeface="B Titr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2910" y="1428736"/>
            <a:ext cx="378629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2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000100" y="1643050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142976" y="1214422"/>
            <a:ext cx="1428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71538" y="1714488"/>
            <a:ext cx="378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2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14480" y="1428736"/>
            <a:ext cx="444352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+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71670" y="1428736"/>
            <a:ext cx="33534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2428860" y="1643050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71736" y="1214422"/>
            <a:ext cx="1428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00298" y="1714488"/>
            <a:ext cx="4074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4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71802" y="1428736"/>
            <a:ext cx="413895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=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714876" y="2643182"/>
            <a:ext cx="985838" cy="10001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2" name="Rectangle 21"/>
          <p:cNvSpPr/>
          <p:nvPr/>
        </p:nvSpPr>
        <p:spPr>
          <a:xfrm>
            <a:off x="3929058" y="3000372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+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857884" y="2643182"/>
            <a:ext cx="500066" cy="5000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4" name="Rectangle 23"/>
          <p:cNvSpPr/>
          <p:nvPr/>
        </p:nvSpPr>
        <p:spPr>
          <a:xfrm>
            <a:off x="5857884" y="3143248"/>
            <a:ext cx="500066" cy="50006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5" name="Rectangle 24"/>
          <p:cNvSpPr/>
          <p:nvPr/>
        </p:nvSpPr>
        <p:spPr>
          <a:xfrm>
            <a:off x="6357950" y="2643182"/>
            <a:ext cx="500066" cy="50006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6" name="Rectangle 25"/>
          <p:cNvSpPr/>
          <p:nvPr/>
        </p:nvSpPr>
        <p:spPr>
          <a:xfrm>
            <a:off x="6357950" y="3143248"/>
            <a:ext cx="500066" cy="50006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5" name="Rectangle 34"/>
          <p:cNvSpPr/>
          <p:nvPr/>
        </p:nvSpPr>
        <p:spPr>
          <a:xfrm>
            <a:off x="214282" y="2643182"/>
            <a:ext cx="985838" cy="10001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6" name="Rectangle 35"/>
          <p:cNvSpPr/>
          <p:nvPr/>
        </p:nvSpPr>
        <p:spPr>
          <a:xfrm>
            <a:off x="1357290" y="2643182"/>
            <a:ext cx="985838" cy="10001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7" name="Rectangle 36"/>
          <p:cNvSpPr/>
          <p:nvPr/>
        </p:nvSpPr>
        <p:spPr>
          <a:xfrm>
            <a:off x="214282" y="4286256"/>
            <a:ext cx="985838" cy="10001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8" name="Rectangle 37"/>
          <p:cNvSpPr/>
          <p:nvPr/>
        </p:nvSpPr>
        <p:spPr>
          <a:xfrm>
            <a:off x="1357290" y="4286256"/>
            <a:ext cx="985838" cy="10001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9" name="Rectangle 38"/>
          <p:cNvSpPr/>
          <p:nvPr/>
        </p:nvSpPr>
        <p:spPr>
          <a:xfrm>
            <a:off x="2500298" y="4286256"/>
            <a:ext cx="985838" cy="10001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0" name="Rectangle 39"/>
          <p:cNvSpPr/>
          <p:nvPr/>
        </p:nvSpPr>
        <p:spPr>
          <a:xfrm>
            <a:off x="3714744" y="4286256"/>
            <a:ext cx="500066" cy="5000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1" name="Rectangle 40"/>
          <p:cNvSpPr/>
          <p:nvPr/>
        </p:nvSpPr>
        <p:spPr>
          <a:xfrm>
            <a:off x="3714744" y="4786322"/>
            <a:ext cx="500066" cy="5000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2" name="Rectangle 41"/>
          <p:cNvSpPr/>
          <p:nvPr/>
        </p:nvSpPr>
        <p:spPr>
          <a:xfrm>
            <a:off x="4214810" y="4286256"/>
            <a:ext cx="500066" cy="50006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3" name="Rectangle 42"/>
          <p:cNvSpPr/>
          <p:nvPr/>
        </p:nvSpPr>
        <p:spPr>
          <a:xfrm>
            <a:off x="4214810" y="4786322"/>
            <a:ext cx="500066" cy="5000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5" name="Rectangle 44"/>
          <p:cNvSpPr/>
          <p:nvPr/>
        </p:nvSpPr>
        <p:spPr>
          <a:xfrm>
            <a:off x="2500298" y="2643182"/>
            <a:ext cx="500066" cy="5000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6" name="Rectangle 45"/>
          <p:cNvSpPr/>
          <p:nvPr/>
        </p:nvSpPr>
        <p:spPr>
          <a:xfrm>
            <a:off x="2500298" y="3143248"/>
            <a:ext cx="500066" cy="5000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7" name="Rectangle 46"/>
          <p:cNvSpPr/>
          <p:nvPr/>
        </p:nvSpPr>
        <p:spPr>
          <a:xfrm>
            <a:off x="3000364" y="2643182"/>
            <a:ext cx="500066" cy="50006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8" name="Rectangle 47"/>
          <p:cNvSpPr/>
          <p:nvPr/>
        </p:nvSpPr>
        <p:spPr>
          <a:xfrm>
            <a:off x="3000364" y="3143248"/>
            <a:ext cx="500066" cy="5000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9" name="TextBox 48"/>
          <p:cNvSpPr txBox="1"/>
          <p:nvPr/>
        </p:nvSpPr>
        <p:spPr>
          <a:xfrm>
            <a:off x="3428992" y="1428736"/>
            <a:ext cx="378630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2</a:t>
            </a:r>
            <a:endParaRPr lang="fa-IR" sz="28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000496" y="1214422"/>
            <a:ext cx="35719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2</a:t>
            </a:r>
            <a:endParaRPr lang="fa-IR" sz="28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000496" y="1714488"/>
            <a:ext cx="4074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4</a:t>
            </a:r>
            <a:endParaRPr lang="fa-IR" sz="28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3786182" y="1643050"/>
            <a:ext cx="71438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572000" y="1428736"/>
            <a:ext cx="444352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+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929190" y="1428736"/>
            <a:ext cx="33534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5286380" y="1643050"/>
            <a:ext cx="571504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429256" y="1214422"/>
            <a:ext cx="1428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5357818" y="1714488"/>
            <a:ext cx="4074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4</a:t>
            </a:r>
            <a:endParaRPr lang="fa-IR" sz="28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929322" y="1428736"/>
            <a:ext cx="413895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=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286512" y="1428736"/>
            <a:ext cx="418704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3</a:t>
            </a:r>
            <a:endParaRPr lang="fa-IR" sz="28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858016" y="1214422"/>
            <a:ext cx="35719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3</a:t>
            </a:r>
            <a:endParaRPr lang="fa-IR" sz="28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858016" y="1714488"/>
            <a:ext cx="4074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4</a:t>
            </a:r>
            <a:endParaRPr lang="fa-IR" sz="28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>
            <a:off x="6643702" y="1643050"/>
            <a:ext cx="714380" cy="1588"/>
          </a:xfrm>
          <a:prstGeom prst="line">
            <a:avLst/>
          </a:prstGeom>
          <a:effectLst>
            <a:outerShdw blurRad="63500" dist="25400" dir="14700000" algn="t" rotWithShape="0">
              <a:srgbClr val="000000">
                <a:alpha val="5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8" name="Curved Left Arrow 67"/>
          <p:cNvSpPr/>
          <p:nvPr/>
        </p:nvSpPr>
        <p:spPr>
          <a:xfrm>
            <a:off x="7215206" y="4214818"/>
            <a:ext cx="731520" cy="1216152"/>
          </a:xfrm>
          <a:prstGeom prst="curvedLef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57158" y="5857892"/>
            <a:ext cx="8512266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fa-IR" sz="2400" dirty="0" smtClean="0">
                <a:solidFill>
                  <a:srgbClr val="002060"/>
                </a:solidFill>
                <a:latin typeface="Titr" pitchFamily="2" charset="-78"/>
                <a:cs typeface="B Titr" pitchFamily="2" charset="-78"/>
              </a:rPr>
              <a:t>ابتدا مخرج ها را مساوی می کنیم و سپس واحد ها را با هم وقسمت های کسری </a:t>
            </a:r>
          </a:p>
          <a:p>
            <a:pPr algn="ctr"/>
            <a:r>
              <a:rPr lang="fa-IR" sz="2400" dirty="0" smtClean="0">
                <a:solidFill>
                  <a:srgbClr val="002060"/>
                </a:solidFill>
                <a:latin typeface="Titr" pitchFamily="2" charset="-78"/>
                <a:cs typeface="B Titr" pitchFamily="2" charset="-78"/>
              </a:rPr>
              <a:t>را با هم جمع می کنیم .</a:t>
            </a:r>
            <a:endParaRPr lang="fa-IR" sz="2400" dirty="0">
              <a:solidFill>
                <a:srgbClr val="002060"/>
              </a:solidFill>
              <a:latin typeface="Titr" pitchFamily="2" charset="-78"/>
              <a:cs typeface="B Titr" pitchFamily="2" charset="-78"/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785794"/>
            <a:ext cx="33534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785786" y="1000108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928662" y="571480"/>
            <a:ext cx="1428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57224" y="1071546"/>
            <a:ext cx="378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2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728" y="785794"/>
            <a:ext cx="444352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+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85918" y="785794"/>
            <a:ext cx="33534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143108" y="1000108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85984" y="571480"/>
            <a:ext cx="1428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14546" y="1071546"/>
            <a:ext cx="4187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3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86050" y="785794"/>
            <a:ext cx="413895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=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357422" y="3714752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+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2643174" y="2357430"/>
          <a:ext cx="1071570" cy="92869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071570"/>
              </a:tblGrid>
              <a:tr h="92869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dirty="0" smtClean="0"/>
                    </a:p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285720" y="2357430"/>
          <a:ext cx="2143140" cy="92869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143140"/>
              </a:tblGrid>
              <a:tr h="92869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dirty="0" smtClean="0"/>
                    </a:p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285720" y="4786322"/>
          <a:ext cx="2167194" cy="92869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167194"/>
              </a:tblGrid>
              <a:tr h="92869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dirty="0" smtClean="0"/>
                    </a:p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71934" y="4786322"/>
          <a:ext cx="714380" cy="92869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714380"/>
              </a:tblGrid>
              <a:tr h="92869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3357554" y="4786322"/>
          <a:ext cx="714380" cy="92869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714380"/>
              </a:tblGrid>
              <a:tr h="92869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2643174" y="4786322"/>
          <a:ext cx="714380" cy="92869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714380"/>
              </a:tblGrid>
              <a:tr h="92869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dirty="0" smtClean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3714744" y="2357430"/>
          <a:ext cx="1071570" cy="92869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071570"/>
              </a:tblGrid>
              <a:tr h="92869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dirty="0" smtClean="0"/>
                    </a:p>
                    <a:p>
                      <a:pPr rtl="1"/>
                      <a:endParaRPr lang="fa-I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1" name="Left Arrow 40"/>
          <p:cNvSpPr/>
          <p:nvPr/>
        </p:nvSpPr>
        <p:spPr>
          <a:xfrm>
            <a:off x="285720" y="6286520"/>
            <a:ext cx="978408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2" name="TextBox 41"/>
          <p:cNvSpPr txBox="1"/>
          <p:nvPr/>
        </p:nvSpPr>
        <p:spPr>
          <a:xfrm>
            <a:off x="1785918" y="6215082"/>
            <a:ext cx="249299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solidFill>
                  <a:srgbClr val="00B0F0"/>
                </a:solidFill>
                <a:latin typeface="Titr" pitchFamily="2" charset="-78"/>
                <a:cs typeface="Titr" pitchFamily="2" charset="-78"/>
              </a:rPr>
              <a:t>ادامه در صفحه ی بعد</a:t>
            </a:r>
            <a:endParaRPr lang="fa-IR" sz="2400" dirty="0">
              <a:solidFill>
                <a:srgbClr val="00B0F0"/>
              </a:solidFill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push dir="u"/>
    <p:sndAc>
      <p:stSnd>
        <p:snd r:embed="rId2" name="bomb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2643174" y="571480"/>
          <a:ext cx="2167194" cy="92869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167194"/>
              </a:tblGrid>
              <a:tr h="92869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dirty="0" smtClean="0"/>
                    </a:p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357158" y="571480"/>
          <a:ext cx="2167194" cy="92869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167194"/>
              </a:tblGrid>
              <a:tr h="92869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dirty="0" smtClean="0"/>
                    </a:p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6715140" y="571480"/>
          <a:ext cx="714380" cy="92869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714380"/>
              </a:tblGrid>
              <a:tr h="92869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6000760" y="571480"/>
          <a:ext cx="714380" cy="92869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714380"/>
              </a:tblGrid>
              <a:tr h="92869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dirty="0" smtClean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5286380" y="571480"/>
          <a:ext cx="714380" cy="92869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714380"/>
              </a:tblGrid>
              <a:tr h="92869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dirty="0" smtClean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cxnSp>
        <p:nvCxnSpPr>
          <p:cNvPr id="39" name="Straight Connector 38"/>
          <p:cNvCxnSpPr/>
          <p:nvPr/>
        </p:nvCxnSpPr>
        <p:spPr>
          <a:xfrm rot="10800000">
            <a:off x="5286380" y="1000108"/>
            <a:ext cx="214314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6715140" y="1000108"/>
          <a:ext cx="714380" cy="50006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714380"/>
              </a:tblGrid>
              <a:tr h="500066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dirty="0" smtClean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571472" y="2428868"/>
            <a:ext cx="8731878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B Titr" pitchFamily="2" charset="-78"/>
              </a:rPr>
              <a:t>همان طور که در تصویر مشاهده می کنید ابتدا واحد های کامل وسپس قسمتی</a:t>
            </a:r>
          </a:p>
          <a:p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00628" y="3286124"/>
            <a:ext cx="3871573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B Titr" pitchFamily="2" charset="-78"/>
              </a:rPr>
              <a:t>از واحد ها را با هم جمع می کنیم .</a:t>
            </a:r>
            <a:endParaRPr lang="fa-IR" sz="2400" dirty="0">
              <a:latin typeface="Titr" pitchFamily="2" charset="-78"/>
              <a:cs typeface="B Titr" pitchFamily="2" charset="-7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57620" y="4071942"/>
            <a:ext cx="510560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به مراحل جمع دو عدد مخلوط </a:t>
            </a:r>
            <a:r>
              <a:rPr lang="fa-IR" sz="2400" dirty="0" smtClean="0">
                <a:solidFill>
                  <a:srgbClr val="FF0000"/>
                </a:solidFill>
                <a:latin typeface="Titr" pitchFamily="2" charset="-78"/>
                <a:cs typeface="B Titr" pitchFamily="2" charset="-78"/>
              </a:rPr>
              <a:t>توجه کنید .</a:t>
            </a:r>
            <a:endParaRPr lang="fa-IR" sz="2400" dirty="0">
              <a:solidFill>
                <a:srgbClr val="FF0000"/>
              </a:solidFill>
              <a:latin typeface="Titr" pitchFamily="2" charset="-78"/>
              <a:cs typeface="B Titr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28596" y="5357826"/>
            <a:ext cx="33534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785786" y="5572140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928662" y="5143512"/>
            <a:ext cx="1428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57224" y="5643578"/>
            <a:ext cx="378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2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428728" y="5357826"/>
            <a:ext cx="444352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+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785918" y="5357826"/>
            <a:ext cx="33534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2143108" y="5572140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285984" y="5143512"/>
            <a:ext cx="1428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214546" y="5643578"/>
            <a:ext cx="4187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3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786050" y="5357826"/>
            <a:ext cx="413895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=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857884" y="5357826"/>
            <a:ext cx="378630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solidFill>
                  <a:srgbClr val="0070C0"/>
                </a:solidFill>
                <a:latin typeface="Titr" pitchFamily="2" charset="-78"/>
                <a:cs typeface="Titr" pitchFamily="2" charset="-78"/>
              </a:rPr>
              <a:t>2</a:t>
            </a:r>
            <a:endParaRPr lang="fa-IR" sz="2800" dirty="0">
              <a:solidFill>
                <a:srgbClr val="0070C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429388" y="5072074"/>
            <a:ext cx="35719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solidFill>
                  <a:srgbClr val="0070C0"/>
                </a:solidFill>
                <a:latin typeface="Titr" pitchFamily="2" charset="-78"/>
                <a:cs typeface="Titr" pitchFamily="2" charset="-78"/>
              </a:rPr>
              <a:t>5</a:t>
            </a:r>
            <a:endParaRPr lang="fa-IR" sz="2800" dirty="0">
              <a:solidFill>
                <a:srgbClr val="0070C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429388" y="5643578"/>
            <a:ext cx="3978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solidFill>
                  <a:srgbClr val="0070C0"/>
                </a:solidFill>
                <a:latin typeface="Titr" pitchFamily="2" charset="-78"/>
                <a:cs typeface="Titr" pitchFamily="2" charset="-78"/>
              </a:rPr>
              <a:t>6</a:t>
            </a:r>
            <a:endParaRPr lang="fa-IR" sz="2800" dirty="0">
              <a:solidFill>
                <a:srgbClr val="0070C0"/>
              </a:solidFill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>
            <a:off x="6286512" y="5572140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3071802" y="5357826"/>
            <a:ext cx="33534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3428992" y="5572140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500430" y="5143512"/>
            <a:ext cx="1428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3</a:t>
            </a:r>
            <a:endParaRPr lang="fa-IR" sz="28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500430" y="5643578"/>
            <a:ext cx="3978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6</a:t>
            </a:r>
            <a:endParaRPr lang="fa-IR" sz="28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071934" y="5357826"/>
            <a:ext cx="444352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+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429124" y="5357826"/>
            <a:ext cx="33534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4786314" y="5572140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857752" y="5143512"/>
            <a:ext cx="1428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2</a:t>
            </a:r>
            <a:endParaRPr lang="fa-IR" sz="28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857752" y="5643578"/>
            <a:ext cx="3978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6</a:t>
            </a:r>
            <a:endParaRPr lang="fa-IR" sz="28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29256" y="5357826"/>
            <a:ext cx="413895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=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push dir="r"/>
    <p:sndAc>
      <p:stSnd>
        <p:snd r:embed="rId2" name="arrow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5429256" y="857232"/>
            <a:ext cx="2744662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B Titr" pitchFamily="2" charset="-78"/>
              </a:rPr>
              <a:t>به تفریق زیر دقت کنید </a:t>
            </a:r>
            <a:r>
              <a:rPr lang="fa-IR" sz="2400" dirty="0" smtClean="0">
                <a:latin typeface="Titr" pitchFamily="2" charset="-78"/>
                <a:cs typeface="Titr" pitchFamily="2" charset="-78"/>
              </a:rPr>
              <a:t>.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7172" y="1214422"/>
            <a:ext cx="418704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3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1014362" y="1428736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157238" y="1000108"/>
            <a:ext cx="1428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28742" y="1071546"/>
            <a:ext cx="364202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_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014494" y="1214422"/>
            <a:ext cx="33534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2371684" y="1428736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514560" y="1000108"/>
            <a:ext cx="1428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014626" y="1214422"/>
            <a:ext cx="413895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=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42858" y="2285992"/>
            <a:ext cx="914400" cy="914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1" name="Rectangle 40"/>
          <p:cNvSpPr/>
          <p:nvPr/>
        </p:nvSpPr>
        <p:spPr>
          <a:xfrm>
            <a:off x="1514428" y="2285992"/>
            <a:ext cx="914400" cy="914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2" name="Rectangle 41"/>
          <p:cNvSpPr/>
          <p:nvPr/>
        </p:nvSpPr>
        <p:spPr>
          <a:xfrm>
            <a:off x="2585998" y="2285992"/>
            <a:ext cx="914400" cy="914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3" name="Rectangle 42"/>
          <p:cNvSpPr/>
          <p:nvPr/>
        </p:nvSpPr>
        <p:spPr>
          <a:xfrm rot="16200000">
            <a:off x="3443254" y="2500306"/>
            <a:ext cx="914400" cy="48577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4" name="Rectangle 43"/>
          <p:cNvSpPr/>
          <p:nvPr/>
        </p:nvSpPr>
        <p:spPr>
          <a:xfrm rot="16200000">
            <a:off x="3943320" y="2500306"/>
            <a:ext cx="914400" cy="4857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5" name="Rectangle 44"/>
          <p:cNvSpPr/>
          <p:nvPr/>
        </p:nvSpPr>
        <p:spPr>
          <a:xfrm>
            <a:off x="442858" y="3857628"/>
            <a:ext cx="914400" cy="914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6" name="Rectangle 45"/>
          <p:cNvSpPr/>
          <p:nvPr/>
        </p:nvSpPr>
        <p:spPr>
          <a:xfrm>
            <a:off x="1514428" y="3857628"/>
            <a:ext cx="914400" cy="914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7" name="Rectangle 46"/>
          <p:cNvSpPr/>
          <p:nvPr/>
        </p:nvSpPr>
        <p:spPr>
          <a:xfrm>
            <a:off x="2585998" y="3857628"/>
            <a:ext cx="914400" cy="914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8" name="Rectangle 47"/>
          <p:cNvSpPr/>
          <p:nvPr/>
        </p:nvSpPr>
        <p:spPr>
          <a:xfrm rot="16200000">
            <a:off x="3586130" y="4071942"/>
            <a:ext cx="914400" cy="48577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9" name="Rectangle 48"/>
          <p:cNvSpPr/>
          <p:nvPr/>
        </p:nvSpPr>
        <p:spPr>
          <a:xfrm rot="16200000">
            <a:off x="4086196" y="4071942"/>
            <a:ext cx="914400" cy="4857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1" name="Multiply 50"/>
          <p:cNvSpPr/>
          <p:nvPr/>
        </p:nvSpPr>
        <p:spPr>
          <a:xfrm>
            <a:off x="2585998" y="3929066"/>
            <a:ext cx="914400" cy="714380"/>
          </a:xfrm>
          <a:prstGeom prst="mathMultiply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53" name="Straight Connector 52"/>
          <p:cNvCxnSpPr>
            <a:stCxn id="48" idx="0"/>
            <a:endCxn id="49" idx="2"/>
          </p:cNvCxnSpPr>
          <p:nvPr/>
        </p:nvCxnSpPr>
        <p:spPr>
          <a:xfrm rot="10800000" flipH="1">
            <a:off x="3800444" y="4314828"/>
            <a:ext cx="985838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Multiply 53"/>
          <p:cNvSpPr/>
          <p:nvPr/>
        </p:nvSpPr>
        <p:spPr>
          <a:xfrm>
            <a:off x="3857620" y="3929066"/>
            <a:ext cx="428628" cy="285752"/>
          </a:xfrm>
          <a:prstGeom prst="mathMultiply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5" name="Right Arrow 54"/>
          <p:cNvSpPr/>
          <p:nvPr/>
        </p:nvSpPr>
        <p:spPr>
          <a:xfrm>
            <a:off x="4714876" y="3357562"/>
            <a:ext cx="978408" cy="357190"/>
          </a:xfrm>
          <a:prstGeom prst="rightArrow">
            <a:avLst/>
          </a:prstGeom>
          <a:solidFill>
            <a:schemeClr val="accent1"/>
          </a:solidFill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6" name="Rectangle 55"/>
          <p:cNvSpPr/>
          <p:nvPr/>
        </p:nvSpPr>
        <p:spPr>
          <a:xfrm>
            <a:off x="6929454" y="3000372"/>
            <a:ext cx="914400" cy="914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7" name="Rectangle 56"/>
          <p:cNvSpPr/>
          <p:nvPr/>
        </p:nvSpPr>
        <p:spPr>
          <a:xfrm>
            <a:off x="5857884" y="3000372"/>
            <a:ext cx="914400" cy="914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8" name="Rectangle 57"/>
          <p:cNvSpPr/>
          <p:nvPr/>
        </p:nvSpPr>
        <p:spPr>
          <a:xfrm rot="10800000">
            <a:off x="7929586" y="3429000"/>
            <a:ext cx="914400" cy="48577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2" name="Rectangle 61"/>
          <p:cNvSpPr/>
          <p:nvPr/>
        </p:nvSpPr>
        <p:spPr>
          <a:xfrm rot="10800000">
            <a:off x="7929586" y="3429000"/>
            <a:ext cx="500066" cy="50006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4" name="TextBox 73"/>
          <p:cNvSpPr txBox="1"/>
          <p:nvPr/>
        </p:nvSpPr>
        <p:spPr>
          <a:xfrm>
            <a:off x="214282" y="5715016"/>
            <a:ext cx="418704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3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571472" y="5929330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714348" y="5500702"/>
            <a:ext cx="1428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42910" y="6000768"/>
            <a:ext cx="378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2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285852" y="5572140"/>
            <a:ext cx="364202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_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571604" y="5715016"/>
            <a:ext cx="33534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84" name="Straight Connector 83"/>
          <p:cNvCxnSpPr/>
          <p:nvPr/>
        </p:nvCxnSpPr>
        <p:spPr>
          <a:xfrm>
            <a:off x="1928794" y="5929330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071670" y="5500702"/>
            <a:ext cx="1428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2000232" y="6000768"/>
            <a:ext cx="4187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4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571736" y="5715016"/>
            <a:ext cx="413895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=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928926" y="5715016"/>
            <a:ext cx="418704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3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89" name="Straight Connector 88"/>
          <p:cNvCxnSpPr/>
          <p:nvPr/>
        </p:nvCxnSpPr>
        <p:spPr>
          <a:xfrm>
            <a:off x="3286116" y="5929330"/>
            <a:ext cx="6429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3428992" y="5500702"/>
            <a:ext cx="1428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2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3428992" y="6000768"/>
            <a:ext cx="4074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4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000496" y="5572140"/>
            <a:ext cx="364202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_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286248" y="5715016"/>
            <a:ext cx="33534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94" name="Straight Connector 93"/>
          <p:cNvCxnSpPr/>
          <p:nvPr/>
        </p:nvCxnSpPr>
        <p:spPr>
          <a:xfrm>
            <a:off x="4643438" y="5929330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4786314" y="5500702"/>
            <a:ext cx="1428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4714876" y="6000768"/>
            <a:ext cx="4187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4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5286380" y="5715016"/>
            <a:ext cx="413895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=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643570" y="5715016"/>
            <a:ext cx="378630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2</a:t>
            </a:r>
            <a:endParaRPr lang="fa-IR" sz="28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215074" y="5429264"/>
            <a:ext cx="35719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6215074" y="6000768"/>
            <a:ext cx="4074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4</a:t>
            </a:r>
            <a:endParaRPr lang="fa-IR" sz="28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101" name="Straight Connector 100"/>
          <p:cNvCxnSpPr/>
          <p:nvPr/>
        </p:nvCxnSpPr>
        <p:spPr>
          <a:xfrm>
            <a:off x="6000760" y="5929330"/>
            <a:ext cx="71438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 flipH="1">
            <a:off x="2500298" y="1500174"/>
            <a:ext cx="31147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4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1142976" y="1500174"/>
            <a:ext cx="378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2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06" name="Rectangle 105"/>
          <p:cNvSpPr/>
          <p:nvPr/>
        </p:nvSpPr>
        <p:spPr>
          <a:xfrm rot="16200000">
            <a:off x="7715272" y="3214686"/>
            <a:ext cx="914400" cy="485772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7" name="Rectangle 106"/>
          <p:cNvSpPr/>
          <p:nvPr/>
        </p:nvSpPr>
        <p:spPr>
          <a:xfrm rot="16200000">
            <a:off x="8215338" y="3214686"/>
            <a:ext cx="914400" cy="485772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08" name="Straight Connector 107"/>
          <p:cNvCxnSpPr>
            <a:stCxn id="106" idx="0"/>
            <a:endCxn id="107" idx="2"/>
          </p:cNvCxnSpPr>
          <p:nvPr/>
        </p:nvCxnSpPr>
        <p:spPr>
          <a:xfrm rot="10800000" flipH="1">
            <a:off x="7929586" y="3457572"/>
            <a:ext cx="9858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5" name="Rectangle 114"/>
          <p:cNvSpPr/>
          <p:nvPr/>
        </p:nvSpPr>
        <p:spPr>
          <a:xfrm rot="16200000">
            <a:off x="8215338" y="3214686"/>
            <a:ext cx="914400" cy="4857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6" name="Rectangle 115"/>
          <p:cNvSpPr/>
          <p:nvPr/>
        </p:nvSpPr>
        <p:spPr>
          <a:xfrm rot="16200000">
            <a:off x="7958158" y="3471866"/>
            <a:ext cx="428628" cy="4857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1" name="Rectangle 120"/>
          <p:cNvSpPr/>
          <p:nvPr/>
        </p:nvSpPr>
        <p:spPr>
          <a:xfrm rot="16200000">
            <a:off x="7929586" y="3000372"/>
            <a:ext cx="485772" cy="48577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6" name="Rectangle 125"/>
          <p:cNvSpPr/>
          <p:nvPr/>
        </p:nvSpPr>
        <p:spPr>
          <a:xfrm rot="16200000">
            <a:off x="8458224" y="3471866"/>
            <a:ext cx="428628" cy="4857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ransition spd="slow">
    <p:push/>
    <p:sndAc>
      <p:stSnd>
        <p:snd r:embed="rId2" name="coin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714356"/>
            <a:ext cx="418704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3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071538" y="928670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214414" y="500042"/>
            <a:ext cx="1428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2976" y="1000108"/>
            <a:ext cx="4187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3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5918" y="571480"/>
            <a:ext cx="364202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_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71670" y="714356"/>
            <a:ext cx="33534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428860" y="928670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571736" y="500042"/>
            <a:ext cx="1428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00298" y="1000108"/>
            <a:ext cx="378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2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71802" y="714356"/>
            <a:ext cx="413895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=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472" y="2285992"/>
            <a:ext cx="842962" cy="914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" name="Rectangle 12"/>
          <p:cNvSpPr/>
          <p:nvPr/>
        </p:nvSpPr>
        <p:spPr>
          <a:xfrm>
            <a:off x="2786050" y="2285992"/>
            <a:ext cx="857256" cy="914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" name="Rectangle 13"/>
          <p:cNvSpPr/>
          <p:nvPr/>
        </p:nvSpPr>
        <p:spPr>
          <a:xfrm>
            <a:off x="1643042" y="2285992"/>
            <a:ext cx="842962" cy="914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1" name="Rectangle 20"/>
          <p:cNvSpPr/>
          <p:nvPr/>
        </p:nvSpPr>
        <p:spPr>
          <a:xfrm>
            <a:off x="4357686" y="2285992"/>
            <a:ext cx="285752" cy="914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2" name="Multiply 21"/>
          <p:cNvSpPr/>
          <p:nvPr/>
        </p:nvSpPr>
        <p:spPr>
          <a:xfrm>
            <a:off x="2786050" y="2428868"/>
            <a:ext cx="914400" cy="571504"/>
          </a:xfrm>
          <a:prstGeom prst="mathMultiply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" name="TextBox 22"/>
          <p:cNvSpPr txBox="1"/>
          <p:nvPr/>
        </p:nvSpPr>
        <p:spPr>
          <a:xfrm>
            <a:off x="3684707" y="3571876"/>
            <a:ext cx="5061002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/>
            <a:r>
              <a:rPr lang="fa-IR" sz="2400" dirty="0" smtClean="0">
                <a:latin typeface="Titr" pitchFamily="2" charset="-78"/>
                <a:cs typeface="Titr" pitchFamily="2" charset="-78"/>
              </a:rPr>
              <a:t>ابتدا از روی 3 واحد ، 1 واحد بر می </a:t>
            </a:r>
            <a:r>
              <a:rPr lang="fa-IR" sz="2400" dirty="0" smtClean="0">
                <a:latin typeface="Titr" pitchFamily="2" charset="-78"/>
                <a:cs typeface="B Titr" pitchFamily="2" charset="-78"/>
              </a:rPr>
              <a:t>داریم</a:t>
            </a:r>
            <a:r>
              <a:rPr lang="fa-IR" sz="2400" dirty="0" smtClean="0">
                <a:latin typeface="Titr" pitchFamily="2" charset="-78"/>
                <a:cs typeface="Titr" pitchFamily="2" charset="-78"/>
              </a:rPr>
              <a:t> .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82939" y="4214818"/>
            <a:ext cx="5732724" cy="120032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/>
            <a:r>
              <a:rPr lang="fa-IR" sz="2400" dirty="0" smtClean="0">
                <a:latin typeface="Titr" pitchFamily="2" charset="-78"/>
                <a:cs typeface="Titr" pitchFamily="2" charset="-78"/>
              </a:rPr>
              <a:t>آیا از روی              می توان              کم کرد ؟ چرا؟ </a:t>
            </a:r>
          </a:p>
          <a:p>
            <a:pPr algn="r"/>
            <a:endParaRPr lang="fa-IR" sz="2400" dirty="0" smtClean="0">
              <a:latin typeface="Titr" pitchFamily="2" charset="-78"/>
              <a:cs typeface="Titr" pitchFamily="2" charset="-78"/>
            </a:endParaRPr>
          </a:p>
          <a:p>
            <a:pPr algn="r"/>
            <a:r>
              <a:rPr lang="fa-IR" sz="2400" dirty="0" smtClean="0">
                <a:latin typeface="Titr" pitchFamily="2" charset="-78"/>
                <a:cs typeface="B Titr" pitchFamily="2" charset="-78"/>
              </a:rPr>
              <a:t>بنابراین باید یکی از واحد ها را باز کنیم .</a:t>
            </a:r>
            <a:endParaRPr lang="fa-IR" sz="2400" dirty="0">
              <a:latin typeface="Titr" pitchFamily="2" charset="-78"/>
              <a:cs typeface="B Titr" pitchFamily="2" charset="-78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6715140" y="4500570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858016" y="4071942"/>
            <a:ext cx="1428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786578" y="4572008"/>
            <a:ext cx="4187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3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5000628" y="4500570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143504" y="4071942"/>
            <a:ext cx="1428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072066" y="4572008"/>
            <a:ext cx="378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2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57158" y="5572140"/>
            <a:ext cx="857256" cy="914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2" name="Right Arrow 31"/>
          <p:cNvSpPr/>
          <p:nvPr/>
        </p:nvSpPr>
        <p:spPr>
          <a:xfrm>
            <a:off x="1714480" y="5929330"/>
            <a:ext cx="978408" cy="285752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3" name="Rectangle 32"/>
          <p:cNvSpPr/>
          <p:nvPr/>
        </p:nvSpPr>
        <p:spPr>
          <a:xfrm>
            <a:off x="3071802" y="5572140"/>
            <a:ext cx="842962" cy="914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3179753" y="6035693"/>
            <a:ext cx="92869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2894001" y="6035693"/>
            <a:ext cx="92869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d"/>
    <p:sndAc>
      <p:stSnd>
        <p:snd r:embed="rId2" name="arrow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642918"/>
            <a:ext cx="842962" cy="914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" name="Rectangle 2"/>
          <p:cNvSpPr/>
          <p:nvPr/>
        </p:nvSpPr>
        <p:spPr>
          <a:xfrm>
            <a:off x="2786050" y="642918"/>
            <a:ext cx="857256" cy="914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" name="Rectangle 3"/>
          <p:cNvSpPr/>
          <p:nvPr/>
        </p:nvSpPr>
        <p:spPr>
          <a:xfrm>
            <a:off x="1643042" y="642918"/>
            <a:ext cx="842962" cy="914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Rectangle 4"/>
          <p:cNvSpPr/>
          <p:nvPr/>
        </p:nvSpPr>
        <p:spPr>
          <a:xfrm>
            <a:off x="4357686" y="642918"/>
            <a:ext cx="285752" cy="914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Multiply 5"/>
          <p:cNvSpPr/>
          <p:nvPr/>
        </p:nvSpPr>
        <p:spPr>
          <a:xfrm>
            <a:off x="2786050" y="785794"/>
            <a:ext cx="914400" cy="571504"/>
          </a:xfrm>
          <a:prstGeom prst="mathMultiply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1643042" y="642918"/>
            <a:ext cx="842962" cy="914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1750993" y="1106471"/>
            <a:ext cx="92869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1465241" y="1106471"/>
            <a:ext cx="92869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4282" y="2500306"/>
            <a:ext cx="418704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3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71472" y="2714620"/>
            <a:ext cx="57150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14348" y="2285992"/>
            <a:ext cx="1428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42910" y="2786058"/>
            <a:ext cx="4187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3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85852" y="2357430"/>
            <a:ext cx="364202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_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71604" y="2500306"/>
            <a:ext cx="33534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1928794" y="2714620"/>
            <a:ext cx="57150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071670" y="2285992"/>
            <a:ext cx="1428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00232" y="2786058"/>
            <a:ext cx="378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2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71736" y="2500306"/>
            <a:ext cx="413895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=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28926" y="2500306"/>
            <a:ext cx="378630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2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3286116" y="2714620"/>
            <a:ext cx="57150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428992" y="2285992"/>
            <a:ext cx="1428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2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57554" y="2786058"/>
            <a:ext cx="3978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6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00496" y="2357430"/>
            <a:ext cx="364202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_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4429124" y="2714620"/>
            <a:ext cx="57150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572000" y="2285992"/>
            <a:ext cx="1428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3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500562" y="2786058"/>
            <a:ext cx="3978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6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72066" y="2500306"/>
            <a:ext cx="413895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=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429256" y="2428868"/>
            <a:ext cx="33534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786446" y="2643182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929322" y="2214554"/>
            <a:ext cx="1428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8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857884" y="2714620"/>
            <a:ext cx="3978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6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500826" y="2285992"/>
            <a:ext cx="364202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_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6929454" y="2643182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072330" y="2214554"/>
            <a:ext cx="1428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3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000892" y="2714620"/>
            <a:ext cx="3978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6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572396" y="2428868"/>
            <a:ext cx="413895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=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40" name="Curved Left Arrow 39"/>
          <p:cNvSpPr/>
          <p:nvPr/>
        </p:nvSpPr>
        <p:spPr>
          <a:xfrm>
            <a:off x="8072462" y="2500306"/>
            <a:ext cx="714380" cy="1571636"/>
          </a:xfrm>
          <a:prstGeom prst="curvedLeftArrow">
            <a:avLst>
              <a:gd name="adj1" fmla="val 20859"/>
              <a:gd name="adj2" fmla="val 50000"/>
              <a:gd name="adj3" fmla="val 27032"/>
            </a:avLst>
          </a:prstGeom>
          <a:scene3d>
            <a:camera prst="perspectiveRelaxedModerately"/>
            <a:lightRig rig="threePt" dir="t"/>
          </a:scene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00034" y="3857628"/>
            <a:ext cx="33534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solidFill>
                  <a:srgbClr val="C00000"/>
                </a:solidFill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solidFill>
                <a:srgbClr val="C00000"/>
              </a:solidFill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857224" y="4071942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000100" y="3643314"/>
            <a:ext cx="1428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solidFill>
                  <a:srgbClr val="C00000"/>
                </a:solidFill>
                <a:latin typeface="Titr" pitchFamily="2" charset="-78"/>
                <a:cs typeface="Titr" pitchFamily="2" charset="-78"/>
              </a:rPr>
              <a:t>5</a:t>
            </a:r>
            <a:endParaRPr lang="fa-IR" sz="2800" dirty="0">
              <a:solidFill>
                <a:srgbClr val="C0000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928662" y="4143380"/>
            <a:ext cx="3978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solidFill>
                  <a:srgbClr val="C00000"/>
                </a:solidFill>
                <a:latin typeface="Titr" pitchFamily="2" charset="-78"/>
                <a:cs typeface="Titr" pitchFamily="2" charset="-78"/>
              </a:rPr>
              <a:t>6</a:t>
            </a:r>
            <a:endParaRPr lang="fa-IR" sz="2800" dirty="0">
              <a:solidFill>
                <a:srgbClr val="C0000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2222" y="4786322"/>
            <a:ext cx="907177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fa-IR" sz="24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نکته </a:t>
            </a:r>
            <a:r>
              <a:rPr lang="fa-IR" sz="2400" dirty="0" smtClean="0">
                <a:latin typeface="Titr" pitchFamily="2" charset="-78"/>
                <a:cs typeface="B Titr" pitchFamily="2" charset="-78"/>
              </a:rPr>
              <a:t>: در تفریق اعداد مخلوط اگر کسر دوم از کسر اول بیش تر بود ، یک واحد را باز</a:t>
            </a:r>
          </a:p>
          <a:p>
            <a:pPr algn="r"/>
            <a:endParaRPr lang="fa-IR" sz="2400" dirty="0" smtClean="0">
              <a:latin typeface="Titr" pitchFamily="2" charset="-78"/>
              <a:cs typeface="B Titr" pitchFamily="2" charset="-78"/>
            </a:endParaRPr>
          </a:p>
          <a:p>
            <a:pPr algn="r"/>
            <a:r>
              <a:rPr lang="fa-IR" sz="2400" dirty="0" smtClean="0">
                <a:latin typeface="Titr" pitchFamily="2" charset="-78"/>
                <a:cs typeface="B Titr" pitchFamily="2" charset="-78"/>
              </a:rPr>
              <a:t>کرده وآن را به مقدار کسری اضافه می کنیم </a:t>
            </a:r>
            <a:r>
              <a:rPr lang="fa-IR" sz="2400" dirty="0" smtClean="0">
                <a:latin typeface="Titr" pitchFamily="2" charset="-78"/>
                <a:cs typeface="Titr" pitchFamily="2" charset="-78"/>
              </a:rPr>
              <a:t>.</a:t>
            </a:r>
          </a:p>
          <a:p>
            <a:pPr algn="r"/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47" name="Straight Connector 46"/>
          <p:cNvCxnSpPr>
            <a:stCxn id="7" idx="1"/>
            <a:endCxn id="7" idx="3"/>
          </p:cNvCxnSpPr>
          <p:nvPr/>
        </p:nvCxnSpPr>
        <p:spPr>
          <a:xfrm rot="10800000" flipH="1">
            <a:off x="1643042" y="1100118"/>
            <a:ext cx="84296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5" idx="1"/>
            <a:endCxn id="5" idx="3"/>
          </p:cNvCxnSpPr>
          <p:nvPr/>
        </p:nvCxnSpPr>
        <p:spPr>
          <a:xfrm rot="10800000" flipH="1">
            <a:off x="4357686" y="1100118"/>
            <a:ext cx="28575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2" name="Multiply 51"/>
          <p:cNvSpPr/>
          <p:nvPr/>
        </p:nvSpPr>
        <p:spPr>
          <a:xfrm>
            <a:off x="1928794" y="714356"/>
            <a:ext cx="285752" cy="357190"/>
          </a:xfrm>
          <a:prstGeom prst="mathMultiply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3" name="Multiply 52"/>
          <p:cNvSpPr/>
          <p:nvPr/>
        </p:nvSpPr>
        <p:spPr>
          <a:xfrm>
            <a:off x="2214546" y="714356"/>
            <a:ext cx="285752" cy="357190"/>
          </a:xfrm>
          <a:prstGeom prst="mathMultiply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4" name="Multiply 53"/>
          <p:cNvSpPr/>
          <p:nvPr/>
        </p:nvSpPr>
        <p:spPr>
          <a:xfrm>
            <a:off x="1643042" y="714356"/>
            <a:ext cx="285752" cy="357190"/>
          </a:xfrm>
          <a:prstGeom prst="mathMultiply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ransition spd="slow">
    <p:cover dir="ru"/>
    <p:sndAc>
      <p:stSnd>
        <p:snd r:embed="rId2" name="camera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714356"/>
            <a:ext cx="396262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5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571480"/>
            <a:ext cx="364202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_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2976" y="714356"/>
            <a:ext cx="33534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500166" y="928670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643042" y="500042"/>
            <a:ext cx="1428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71604" y="1000108"/>
            <a:ext cx="4187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3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43108" y="714356"/>
            <a:ext cx="413895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=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85786" y="2143116"/>
            <a:ext cx="842962" cy="914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" name="Rectangle 13"/>
          <p:cNvSpPr/>
          <p:nvPr/>
        </p:nvSpPr>
        <p:spPr>
          <a:xfrm>
            <a:off x="2786050" y="2143116"/>
            <a:ext cx="842962" cy="914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" name="Rectangle 14"/>
          <p:cNvSpPr/>
          <p:nvPr/>
        </p:nvSpPr>
        <p:spPr>
          <a:xfrm>
            <a:off x="1785918" y="2143116"/>
            <a:ext cx="842962" cy="914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6" name="Rectangle 15"/>
          <p:cNvSpPr/>
          <p:nvPr/>
        </p:nvSpPr>
        <p:spPr>
          <a:xfrm>
            <a:off x="4786314" y="2143116"/>
            <a:ext cx="842962" cy="914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7" name="Rectangle 16"/>
          <p:cNvSpPr/>
          <p:nvPr/>
        </p:nvSpPr>
        <p:spPr>
          <a:xfrm>
            <a:off x="4786314" y="2143116"/>
            <a:ext cx="842962" cy="914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4894265" y="2606669"/>
            <a:ext cx="92869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4608513" y="2606669"/>
            <a:ext cx="92869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786182" y="2143116"/>
            <a:ext cx="857256" cy="914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1" name="Multiply 20"/>
          <p:cNvSpPr/>
          <p:nvPr/>
        </p:nvSpPr>
        <p:spPr>
          <a:xfrm>
            <a:off x="3786182" y="2285992"/>
            <a:ext cx="914400" cy="571504"/>
          </a:xfrm>
          <a:prstGeom prst="mathMultiply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" name="Multiply 22"/>
          <p:cNvSpPr/>
          <p:nvPr/>
        </p:nvSpPr>
        <p:spPr>
          <a:xfrm>
            <a:off x="5357818" y="2428868"/>
            <a:ext cx="285752" cy="357190"/>
          </a:xfrm>
          <a:prstGeom prst="mathMultiply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4" name="Curved Left Arrow 23"/>
          <p:cNvSpPr/>
          <p:nvPr/>
        </p:nvSpPr>
        <p:spPr>
          <a:xfrm>
            <a:off x="6357950" y="2786058"/>
            <a:ext cx="1714512" cy="2357454"/>
          </a:xfrm>
          <a:prstGeom prst="curvedLeftArrow">
            <a:avLst>
              <a:gd name="adj1" fmla="val 20859"/>
              <a:gd name="adj2" fmla="val 50000"/>
              <a:gd name="adj3" fmla="val 27032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85786" y="4429132"/>
            <a:ext cx="842962" cy="914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6" name="Rectangle 25"/>
          <p:cNvSpPr/>
          <p:nvPr/>
        </p:nvSpPr>
        <p:spPr>
          <a:xfrm>
            <a:off x="2786050" y="4429132"/>
            <a:ext cx="842962" cy="914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7" name="Rectangle 26"/>
          <p:cNvSpPr/>
          <p:nvPr/>
        </p:nvSpPr>
        <p:spPr>
          <a:xfrm>
            <a:off x="1785918" y="4429132"/>
            <a:ext cx="842962" cy="914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8" name="Rectangle 27"/>
          <p:cNvSpPr/>
          <p:nvPr/>
        </p:nvSpPr>
        <p:spPr>
          <a:xfrm>
            <a:off x="3786182" y="4429132"/>
            <a:ext cx="571504" cy="914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9" name="Rectangle 28"/>
          <p:cNvSpPr/>
          <p:nvPr/>
        </p:nvSpPr>
        <p:spPr>
          <a:xfrm>
            <a:off x="3786182" y="4429132"/>
            <a:ext cx="571504" cy="914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31" name="Straight Connector 30"/>
          <p:cNvCxnSpPr/>
          <p:nvPr/>
        </p:nvCxnSpPr>
        <p:spPr>
          <a:xfrm rot="5400000">
            <a:off x="3608381" y="4892685"/>
            <a:ext cx="92869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500298" y="714356"/>
            <a:ext cx="418704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4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2857488" y="928670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000364" y="500042"/>
            <a:ext cx="1428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3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928926" y="1000108"/>
            <a:ext cx="4187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3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571868" y="571480"/>
            <a:ext cx="364202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_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57620" y="714356"/>
            <a:ext cx="33534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4214810" y="928670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357686" y="500042"/>
            <a:ext cx="1428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286248" y="1000108"/>
            <a:ext cx="4187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3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857752" y="714356"/>
            <a:ext cx="413895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=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143504" y="714356"/>
            <a:ext cx="418704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solidFill>
                  <a:srgbClr val="C00000"/>
                </a:solidFill>
                <a:latin typeface="Titr" pitchFamily="2" charset="-78"/>
                <a:cs typeface="Titr" pitchFamily="2" charset="-78"/>
              </a:rPr>
              <a:t>3</a:t>
            </a:r>
            <a:endParaRPr lang="fa-IR" sz="2800" dirty="0">
              <a:solidFill>
                <a:srgbClr val="C00000"/>
              </a:solidFill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5500694" y="928670"/>
            <a:ext cx="571504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643570" y="500042"/>
            <a:ext cx="1428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solidFill>
                  <a:srgbClr val="C00000"/>
                </a:solidFill>
                <a:latin typeface="Titr" pitchFamily="2" charset="-78"/>
                <a:cs typeface="Titr" pitchFamily="2" charset="-78"/>
              </a:rPr>
              <a:t>2</a:t>
            </a:r>
            <a:endParaRPr lang="fa-IR" sz="2800" dirty="0">
              <a:solidFill>
                <a:srgbClr val="C0000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572132" y="1000108"/>
            <a:ext cx="4187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solidFill>
                  <a:srgbClr val="C00000"/>
                </a:solidFill>
                <a:latin typeface="Titr" pitchFamily="2" charset="-78"/>
                <a:cs typeface="Titr" pitchFamily="2" charset="-78"/>
              </a:rPr>
              <a:t>3</a:t>
            </a:r>
            <a:endParaRPr lang="fa-IR" sz="2800" dirty="0">
              <a:solidFill>
                <a:srgbClr val="C00000"/>
              </a:solidFill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cover dir="r"/>
    <p:sndAc>
      <p:stSnd>
        <p:snd r:embed="rId2" name="click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5720" y="357166"/>
            <a:ext cx="8643998" cy="606319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1">
            <a:spAutoFit/>
          </a:bodyPr>
          <a:lstStyle/>
          <a:p>
            <a:pPr algn="ctr"/>
            <a:endParaRPr lang="fa-IR" sz="2800" dirty="0" smtClean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  <a:p>
            <a:pPr algn="ctr"/>
            <a:endParaRPr lang="fa-IR" sz="2800" dirty="0" smtClean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  <a:p>
            <a:pPr algn="ctr"/>
            <a:endParaRPr lang="fa-IR" sz="2800" dirty="0" smtClean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  <a:p>
            <a:pPr algn="ctr"/>
            <a:endParaRPr lang="fa-IR" sz="2800" dirty="0" smtClean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  <a:p>
            <a:pPr algn="ctr"/>
            <a:r>
              <a:rPr lang="fa-IR" sz="2800" dirty="0" smtClean="0">
                <a:solidFill>
                  <a:srgbClr val="7030A0"/>
                </a:solidFill>
                <a:latin typeface="Titr" pitchFamily="2" charset="-78"/>
                <a:cs typeface="B Titr" pitchFamily="2" charset="-78"/>
              </a:rPr>
              <a:t>آموزگار عزیزم ، بی انصافیست که تو را به شمع تشبیه </a:t>
            </a:r>
            <a:r>
              <a:rPr lang="fa-IR" sz="2800" smtClean="0">
                <a:solidFill>
                  <a:srgbClr val="7030A0"/>
                </a:solidFill>
                <a:latin typeface="Titr" pitchFamily="2" charset="-78"/>
                <a:cs typeface="B Titr" pitchFamily="2" charset="-78"/>
              </a:rPr>
              <a:t>کنم ،زیرا </a:t>
            </a:r>
            <a:r>
              <a:rPr lang="fa-IR" sz="2800" dirty="0" smtClean="0">
                <a:solidFill>
                  <a:srgbClr val="7030A0"/>
                </a:solidFill>
                <a:latin typeface="Titr" pitchFamily="2" charset="-78"/>
                <a:cs typeface="B Titr" pitchFamily="2" charset="-78"/>
              </a:rPr>
              <a:t>شمع</a:t>
            </a:r>
          </a:p>
          <a:p>
            <a:pPr algn="ctr"/>
            <a:endParaRPr lang="fa-IR" sz="2800" dirty="0" smtClean="0">
              <a:solidFill>
                <a:srgbClr val="7030A0"/>
              </a:solidFill>
              <a:latin typeface="Titr" pitchFamily="2" charset="-78"/>
              <a:cs typeface="Titr" pitchFamily="2" charset="-78"/>
            </a:endParaRPr>
          </a:p>
          <a:p>
            <a:pPr algn="ctr"/>
            <a:r>
              <a:rPr lang="fa-IR" sz="2800" dirty="0" smtClean="0">
                <a:solidFill>
                  <a:srgbClr val="7030A0"/>
                </a:solidFill>
                <a:latin typeface="Titr" pitchFamily="2" charset="-78"/>
                <a:cs typeface="B Titr" pitchFamily="2" charset="-78"/>
              </a:rPr>
              <a:t>می سازند تا بسوزد ولی تو می سوزی که بسازی .</a:t>
            </a:r>
            <a:r>
              <a:rPr lang="fa-IR" sz="2400" dirty="0" smtClean="0">
                <a:solidFill>
                  <a:srgbClr val="7030A0"/>
                </a:solidFill>
                <a:latin typeface="Titr" pitchFamily="2" charset="-78"/>
                <a:cs typeface="B Titr" pitchFamily="2" charset="-78"/>
              </a:rPr>
              <a:t> </a:t>
            </a:r>
          </a:p>
          <a:p>
            <a:pPr algn="ctr"/>
            <a:endParaRPr lang="fa-IR" sz="2400" dirty="0" smtClean="0">
              <a:solidFill>
                <a:srgbClr val="7030A0"/>
              </a:solidFill>
              <a:latin typeface="Titr" pitchFamily="2" charset="-78"/>
              <a:cs typeface="Titr" pitchFamily="2" charset="-78"/>
            </a:endParaRPr>
          </a:p>
          <a:p>
            <a:pPr algn="ctr"/>
            <a:endParaRPr lang="fa-IR" sz="2400" dirty="0" smtClean="0">
              <a:solidFill>
                <a:srgbClr val="7030A0"/>
              </a:solidFill>
              <a:latin typeface="Titr" pitchFamily="2" charset="-78"/>
              <a:cs typeface="Titr" pitchFamily="2" charset="-78"/>
            </a:endParaRPr>
          </a:p>
          <a:p>
            <a:pPr algn="ctr"/>
            <a:endParaRPr lang="fa-IR" sz="2400" dirty="0" smtClean="0">
              <a:latin typeface="Titr" pitchFamily="2" charset="-78"/>
              <a:cs typeface="Titr" pitchFamily="2" charset="-78"/>
            </a:endParaRPr>
          </a:p>
          <a:p>
            <a:pPr algn="ctr"/>
            <a:endParaRPr lang="fa-IR" sz="2400" dirty="0" smtClean="0">
              <a:latin typeface="Titr" pitchFamily="2" charset="-78"/>
              <a:cs typeface="Titr" pitchFamily="2" charset="-78"/>
            </a:endParaRPr>
          </a:p>
          <a:p>
            <a:pPr algn="ctr"/>
            <a:endParaRPr lang="fa-IR" sz="2400" dirty="0" smtClean="0">
              <a:latin typeface="Titr" pitchFamily="2" charset="-78"/>
              <a:cs typeface="Titr" pitchFamily="2" charset="-78"/>
            </a:endParaRPr>
          </a:p>
          <a:p>
            <a:pPr algn="ctr"/>
            <a:endParaRPr lang="fa-IR" sz="2400" dirty="0" smtClean="0">
              <a:latin typeface="Titr" pitchFamily="2" charset="-78"/>
              <a:cs typeface="Titr" pitchFamily="2" charset="-78"/>
            </a:endParaRPr>
          </a:p>
          <a:p>
            <a:pPr algn="ctr"/>
            <a:endParaRPr lang="fa-IR" sz="2400" dirty="0" smtClean="0">
              <a:latin typeface="Titr" pitchFamily="2" charset="-78"/>
              <a:cs typeface="Titr" pitchFamily="2" charset="-78"/>
            </a:endParaRPr>
          </a:p>
          <a:p>
            <a:pPr algn="ctr"/>
            <a:endParaRPr lang="fa-IR" sz="2400" dirty="0" smtClean="0">
              <a:latin typeface="Titr" pitchFamily="2" charset="-78"/>
              <a:cs typeface="Titr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34" y="357166"/>
            <a:ext cx="83582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endParaRPr lang="fa-IR" dirty="0"/>
          </a:p>
        </p:txBody>
      </p:sp>
      <p:sp>
        <p:nvSpPr>
          <p:cNvPr id="10" name="TextBox 9"/>
          <p:cNvSpPr txBox="1"/>
          <p:nvPr/>
        </p:nvSpPr>
        <p:spPr>
          <a:xfrm>
            <a:off x="7572396" y="2928934"/>
            <a:ext cx="434734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solidFill>
                  <a:srgbClr val="7030A0"/>
                </a:solidFill>
                <a:latin typeface="Titr" pitchFamily="2" charset="-78"/>
                <a:cs typeface="Titr" pitchFamily="2" charset="-78"/>
              </a:rPr>
              <a:t>را</a:t>
            </a:r>
            <a:endParaRPr lang="fa-IR" sz="2800" dirty="0">
              <a:solidFill>
                <a:srgbClr val="7030A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2910" y="5357826"/>
            <a:ext cx="37147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fa-IR" sz="2800" dirty="0" smtClean="0">
                <a:solidFill>
                  <a:srgbClr val="FF0000"/>
                </a:solidFill>
                <a:latin typeface="Titr" pitchFamily="2" charset="-78"/>
                <a:cs typeface="B Titr" pitchFamily="2" charset="-78"/>
              </a:rPr>
              <a:t>همیشه سالم و تندرست باشی</a:t>
            </a:r>
            <a:endParaRPr lang="fa-IR" sz="2800" dirty="0">
              <a:solidFill>
                <a:srgbClr val="FF0000"/>
              </a:solidFill>
              <a:latin typeface="Titr" pitchFamily="2" charset="-78"/>
              <a:cs typeface="B Titr" pitchFamily="2" charset="-78"/>
            </a:endParaRPr>
          </a:p>
        </p:txBody>
      </p:sp>
    </p:spTree>
  </p:cSld>
  <p:clrMapOvr>
    <a:masterClrMapping/>
  </p:clrMapOvr>
  <p:transition spd="slow">
    <p:randomBar dir="vert"/>
    <p:sndAc>
      <p:stSnd>
        <p:snd r:embed="rId2" name="applause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پاورپوینت آموزشی درس3 فصل اول جمع و تفریق اعداد مخلوط ریاضی ششم ابتدایی </Template>
  <TotalTime>0</TotalTime>
  <Words>322</Words>
  <Application>Microsoft Office PowerPoint</Application>
  <PresentationFormat>On-screen Show (4:3)</PresentationFormat>
  <Paragraphs>162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23" baseType="lpstr">
      <vt:lpstr>Arial</vt:lpstr>
      <vt:lpstr>B Titr</vt:lpstr>
      <vt:lpstr>Calibri</vt:lpstr>
      <vt:lpstr>Century Gothic</vt:lpstr>
      <vt:lpstr>Franklin Gothic Book</vt:lpstr>
      <vt:lpstr>Franklin Gothic Medium</vt:lpstr>
      <vt:lpstr>Tahoma</vt:lpstr>
      <vt:lpstr>Times New Roman</vt:lpstr>
      <vt:lpstr>Titr</vt:lpstr>
      <vt:lpstr>Verdana</vt:lpstr>
      <vt:lpstr>Wingdings 2</vt:lpstr>
      <vt:lpstr>Trek</vt:lpstr>
      <vt:lpstr>Verve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2022-01-31T19:07:33Z</dcterms:created>
  <dcterms:modified xsi:type="dcterms:W3CDTF">2022-01-31T19:07:49Z</dcterms:modified>
</cp:coreProperties>
</file>