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notesMasterIdLst>
    <p:notesMasterId r:id="rId13"/>
  </p:notesMasterIdLst>
  <p:sldIdLst>
    <p:sldId id="257" r:id="rId2"/>
    <p:sldId id="256" r:id="rId3"/>
    <p:sldId id="258" r:id="rId4"/>
    <p:sldId id="276" r:id="rId5"/>
    <p:sldId id="279" r:id="rId6"/>
    <p:sldId id="277" r:id="rId7"/>
    <p:sldId id="278" r:id="rId8"/>
    <p:sldId id="280" r:id="rId9"/>
    <p:sldId id="281" r:id="rId10"/>
    <p:sldId id="282" r:id="rId11"/>
    <p:sldId id="274" r:id="rId12"/>
  </p:sldIdLst>
  <p:sldSz cx="9144000" cy="6858000" type="screen4x3"/>
  <p:notesSz cx="6858000" cy="9144000"/>
  <p:custDataLst>
    <p:tags r:id="rId14"/>
  </p:custDataLst>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4B23"/>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1AD81B8-5125-4436-90E7-954EDB446169}" type="datetimeFigureOut">
              <a:rPr lang="fa-IR" smtClean="0"/>
              <a:pPr/>
              <a:t>07/02/1443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3C17E80-E440-46C3-8B2F-BD3F8B2F636D}" type="slidenum">
              <a:rPr lang="fa-IR" smtClean="0"/>
              <a:pPr/>
              <a:t>‹#›</a:t>
            </a:fld>
            <a:endParaRPr lang="fa-IR"/>
          </a:p>
        </p:txBody>
      </p:sp>
    </p:spTree>
    <p:extLst>
      <p:ext uri="{BB962C8B-B14F-4D97-AF65-F5344CB8AC3E}">
        <p14:creationId xmlns:p14="http://schemas.microsoft.com/office/powerpoint/2010/main" val="159261989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B16FD53-5C00-45E4-B102-0DE86200F175}" type="slidenum">
              <a:rPr lang="fa-IR" smtClean="0"/>
              <a:pPr/>
              <a:t>‹#›</a:t>
            </a:fld>
            <a:endParaRPr lang="fa-I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B16FD53-5C00-45E4-B102-0DE86200F175}"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B16FD53-5C00-45E4-B102-0DE86200F175}"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B16FD53-5C00-45E4-B102-0DE86200F175}" type="slidenum">
              <a:rPr lang="fa-IR" smtClean="0"/>
              <a:pPr/>
              <a:t>‹#›</a:t>
            </a:fld>
            <a:endParaRPr lang="fa-IR"/>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5" name="Footer Placeholder 4"/>
          <p:cNvSpPr>
            <a:spLocks noGrp="1"/>
          </p:cNvSpPr>
          <p:nvPr>
            <p:ph type="ftr" sz="quarter" idx="11"/>
          </p:nvPr>
        </p:nvSpPr>
        <p:spPr>
          <a:xfrm>
            <a:off x="800100" y="6172200"/>
            <a:ext cx="4000500" cy="457200"/>
          </a:xfrm>
        </p:spPr>
        <p:txBody>
          <a:bodyPr/>
          <a:lstStyle/>
          <a:p>
            <a:endParaRPr lang="fa-I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B16FD53-5C00-45E4-B102-0DE86200F175}"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B16FD53-5C00-45E4-B102-0DE86200F175}" type="slidenum">
              <a:rPr lang="fa-IR" smtClean="0"/>
              <a:pPr/>
              <a:t>‹#›</a:t>
            </a:fld>
            <a:endParaRPr lang="fa-IR"/>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B16FD53-5C00-45E4-B102-0DE86200F175}" type="slidenum">
              <a:rPr lang="fa-IR" smtClean="0"/>
              <a:pPr/>
              <a:t>‹#›</a:t>
            </a:fld>
            <a:endParaRPr lang="fa-IR"/>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B16FD53-5C00-45E4-B102-0DE86200F175}"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B16FD53-5C00-45E4-B102-0DE86200F175}"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B16FD53-5C00-45E4-B102-0DE86200F175}" type="slidenum">
              <a:rPr lang="fa-IR" smtClean="0"/>
              <a:pPr/>
              <a:t>‹#›</a:t>
            </a:fld>
            <a:endParaRPr lang="fa-I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F94066-87C8-4F58-A2AF-E593717F4197}" type="datetimeFigureOut">
              <a:rPr lang="fa-IR" smtClean="0"/>
              <a:pPr/>
              <a:t>07/02/1443</a:t>
            </a:fld>
            <a:endParaRPr lang="fa-IR"/>
          </a:p>
        </p:txBody>
      </p:sp>
      <p:sp>
        <p:nvSpPr>
          <p:cNvPr id="6" name="Footer Placeholder 5"/>
          <p:cNvSpPr>
            <a:spLocks noGrp="1"/>
          </p:cNvSpPr>
          <p:nvPr>
            <p:ph type="ftr" sz="quarter" idx="11"/>
          </p:nvPr>
        </p:nvSpPr>
        <p:spPr>
          <a:xfrm>
            <a:off x="914400" y="6172200"/>
            <a:ext cx="3886200" cy="457200"/>
          </a:xfrm>
        </p:spPr>
        <p:txBody>
          <a:bodyPr/>
          <a:lstStyle/>
          <a:p>
            <a:endParaRPr lang="fa-IR"/>
          </a:p>
        </p:txBody>
      </p:sp>
      <p:sp>
        <p:nvSpPr>
          <p:cNvPr id="7" name="Slide Number Placeholder 6"/>
          <p:cNvSpPr>
            <a:spLocks noGrp="1"/>
          </p:cNvSpPr>
          <p:nvPr>
            <p:ph type="sldNum" sz="quarter" idx="12"/>
          </p:nvPr>
        </p:nvSpPr>
        <p:spPr>
          <a:xfrm>
            <a:off x="146304" y="6208776"/>
            <a:ext cx="457200" cy="457200"/>
          </a:xfrm>
        </p:spPr>
        <p:txBody>
          <a:bodyPr/>
          <a:lstStyle/>
          <a:p>
            <a:fld id="{CB16FD53-5C00-45E4-B102-0DE86200F175}" type="slidenum">
              <a:rPr lang="fa-IR" smtClean="0"/>
              <a:pPr/>
              <a:t>‹#›</a:t>
            </a:fld>
            <a:endParaRPr lang="fa-I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66"/>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1F94066-87C8-4F58-A2AF-E593717F4197}" type="datetimeFigureOut">
              <a:rPr lang="fa-IR" smtClean="0"/>
              <a:pPr/>
              <a:t>07/02/1443</a:t>
            </a:fld>
            <a:endParaRPr lang="fa-I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a-I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B16FD53-5C00-45E4-B102-0DE86200F175}"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348" y="1500174"/>
            <a:ext cx="7721986" cy="1569660"/>
          </a:xfrm>
          <a:prstGeom prst="rect">
            <a:avLst/>
          </a:prstGeom>
          <a:noFill/>
        </p:spPr>
        <p:txBody>
          <a:bodyPr wrap="none" lIns="91440" tIns="45720" rIns="91440" bIns="45720">
            <a:spAutoFit/>
          </a:bodyPr>
          <a:lstStyle/>
          <a:p>
            <a:pPr algn="ctr"/>
            <a:r>
              <a:rPr lang="fa-IR" sz="96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IranNastaliq" pitchFamily="18" charset="0"/>
                <a:cs typeface="Jadid" pitchFamily="2" charset="-78"/>
              </a:rPr>
              <a:t>بسم الله الرحمن الرحيم</a:t>
            </a:r>
            <a:endParaRPr lang="en-US" sz="96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IranNastaliq" pitchFamily="18" charset="0"/>
              <a:cs typeface="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42910" y="500042"/>
            <a:ext cx="8001056" cy="6000792"/>
          </a:xfrm>
        </p:spPr>
        <p:txBody>
          <a:bodyPr>
            <a:noAutofit/>
          </a:bodyPr>
          <a:lstStyle/>
          <a:p>
            <a:pPr marL="0" indent="0" algn="just">
              <a:lnSpc>
                <a:spcPts val="3200"/>
              </a:lnSpc>
              <a:buNone/>
            </a:pPr>
            <a:r>
              <a:rPr lang="fa-IR" sz="2000" b="1" dirty="0" smtClean="0">
                <a:solidFill>
                  <a:schemeClr val="accent2">
                    <a:lumMod val="75000"/>
                  </a:schemeClr>
                </a:solidFill>
                <a:cs typeface="B Zar" pitchFamily="2" charset="-78"/>
              </a:rPr>
              <a:t>فعاليت پيشنهادي: مسابقه‌ ماشين‌هاي بادكنكي؛ در انجام اين فعاليت، مراحل روش علمي را تمرين مي‌كنيم. در اين فعاليت قرار است بادكنك، ماشين را به حركت درآورد. مي‌توانيم با باد كردن يك بادكنك و رها كردن آن و مشاهدة رفتار آن، شروع كنيم. بار ديگر يك  ني وارد سر بادكنك كرده و با نخ آن را محكم مي‌بنديم. بادكنك را باد كرده و رها مي‌كنيم و رفتار آن را مشاهده مي‌نماييم.</a:t>
            </a:r>
          </a:p>
          <a:p>
            <a:pPr marL="0" indent="0" algn="just">
              <a:lnSpc>
                <a:spcPts val="3200"/>
              </a:lnSpc>
              <a:buNone/>
            </a:pPr>
            <a:r>
              <a:rPr lang="fa-IR" sz="2000" b="1" dirty="0" smtClean="0">
                <a:solidFill>
                  <a:schemeClr val="accent2">
                    <a:lumMod val="75000"/>
                  </a:schemeClr>
                </a:solidFill>
                <a:cs typeface="B Zar" pitchFamily="2" charset="-78"/>
              </a:rPr>
              <a:t>از گروه ها مي‌خواهيم يك ماشين بادكنكي درست كرده، آن را امتحان كنند و اشكالات احتمالي آن را رفع نمايند تا براي روز مسابقه آماده شوند.</a:t>
            </a:r>
          </a:p>
          <a:p>
            <a:pPr marL="0" indent="0" algn="just">
              <a:lnSpc>
                <a:spcPts val="3200"/>
              </a:lnSpc>
              <a:buNone/>
            </a:pPr>
            <a:r>
              <a:rPr lang="fa-IR" sz="2000" b="1" dirty="0" smtClean="0">
                <a:solidFill>
                  <a:schemeClr val="accent2">
                    <a:lumMod val="75000"/>
                  </a:schemeClr>
                </a:solidFill>
                <a:cs typeface="B Zar" pitchFamily="2" charset="-78"/>
              </a:rPr>
              <a:t>مراحل مختلف ساخت يك نوع سادة آن در زير آورده شده است.</a:t>
            </a:r>
          </a:p>
          <a:p>
            <a:pPr marL="0" indent="0" algn="just">
              <a:lnSpc>
                <a:spcPts val="3200"/>
              </a:lnSpc>
              <a:buNone/>
            </a:pPr>
            <a:r>
              <a:rPr lang="fa-IR" sz="2000" b="1" dirty="0" smtClean="0">
                <a:solidFill>
                  <a:schemeClr val="accent2">
                    <a:lumMod val="75000"/>
                  </a:schemeClr>
                </a:solidFill>
                <a:cs typeface="B Zar" pitchFamily="2" charset="-78"/>
              </a:rPr>
              <a:t>وسايل موردنياز: چند عدد ني، 4 عدد قرقره، پاكت آبميوه، خلال دندان، قيچي، بادكنك و...</a:t>
            </a:r>
          </a:p>
          <a:p>
            <a:pPr marL="0" indent="0" algn="just">
              <a:lnSpc>
                <a:spcPts val="3200"/>
              </a:lnSpc>
              <a:buNone/>
            </a:pPr>
            <a:r>
              <a:rPr lang="fa-IR" sz="2000" b="1" dirty="0" smtClean="0">
                <a:solidFill>
                  <a:schemeClr val="accent2">
                    <a:lumMod val="75000"/>
                  </a:schemeClr>
                </a:solidFill>
                <a:cs typeface="B Zar" pitchFamily="2" charset="-78"/>
              </a:rPr>
              <a:t>توجه: در كاركردن با وسايل تيز مانند قيچي و يا چاقو مراقبت لازم صورت گيرد.</a:t>
            </a:r>
          </a:p>
          <a:p>
            <a:pPr marL="0" indent="0" algn="just">
              <a:lnSpc>
                <a:spcPts val="3200"/>
              </a:lnSpc>
              <a:buNone/>
            </a:pPr>
            <a:r>
              <a:rPr lang="fa-IR" sz="2000" b="1" dirty="0" smtClean="0">
                <a:solidFill>
                  <a:schemeClr val="accent2">
                    <a:lumMod val="75000"/>
                  </a:schemeClr>
                </a:solidFill>
                <a:cs typeface="B Zar" pitchFamily="2" charset="-78"/>
              </a:rPr>
              <a:t>اولياي دانش‌آموزان مي‌توانند در اين كار با فرزندانشان مشاركت نمايند و در روز مسابقه در مدرسه حضور يابند.</a:t>
            </a:r>
          </a:p>
          <a:p>
            <a:pPr marL="0" indent="0" algn="just">
              <a:lnSpc>
                <a:spcPct val="150000"/>
              </a:lnSpc>
              <a:buNone/>
            </a:pPr>
            <a:endParaRPr lang="fa-IR" sz="2000" b="1" dirty="0" smtClean="0">
              <a:solidFill>
                <a:schemeClr val="accent2">
                  <a:lumMod val="75000"/>
                </a:schemeClr>
              </a:solidFill>
              <a:cs typeface="Zar" pitchFamily="2" charset="-78"/>
            </a:endParaRPr>
          </a:p>
          <a:p>
            <a:pPr marL="0" indent="0" algn="just">
              <a:lnSpc>
                <a:spcPct val="150000"/>
              </a:lnSpc>
              <a:buNone/>
            </a:pPr>
            <a:endParaRPr lang="fa-IR" sz="2000" b="1" dirty="0" smtClean="0">
              <a:solidFill>
                <a:schemeClr val="accent2">
                  <a:lumMod val="75000"/>
                </a:schemeClr>
              </a:solidFill>
              <a:cs typeface="Zar" pitchFamily="2" charset="-78"/>
            </a:endParaRPr>
          </a:p>
          <a:p>
            <a:pPr marL="0" indent="0" algn="just">
              <a:lnSpc>
                <a:spcPct val="150000"/>
              </a:lnSpc>
              <a:buNone/>
            </a:pPr>
            <a:endParaRPr lang="fa-IR" sz="1800" b="1" dirty="0" smtClean="0">
              <a:solidFill>
                <a:srgbClr val="FF0000"/>
              </a:solidFill>
              <a:cs typeface="Zar" pitchFamily="2" charset="-78"/>
            </a:endParaRPr>
          </a:p>
          <a:p>
            <a:pPr>
              <a:lnSpc>
                <a:spcPct val="150000"/>
              </a:lnSpc>
              <a:buNone/>
            </a:pPr>
            <a:endParaRPr lang="fa-IR" sz="1800" b="1" dirty="0" smtClean="0">
              <a:solidFill>
                <a:srgbClr val="FF0000"/>
              </a:solidFill>
              <a:cs typeface="Zar" pitchFamily="2" charset="-78"/>
            </a:endParaRPr>
          </a:p>
          <a:p>
            <a:pPr>
              <a:buNone/>
            </a:pPr>
            <a:endParaRPr 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7422" y="285728"/>
            <a:ext cx="4714908" cy="500066"/>
          </a:xfrm>
        </p:spPr>
        <p:txBody>
          <a:bodyPr>
            <a:normAutofit fontScale="90000"/>
          </a:bodyPr>
          <a:lstStyle/>
          <a:p>
            <a:pPr algn="ctr"/>
            <a:r>
              <a:rPr lang="fa-IR" sz="2400" b="1" dirty="0" smtClean="0">
                <a:solidFill>
                  <a:schemeClr val="bg1"/>
                </a:solidFill>
                <a:cs typeface="Zar" pitchFamily="2" charset="-78"/>
              </a:rPr>
              <a:t>جدول ارزشيابي ملاك‌ها و سطوح عملكرد</a:t>
            </a:r>
            <a:endParaRPr lang="fa-IR" sz="2400" b="1" dirty="0">
              <a:solidFill>
                <a:schemeClr val="bg1"/>
              </a:solidFill>
              <a:cs typeface="Zar" pitchFamily="2" charset="-78"/>
            </a:endParaRPr>
          </a:p>
        </p:txBody>
      </p:sp>
      <p:graphicFrame>
        <p:nvGraphicFramePr>
          <p:cNvPr id="5" name="Table 4"/>
          <p:cNvGraphicFramePr>
            <a:graphicFrameLocks noGrp="1"/>
          </p:cNvGraphicFramePr>
          <p:nvPr/>
        </p:nvGraphicFramePr>
        <p:xfrm>
          <a:off x="500034" y="785794"/>
          <a:ext cx="8215370" cy="5516880"/>
        </p:xfrm>
        <a:graphic>
          <a:graphicData uri="http://schemas.openxmlformats.org/drawingml/2006/table">
            <a:tbl>
              <a:tblPr rtl="1" firstRow="1" bandRow="1">
                <a:tableStyleId>{5C22544A-7EE6-4342-B048-85BDC9FD1C3A}</a:tableStyleId>
              </a:tblPr>
              <a:tblGrid>
                <a:gridCol w="1592762"/>
                <a:gridCol w="2092766"/>
                <a:gridCol w="2058744"/>
                <a:gridCol w="2471098"/>
              </a:tblGrid>
              <a:tr h="214314">
                <a:tc>
                  <a:txBody>
                    <a:bodyPr/>
                    <a:lstStyle/>
                    <a:p>
                      <a:pPr algn="ctr" rtl="1">
                        <a:lnSpc>
                          <a:spcPct val="200000"/>
                        </a:lnSpc>
                      </a:pPr>
                      <a:r>
                        <a:rPr lang="fa-IR" sz="1600" dirty="0" smtClean="0">
                          <a:cs typeface="Zar" pitchFamily="2" charset="-78"/>
                        </a:rPr>
                        <a:t>ملاك‌ها</a:t>
                      </a:r>
                      <a:endParaRPr lang="fa-IR" sz="1600" dirty="0">
                        <a:cs typeface="Zar" pitchFamily="2" charset="-78"/>
                      </a:endParaRPr>
                    </a:p>
                  </a:txBody>
                  <a:tcPr/>
                </a:tc>
                <a:tc>
                  <a:txBody>
                    <a:bodyPr/>
                    <a:lstStyle/>
                    <a:p>
                      <a:pPr algn="ctr" rtl="1">
                        <a:lnSpc>
                          <a:spcPct val="200000"/>
                        </a:lnSpc>
                      </a:pPr>
                      <a:r>
                        <a:rPr lang="fa-IR" sz="1600" dirty="0" smtClean="0">
                          <a:cs typeface="Zar" pitchFamily="2" charset="-78"/>
                        </a:rPr>
                        <a:t>سطح 1</a:t>
                      </a:r>
                      <a:endParaRPr lang="fa-IR" sz="1600" dirty="0">
                        <a:cs typeface="Zar" pitchFamily="2" charset="-78"/>
                      </a:endParaRPr>
                    </a:p>
                  </a:txBody>
                  <a:tcPr/>
                </a:tc>
                <a:tc>
                  <a:txBody>
                    <a:bodyPr/>
                    <a:lstStyle/>
                    <a:p>
                      <a:pPr algn="ctr" rtl="1">
                        <a:lnSpc>
                          <a:spcPct val="200000"/>
                        </a:lnSpc>
                      </a:pPr>
                      <a:r>
                        <a:rPr lang="fa-IR" sz="1600" dirty="0" smtClean="0">
                          <a:cs typeface="Zar" pitchFamily="2" charset="-78"/>
                        </a:rPr>
                        <a:t>سطح 2</a:t>
                      </a:r>
                      <a:endParaRPr lang="fa-IR" sz="1600" dirty="0">
                        <a:cs typeface="Zar" pitchFamily="2" charset="-78"/>
                      </a:endParaRPr>
                    </a:p>
                  </a:txBody>
                  <a:tcPr/>
                </a:tc>
                <a:tc>
                  <a:txBody>
                    <a:bodyPr/>
                    <a:lstStyle/>
                    <a:p>
                      <a:pPr algn="ctr" rtl="1">
                        <a:lnSpc>
                          <a:spcPct val="200000"/>
                        </a:lnSpc>
                      </a:pPr>
                      <a:r>
                        <a:rPr lang="fa-IR" sz="1600" dirty="0" smtClean="0">
                          <a:cs typeface="Zar" pitchFamily="2" charset="-78"/>
                        </a:rPr>
                        <a:t>سطح 3</a:t>
                      </a:r>
                      <a:endParaRPr lang="fa-IR" sz="1600" dirty="0">
                        <a:cs typeface="Zar" pitchFamily="2" charset="-78"/>
                      </a:endParaRPr>
                    </a:p>
                  </a:txBody>
                  <a:tcPr/>
                </a:tc>
              </a:tr>
              <a:tr h="370840">
                <a:tc>
                  <a:txBody>
                    <a:bodyPr/>
                    <a:lstStyle/>
                    <a:p>
                      <a:pPr algn="ctr" rtl="1">
                        <a:lnSpc>
                          <a:spcPct val="200000"/>
                        </a:lnSpc>
                      </a:pPr>
                      <a:r>
                        <a:rPr lang="fa-IR" sz="1600" b="1" dirty="0" smtClean="0">
                          <a:solidFill>
                            <a:schemeClr val="tx1"/>
                          </a:solidFill>
                          <a:cs typeface="B Zar" pitchFamily="2" charset="-78"/>
                        </a:rPr>
                        <a:t>مفهوم نيرو</a:t>
                      </a:r>
                      <a:endParaRPr lang="fa-IR" sz="1600" b="1" dirty="0">
                        <a:solidFill>
                          <a:schemeClr val="tx1"/>
                        </a:solidFill>
                        <a:cs typeface="B Zar" pitchFamily="2" charset="-78"/>
                      </a:endParaRPr>
                    </a:p>
                  </a:txBody>
                  <a:tcPr/>
                </a:tc>
                <a:tc>
                  <a:txBody>
                    <a:bodyPr/>
                    <a:lstStyle/>
                    <a:p>
                      <a:pPr algn="just" rtl="1">
                        <a:lnSpc>
                          <a:spcPct val="200000"/>
                        </a:lnSpc>
                      </a:pPr>
                      <a:r>
                        <a:rPr lang="fa-IR" sz="1600" b="1" dirty="0" smtClean="0">
                          <a:solidFill>
                            <a:schemeClr val="tx1"/>
                          </a:solidFill>
                          <a:cs typeface="B Zar" pitchFamily="2" charset="-78"/>
                        </a:rPr>
                        <a:t>هُل دادن و كشيدن را معادل وارد كردن نيرو بدانند و اثرات نيرو بر يك جسم را تشخيص دهند.</a:t>
                      </a:r>
                      <a:endParaRPr lang="fa-IR" sz="1600" b="1" dirty="0">
                        <a:solidFill>
                          <a:schemeClr val="tx1"/>
                        </a:solidFill>
                        <a:cs typeface="B Zar" pitchFamily="2" charset="-78"/>
                      </a:endParaRPr>
                    </a:p>
                  </a:txBody>
                  <a:tcPr/>
                </a:tc>
                <a:tc>
                  <a:txBody>
                    <a:bodyPr/>
                    <a:lstStyle/>
                    <a:p>
                      <a:pPr algn="just" rtl="1">
                        <a:lnSpc>
                          <a:spcPct val="200000"/>
                        </a:lnSpc>
                      </a:pPr>
                      <a:r>
                        <a:rPr lang="fa-IR" sz="1600" b="1" dirty="0" smtClean="0">
                          <a:solidFill>
                            <a:schemeClr val="tx1"/>
                          </a:solidFill>
                          <a:cs typeface="B Zar" pitchFamily="2" charset="-78"/>
                        </a:rPr>
                        <a:t>نيرو اثر متقابل دو جسم بر يكديگر است. به عبارت ديگر هر نيرو بخشي از بر هم‌كنش بين يك جسم با جسم ديگر است.</a:t>
                      </a:r>
                      <a:endParaRPr lang="fa-IR" sz="1600" b="1" dirty="0">
                        <a:solidFill>
                          <a:schemeClr val="tx1"/>
                        </a:solidFill>
                        <a:cs typeface="B Zar" pitchFamily="2" charset="-78"/>
                      </a:endParaRPr>
                    </a:p>
                  </a:txBody>
                  <a:tcPr/>
                </a:tc>
                <a:tc>
                  <a:txBody>
                    <a:bodyPr/>
                    <a:lstStyle/>
                    <a:p>
                      <a:pPr algn="just" rtl="1">
                        <a:lnSpc>
                          <a:spcPct val="200000"/>
                        </a:lnSpc>
                      </a:pPr>
                      <a:r>
                        <a:rPr lang="fa-IR" sz="1600" b="1" dirty="0" smtClean="0">
                          <a:solidFill>
                            <a:schemeClr val="tx1"/>
                          </a:solidFill>
                          <a:cs typeface="B Zar" pitchFamily="2" charset="-78"/>
                        </a:rPr>
                        <a:t>اثر</a:t>
                      </a:r>
                      <a:r>
                        <a:rPr lang="fa-IR" sz="1600" b="1" baseline="0" dirty="0" smtClean="0">
                          <a:solidFill>
                            <a:schemeClr val="tx1"/>
                          </a:solidFill>
                          <a:cs typeface="B Zar" pitchFamily="2" charset="-78"/>
                        </a:rPr>
                        <a:t> </a:t>
                      </a:r>
                      <a:r>
                        <a:rPr lang="fa-IR" sz="1600" b="1" dirty="0" smtClean="0">
                          <a:solidFill>
                            <a:schemeClr val="tx1"/>
                          </a:solidFill>
                          <a:cs typeface="B Zar" pitchFamily="2" charset="-78"/>
                        </a:rPr>
                        <a:t>دو يا چند نيرو بر يك جسم ساكن را بتوانند تعيين كنند</a:t>
                      </a:r>
                      <a:r>
                        <a:rPr lang="fa-IR" sz="1600" b="1" baseline="0" dirty="0" smtClean="0">
                          <a:solidFill>
                            <a:schemeClr val="tx1"/>
                          </a:solidFill>
                          <a:cs typeface="B Zar" pitchFamily="2" charset="-78"/>
                        </a:rPr>
                        <a:t> (نيروها موازنه شده‌اند يا نيروي خالص داريم و سبب حركت جسم مي‌شود).</a:t>
                      </a:r>
                      <a:endParaRPr lang="fa-IR" sz="1600" b="1" dirty="0">
                        <a:solidFill>
                          <a:schemeClr val="tx1"/>
                        </a:solidFill>
                        <a:cs typeface="B Zar" pitchFamily="2" charset="-78"/>
                      </a:endParaRPr>
                    </a:p>
                  </a:txBody>
                  <a:tcPr/>
                </a:tc>
              </a:tr>
              <a:tr h="370840">
                <a:tc>
                  <a:txBody>
                    <a:bodyPr/>
                    <a:lstStyle/>
                    <a:p>
                      <a:pPr algn="ctr" rtl="1">
                        <a:lnSpc>
                          <a:spcPct val="200000"/>
                        </a:lnSpc>
                      </a:pPr>
                      <a:r>
                        <a:rPr lang="fa-IR" sz="1600" b="1" dirty="0" smtClean="0">
                          <a:solidFill>
                            <a:schemeClr val="tx1"/>
                          </a:solidFill>
                          <a:cs typeface="B Zar" pitchFamily="2" charset="-78"/>
                        </a:rPr>
                        <a:t>طراحي و ساخت وسيله</a:t>
                      </a:r>
                    </a:p>
                    <a:p>
                      <a:pPr algn="ctr" rtl="1">
                        <a:lnSpc>
                          <a:spcPct val="200000"/>
                        </a:lnSpc>
                      </a:pPr>
                      <a:r>
                        <a:rPr lang="fa-IR" sz="1600" b="1" dirty="0" smtClean="0">
                          <a:solidFill>
                            <a:schemeClr val="tx1"/>
                          </a:solidFill>
                          <a:cs typeface="B Zar" pitchFamily="2" charset="-78"/>
                        </a:rPr>
                        <a:t>مانند ماشين بادكنكي</a:t>
                      </a:r>
                      <a:endParaRPr lang="fa-IR" sz="1600" b="1" dirty="0">
                        <a:solidFill>
                          <a:schemeClr val="tx1"/>
                        </a:solidFill>
                        <a:cs typeface="B Zar" pitchFamily="2" charset="-78"/>
                      </a:endParaRPr>
                    </a:p>
                  </a:txBody>
                  <a:tcPr/>
                </a:tc>
                <a:tc>
                  <a:txBody>
                    <a:bodyPr/>
                    <a:lstStyle/>
                    <a:p>
                      <a:pPr rtl="1">
                        <a:lnSpc>
                          <a:spcPct val="200000"/>
                        </a:lnSpc>
                      </a:pPr>
                      <a:r>
                        <a:rPr lang="fa-IR" sz="1600" b="1" dirty="0" smtClean="0">
                          <a:solidFill>
                            <a:schemeClr val="tx1"/>
                          </a:solidFill>
                          <a:cs typeface="B Zar" pitchFamily="2" charset="-78"/>
                        </a:rPr>
                        <a:t>طراحي و ساخت ماشين و آوردن به مدرسه</a:t>
                      </a:r>
                      <a:endParaRPr lang="fa-IR" sz="1600" b="1" dirty="0">
                        <a:solidFill>
                          <a:schemeClr val="tx1"/>
                        </a:solidFill>
                        <a:cs typeface="B Zar" pitchFamily="2" charset="-78"/>
                      </a:endParaRPr>
                    </a:p>
                  </a:txBody>
                  <a:tcPr/>
                </a:tc>
                <a:tc>
                  <a:txBody>
                    <a:bodyPr/>
                    <a:lstStyle/>
                    <a:p>
                      <a:pPr algn="just" rtl="1">
                        <a:lnSpc>
                          <a:spcPct val="200000"/>
                        </a:lnSpc>
                      </a:pPr>
                      <a:r>
                        <a:rPr lang="fa-IR" sz="1600" b="1" dirty="0" smtClean="0">
                          <a:solidFill>
                            <a:schemeClr val="tx1"/>
                          </a:solidFill>
                          <a:cs typeface="B Zar" pitchFamily="2" charset="-78"/>
                        </a:rPr>
                        <a:t>ماشين ساخته‌شده حركت مناسبي دارد و معايب اولية آن برطرف شده است.</a:t>
                      </a:r>
                      <a:endParaRPr lang="fa-IR" sz="1600" b="1" dirty="0">
                        <a:solidFill>
                          <a:schemeClr val="tx1"/>
                        </a:solidFill>
                        <a:cs typeface="B Zar" pitchFamily="2" charset="-78"/>
                      </a:endParaRPr>
                    </a:p>
                  </a:txBody>
                  <a:tcPr/>
                </a:tc>
                <a:tc>
                  <a:txBody>
                    <a:bodyPr/>
                    <a:lstStyle/>
                    <a:p>
                      <a:pPr algn="just" rtl="1">
                        <a:lnSpc>
                          <a:spcPct val="200000"/>
                        </a:lnSpc>
                      </a:pPr>
                      <a:r>
                        <a:rPr lang="fa-IR" sz="1600" b="1" dirty="0" smtClean="0">
                          <a:solidFill>
                            <a:schemeClr val="tx1"/>
                          </a:solidFill>
                          <a:cs typeface="B Zar" pitchFamily="2" charset="-78"/>
                        </a:rPr>
                        <a:t>در ساخت ماشين، معايب فني آن برطرف شده (مثلاً كم كردن اصطكاك يا</a:t>
                      </a:r>
                      <a:r>
                        <a:rPr lang="fa-IR" sz="1600" b="1" baseline="0" dirty="0" smtClean="0">
                          <a:solidFill>
                            <a:schemeClr val="tx1"/>
                          </a:solidFill>
                          <a:cs typeface="B Zar" pitchFamily="2" charset="-78"/>
                        </a:rPr>
                        <a:t> داشتن استحكام لازم و....) و مسافت نسبتاً طولاني را طي مي‌كند.</a:t>
                      </a:r>
                      <a:endParaRPr lang="fa-IR" sz="1600" b="1" dirty="0">
                        <a:solidFill>
                          <a:schemeClr val="tx1"/>
                        </a:solidFill>
                        <a:cs typeface="B Zar" pitchFamily="2" charset="-78"/>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714488"/>
            <a:ext cx="7772400" cy="928694"/>
          </a:xfrm>
        </p:spPr>
        <p:txBody>
          <a:bodyPr>
            <a:noAutofit/>
          </a:bodyPr>
          <a:lstStyle/>
          <a:p>
            <a:pPr algn="ctr" rtl="1">
              <a:lnSpc>
                <a:spcPct val="150000"/>
              </a:lnSpc>
            </a:pPr>
            <a:r>
              <a:rPr lang="fa-IR" sz="6600" b="1" dirty="0" smtClean="0">
                <a:solidFill>
                  <a:schemeClr val="bg1"/>
                </a:solidFill>
                <a:cs typeface="Zar" pitchFamily="2" charset="-78"/>
              </a:rPr>
              <a:t>عنوان </a:t>
            </a:r>
            <a:r>
              <a:rPr lang="en-US" sz="6600" b="1" smtClean="0">
                <a:solidFill>
                  <a:schemeClr val="bg1"/>
                </a:solidFill>
                <a:cs typeface="Zar" pitchFamily="2" charset="-78"/>
              </a:rPr>
              <a:t> </a:t>
            </a:r>
            <a:r>
              <a:rPr lang="fa-IR" sz="6600" b="1" smtClean="0">
                <a:solidFill>
                  <a:schemeClr val="bg1"/>
                </a:solidFill>
                <a:cs typeface="Zar" pitchFamily="2" charset="-78"/>
              </a:rPr>
              <a:t>درس</a:t>
            </a:r>
            <a:r>
              <a:rPr lang="fa-IR" sz="6600" b="1" dirty="0" smtClean="0">
                <a:solidFill>
                  <a:schemeClr val="bg1"/>
                </a:solidFill>
                <a:cs typeface="Zar" pitchFamily="2" charset="-78"/>
              </a:rPr>
              <a:t>: ورزش و نيرو (1)</a:t>
            </a:r>
            <a:endParaRPr lang="fa-IR" sz="6600" b="1" dirty="0">
              <a:solidFill>
                <a:schemeClr val="bg1"/>
              </a:solidFill>
              <a:cs typeface="Zar" pitchFamily="2" charset="-78"/>
            </a:endParaRPr>
          </a:p>
        </p:txBody>
      </p:sp>
      <p:pic>
        <p:nvPicPr>
          <p:cNvPr id="3" name="Picture 2" descr="IMG_1372.JPG"/>
          <p:cNvPicPr>
            <a:picLocks noChangeAspect="1"/>
          </p:cNvPicPr>
          <p:nvPr/>
        </p:nvPicPr>
        <p:blipFill>
          <a:blip r:embed="rId2" cstate="print"/>
          <a:stretch>
            <a:fillRect/>
          </a:stretch>
        </p:blipFill>
        <p:spPr>
          <a:xfrm>
            <a:off x="1714480" y="2928934"/>
            <a:ext cx="5000628" cy="375047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229600" cy="561228"/>
          </a:xfrm>
        </p:spPr>
        <p:txBody>
          <a:bodyPr>
            <a:noAutofit/>
          </a:bodyPr>
          <a:lstStyle/>
          <a:p>
            <a:pPr algn="ctr"/>
            <a:r>
              <a:rPr lang="fa-IR" sz="3200" b="1" dirty="0" smtClean="0">
                <a:solidFill>
                  <a:schemeClr val="bg1"/>
                </a:solidFill>
                <a:cs typeface="Zar" pitchFamily="2" charset="-78"/>
              </a:rPr>
              <a:t>درس در يك نگاه:</a:t>
            </a:r>
            <a:endParaRPr lang="fa-IR" sz="3200" b="1" dirty="0">
              <a:solidFill>
                <a:schemeClr val="bg1"/>
              </a:solidFill>
              <a:cs typeface="Zar" pitchFamily="2" charset="-78"/>
            </a:endParaRPr>
          </a:p>
        </p:txBody>
      </p:sp>
      <p:sp>
        <p:nvSpPr>
          <p:cNvPr id="3" name="Content Placeholder 2"/>
          <p:cNvSpPr>
            <a:spLocks noGrp="1"/>
          </p:cNvSpPr>
          <p:nvPr>
            <p:ph sz="quarter" idx="1"/>
          </p:nvPr>
        </p:nvSpPr>
        <p:spPr>
          <a:xfrm>
            <a:off x="785786" y="1214422"/>
            <a:ext cx="7715304" cy="4786346"/>
          </a:xfrm>
        </p:spPr>
        <p:txBody>
          <a:bodyPr>
            <a:normAutofit/>
          </a:bodyPr>
          <a:lstStyle/>
          <a:p>
            <a:pPr marL="0" indent="0" algn="just">
              <a:lnSpc>
                <a:spcPct val="200000"/>
              </a:lnSpc>
              <a:buNone/>
            </a:pPr>
            <a:r>
              <a:rPr lang="fa-IR" b="1" dirty="0" smtClean="0">
                <a:solidFill>
                  <a:schemeClr val="accent2">
                    <a:lumMod val="75000"/>
                  </a:schemeClr>
                </a:solidFill>
                <a:cs typeface="B Zar" pitchFamily="2" charset="-78"/>
              </a:rPr>
              <a:t>در اين درس، دانش‌آموزان با مشاهده، تفسير، فراخواني تجربه‌هاي شخصي و انجام فعاليت‌هاي گروهي، به مفهوم نيرو پي برده، آن را حس مي‌كنند، با اثرات نيرو بر اجسام دور و برشان آشنا مي‌شوند و سرانجام متوجه مي‌شوند كه حداقل دو جسم بايد بر هم اثر كنند تا نيرو به‌وجود آيد. اگر نيروهاي وارد بر جسم موازنه شوند، جسم ساكن، حركت نخواهد كرد.</a:t>
            </a:r>
          </a:p>
          <a:p>
            <a:pPr marL="0" indent="0" algn="just">
              <a:lnSpc>
                <a:spcPct val="150000"/>
              </a:lnSpc>
              <a:buNone/>
            </a:pPr>
            <a:endParaRPr lang="fa-IR" sz="1800" b="1" dirty="0" smtClean="0">
              <a:solidFill>
                <a:srgbClr val="FF0000"/>
              </a:solidFill>
              <a:cs typeface="Zar" pitchFamily="2" charset="-78"/>
            </a:endParaRPr>
          </a:p>
          <a:p>
            <a:pPr>
              <a:lnSpc>
                <a:spcPct val="150000"/>
              </a:lnSpc>
              <a:buNone/>
            </a:pPr>
            <a:endParaRPr lang="fa-IR" sz="1800" b="1" dirty="0" smtClean="0">
              <a:solidFill>
                <a:srgbClr val="FF0000"/>
              </a:solidFill>
              <a:cs typeface="Zar" pitchFamily="2" charset="-78"/>
            </a:endParaRPr>
          </a:p>
          <a:p>
            <a:pPr>
              <a:buNone/>
            </a:pPr>
            <a:endParaRPr 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229600" cy="561228"/>
          </a:xfrm>
        </p:spPr>
        <p:txBody>
          <a:bodyPr>
            <a:noAutofit/>
          </a:bodyPr>
          <a:lstStyle/>
          <a:p>
            <a:pPr algn="ctr"/>
            <a:r>
              <a:rPr lang="fa-IR" b="1" dirty="0" smtClean="0">
                <a:solidFill>
                  <a:schemeClr val="bg1"/>
                </a:solidFill>
                <a:cs typeface="Zar" pitchFamily="2" charset="-78"/>
              </a:rPr>
              <a:t>اهداف/ پيامدها</a:t>
            </a:r>
            <a:endParaRPr lang="fa-IR" b="1" dirty="0">
              <a:solidFill>
                <a:schemeClr val="bg1"/>
              </a:solidFill>
              <a:cs typeface="Zar" pitchFamily="2" charset="-78"/>
            </a:endParaRPr>
          </a:p>
        </p:txBody>
      </p:sp>
      <p:sp>
        <p:nvSpPr>
          <p:cNvPr id="3" name="Content Placeholder 2"/>
          <p:cNvSpPr>
            <a:spLocks noGrp="1"/>
          </p:cNvSpPr>
          <p:nvPr>
            <p:ph sz="quarter" idx="1"/>
          </p:nvPr>
        </p:nvSpPr>
        <p:spPr>
          <a:xfrm>
            <a:off x="857224" y="1500174"/>
            <a:ext cx="7786742" cy="4714908"/>
          </a:xfrm>
        </p:spPr>
        <p:txBody>
          <a:bodyPr>
            <a:noAutofit/>
          </a:bodyPr>
          <a:lstStyle/>
          <a:p>
            <a:pPr marL="0" indent="0" algn="just">
              <a:lnSpc>
                <a:spcPct val="200000"/>
              </a:lnSpc>
              <a:buNone/>
            </a:pPr>
            <a:r>
              <a:rPr lang="fa-IR" sz="2400" b="1" dirty="0" smtClean="0">
                <a:solidFill>
                  <a:schemeClr val="accent2">
                    <a:lumMod val="75000"/>
                  </a:schemeClr>
                </a:solidFill>
                <a:cs typeface="B Zar" pitchFamily="2" charset="-78"/>
              </a:rPr>
              <a:t>در پايان اين درس، انتظار مي‌رود دانش‌آموزان بتوانند:</a:t>
            </a:r>
          </a:p>
          <a:p>
            <a:pPr marL="0" indent="0" algn="just">
              <a:lnSpc>
                <a:spcPct val="200000"/>
              </a:lnSpc>
              <a:buNone/>
            </a:pPr>
            <a:r>
              <a:rPr lang="fa-IR" sz="2400" b="1" dirty="0" smtClean="0">
                <a:solidFill>
                  <a:srgbClr val="FFFF00"/>
                </a:solidFill>
                <a:cs typeface="B Zar" pitchFamily="2" charset="-78"/>
              </a:rPr>
              <a:t>سطح1</a:t>
            </a:r>
            <a:r>
              <a:rPr lang="fa-IR" sz="2400" b="1" dirty="0" smtClean="0">
                <a:solidFill>
                  <a:schemeClr val="accent2">
                    <a:lumMod val="75000"/>
                  </a:schemeClr>
                </a:solidFill>
                <a:cs typeface="B Zar" pitchFamily="2" charset="-78"/>
              </a:rPr>
              <a:t>- هُل دادن و كشيدن را معادل وارد كردن نيرو بدانند و اثرات نيرو بر يك جسم را تشخيص دهند.</a:t>
            </a:r>
          </a:p>
          <a:p>
            <a:pPr marL="0" indent="0" algn="just">
              <a:lnSpc>
                <a:spcPct val="200000"/>
              </a:lnSpc>
              <a:buNone/>
            </a:pPr>
            <a:r>
              <a:rPr lang="fa-IR" sz="2400" b="1" dirty="0" smtClean="0">
                <a:solidFill>
                  <a:srgbClr val="FFFF00"/>
                </a:solidFill>
                <a:cs typeface="B Zar" pitchFamily="2" charset="-78"/>
              </a:rPr>
              <a:t>سطح 2</a:t>
            </a:r>
            <a:r>
              <a:rPr lang="fa-IR" sz="2400" b="1" dirty="0" smtClean="0">
                <a:solidFill>
                  <a:schemeClr val="accent2">
                    <a:lumMod val="75000"/>
                  </a:schemeClr>
                </a:solidFill>
                <a:cs typeface="B Zar" pitchFamily="2" charset="-78"/>
              </a:rPr>
              <a:t>- در مثال‌هاي ساده، نيرو را شناسايي كرده و اثر آن بر حركت را بيان كنند.</a:t>
            </a:r>
          </a:p>
          <a:p>
            <a:pPr marL="0" indent="0" algn="just">
              <a:lnSpc>
                <a:spcPct val="200000"/>
              </a:lnSpc>
              <a:buNone/>
            </a:pPr>
            <a:r>
              <a:rPr lang="fa-IR" sz="2400" b="1" dirty="0" smtClean="0">
                <a:solidFill>
                  <a:srgbClr val="FFFF00"/>
                </a:solidFill>
                <a:cs typeface="B Zar" pitchFamily="2" charset="-78"/>
              </a:rPr>
              <a:t>سطح3-</a:t>
            </a:r>
            <a:r>
              <a:rPr lang="fa-IR" sz="2400" b="1" dirty="0" smtClean="0">
                <a:solidFill>
                  <a:schemeClr val="accent2">
                    <a:lumMod val="75000"/>
                  </a:schemeClr>
                </a:solidFill>
                <a:cs typeface="B Zar" pitchFamily="2" charset="-78"/>
              </a:rPr>
              <a:t> اثر دو يا چند نيرو بر يك جسم را تعيين كنند.</a:t>
            </a:r>
          </a:p>
          <a:p>
            <a:pPr marL="0" indent="0" algn="just">
              <a:lnSpc>
                <a:spcPct val="150000"/>
              </a:lnSpc>
              <a:buNone/>
            </a:pPr>
            <a:endParaRPr lang="fa-IR" sz="1800" b="1" dirty="0" smtClean="0">
              <a:solidFill>
                <a:srgbClr val="FF0000"/>
              </a:solidFill>
              <a:cs typeface="Zar" pitchFamily="2" charset="-78"/>
            </a:endParaRPr>
          </a:p>
          <a:p>
            <a:pPr>
              <a:lnSpc>
                <a:spcPct val="150000"/>
              </a:lnSpc>
              <a:buNone/>
            </a:pPr>
            <a:endParaRPr lang="fa-IR" sz="1800" b="1" dirty="0" smtClean="0">
              <a:solidFill>
                <a:srgbClr val="FF0000"/>
              </a:solidFill>
              <a:cs typeface="Zar" pitchFamily="2" charset="-78"/>
            </a:endParaRPr>
          </a:p>
          <a:p>
            <a:pPr>
              <a:buNone/>
            </a:pPr>
            <a:endParaRPr 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229600" cy="561228"/>
          </a:xfrm>
        </p:spPr>
        <p:txBody>
          <a:bodyPr>
            <a:noAutofit/>
          </a:bodyPr>
          <a:lstStyle/>
          <a:p>
            <a:pPr algn="ctr"/>
            <a:r>
              <a:rPr lang="fa-IR" sz="3200" b="1" dirty="0" smtClean="0">
                <a:solidFill>
                  <a:schemeClr val="bg1"/>
                </a:solidFill>
                <a:cs typeface="Zar" pitchFamily="2" charset="-78"/>
              </a:rPr>
              <a:t>فهرست حقايق</a:t>
            </a:r>
            <a:endParaRPr lang="fa-IR" sz="3200" b="1" dirty="0">
              <a:solidFill>
                <a:schemeClr val="bg1"/>
              </a:solidFill>
              <a:cs typeface="Zar" pitchFamily="2" charset="-78"/>
            </a:endParaRPr>
          </a:p>
        </p:txBody>
      </p:sp>
      <p:sp>
        <p:nvSpPr>
          <p:cNvPr id="3" name="Content Placeholder 2"/>
          <p:cNvSpPr>
            <a:spLocks noGrp="1"/>
          </p:cNvSpPr>
          <p:nvPr>
            <p:ph sz="quarter" idx="1"/>
          </p:nvPr>
        </p:nvSpPr>
        <p:spPr>
          <a:xfrm>
            <a:off x="642910" y="1142984"/>
            <a:ext cx="8001056" cy="5357850"/>
          </a:xfrm>
        </p:spPr>
        <p:txBody>
          <a:bodyPr>
            <a:noAutofit/>
          </a:bodyPr>
          <a:lstStyle/>
          <a:p>
            <a:pPr marL="0" indent="0" algn="just">
              <a:lnSpc>
                <a:spcPct val="200000"/>
              </a:lnSpc>
              <a:buClr>
                <a:schemeClr val="bg1"/>
              </a:buClr>
              <a:buFont typeface="Wingdings" pitchFamily="2" charset="2"/>
              <a:buChar char="Ø"/>
            </a:pPr>
            <a:r>
              <a:rPr lang="fa-IR" sz="2000" b="1" dirty="0" smtClean="0">
                <a:solidFill>
                  <a:schemeClr val="accent2">
                    <a:lumMod val="75000"/>
                  </a:schemeClr>
                </a:solidFill>
                <a:cs typeface="Zar" pitchFamily="2" charset="-78"/>
              </a:rPr>
              <a:t> </a:t>
            </a:r>
            <a:r>
              <a:rPr lang="fa-IR" sz="2000" b="1" dirty="0" smtClean="0">
                <a:solidFill>
                  <a:schemeClr val="accent2">
                    <a:lumMod val="75000"/>
                  </a:schemeClr>
                </a:solidFill>
                <a:cs typeface="2  Zar" pitchFamily="2" charset="-78"/>
              </a:rPr>
              <a:t>با هُل دادن و يا كشيدن مي‌توان در حركت يك جسم تغيير به‌وجود آورد.</a:t>
            </a:r>
          </a:p>
          <a:p>
            <a:pPr marL="0" indent="0" algn="just">
              <a:lnSpc>
                <a:spcPct val="200000"/>
              </a:lnSpc>
              <a:buClr>
                <a:schemeClr val="bg1"/>
              </a:buClr>
              <a:buFont typeface="Wingdings" pitchFamily="2" charset="2"/>
              <a:buChar char="Ø"/>
            </a:pPr>
            <a:r>
              <a:rPr lang="fa-IR" sz="2000" b="1" dirty="0" smtClean="0">
                <a:solidFill>
                  <a:schemeClr val="accent2">
                    <a:lumMod val="75000"/>
                  </a:schemeClr>
                </a:solidFill>
                <a:cs typeface="2  Zar" pitchFamily="2" charset="-78"/>
              </a:rPr>
              <a:t> در علوم، فشار دادن (هُل) و يا كشيدن معادل اعمال نيرو است.</a:t>
            </a:r>
          </a:p>
          <a:p>
            <a:pPr marL="0" indent="0" algn="just">
              <a:lnSpc>
                <a:spcPct val="200000"/>
              </a:lnSpc>
              <a:buClr>
                <a:schemeClr val="bg1"/>
              </a:buClr>
              <a:buFont typeface="Wingdings" pitchFamily="2" charset="2"/>
              <a:buChar char="Ø"/>
            </a:pPr>
            <a:r>
              <a:rPr lang="fa-IR" sz="2000" b="1" dirty="0" smtClean="0">
                <a:solidFill>
                  <a:schemeClr val="accent2">
                    <a:lumMod val="75000"/>
                  </a:schemeClr>
                </a:solidFill>
                <a:cs typeface="2  Zar" pitchFamily="2" charset="-78"/>
              </a:rPr>
              <a:t> در انجام كارهاي روزمره، باز‌ي‌ها، ورزش‌ها و... نيرو به‌كار مي‌رود.</a:t>
            </a:r>
          </a:p>
          <a:p>
            <a:pPr marL="0" indent="0" algn="just">
              <a:lnSpc>
                <a:spcPct val="200000"/>
              </a:lnSpc>
              <a:buClr>
                <a:schemeClr val="bg1"/>
              </a:buClr>
              <a:buFont typeface="Wingdings" pitchFamily="2" charset="2"/>
              <a:buChar char="Ø"/>
            </a:pPr>
            <a:r>
              <a:rPr lang="fa-IR" sz="2000" b="1" dirty="0" smtClean="0">
                <a:solidFill>
                  <a:schemeClr val="accent2">
                    <a:lumMod val="75000"/>
                  </a:schemeClr>
                </a:solidFill>
                <a:cs typeface="2  Zar" pitchFamily="2" charset="-78"/>
              </a:rPr>
              <a:t> اعمال نيرو بر يك جسم، اثرات متفاوتي مانند: تغيير جهت حركت، تغيير شكل جسم، حركت جسم، توقف جسم و....</a:t>
            </a:r>
          </a:p>
          <a:p>
            <a:pPr marL="0" indent="0" algn="just">
              <a:lnSpc>
                <a:spcPct val="200000"/>
              </a:lnSpc>
              <a:buClr>
                <a:schemeClr val="bg1"/>
              </a:buClr>
              <a:buFont typeface="Wingdings" pitchFamily="2" charset="2"/>
              <a:buChar char="Ø"/>
            </a:pPr>
            <a:r>
              <a:rPr lang="fa-IR" sz="2000" b="1" dirty="0" smtClean="0">
                <a:solidFill>
                  <a:schemeClr val="accent2">
                    <a:lumMod val="75000"/>
                  </a:schemeClr>
                </a:solidFill>
                <a:cs typeface="2  Zar" pitchFamily="2" charset="-78"/>
              </a:rPr>
              <a:t> نيرو ناشي از يك اثر متقابل (بر هم كنش) است.</a:t>
            </a:r>
          </a:p>
          <a:p>
            <a:pPr marL="0" indent="0" algn="just">
              <a:lnSpc>
                <a:spcPct val="200000"/>
              </a:lnSpc>
              <a:buClr>
                <a:schemeClr val="bg1"/>
              </a:buClr>
              <a:buFont typeface="Wingdings" pitchFamily="2" charset="2"/>
              <a:buChar char="Ø"/>
            </a:pPr>
            <a:r>
              <a:rPr lang="fa-IR" sz="2000" b="1" dirty="0" smtClean="0">
                <a:solidFill>
                  <a:schemeClr val="accent2">
                    <a:lumMod val="75000"/>
                  </a:schemeClr>
                </a:solidFill>
                <a:cs typeface="2  Zar" pitchFamily="2" charset="-78"/>
              </a:rPr>
              <a:t> اگر نيروي‌هاي وارد بر جسم ساكن موازنه شوند، جسم ساكن مي‌ماند در</a:t>
            </a:r>
            <a:br>
              <a:rPr lang="fa-IR" sz="2000" b="1" dirty="0" smtClean="0">
                <a:solidFill>
                  <a:schemeClr val="accent2">
                    <a:lumMod val="75000"/>
                  </a:schemeClr>
                </a:solidFill>
                <a:cs typeface="2  Zar" pitchFamily="2" charset="-78"/>
              </a:rPr>
            </a:br>
            <a:r>
              <a:rPr lang="fa-IR" sz="2000" b="1" dirty="0" smtClean="0">
                <a:solidFill>
                  <a:schemeClr val="accent2">
                    <a:lumMod val="75000"/>
                  </a:schemeClr>
                </a:solidFill>
                <a:cs typeface="2  Zar" pitchFamily="2" charset="-78"/>
              </a:rPr>
              <a:t>غير اين‌صورت شروع به حركت مي‌كند.</a:t>
            </a:r>
          </a:p>
          <a:p>
            <a:pPr marL="0" indent="0" algn="just">
              <a:lnSpc>
                <a:spcPct val="150000"/>
              </a:lnSpc>
              <a:buNone/>
            </a:pPr>
            <a:endParaRPr lang="fa-IR" sz="1800" b="1" dirty="0" smtClean="0">
              <a:solidFill>
                <a:srgbClr val="FF0000"/>
              </a:solidFill>
              <a:cs typeface="Zar" pitchFamily="2" charset="-78"/>
            </a:endParaRPr>
          </a:p>
          <a:p>
            <a:pPr>
              <a:lnSpc>
                <a:spcPct val="150000"/>
              </a:lnSpc>
              <a:buNone/>
            </a:pPr>
            <a:endParaRPr lang="fa-IR" sz="1800" b="1" dirty="0" smtClean="0">
              <a:solidFill>
                <a:srgbClr val="FF0000"/>
              </a:solidFill>
              <a:cs typeface="Zar" pitchFamily="2" charset="-78"/>
            </a:endParaRPr>
          </a:p>
          <a:p>
            <a:pPr>
              <a:buNone/>
            </a:pPr>
            <a:endParaRPr 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229600" cy="561228"/>
          </a:xfrm>
        </p:spPr>
        <p:txBody>
          <a:bodyPr>
            <a:noAutofit/>
          </a:bodyPr>
          <a:lstStyle/>
          <a:p>
            <a:pPr algn="ctr"/>
            <a:r>
              <a:rPr lang="fa-IR" sz="3200" b="1" dirty="0" smtClean="0">
                <a:solidFill>
                  <a:schemeClr val="bg1"/>
                </a:solidFill>
                <a:cs typeface="B Zar" pitchFamily="2" charset="-78"/>
              </a:rPr>
              <a:t>مواد و وسايل آموزشي</a:t>
            </a:r>
            <a:endParaRPr lang="fa-IR" sz="3200" b="1" dirty="0">
              <a:solidFill>
                <a:schemeClr val="bg1"/>
              </a:solidFill>
              <a:cs typeface="B Zar" pitchFamily="2" charset="-78"/>
            </a:endParaRPr>
          </a:p>
        </p:txBody>
      </p:sp>
      <p:sp>
        <p:nvSpPr>
          <p:cNvPr id="3" name="Content Placeholder 2"/>
          <p:cNvSpPr>
            <a:spLocks noGrp="1"/>
          </p:cNvSpPr>
          <p:nvPr>
            <p:ph sz="quarter" idx="1"/>
          </p:nvPr>
        </p:nvSpPr>
        <p:spPr>
          <a:xfrm>
            <a:off x="857224" y="1500174"/>
            <a:ext cx="7786742" cy="2500330"/>
          </a:xfrm>
        </p:spPr>
        <p:txBody>
          <a:bodyPr>
            <a:noAutofit/>
          </a:bodyPr>
          <a:lstStyle/>
          <a:p>
            <a:pPr marL="0" indent="0" algn="ctr">
              <a:lnSpc>
                <a:spcPct val="200000"/>
              </a:lnSpc>
              <a:buNone/>
            </a:pPr>
            <a:r>
              <a:rPr lang="fa-IR" sz="4800" b="1" dirty="0" smtClean="0">
                <a:solidFill>
                  <a:schemeClr val="accent2">
                    <a:lumMod val="75000"/>
                  </a:schemeClr>
                </a:solidFill>
                <a:cs typeface="B Zar" pitchFamily="2" charset="-78"/>
              </a:rPr>
              <a:t>طناب مخصوص بازي طناب‌كشي</a:t>
            </a:r>
          </a:p>
          <a:p>
            <a:pPr marL="0" indent="0" algn="ctr">
              <a:lnSpc>
                <a:spcPct val="200000"/>
              </a:lnSpc>
              <a:buNone/>
            </a:pPr>
            <a:r>
              <a:rPr lang="fa-IR" sz="4800" b="1" dirty="0" smtClean="0">
                <a:solidFill>
                  <a:schemeClr val="accent2">
                    <a:lumMod val="75000"/>
                  </a:schemeClr>
                </a:solidFill>
                <a:cs typeface="B Zar" pitchFamily="2" charset="-78"/>
              </a:rPr>
              <a:t>توپ فوتبال يا واليبال</a:t>
            </a:r>
          </a:p>
          <a:p>
            <a:pPr marL="0" indent="0" algn="ctr">
              <a:lnSpc>
                <a:spcPct val="200000"/>
              </a:lnSpc>
              <a:buNone/>
            </a:pPr>
            <a:r>
              <a:rPr lang="fa-IR" sz="4800" b="1" dirty="0" smtClean="0">
                <a:solidFill>
                  <a:schemeClr val="accent2">
                    <a:lumMod val="75000"/>
                  </a:schemeClr>
                </a:solidFill>
                <a:cs typeface="B Zar" pitchFamily="2" charset="-78"/>
              </a:rPr>
              <a:t>ميز نسبتاً سنگين</a:t>
            </a:r>
          </a:p>
          <a:p>
            <a:pPr marL="0" indent="0" algn="just">
              <a:lnSpc>
                <a:spcPct val="150000"/>
              </a:lnSpc>
              <a:buNone/>
            </a:pPr>
            <a:endParaRPr lang="fa-IR" sz="1800" b="1" dirty="0" smtClean="0">
              <a:solidFill>
                <a:srgbClr val="FF0000"/>
              </a:solidFill>
              <a:cs typeface="Zar" pitchFamily="2" charset="-78"/>
            </a:endParaRPr>
          </a:p>
          <a:p>
            <a:pPr>
              <a:lnSpc>
                <a:spcPct val="150000"/>
              </a:lnSpc>
              <a:buNone/>
            </a:pPr>
            <a:endParaRPr lang="fa-IR" sz="1800" b="1" dirty="0" smtClean="0">
              <a:solidFill>
                <a:srgbClr val="FF0000"/>
              </a:solidFill>
              <a:cs typeface="Zar" pitchFamily="2" charset="-78"/>
            </a:endParaRPr>
          </a:p>
          <a:p>
            <a:pPr>
              <a:buNone/>
            </a:pPr>
            <a:endParaRPr 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229600" cy="561228"/>
          </a:xfrm>
        </p:spPr>
        <p:txBody>
          <a:bodyPr>
            <a:noAutofit/>
          </a:bodyPr>
          <a:lstStyle/>
          <a:p>
            <a:pPr algn="ctr"/>
            <a:r>
              <a:rPr lang="fa-IR" sz="3200" b="1" dirty="0" smtClean="0">
                <a:solidFill>
                  <a:schemeClr val="bg1"/>
                </a:solidFill>
                <a:cs typeface="Zar" pitchFamily="2" charset="-78"/>
              </a:rPr>
              <a:t>نكات آموزشي و فعاليت‌هاي پيشنهادي</a:t>
            </a:r>
            <a:endParaRPr lang="fa-IR" sz="3200" b="1" dirty="0">
              <a:solidFill>
                <a:schemeClr val="bg1"/>
              </a:solidFill>
              <a:cs typeface="Zar" pitchFamily="2" charset="-78"/>
            </a:endParaRPr>
          </a:p>
        </p:txBody>
      </p:sp>
      <p:sp>
        <p:nvSpPr>
          <p:cNvPr id="3" name="Content Placeholder 2"/>
          <p:cNvSpPr>
            <a:spLocks noGrp="1"/>
          </p:cNvSpPr>
          <p:nvPr>
            <p:ph sz="quarter" idx="1"/>
          </p:nvPr>
        </p:nvSpPr>
        <p:spPr>
          <a:xfrm>
            <a:off x="642910" y="1142984"/>
            <a:ext cx="8001056" cy="5072098"/>
          </a:xfrm>
        </p:spPr>
        <p:txBody>
          <a:bodyPr>
            <a:noAutofit/>
          </a:bodyPr>
          <a:lstStyle/>
          <a:p>
            <a:pPr marL="0" indent="0" algn="just">
              <a:lnSpc>
                <a:spcPct val="150000"/>
              </a:lnSpc>
              <a:buNone/>
            </a:pPr>
            <a:r>
              <a:rPr lang="fa-IR" sz="2000" b="1" dirty="0" smtClean="0">
                <a:solidFill>
                  <a:schemeClr val="accent2">
                    <a:lumMod val="75000"/>
                  </a:schemeClr>
                </a:solidFill>
                <a:cs typeface="Zar" pitchFamily="2" charset="-78"/>
              </a:rPr>
              <a:t>1</a:t>
            </a:r>
            <a:r>
              <a:rPr lang="fa-IR" sz="2000" b="1" dirty="0" smtClean="0">
                <a:solidFill>
                  <a:schemeClr val="accent2">
                    <a:lumMod val="75000"/>
                  </a:schemeClr>
                </a:solidFill>
                <a:cs typeface="B Zar" pitchFamily="2" charset="-78"/>
              </a:rPr>
              <a:t>- دانش‌آموزان در اعمال نيرو به اجسام ديگر و همزمان، احساس عكس‌العمل آن، تجربة كافي دارند اما نمي‌دانند وقتي مثلاً به توپي ضربه مي‌زنند، به توپ نيرو واردكرده‌اند و همزمان توپ نيز به پاي آنها نيرو وارد كرده است؛ چون كلمة نيرو در زندگي روزمره و در محاوره‌هاي معمولي استفاده مي‌شود معادل علمي آن كه همان «هُل دادن يا كشيدن» است را بايد ابتدا جا بيندازيم. براي اين منظور معمولاً از فراخواني تجربه‌هاي دانش‌آموزان استفاده مي‌كنيم.</a:t>
            </a:r>
          </a:p>
          <a:p>
            <a:pPr marL="0" indent="0" algn="just">
              <a:lnSpc>
                <a:spcPct val="150000"/>
              </a:lnSpc>
              <a:buNone/>
            </a:pPr>
            <a:r>
              <a:rPr lang="fa-IR" sz="2000" b="1" dirty="0" smtClean="0">
                <a:solidFill>
                  <a:schemeClr val="accent2">
                    <a:lumMod val="75000"/>
                  </a:schemeClr>
                </a:solidFill>
                <a:cs typeface="B Zar" pitchFamily="2" charset="-78"/>
              </a:rPr>
              <a:t>2- با توجه به تم اين درس و درس بعدي كه </a:t>
            </a:r>
            <a:r>
              <a:rPr lang="fa-IR" sz="2000" b="1" u="sng" dirty="0" smtClean="0">
                <a:solidFill>
                  <a:schemeClr val="accent2">
                    <a:lumMod val="75000"/>
                  </a:schemeClr>
                </a:solidFill>
                <a:cs typeface="B Zar" pitchFamily="2" charset="-78"/>
              </a:rPr>
              <a:t>ورزش و نيرو</a:t>
            </a:r>
            <a:r>
              <a:rPr lang="fa-IR" sz="2000" b="1" dirty="0" smtClean="0">
                <a:solidFill>
                  <a:schemeClr val="accent2">
                    <a:lumMod val="75000"/>
                  </a:schemeClr>
                </a:solidFill>
                <a:cs typeface="B Zar" pitchFamily="2" charset="-78"/>
              </a:rPr>
              <a:t> است، بيشتر مثال‌ها و فعاليت‌ها حول ورزش‌هاي مرسوم مي‌باشد. در صورتي كه شما در منطقه و استان خود داراي ورزش‌ها و يا بازي‌هاي محلي ديگري هستيد، مي‌توانيد از آنها براي جايگزيني برخي از فعاليت‌ها استفاده كرده و در طرح درس خود از آنها بهره ببريد.</a:t>
            </a:r>
          </a:p>
          <a:p>
            <a:pPr marL="0" indent="0" algn="just">
              <a:lnSpc>
                <a:spcPct val="150000"/>
              </a:lnSpc>
              <a:buNone/>
            </a:pPr>
            <a:endParaRPr lang="fa-IR" sz="1800" b="1" dirty="0" smtClean="0">
              <a:solidFill>
                <a:srgbClr val="FF0000"/>
              </a:solidFill>
              <a:cs typeface="Zar" pitchFamily="2" charset="-78"/>
            </a:endParaRPr>
          </a:p>
          <a:p>
            <a:pPr>
              <a:lnSpc>
                <a:spcPct val="150000"/>
              </a:lnSpc>
              <a:buNone/>
            </a:pPr>
            <a:endParaRPr lang="fa-IR" sz="1800" b="1" dirty="0" smtClean="0">
              <a:solidFill>
                <a:srgbClr val="FF0000"/>
              </a:solidFill>
              <a:cs typeface="Zar" pitchFamily="2" charset="-78"/>
            </a:endParaRPr>
          </a:p>
          <a:p>
            <a:pPr>
              <a:buNone/>
            </a:pPr>
            <a:endParaRPr 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42910" y="500042"/>
            <a:ext cx="8001056" cy="6000792"/>
          </a:xfrm>
        </p:spPr>
        <p:txBody>
          <a:bodyPr>
            <a:noAutofit/>
          </a:bodyPr>
          <a:lstStyle/>
          <a:p>
            <a:pPr marL="0" indent="0" algn="just">
              <a:lnSpc>
                <a:spcPct val="150000"/>
              </a:lnSpc>
              <a:buNone/>
            </a:pPr>
            <a:r>
              <a:rPr lang="fa-IR" sz="2000" b="1" dirty="0" smtClean="0">
                <a:solidFill>
                  <a:schemeClr val="accent2">
                    <a:lumMod val="75000"/>
                  </a:schemeClr>
                </a:solidFill>
                <a:cs typeface="Zar" pitchFamily="2" charset="-78"/>
              </a:rPr>
              <a:t>3</a:t>
            </a:r>
            <a:r>
              <a:rPr lang="fa-IR" sz="2000" b="1" dirty="0" smtClean="0">
                <a:solidFill>
                  <a:schemeClr val="accent2">
                    <a:lumMod val="75000"/>
                  </a:schemeClr>
                </a:solidFill>
                <a:cs typeface="B Zar" pitchFamily="2" charset="-78"/>
              </a:rPr>
              <a:t>- در فعاليت 3: توجه داريم، نيرو اثرات متفاوتي بر جسم دارد. برخي از اين اثرات در جعبة كلمات داده شده است.</a:t>
            </a:r>
          </a:p>
          <a:p>
            <a:pPr marL="0" indent="0" algn="just">
              <a:lnSpc>
                <a:spcPct val="150000"/>
              </a:lnSpc>
              <a:buNone/>
            </a:pPr>
            <a:r>
              <a:rPr lang="fa-IR" sz="2000" b="1" dirty="0" smtClean="0">
                <a:solidFill>
                  <a:schemeClr val="accent2">
                    <a:lumMod val="75000"/>
                  </a:schemeClr>
                </a:solidFill>
                <a:cs typeface="B Zar" pitchFamily="2" charset="-78"/>
              </a:rPr>
              <a:t>آ) حركت جسم ب) توقف جسم پ) تغيير جهت و احتمالاً تغيير اندازة سرعت جسم</a:t>
            </a:r>
          </a:p>
          <a:p>
            <a:pPr marL="0" indent="0" algn="just">
              <a:lnSpc>
                <a:spcPct val="150000"/>
              </a:lnSpc>
              <a:buNone/>
            </a:pPr>
            <a:r>
              <a:rPr lang="fa-IR" sz="2000" b="1" dirty="0" smtClean="0">
                <a:solidFill>
                  <a:schemeClr val="accent2">
                    <a:lumMod val="75000"/>
                  </a:schemeClr>
                </a:solidFill>
                <a:cs typeface="B Zar" pitchFamily="2" charset="-78"/>
              </a:rPr>
              <a:t>ت) تغيير اندازة سرعت جسم ث) تغيير شكل جسم</a:t>
            </a:r>
          </a:p>
          <a:p>
            <a:pPr marL="0" indent="0" algn="just">
              <a:lnSpc>
                <a:spcPct val="150000"/>
              </a:lnSpc>
              <a:buNone/>
            </a:pPr>
            <a:r>
              <a:rPr lang="fa-IR" sz="2000" b="1" dirty="0" smtClean="0">
                <a:solidFill>
                  <a:schemeClr val="accent2">
                    <a:lumMod val="75000"/>
                  </a:schemeClr>
                </a:solidFill>
                <a:cs typeface="B Zar" pitchFamily="2" charset="-78"/>
              </a:rPr>
              <a:t>در فعاليت 4؛ آ) حركت ب) سريع‌تر پ) كُند ت) توقف ث) جهت</a:t>
            </a:r>
          </a:p>
          <a:p>
            <a:pPr marL="0" indent="0" algn="just">
              <a:lnSpc>
                <a:spcPct val="150000"/>
              </a:lnSpc>
              <a:buNone/>
            </a:pPr>
            <a:r>
              <a:rPr lang="fa-IR" sz="2000" b="1" dirty="0" smtClean="0">
                <a:solidFill>
                  <a:schemeClr val="accent2">
                    <a:lumMod val="75000"/>
                  </a:schemeClr>
                </a:solidFill>
                <a:cs typeface="B Zar" pitchFamily="2" charset="-78"/>
              </a:rPr>
              <a:t>4- براي درگيركردن و بحث جدي تر در  مورد نيرو، مي‌توانيم بريده‌هايي از ورزشي‌هاي مختلف مانند: فوتبال، واليبال، تنيس و... را در كلاس پخش كنيم و در مورد اثرات نيرو در بازي‌ها بحث كنيم.</a:t>
            </a:r>
          </a:p>
          <a:p>
            <a:pPr marL="0" indent="0" algn="just">
              <a:lnSpc>
                <a:spcPct val="150000"/>
              </a:lnSpc>
              <a:buNone/>
            </a:pPr>
            <a:r>
              <a:rPr lang="fa-IR" sz="2000" b="1" dirty="0" smtClean="0">
                <a:solidFill>
                  <a:schemeClr val="accent2">
                    <a:lumMod val="75000"/>
                  </a:schemeClr>
                </a:solidFill>
                <a:cs typeface="B Zar" pitchFamily="2" charset="-78"/>
              </a:rPr>
              <a:t>5- توصيه مي‌شود بنا به مقتضيات كلاس يك يا دو بند از فعاليت‌هاي 5 انجام پذيرد تا نيرو حس شود. در انجام اين فعاليت مي‌توان بحث‌هايي در مورد اين كه وقتي ما دست دوستمان را هُل مي‌دهيم او نيز دست ما را هُل مي‌دهد، سؤالاتي را مطرح كرد تا زمينه‌چيني لازم براي ورود به بحث بعدي صورت گرفته باشد.</a:t>
            </a:r>
            <a:endParaRPr lang="fa-IR" sz="1800" b="1" dirty="0" smtClean="0">
              <a:solidFill>
                <a:srgbClr val="FF0000"/>
              </a:solidFill>
              <a:cs typeface="B Zar" pitchFamily="2" charset="-78"/>
            </a:endParaRPr>
          </a:p>
          <a:p>
            <a:pPr>
              <a:lnSpc>
                <a:spcPct val="150000"/>
              </a:lnSpc>
              <a:buNone/>
            </a:pPr>
            <a:endParaRPr lang="fa-IR" sz="1800" b="1" dirty="0" smtClean="0">
              <a:solidFill>
                <a:srgbClr val="FF0000"/>
              </a:solidFill>
              <a:cs typeface="Zar" pitchFamily="2" charset="-78"/>
            </a:endParaRPr>
          </a:p>
          <a:p>
            <a:pPr>
              <a:buNone/>
            </a:pPr>
            <a:endParaRPr 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42910" y="500042"/>
            <a:ext cx="8001056" cy="6000792"/>
          </a:xfrm>
        </p:spPr>
        <p:txBody>
          <a:bodyPr>
            <a:noAutofit/>
          </a:bodyPr>
          <a:lstStyle/>
          <a:p>
            <a:pPr marL="0" indent="0" algn="just">
              <a:lnSpc>
                <a:spcPts val="4500"/>
              </a:lnSpc>
              <a:buNone/>
            </a:pPr>
            <a:r>
              <a:rPr lang="fa-IR" sz="2000" b="1" dirty="0" smtClean="0">
                <a:solidFill>
                  <a:schemeClr val="accent2">
                    <a:lumMod val="75000"/>
                  </a:schemeClr>
                </a:solidFill>
                <a:cs typeface="B Zar" pitchFamily="2" charset="-78"/>
              </a:rPr>
              <a:t>6- ممكن است اصطلاح علمي بر هم كنش را دانش‌آموزان متوجه نشوند. در اين صورت مي‌توانيم از معادل‌هاي آن مانند: اثر متقابل يا فعل و انفعال‌، كنش و واكنش و... استفاده كنيم. بهتر است قبل از شروع به تدريس اين بخش، دانستني‌ مرتبط با اين بخش را مطالعه كنيم. توجه داريم وقتي ما جسمي را هُل (فشار) مي‌دهيم، جسم نيز ما را هُل مي‌دهد كه يكي از اين نيروها ،كُنش و ديگري واكنش ناميده مي‌شود.</a:t>
            </a:r>
          </a:p>
          <a:p>
            <a:pPr marL="0" indent="0" algn="just">
              <a:lnSpc>
                <a:spcPts val="4500"/>
              </a:lnSpc>
              <a:buNone/>
            </a:pPr>
            <a:r>
              <a:rPr lang="fa-IR" sz="2000" b="1" dirty="0" smtClean="0">
                <a:solidFill>
                  <a:schemeClr val="accent2">
                    <a:lumMod val="75000"/>
                  </a:schemeClr>
                </a:solidFill>
                <a:cs typeface="B Zar" pitchFamily="2" charset="-78"/>
              </a:rPr>
              <a:t>7- در فعاليت 6؛ الف) اگر نيروها موازنه شوند يعني دو گروه، نيروي هم‌اندازه‌اي به طرفين وارد ‌كنند و نيروها همديگر را خنثي كنند، جسم حركت نمي‌كند. ب) در اين حالت، گروهي كه نيروي بيشتري وارد كرده، گروه ديگر را به طرف خود مي‌كشد. در اين حالت، نيروها موازنه نيستند و يكي از نيروها داراي مقدار بيشتري است. بنابراين بر طناب نيروي خالص وارد شده است.</a:t>
            </a:r>
          </a:p>
          <a:p>
            <a:pPr marL="0" indent="0" algn="just">
              <a:lnSpc>
                <a:spcPct val="150000"/>
              </a:lnSpc>
              <a:buNone/>
            </a:pPr>
            <a:endParaRPr lang="fa-IR" sz="2000" b="1" dirty="0" smtClean="0">
              <a:solidFill>
                <a:schemeClr val="accent2">
                  <a:lumMod val="75000"/>
                </a:schemeClr>
              </a:solidFill>
              <a:cs typeface="Zar" pitchFamily="2" charset="-78"/>
            </a:endParaRPr>
          </a:p>
          <a:p>
            <a:pPr marL="0" indent="0" algn="just">
              <a:lnSpc>
                <a:spcPct val="150000"/>
              </a:lnSpc>
              <a:buNone/>
            </a:pPr>
            <a:endParaRPr lang="fa-IR" sz="2000" b="1" dirty="0" smtClean="0">
              <a:solidFill>
                <a:schemeClr val="accent2">
                  <a:lumMod val="75000"/>
                </a:schemeClr>
              </a:solidFill>
              <a:cs typeface="Zar" pitchFamily="2" charset="-78"/>
            </a:endParaRPr>
          </a:p>
          <a:p>
            <a:pPr marL="0" indent="0" algn="just">
              <a:lnSpc>
                <a:spcPct val="150000"/>
              </a:lnSpc>
              <a:buNone/>
            </a:pPr>
            <a:endParaRPr lang="fa-IR" sz="1800" b="1" dirty="0" smtClean="0">
              <a:solidFill>
                <a:srgbClr val="FF0000"/>
              </a:solidFill>
              <a:cs typeface="Zar" pitchFamily="2" charset="-78"/>
            </a:endParaRPr>
          </a:p>
          <a:p>
            <a:pPr>
              <a:lnSpc>
                <a:spcPct val="150000"/>
              </a:lnSpc>
              <a:buNone/>
            </a:pPr>
            <a:endParaRPr lang="fa-IR" sz="1800" b="1" dirty="0" smtClean="0">
              <a:solidFill>
                <a:srgbClr val="FF0000"/>
              </a:solidFill>
              <a:cs typeface="Zar" pitchFamily="2" charset="-78"/>
            </a:endParaRPr>
          </a:p>
          <a:p>
            <a:pPr>
              <a:buNone/>
            </a:pPr>
            <a:endParaRPr 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علوم ششم ابتدایی-درس ششم-ورزش و نیروی(1)(مناسب برای مطالعه آموزگاران)</Template>
  <TotalTime>0</TotalTime>
  <Words>1091</Words>
  <Application>Microsoft Office PowerPoint</Application>
  <PresentationFormat>On-screen Show (4:3)</PresentationFormat>
  <Paragraphs>62</Paragraphs>
  <Slides>11</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11</vt:i4>
      </vt:variant>
    </vt:vector>
  </HeadingPairs>
  <TitlesOfParts>
    <vt:vector size="25" baseType="lpstr">
      <vt:lpstr>2  Zar</vt:lpstr>
      <vt:lpstr>Arial</vt:lpstr>
      <vt:lpstr>B Zar</vt:lpstr>
      <vt:lpstr>Calibri</vt:lpstr>
      <vt:lpstr>Franklin Gothic Book</vt:lpstr>
      <vt:lpstr>IranNastaliq</vt:lpstr>
      <vt:lpstr>Jadid</vt:lpstr>
      <vt:lpstr>Perpetua</vt:lpstr>
      <vt:lpstr>Tahoma</vt:lpstr>
      <vt:lpstr>Times New Roman</vt:lpstr>
      <vt:lpstr>Wingdings</vt:lpstr>
      <vt:lpstr>Wingdings 2</vt:lpstr>
      <vt:lpstr>Zar</vt:lpstr>
      <vt:lpstr>Equity</vt:lpstr>
      <vt:lpstr>PowerPoint Presentation</vt:lpstr>
      <vt:lpstr>عنوان  درس: ورزش و نيرو (1)</vt:lpstr>
      <vt:lpstr>درس در يك نگاه:</vt:lpstr>
      <vt:lpstr>اهداف/ پيامدها</vt:lpstr>
      <vt:lpstr>فهرست حقايق</vt:lpstr>
      <vt:lpstr>مواد و وسايل آموزشي</vt:lpstr>
      <vt:lpstr>نكات آموزشي و فعاليت‌هاي پيشنهادي</vt:lpstr>
      <vt:lpstr>PowerPoint Presentation</vt:lpstr>
      <vt:lpstr>PowerPoint Presentation</vt:lpstr>
      <vt:lpstr>PowerPoint Presentation</vt:lpstr>
      <vt:lpstr>جدول ارزشيابي ملاك‌ها و سطوح عملكرد</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2022-02-04T07:31:06Z</dcterms:created>
  <dcterms:modified xsi:type="dcterms:W3CDTF">2022-02-04T07:31:25Z</dcterms:modified>
</cp:coreProperties>
</file>