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31" r:id="rId3"/>
    <p:sldId id="329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3" r:id="rId13"/>
    <p:sldId id="344" r:id="rId14"/>
    <p:sldId id="345" r:id="rId15"/>
    <p:sldId id="346" r:id="rId16"/>
    <p:sldId id="340" r:id="rId17"/>
    <p:sldId id="341" r:id="rId18"/>
    <p:sldId id="342" r:id="rId19"/>
    <p:sldId id="330" r:id="rId20"/>
    <p:sldId id="323" r:id="rId21"/>
    <p:sldId id="324" r:id="rId22"/>
    <p:sldId id="325" r:id="rId23"/>
    <p:sldId id="326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685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 algn="ctr" rtl="1">
              <a:lnSpc>
                <a:spcPct val="200000"/>
              </a:lnSpc>
            </a:pP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فصل پنجم : حس و حرکت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نام دبیر: فاطمه شاهی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مقطع تحصیلی:سال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دوم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دوره اول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متوسطه(هشتم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مدرسه: سرای دانش واحد رسالت</a:t>
            </a:r>
          </a:p>
          <a:p>
            <a:pPr algn="ctr">
              <a:lnSpc>
                <a:spcPct val="200000"/>
              </a:lnSpc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60259" y="-63013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پوست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03" y="965677"/>
            <a:ext cx="9992006" cy="59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3060" r="4941" b="4392"/>
          <a:stretch/>
        </p:blipFill>
        <p:spPr>
          <a:xfrm>
            <a:off x="0" y="2891117"/>
            <a:ext cx="5230906" cy="396688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760259" y="-63013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دستگاه حرکتی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507" y="2156256"/>
            <a:ext cx="1168549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چگونه حرکت می کنیم         دستگاه حرکتی  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>
                <a:cs typeface="B Nazanin" panose="00000400000000000000" pitchFamily="2" charset="-78"/>
              </a:rPr>
              <a:t> </a:t>
            </a:r>
            <a:r>
              <a:rPr lang="fa-IR" sz="2700" b="1" dirty="0" smtClean="0">
                <a:cs typeface="B Nazanin" panose="00000400000000000000" pitchFamily="2" charset="-78"/>
              </a:rPr>
              <a:t>                                            دستگاه عصبی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5345" y="1928160"/>
            <a:ext cx="1333908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اسکلت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ماهیچه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821271" y="2756647"/>
            <a:ext cx="5916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821271" y="2756647"/>
            <a:ext cx="591670" cy="8792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0" y="2782039"/>
            <a:ext cx="701488" cy="4142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49253" y="2433210"/>
            <a:ext cx="689162" cy="3566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60259" y="-63013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اسکلت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075574"/>
            <a:ext cx="1168549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مجموع استخوان و غضروف و اتصالات بخش زنده است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غضروف با جذب مواد معدنی مثل کلسیم و فسفر سخت به استخوان تبدیل می شود 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فکر میکنید وظایف استخوان در بدن چه باشد؟</a:t>
            </a:r>
          </a:p>
        </p:txBody>
      </p:sp>
    </p:spTree>
    <p:extLst>
      <p:ext uri="{BB962C8B-B14F-4D97-AF65-F5344CB8AC3E}">
        <p14:creationId xmlns:p14="http://schemas.microsoft.com/office/powerpoint/2010/main" val="220558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4509492"/>
            <a:ext cx="1168549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ساختمان استخوان               ماده زمینه ای : بافت پیوندی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>
                <a:cs typeface="B Nazanin" panose="00000400000000000000" pitchFamily="2" charset="-78"/>
              </a:rPr>
              <a:t> </a:t>
            </a:r>
            <a:r>
              <a:rPr lang="fa-IR" sz="2700" b="1" dirty="0" smtClean="0">
                <a:cs typeface="B Nazanin" panose="00000400000000000000" pitchFamily="2" charset="-78"/>
              </a:rPr>
              <a:t>                                            ماده درونش : رشته های پروتینی و مواد معدنی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498541" y="5082989"/>
            <a:ext cx="83371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8740589" y="5082989"/>
            <a:ext cx="591670" cy="8792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1" y="447114"/>
            <a:ext cx="6424333" cy="44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2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4812" y="3016868"/>
            <a:ext cx="1168549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غضروف                 نوک بینی – لاله گوش – محل اتصال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>
                <a:cs typeface="B Nazanin" panose="00000400000000000000" pitchFamily="2" charset="-78"/>
              </a:rPr>
              <a:t> </a:t>
            </a:r>
            <a:r>
              <a:rPr lang="fa-IR" sz="2700" b="1" dirty="0" smtClean="0">
                <a:cs typeface="B Nazanin" panose="00000400000000000000" pitchFamily="2" charset="-78"/>
              </a:rPr>
              <a:t>                           نرم و قابل انعطاف و مانع اصطکاک استخوان ها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رباط : بافت پیوندی محکم که استخوان ها را در محل مفصل متحرک بهم وصل می کند      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789459" y="3576918"/>
            <a:ext cx="83371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0031507" y="3576918"/>
            <a:ext cx="591670" cy="8792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8641979" y="2859985"/>
            <a:ext cx="1981198" cy="716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محل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01956" y="3658087"/>
            <a:ext cx="1981198" cy="716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ویژگی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5" y="495038"/>
            <a:ext cx="3694518" cy="4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60259" y="-63013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انواع مفصل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24" y="2194325"/>
            <a:ext cx="3531253" cy="3195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7" y="2059261"/>
            <a:ext cx="3706066" cy="333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856353"/>
            <a:ext cx="3186953" cy="33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33365" y="98352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ماهیچه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80" t="59375" r="38563" b="19301"/>
          <a:stretch/>
        </p:blipFill>
        <p:spPr>
          <a:xfrm>
            <a:off x="2238935" y="1627095"/>
            <a:ext cx="7997751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55894" y="434529"/>
            <a:ext cx="570155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ساختار عملکرد ماهیچه اسکلتی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34" y="2048158"/>
            <a:ext cx="4372603" cy="4164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4" y="2048158"/>
            <a:ext cx="4645199" cy="40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0082" y="2595282"/>
            <a:ext cx="125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پایان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5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077" t="27022" r="38563" b="36581"/>
          <a:stretch/>
        </p:blipFill>
        <p:spPr>
          <a:xfrm>
            <a:off x="3536575" y="941295"/>
            <a:ext cx="5271247" cy="52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پایان</a:t>
            </a:r>
            <a:endParaRPr lang="en-US" sz="4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64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509" y="1687132"/>
            <a:ext cx="57182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9900" b="1" dirty="0" smtClean="0">
                <a:solidFill>
                  <a:srgbClr val="FF0000"/>
                </a:solidFill>
              </a:rPr>
              <a:t>پایان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353206" y="2500788"/>
            <a:ext cx="12213512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اندام حسی : اندام هایی که در اثر محرک خاصی را دریافت و به پیام عصبی تبدیل می کند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گیرنده حسی : همان نورون ها یا گیرنده عصبی هستند که پیام محرک را دریافت کرده و به پیام عصبی تبدیل کرده و انتقال می دهند</a:t>
            </a:r>
          </a:p>
        </p:txBody>
      </p:sp>
    </p:spTree>
    <p:extLst>
      <p:ext uri="{BB962C8B-B14F-4D97-AF65-F5344CB8AC3E}">
        <p14:creationId xmlns:p14="http://schemas.microsoft.com/office/powerpoint/2010/main" val="40926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-380100" y="1932174"/>
            <a:ext cx="12213512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چشم : چگونگی دیدن اجسام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سلول های گیرنده چشم در لایه ی شبکیه             </a:t>
            </a:r>
            <a:r>
              <a:rPr lang="fa-IR" sz="2400" dirty="0" smtClean="0">
                <a:cs typeface="B Nazanin" panose="00000400000000000000" pitchFamily="2" charset="-78"/>
              </a:rPr>
              <a:t>مخروطی      حساس به نورهای اصلی قرمز و سبز و آبی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                                                     استوانه ای      دید در تاریکی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89812" y="4477870"/>
            <a:ext cx="77992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25788" y="4522694"/>
            <a:ext cx="30031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98894" y="5428130"/>
            <a:ext cx="30031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380100" y="5315809"/>
            <a:ext cx="12213512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مرکز حس بینایی در قسمت پس سری قشر مخ قرار دارد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5" y="808487"/>
            <a:ext cx="4278687" cy="2725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8264" y="308502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FF0000"/>
                </a:solidFill>
                <a:cs typeface="B Nazanin" panose="00000400000000000000" pitchFamily="2" charset="-78"/>
              </a:rPr>
              <a:t>چشم :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0835" y="4477870"/>
            <a:ext cx="658907" cy="8379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8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19918" y="407633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ساختمان چشم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76" y="2115391"/>
            <a:ext cx="6057510" cy="43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8" y="1226559"/>
            <a:ext cx="6998745" cy="563144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126940" y="2478480"/>
            <a:ext cx="469302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cs typeface="B Nazanin" panose="00000400000000000000" pitchFamily="2" charset="-78"/>
              </a:rPr>
              <a:t>مرکز شنوایی در قسمت گیجگاهی قشر مخ قرار دارد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6846" y="0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گوش</a:t>
            </a:r>
          </a:p>
        </p:txBody>
      </p:sp>
    </p:spTree>
    <p:extLst>
      <p:ext uri="{BB962C8B-B14F-4D97-AF65-F5344CB8AC3E}">
        <p14:creationId xmlns:p14="http://schemas.microsoft.com/office/powerpoint/2010/main" val="4721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7024" y="646395"/>
            <a:ext cx="7140387" cy="53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60259" y="111798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بینی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8483" y="2196091"/>
            <a:ext cx="669663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مرکز حس بویایی در جلوی نیمکره های مخ است </a:t>
            </a:r>
          </a:p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آیا وجود حس بویایی مفید است 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8" y="1819556"/>
            <a:ext cx="5849500" cy="48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60259" y="111798"/>
            <a:ext cx="2770094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زبان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2559" y="1852710"/>
            <a:ext cx="11685493" cy="170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a-IR" sz="2700" b="1" dirty="0" smtClean="0">
                <a:cs typeface="B Nazanin" panose="00000400000000000000" pitchFamily="2" charset="-78"/>
              </a:rPr>
              <a:t>گیرنده های چشایی روی زبان و دیواره های دهان قرار دارند و مواد غذایی پس از حل شدن در بزاق روی این گیرنده ها قرار می گیرند و پیام عصبی ایجاد می کنند و به قشر مخ می فرستند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52" y="3907945"/>
            <a:ext cx="4301225" cy="29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296</Words>
  <Application>Microsoft Office PowerPoint</Application>
  <PresentationFormat>Widescreen</PresentationFormat>
  <Paragraphs>46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58</cp:revision>
  <dcterms:created xsi:type="dcterms:W3CDTF">2015-07-06T05:06:21Z</dcterms:created>
  <dcterms:modified xsi:type="dcterms:W3CDTF">2015-09-15T09:48:34Z</dcterms:modified>
</cp:coreProperties>
</file>