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72" autoAdjust="0"/>
    <p:restoredTop sz="94660"/>
  </p:normalViewPr>
  <p:slideViewPr>
    <p:cSldViewPr>
      <p:cViewPr varScale="1">
        <p:scale>
          <a:sx n="60" d="100"/>
          <a:sy n="60" d="100"/>
        </p:scale>
        <p:origin x="8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A7C8885-A352-4616-9304-0FCA3E07922B}" type="datetimeFigureOut">
              <a:rPr lang="fa-IR" smtClean="0"/>
              <a:pPr/>
              <a:t>07/03/1443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A399831-F39F-497D-A5B6-9F70AD17119C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928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l’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99831-F39F-497D-A5B6-9F70AD17119C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887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99831-F39F-497D-A5B6-9F70AD17119C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0568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2A4E-CCC6-412D-979E-8CEE6F19CB19}" type="datetimeFigureOut">
              <a:rPr lang="fa-IR" smtClean="0"/>
              <a:pPr/>
              <a:t>07/03/1443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45E8-17FC-4EB5-88F9-42391E584F7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2A4E-CCC6-412D-979E-8CEE6F19CB19}" type="datetimeFigureOut">
              <a:rPr lang="fa-IR" smtClean="0"/>
              <a:pPr/>
              <a:t>07/03/1443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45E8-17FC-4EB5-88F9-42391E584F7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2A4E-CCC6-412D-979E-8CEE6F19CB19}" type="datetimeFigureOut">
              <a:rPr lang="fa-IR" smtClean="0"/>
              <a:pPr/>
              <a:t>07/03/1443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45E8-17FC-4EB5-88F9-42391E584F7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2A4E-CCC6-412D-979E-8CEE6F19CB19}" type="datetimeFigureOut">
              <a:rPr lang="fa-IR" smtClean="0"/>
              <a:pPr/>
              <a:t>07/03/1443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45E8-17FC-4EB5-88F9-42391E584F7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2A4E-CCC6-412D-979E-8CEE6F19CB19}" type="datetimeFigureOut">
              <a:rPr lang="fa-IR" smtClean="0"/>
              <a:pPr/>
              <a:t>07/03/1443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45E8-17FC-4EB5-88F9-42391E584F7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2A4E-CCC6-412D-979E-8CEE6F19CB19}" type="datetimeFigureOut">
              <a:rPr lang="fa-IR" smtClean="0"/>
              <a:pPr/>
              <a:t>07/03/1443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45E8-17FC-4EB5-88F9-42391E584F7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2A4E-CCC6-412D-979E-8CEE6F19CB19}" type="datetimeFigureOut">
              <a:rPr lang="fa-IR" smtClean="0"/>
              <a:pPr/>
              <a:t>07/03/1443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45E8-17FC-4EB5-88F9-42391E584F7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2A4E-CCC6-412D-979E-8CEE6F19CB19}" type="datetimeFigureOut">
              <a:rPr lang="fa-IR" smtClean="0"/>
              <a:pPr/>
              <a:t>07/03/1443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45E8-17FC-4EB5-88F9-42391E584F7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2A4E-CCC6-412D-979E-8CEE6F19CB19}" type="datetimeFigureOut">
              <a:rPr lang="fa-IR" smtClean="0"/>
              <a:pPr/>
              <a:t>07/03/1443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45E8-17FC-4EB5-88F9-42391E584F7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2A4E-CCC6-412D-979E-8CEE6F19CB19}" type="datetimeFigureOut">
              <a:rPr lang="fa-IR" smtClean="0"/>
              <a:pPr/>
              <a:t>07/03/1443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45E8-17FC-4EB5-88F9-42391E584F7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2A4E-CCC6-412D-979E-8CEE6F19CB19}" type="datetimeFigureOut">
              <a:rPr lang="fa-IR" smtClean="0"/>
              <a:pPr/>
              <a:t>07/03/1443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5245E8-17FC-4EB5-88F9-42391E584F7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612A4E-CCC6-412D-979E-8CEE6F19CB19}" type="datetimeFigureOut">
              <a:rPr lang="fa-IR" smtClean="0"/>
              <a:pPr/>
              <a:t>07/03/1443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5245E8-17FC-4EB5-88F9-42391E584F78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714512"/>
          </a:xfrm>
        </p:spPr>
        <p:txBody>
          <a:bodyPr>
            <a:noAutofit/>
          </a:bodyPr>
          <a:lstStyle/>
          <a:p>
            <a:pPr algn="ctr"/>
            <a:r>
              <a:rPr lang="fa-IR" sz="8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ایران و منابع انرژی</a:t>
            </a:r>
            <a:endParaRPr lang="fa-IR" sz="8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00240"/>
            <a:ext cx="814393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urved Down Ribbon 4"/>
          <p:cNvSpPr/>
          <p:nvPr/>
        </p:nvSpPr>
        <p:spPr>
          <a:xfrm>
            <a:off x="1000100" y="2214554"/>
            <a:ext cx="3071834" cy="714380"/>
          </a:xfrm>
          <a:prstGeom prst="ellipseRibb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/>
              <a:t>درس7</a:t>
            </a:r>
            <a:endParaRPr lang="fa-I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857256"/>
          </a:xfrm>
        </p:spPr>
        <p:txBody>
          <a:bodyPr>
            <a:noAutofit/>
          </a:bodyPr>
          <a:lstStyle/>
          <a:p>
            <a:pPr algn="ctr"/>
            <a:r>
              <a:rPr lang="fa-IR" sz="7200" b="1" dirty="0" smtClean="0"/>
              <a:t/>
            </a:r>
            <a:br>
              <a:rPr lang="fa-IR" sz="7200" b="1" dirty="0" smtClean="0"/>
            </a:br>
            <a:r>
              <a:rPr lang="fa-IR" sz="7200" b="1" dirty="0" smtClean="0"/>
              <a:t> برق حرارتی</a:t>
            </a:r>
            <a:endParaRPr lang="fa-IR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38674"/>
          </a:xfrm>
        </p:spPr>
        <p:txBody>
          <a:bodyPr>
            <a:normAutofit/>
          </a:bodyPr>
          <a:lstStyle/>
          <a:p>
            <a:r>
              <a:rPr lang="fa-IR" sz="2800" b="1" dirty="0" smtClean="0"/>
              <a:t>در این نیروگا ه ها با سوزندان سوخت های فسیلی، آب را به بخار تبدیل می کنند . فشار بخار آب توربین ها را به حرکت درمی آورد و برق (انرژ ی الکتریکی) تولید می شود...</a:t>
            </a:r>
            <a:endParaRPr lang="fa-IR" sz="2800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571876"/>
            <a:ext cx="4762518" cy="272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00438"/>
            <a:ext cx="3500462" cy="282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214282" y="6215082"/>
            <a:ext cx="4429156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http://6sheshom6.blogfa.com/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8000" b="1" dirty="0" smtClean="0">
                <a:latin typeface="Arial" pitchFamily="34" charset="0"/>
                <a:cs typeface="Arial" pitchFamily="34" charset="0"/>
              </a:rPr>
              <a:t>برق </a:t>
            </a:r>
            <a:r>
              <a:rPr lang="fa-IR" sz="8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آبی</a:t>
            </a:r>
            <a:endParaRPr lang="fa-IR" sz="8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400" b="1" dirty="0" smtClean="0"/>
              <a:t>سال گذشته خواندید که با بستن سد بر روی رو دهای پرآب و با استفاده از فشار آب ذخیره شده، توربین ها به حرکت درمی آیند و برق (انرژی</a:t>
            </a:r>
          </a:p>
          <a:p>
            <a:r>
              <a:rPr lang="fa-IR" sz="2400" b="1" dirty="0" smtClean="0"/>
              <a:t>الکتریکی) تولید می شود...</a:t>
            </a:r>
            <a:endParaRPr lang="fa-IR" sz="2400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786190"/>
            <a:ext cx="4833956" cy="250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86190"/>
            <a:ext cx="3357586" cy="243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50112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428596" y="5929330"/>
            <a:ext cx="4429156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http://6sheshom6.blogfa.com/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5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پراکندگی منابع نفت و گاز در ایران</a:t>
            </a:r>
            <a:endParaRPr lang="fa-IR" sz="5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fa-IR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a-IR" sz="2800" b="1" dirty="0" smtClean="0">
                <a:latin typeface="Arial" pitchFamily="34" charset="0"/>
                <a:cs typeface="Arial" pitchFamily="34" charset="0"/>
              </a:rPr>
              <a:t>بیشتر منابع نفتی ایران در </a:t>
            </a:r>
            <a:r>
              <a:rPr lang="fa-IR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جنوب غربی </a:t>
            </a:r>
            <a:r>
              <a:rPr lang="fa-IR" sz="2800" b="1" dirty="0" smtClean="0">
                <a:latin typeface="Arial" pitchFamily="34" charset="0"/>
                <a:cs typeface="Arial" pitchFamily="34" charset="0"/>
              </a:rPr>
              <a:t>و </a:t>
            </a:r>
            <a:r>
              <a:rPr lang="fa-IR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غرب</a:t>
            </a:r>
            <a:r>
              <a:rPr lang="fa-IR" sz="2800" b="1" dirty="0" smtClean="0">
                <a:latin typeface="Arial" pitchFamily="34" charset="0"/>
                <a:cs typeface="Arial" pitchFamily="34" charset="0"/>
              </a:rPr>
              <a:t> کشور وجود دارد.</a:t>
            </a:r>
          </a:p>
          <a:p>
            <a:r>
              <a:rPr lang="fa-I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جنوب غربی</a:t>
            </a:r>
            <a:r>
              <a:rPr lang="fa-IR" sz="2800" b="1" dirty="0" smtClean="0">
                <a:latin typeface="Arial" pitchFamily="34" charset="0"/>
                <a:cs typeface="Arial" pitchFamily="34" charset="0"/>
              </a:rPr>
              <a:t>: بیشتر منابع نفت ایران در استان خوزستان و خلیج فارس قرار دارد.</a:t>
            </a:r>
          </a:p>
          <a:p>
            <a:r>
              <a:rPr lang="fa-IR" sz="28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غرب</a:t>
            </a:r>
            <a:r>
              <a:rPr lang="fa-IR" sz="2800" b="1" dirty="0" smtClean="0">
                <a:latin typeface="Arial" pitchFamily="34" charset="0"/>
                <a:cs typeface="Arial" pitchFamily="34" charset="0"/>
              </a:rPr>
              <a:t>: بیشتر منابع نفتی غرب کشور در استان کرمانشاه قرار دارد.</a:t>
            </a:r>
          </a:p>
          <a:p>
            <a:r>
              <a:rPr lang="fa-IR" sz="2800" b="1" dirty="0" smtClean="0">
                <a:latin typeface="Arial" pitchFamily="34" charset="0"/>
                <a:cs typeface="Arial" pitchFamily="34" charset="0"/>
              </a:rPr>
              <a:t>علاوه بر این دو ناحیه ی وسیع، در بخش های دیگری از کشور ما مانند اطراف تهران و قم، نفت کشف و استخراج شده است.</a:t>
            </a:r>
            <a:endParaRPr lang="fa-I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57224" y="6000768"/>
            <a:ext cx="4429156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http://6sheshom6.blogfa.com/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8675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786578" y="285728"/>
            <a:ext cx="2000264" cy="5715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rgbClr val="FFFF00"/>
                </a:solidFill>
              </a:rPr>
              <a:t>به نقشه توجه کنید</a:t>
            </a:r>
            <a:endParaRPr lang="fa-IR" sz="24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357166"/>
            <a:ext cx="27146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dirty="0" smtClean="0"/>
              <a:t>روی نقشه مهم ترین میدا نهای نفتی جنوب و غرب را پیدا کنید و نام ببرید .</a:t>
            </a:r>
            <a:endParaRPr lang="fa-IR" sz="2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71670" y="2143116"/>
            <a:ext cx="142876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</p:cNvCxnSpPr>
          <p:nvPr/>
        </p:nvCxnSpPr>
        <p:spPr>
          <a:xfrm rot="16200000" flipH="1">
            <a:off x="443562" y="3372528"/>
            <a:ext cx="254183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57356" y="2143116"/>
            <a:ext cx="2500330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r>
              <a:rPr lang="fa-IR" b="1" dirty="0" smtClean="0"/>
              <a:t>بچه ها، اولین چاه نفت ایران حدود صد سال پیش در مسجد سلیمان استان خوزستان حفر شد و به نفت رسید. </a:t>
            </a:r>
          </a:p>
          <a:p>
            <a:r>
              <a:rPr lang="fa-IR" b="1" dirty="0" smtClean="0"/>
              <a:t> از زمان کشف و استخراج نفت در ایران ، توجه بیگانگان به منابع کشور ما جلب شد. کشو رهای خارجی قدرتمند تا مدت های طولانی از طریق شرکتهای نفتی خودشان دراستخراج و پالایش نفت ما دخالت می کردند و با قرارداد هایی که با ایران می بستند، منافع زیادی از نفت ایران می بردند.</a:t>
            </a:r>
          </a:p>
          <a:p>
            <a:r>
              <a:rPr lang="fa-IR" b="1" dirty="0" smtClean="0"/>
              <a:t>امروزه، پس از انقلاب اسلامی، همه ی کا رهای استخراج و پالایش نفت توسط متخصصان ایران انجام می شود.</a:t>
            </a:r>
            <a:endParaRPr lang="fa-IR" dirty="0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81475"/>
            <a:ext cx="4000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eft Arrow 8"/>
          <p:cNvSpPr/>
          <p:nvPr/>
        </p:nvSpPr>
        <p:spPr>
          <a:xfrm>
            <a:off x="4357686" y="4929198"/>
            <a:ext cx="3714776" cy="928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600" dirty="0" smtClean="0"/>
              <a:t>پالایشگاه آبادان</a:t>
            </a:r>
            <a:endParaRPr lang="fa-I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2800" b="1" dirty="0" smtClean="0">
                <a:solidFill>
                  <a:schemeClr val="tx1"/>
                </a:solidFill>
              </a:rPr>
              <a:t>نفت خام پس از استخراج از طریق لوله به پالایشگاه ها منتقل می شود. بیشتر نفت تصفیه شده و فرآورد ههای نفتی تولید شده در پالایشگاه، از طریق لوله به نقاط مختلف کشور منتقل می شود.</a:t>
            </a:r>
            <a:endParaRPr lang="fa-IR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0724" name="Picture 4" descr="http://www.econews.ir/fa/Files/NewsImages/2011/72_Fix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928802"/>
            <a:ext cx="2714625" cy="2095501"/>
          </a:xfrm>
          <a:prstGeom prst="rect">
            <a:avLst/>
          </a:prstGeom>
          <a:noFill/>
        </p:spPr>
      </p:pic>
      <p:pic>
        <p:nvPicPr>
          <p:cNvPr id="30726" name="Picture 6" descr="http://www.shana.ir/shanacontent/media/image/2011/02/105030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919307"/>
            <a:ext cx="5572163" cy="4438651"/>
          </a:xfrm>
          <a:prstGeom prst="rect">
            <a:avLst/>
          </a:prstGeom>
          <a:noFill/>
        </p:spPr>
      </p:pic>
      <p:pic>
        <p:nvPicPr>
          <p:cNvPr id="30730" name="Picture 10" descr="http://storage.eranico.com/images/20120305122548cb-r36p5_Fix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000504"/>
            <a:ext cx="2643206" cy="2266953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500034" y="6000768"/>
            <a:ext cx="5429288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http://6sheshom6.blogfa.com/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8000" dirty="0" smtClean="0">
                <a:solidFill>
                  <a:schemeClr val="tx1"/>
                </a:solidFill>
              </a:rPr>
              <a:t>گاز</a:t>
            </a:r>
            <a:endParaRPr lang="fa-IR" sz="8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/>
              <a:t>بیشتر منابع گاز ایران از جنوب و شمال شرقی کشور به دست می آید.</a:t>
            </a:r>
          </a:p>
          <a:p>
            <a:r>
              <a:rPr lang="fa-IR" b="1" dirty="0" smtClean="0"/>
              <a:t>جنوب: استان خوزستان و منابع گاز پارس جنوبی در خلیج فارس، بندرعباس و کنگان در فارس.</a:t>
            </a:r>
          </a:p>
          <a:p>
            <a:r>
              <a:rPr lang="fa-IR" b="1" dirty="0" smtClean="0"/>
              <a:t>شمال شرقی: خانگیران سرخس در استان خراسان قراردارد.</a:t>
            </a:r>
          </a:p>
          <a:p>
            <a:r>
              <a:rPr lang="fa-IR" b="1" dirty="0" smtClean="0"/>
              <a:t>ایران دارای یک شبکه گاز رسانی است و گاز از طریق خط لوله ی سراسری به اغلب شهرهای ایران می رسد.</a:t>
            </a:r>
          </a:p>
          <a:p>
            <a:r>
              <a:rPr lang="fa-IR" b="1" dirty="0" smtClean="0"/>
              <a:t>هر ساله مقدار این خطوط لوله و گازرسانی به مناطق مختلف کشور بیشتر می شود.</a:t>
            </a:r>
            <a:endParaRPr lang="fa-IR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1600"/>
            <a:ext cx="307180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786182" y="6215082"/>
            <a:ext cx="4429156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http://6sheshom6.blogfa.com/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3214710"/>
          </a:xfrm>
        </p:spPr>
        <p:txBody>
          <a:bodyPr/>
          <a:lstStyle/>
          <a:p>
            <a:r>
              <a:rPr lang="fa-IR" b="1" dirty="0" smtClean="0"/>
              <a:t>صادرات و واردات نفت،گاز بزر گترین تجارت در جهان امروزی است.</a:t>
            </a:r>
          </a:p>
          <a:p>
            <a:r>
              <a:rPr lang="fa-IR" b="1" dirty="0" smtClean="0"/>
              <a:t>كشور هایی كه نفت و گاز ندارند، برای انجام فعالیت های خود مانند حمل و نقل و كارخانه هایشان نیازمند نفت و گاز كشور های نفت خیز مانند ایران هستند.</a:t>
            </a:r>
          </a:p>
          <a:p>
            <a:r>
              <a:rPr lang="fa-IR" b="1" dirty="0" smtClean="0"/>
              <a:t>بخش عمد های از نفت ایران به كشور های خارجی صادر می شود .</a:t>
            </a:r>
          </a:p>
          <a:p>
            <a:r>
              <a:rPr lang="fa-IR" b="1" dirty="0" smtClean="0"/>
              <a:t>ایران نیز پولی را كه از راه صادرات نفت به دست می آورد در فعالیت های مختلف كشور استفاده می كند.</a:t>
            </a:r>
            <a:endParaRPr lang="fa-IR" dirty="0"/>
          </a:p>
        </p:txBody>
      </p:sp>
      <p:pic>
        <p:nvPicPr>
          <p:cNvPr id="5" name="Picture 2" descr="http://www.itan.ir/paper/1649/011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876"/>
            <a:ext cx="7000924" cy="2595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8000" dirty="0" smtClean="0">
                <a:solidFill>
                  <a:srgbClr val="0070C0"/>
                </a:solidFill>
              </a:rPr>
              <a:t>سرفراز باشید</a:t>
            </a:r>
            <a:endParaRPr lang="fa-IR" sz="8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4818" name="Picture 2" descr="http://www.varannews.com/wp-content/uploads/2012/09/h149h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8215370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Autofit/>
          </a:bodyPr>
          <a:lstStyle/>
          <a:p>
            <a:r>
              <a:rPr lang="fa-IR" sz="4000" b="1" dirty="0"/>
              <a:t>اگر برق خانه ی </a:t>
            </a:r>
            <a:r>
              <a:rPr lang="fa-IR" sz="4000" b="1" dirty="0" smtClean="0"/>
              <a:t>شما </a:t>
            </a:r>
            <a:r>
              <a:rPr lang="fa-IR" sz="4000" b="1" dirty="0"/>
              <a:t>قطع </a:t>
            </a:r>
            <a:r>
              <a:rPr lang="fa-IR" sz="4000" b="1" dirty="0" smtClean="0"/>
              <a:t>شود</a:t>
            </a:r>
            <a:r>
              <a:rPr lang="fa-IR" sz="4000" b="1" dirty="0"/>
              <a:t>، در آن لحظه چه می کنید؟</a:t>
            </a:r>
            <a:endParaRPr lang="fa-IR" sz="40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Autofit/>
          </a:bodyPr>
          <a:lstStyle/>
          <a:p>
            <a:r>
              <a:rPr lang="fa-IR" sz="4000" dirty="0"/>
              <a:t>شما در </a:t>
            </a:r>
            <a:r>
              <a:rPr lang="fa-IR" sz="4000" dirty="0" smtClean="0"/>
              <a:t>روشنایی کم نمی توانید </a:t>
            </a:r>
            <a:r>
              <a:rPr lang="fa-IR" sz="4000" dirty="0"/>
              <a:t>تکالیف </a:t>
            </a:r>
            <a:r>
              <a:rPr lang="fa-IR" sz="4000" dirty="0" smtClean="0"/>
              <a:t>درسی خود </a:t>
            </a:r>
            <a:r>
              <a:rPr lang="fa-IR" sz="4000" dirty="0"/>
              <a:t>را به خوبی </a:t>
            </a:r>
            <a:r>
              <a:rPr lang="fa-IR" sz="4000" dirty="0" smtClean="0"/>
              <a:t>انجام بدهید.</a:t>
            </a:r>
          </a:p>
          <a:p>
            <a:r>
              <a:rPr lang="fa-IR" sz="4000" dirty="0" smtClean="0"/>
              <a:t>نمی توانید تلویزیون </a:t>
            </a:r>
            <a:r>
              <a:rPr lang="fa-IR" sz="4000" dirty="0"/>
              <a:t>را </a:t>
            </a:r>
            <a:r>
              <a:rPr lang="fa-IR" sz="4000" dirty="0" smtClean="0"/>
              <a:t>تماشا </a:t>
            </a:r>
            <a:r>
              <a:rPr lang="fa-IR" sz="4000" dirty="0"/>
              <a:t>یا از وسایل برقی در خانه </a:t>
            </a:r>
            <a:r>
              <a:rPr lang="fa-IR" sz="4000" dirty="0" smtClean="0"/>
              <a:t>استفاده </a:t>
            </a:r>
            <a:r>
              <a:rPr lang="fa-IR" sz="4000" dirty="0"/>
              <a:t>کنید</a:t>
            </a:r>
            <a:r>
              <a:rPr lang="fa-IR" sz="4000" dirty="0" smtClean="0"/>
              <a:t>.</a:t>
            </a:r>
          </a:p>
          <a:p>
            <a:r>
              <a:rPr lang="fa-IR" sz="4000" dirty="0" smtClean="0"/>
              <a:t> </a:t>
            </a:r>
            <a:r>
              <a:rPr lang="fa-IR" sz="4000" dirty="0"/>
              <a:t>حتّی </a:t>
            </a:r>
            <a:r>
              <a:rPr lang="fa-IR" sz="4000" dirty="0" smtClean="0"/>
              <a:t>ممکن است </a:t>
            </a:r>
            <a:r>
              <a:rPr lang="fa-IR" sz="4000" dirty="0"/>
              <a:t>همه اعضای خانواده، </a:t>
            </a:r>
            <a:r>
              <a:rPr lang="fa-IR" sz="4000" dirty="0" smtClean="0"/>
              <a:t>کارشان </a:t>
            </a:r>
            <a:r>
              <a:rPr lang="fa-IR" sz="4000" dirty="0"/>
              <a:t>متوقف شود و صبر کنند تا دوباره </a:t>
            </a:r>
            <a:r>
              <a:rPr lang="fa-IR" sz="4000" dirty="0" smtClean="0"/>
              <a:t>برق وصل </a:t>
            </a:r>
            <a:r>
              <a:rPr lang="fa-IR" sz="4000" dirty="0"/>
              <a:t>شود.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 descr="http://media5.irna.ir/1391/13910510/80255455/80255455-27937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85720" y="6000768"/>
            <a:ext cx="4429156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http://6sheshom6.blogfa.com/</a:t>
            </a:r>
            <a:endParaRPr lang="fa-I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143248"/>
            <a:ext cx="8229600" cy="3082102"/>
          </a:xfrm>
        </p:spPr>
        <p:txBody>
          <a:bodyPr>
            <a:noAutofit/>
          </a:bodyPr>
          <a:lstStyle/>
          <a:p>
            <a:pPr algn="r"/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2571768"/>
          </a:xfrm>
        </p:spPr>
        <p:txBody>
          <a:bodyPr>
            <a:normAutofit/>
          </a:bodyPr>
          <a:lstStyle/>
          <a:p>
            <a:r>
              <a:rPr lang="fa-IR" sz="3200" dirty="0" smtClean="0"/>
              <a:t>همین اتّفاق را برای نفت، گاز، بنزین در نظر بگیرید. اگر این منابع انرژی نباشند چه اتّفاقی می افتد؟ آیا با خود فکر کرده اید چراانرژی  یک موضوع مهم است و چرا ما باید درباره ی آن بیشتر بدانیم؟</a:t>
            </a:r>
            <a:endParaRPr lang="fa-IR" sz="2800" dirty="0"/>
          </a:p>
        </p:txBody>
      </p:sp>
      <p:pic>
        <p:nvPicPr>
          <p:cNvPr id="30722" name="Picture 2" descr="http://media5.irna.ir/1391/13910414/80213569/80213569-2718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71810"/>
            <a:ext cx="5667375" cy="3538538"/>
          </a:xfrm>
          <a:prstGeom prst="rect">
            <a:avLst/>
          </a:prstGeom>
          <a:noFill/>
        </p:spPr>
      </p:pic>
      <p:pic>
        <p:nvPicPr>
          <p:cNvPr id="30724" name="Picture 4" descr="http://sedaghatnews.ir/Image/News/2011/1/8292_634309581157295000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071810"/>
            <a:ext cx="2881313" cy="3600462"/>
          </a:xfrm>
          <a:prstGeom prst="rect">
            <a:avLst/>
          </a:prstGeom>
          <a:noFill/>
        </p:spPr>
      </p:pic>
      <p:sp>
        <p:nvSpPr>
          <p:cNvPr id="30726" name="AutoShape 6" descr="data:image/jpeg;base64,/9j/4AAQSkZJRgABAQAAAQABAAD/2wCEAAkGBhQSEBMTExQWFRUVGB8VGRcVFhwXHBkdFRgVGBkZHRocHiYgHx0jHBYXIC8jIycpMSwsFh4xNTAqNSYrLCoBCQoKDgwOGg8PGi0lHiQvLCwzKy8yNTAyNDUsNTAtMCssNSwsKjQ1MCwsLCwsKS01NSo1LCwpLC80KjY0KSw1Kf/AABEIAHgAoAMBIgACEQEDEQH/xAAbAAEAAgMBAQAAAAAAAAAAAAAABQYCAwQHAf/EAD4QAAEDAgMFBAkCAwgDAAAAAAEAAgMEESExQQUGEmFxEyJRgTJCUnKRobHB8GLRI4LhBzOSorPCw9I0Q3T/xAAaAQEBAAMBAQAAAAAAAAAAAAAABQEDBAIG/8QALBEAAgIBAwEGBQUAAAAAAAAAAAECAxEEEiExBUFRYaHwEyIjkbEUQnGB0f/aAAwDAQACEQMRAD8A9wAX2yBEAslkRALJZEQCyWREAsllx121GRZm7tGjP+i4o9syOODABzuf2QEzZLLij2h7Q+C62SAi4N0BlZLIiAWSyIgFksiIBZLIiABECIAiIgCIo3ae3WRd30n+yNOp0QHfLKGglxAAzJwUHVbddIeCAHH1rYnoPuVxTB8o7WoeI4m43ODR0Gp5qt7X34sDHRgsbkZXem7p4D59Fz36mulZk/6Oe/U10rMn/RN7R2jBR4zHtZjj2TTc9XnT8zVbn/tDqie4WRt0a1gPzKrT3kkkkknEk4k+a+L5+/tC2x/K8LyIF/aFtj+V4XkXDZv9o0gNqhjZGalo4XDmND0w6q40Na2Rna07+Nutsxyc1ePLp2ftKSB4fE8sd4jXkRkR1WzT9pTg8Wcr1Nmn7RnB4s5Xqe1Uu0g7A4H5Fdioex98IqmzJrQynAO9R5/2nr8VZIKmSI8Lxdun9Cr9V0LY7oPJequhbHdB5JhFhFKHC4Wa2m0IiIAiIgARAiALVU1LY2lz3BoGpUXtbeVkV2s78ngDgOp+yg54nOHb1knZxjK+Hkxv4VhtJZZhtJZZ3VW3JJ3cEAIB9b1j/wBR+YKJr9qU9FcOtPP7APdaf1u8fnyULtjfVxaYqUGGPV3rv6nTyx5qFp9lFzTI9wjjGJc762Uq3XSm9mnWX4ku3XSm9mnWX4n3a+3Zql3FK69smjBreg++a4FvbNSuPCJ3D9T4SGfEEkDnZdO1djmnbC6RzSJS6xj744Whh4hle/Fko9lFzblLnzyR502vMpc+eSPRW3Zm4jaiFs0VS1zXDC8ZGIwIPewIOBVVqad0b3RvHC9hs4dPscx1XizT2VpOS4Z4s09laTkuGYIut8EIg7btjbj7Pg7I8XFbit6VrWxvdcsMZcQ1oJJwAC8ypnHGV1PMqpRxldT4rBsDfOWnsx38WL2HHEe6dOmXRRddSMgA7aSznYhjG8R66Cy5ad8chDWPIccmyN4L8gQSL8l0106iqWY8P+TohVfVLMeH/J6nBtETt7WlfxEZsOD29RqPzFSOzdvh3dkHC7K+h/YryCOofBN3Hlr2WPE02tcXtzH1Vz2TvlFPZlUBHJkJmjun3hp1y6KxRrk3st4l6FijXpvZbxL0PRQUUNTPfFYekw5WNx5FSsM4cMPgqRSNiIiA1yzBjS5xsGi5PIKo1+8EtQ7s4QWNJt4OdfnoFZtq0ZlhewZkfQg2+SgdkUfZyNJFrHHlogIav2tBQ3Y0CeoGfsRnn4keH0VN2ltWWofxyvLnfIcgMgFJb0buy08r3uBdG9xLZBiDxEmx8DjqoNfLay+2c3GfC8D5bWX2zm4z4XgdOzafjkaDkMT5f1suje193Qw+qbyOHjY2b91r2NKGztv6wLfM2I+i6N7ae0kD9CHM8wQ4fIn4Lqo+XRycep1UcaOTj1IjgGVlsfUOMcUXqxOe5pvkJQzu+RaT/MsUUqM5RTS7yVGco5S7yxbG3qdRtowbmCQS9oBpaZ1njmPDUeSsG+OwhUxieGzpGtuC3KRmYF/HUHyVDrf7qj92b/WKnNz94+xIp5D/AAnH+G4+o4+r7pOXgeuFqu6MvoWdGlj7Fmu6MvoWdGlj7EDJ/wCM3/6f+Eqw7q0gDHS6k8A5BufxP0WG+9C2MMc0W7SfjcNOIRuBIGl8zzWe61UDC5mrHE+T8QfqPJZpqUNSoS7lwZpqVepUJdyK3WydpUTSHHvlg5Bndw+C1TQhwt8D4LbPHwyzN8JHf5jxD6rfsyFshc1wI4QCCHZ3JGSnSrndqGk+ck91zuvcU+cs5OJznl7syADz4Ra/ms19q7NlcxoNmgYk3zxXxaNQpKxqb5NF6krGpPkmtg72TUvdB449Y3Zfy+yenwV7pNsx1EZlgcQWYuYcHN58xzXlSue6uy30rZKma7A5hYxhwc8utiRoMNVQ7Ovt3qHWP4KHZ99u9Q6x/BcNl7xh7hHJgTgD4nwPNTi812RSvnnY1t7NIc52jQCD8TbBelL6E+hAWuWAOz+K2BEBFzROYCHAOYcCCLg9QqftvcNsl30h4XZmFxw/kP2PyXohCj6rZmrMD4ft4LRdRC5YmjTdRC5YmjxOppnMcWPaWObmDgQVIt3ha+LsquIyNws+MgOBGRsfWHiD44L0LalDFUDgqWd4YCQYPb+4VF29ujLTd/8AvItJG6e8NPoo06LtJlw5i/fJFnRdpMuHMX75I7t6IYh9VJ+gRsZ8Xkm3UBaamuMrmktEUbBwsjYOLhBxJubFzicSSRfktSLglflYjFInyuysKKSOyvrqd8UDGCcPhDhxOawh/G7iIID8McrX81wubcWOq6aChfNII4xxPIJAuBkLnMrCljDnsDiQ1zmtJAvYOdw38LX1Sbna01HyMzc7Wnt8jbX7WdLDDE+5dE+/F7TeFwF/1C4HNc8UzmOD4zZww8QR4EahfZIy0AkYG9sr9043GhywPisqGLtXhoIAJcLm/qNDjYZkkZDPBbfr2WJ/uRs+vZZn9ywfa3aUch4nsfHJaxLLPa63IkH81Wuk2myNzi0SSEi3ohgFjfUlfHEXPCbtubG1rjQ2OV80a25AAuTgANVn9XJT3bVu8T1+qkp7sLd4mHGXvc9w4S62AxtYWzUjsnYktS/hibfxccGt6n7Zqc2ZuaGNEta4xtzEQ9N/X2R+YKaiklqB2NNGIoRgQ3Bv8ztTyC6qdDO+XxLuM/c6qdDO6XxLuM/c46akp6K3DaoqPbI7jD+kan85KVot25ql3a1LnAH1fWPL9I+amtjbsxwWce/J7RGXujT6qYVuuuNa2xWEW6641rbFYRppKNkTQyNoa0aD8zW5EWw2AIgRAEREBqqKVrx3h56hR88boWkgcTddR5hSqIDzram6kNSS6mIilz7M4Md7p0P5YZqnzUroJSyeNwtcOb6JsQRdpy5gr16v3fa48TO67w0P7eSjqukbK3sqqPjAyd67eYcpt+gjJ76+H6E2/QRk99fD9CgN3mfE1jKbijDRYukZG5xOFrWGGF7nXiWmXeiodm4af+uMDyAbkNPAk5qR29uVLADJH/Fhz4gO833m/cfJVxSbb9RVLbLj33Eq2/UVS2y499x8qZXOu5xLja2AAsDmA0WC20VdJHxFji3i9prXOHdDbg42NhosYoi5wa0FzjgABcnoFbtm7nshAkrTjmIGnE+8Rl0Hx0TT/Htb2dX1Zij49rezv6sgdh7uS1JtG2zBnI7Brbc9TyCtlJFBR2FOO1nOHauF8Toxv55rtiZNVAMjaIoW4AAWYPh6RVj2VsKOAXA4n6vOfl4DorWm0MKeXy/EtabQwp5fL8f8ISg3XfK7tKlxxx4L4n3joOQVoggaxoa0BrRkALBbEXcdwREQBERAAiBEAREQBERAFhLCHCxF1miAjpKd0eLLkfmmqrtbTUj3F0lMwu1LSWX6gK5rVJSsd6TWnqAV5lCMuJLJ5lCMuJLJTKerZGeGlp2MccLtHE/4qU2duuXHjqDxE48N7/4jr0CsMcLW+iAOgA+izWVFRWEZUVFYSMWMAAAAAGQGFlkiLJkIiIAiIgCIiABERAEREAREQBERAEREAREQBERAEREAREQBERAf/9k="/>
          <p:cNvSpPr>
            <a:spLocks noChangeAspect="1" noChangeArrowheads="1"/>
          </p:cNvSpPr>
          <p:nvPr/>
        </p:nvSpPr>
        <p:spPr bwMode="auto">
          <a:xfrm>
            <a:off x="8736013" y="-547688"/>
            <a:ext cx="1524000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30728" name="AutoShape 8" descr="data:image/jpeg;base64,/9j/4AAQSkZJRgABAQAAAQABAAD/2wCEAAkGBhQSEBMTExQWFRUVGB8VGRcVFhwXHBkdFRgVGBkZHRocHiYgHx0jHBYXIC8jIycpMSwsFh4xNTAqNSYrLCoBCQoKDgwOGg8PGi0lHiQvLCwzKy8yNTAyNDUsNTAtMCssNSwsKjQ1MCwsLCwsKS01NSo1LCwpLC80KjY0KSw1Kf/AABEIAHgAoAMBIgACEQEDEQH/xAAbAAEAAgMBAQAAAAAAAAAAAAAABQYCAwQHAf/EAD4QAAEDAgMFBAkCAwgDAAAAAAEAAgMEESExQQUGEmFxEyJRgTJCUnKRobHB8GLRI4LhBzOSorPCw9I0Q3T/xAAaAQEBAAMBAQAAAAAAAAAAAAAABQEDBAIG/8QALBEAAgIBAwEGBQUAAAAAAAAAAAECAxEEEiExBUFRYaHwEyIjkbEUQnGB0f/aAAwDAQACEQMRAD8A9wAX2yBEAslkRALJZEQCyWREAsllx121GRZm7tGjP+i4o9syOODABzuf2QEzZLLij2h7Q+C62SAi4N0BlZLIiAWSyIgFksiIBZLIiABECIAiIgCIo3ae3WRd30n+yNOp0QHfLKGglxAAzJwUHVbddIeCAHH1rYnoPuVxTB8o7WoeI4m43ODR0Gp5qt7X34sDHRgsbkZXem7p4D59Fz36mulZk/6Oe/U10rMn/RN7R2jBR4zHtZjj2TTc9XnT8zVbn/tDqie4WRt0a1gPzKrT3kkkkknEk4k+a+L5+/tC2x/K8LyIF/aFtj+V4XkXDZv9o0gNqhjZGalo4XDmND0w6q40Na2Rna07+Nutsxyc1ePLp2ftKSB4fE8sd4jXkRkR1WzT9pTg8Wcr1Nmn7RnB4s5Xqe1Uu0g7A4H5Fdioex98IqmzJrQynAO9R5/2nr8VZIKmSI8Lxdun9Cr9V0LY7oPJequhbHdB5JhFhFKHC4Wa2m0IiIAiIgARAiALVU1LY2lz3BoGpUXtbeVkV2s78ngDgOp+yg54nOHb1knZxjK+Hkxv4VhtJZZhtJZZ3VW3JJ3cEAIB9b1j/wBR+YKJr9qU9FcOtPP7APdaf1u8fnyULtjfVxaYqUGGPV3rv6nTyx5qFp9lFzTI9wjjGJc762Uq3XSm9mnWX4ku3XSm9mnWX4n3a+3Zql3FK69smjBreg++a4FvbNSuPCJ3D9T4SGfEEkDnZdO1djmnbC6RzSJS6xj744Whh4hle/Fko9lFzblLnzyR502vMpc+eSPRW3Zm4jaiFs0VS1zXDC8ZGIwIPewIOBVVqad0b3RvHC9hs4dPscx1XizT2VpOS4Z4s09laTkuGYIut8EIg7btjbj7Pg7I8XFbit6VrWxvdcsMZcQ1oJJwAC8ypnHGV1PMqpRxldT4rBsDfOWnsx38WL2HHEe6dOmXRRddSMgA7aSznYhjG8R66Cy5ad8chDWPIccmyN4L8gQSL8l0106iqWY8P+TohVfVLMeH/J6nBtETt7WlfxEZsOD29RqPzFSOzdvh3dkHC7K+h/YryCOofBN3Hlr2WPE02tcXtzH1Vz2TvlFPZlUBHJkJmjun3hp1y6KxRrk3st4l6FijXpvZbxL0PRQUUNTPfFYekw5WNx5FSsM4cMPgqRSNiIiA1yzBjS5xsGi5PIKo1+8EtQ7s4QWNJt4OdfnoFZtq0ZlhewZkfQg2+SgdkUfZyNJFrHHlogIav2tBQ3Y0CeoGfsRnn4keH0VN2ltWWofxyvLnfIcgMgFJb0buy08r3uBdG9xLZBiDxEmx8DjqoNfLay+2c3GfC8D5bWX2zm4z4XgdOzafjkaDkMT5f1suje193Qw+qbyOHjY2b91r2NKGztv6wLfM2I+i6N7ae0kD9CHM8wQ4fIn4Lqo+XRycep1UcaOTj1IjgGVlsfUOMcUXqxOe5pvkJQzu+RaT/MsUUqM5RTS7yVGco5S7yxbG3qdRtowbmCQS9oBpaZ1njmPDUeSsG+OwhUxieGzpGtuC3KRmYF/HUHyVDrf7qj92b/WKnNz94+xIp5D/AAnH+G4+o4+r7pOXgeuFqu6MvoWdGlj7Fmu6MvoWdGlj7EDJ/wCM3/6f+Eqw7q0gDHS6k8A5BufxP0WG+9C2MMc0W7SfjcNOIRuBIGl8zzWe61UDC5mrHE+T8QfqPJZpqUNSoS7lwZpqVepUJdyK3WydpUTSHHvlg5Bndw+C1TQhwt8D4LbPHwyzN8JHf5jxD6rfsyFshc1wI4QCCHZ3JGSnSrndqGk+ck91zuvcU+cs5OJznl7syADz4Ra/ms19q7NlcxoNmgYk3zxXxaNQpKxqb5NF6krGpPkmtg72TUvdB449Y3Zfy+yenwV7pNsx1EZlgcQWYuYcHN58xzXlSue6uy30rZKma7A5hYxhwc8utiRoMNVQ7Ovt3qHWP4KHZ99u9Q6x/BcNl7xh7hHJgTgD4nwPNTi812RSvnnY1t7NIc52jQCD8TbBelL6E+hAWuWAOz+K2BEBFzROYCHAOYcCCLg9QqftvcNsl30h4XZmFxw/kP2PyXohCj6rZmrMD4ft4LRdRC5YmjTdRC5YmjxOppnMcWPaWObmDgQVIt3ha+LsquIyNws+MgOBGRsfWHiD44L0LalDFUDgqWd4YCQYPb+4VF29ujLTd/8AvItJG6e8NPoo06LtJlw5i/fJFnRdpMuHMX75I7t6IYh9VJ+gRsZ8Xkm3UBaamuMrmktEUbBwsjYOLhBxJubFzicSSRfktSLglflYjFInyuysKKSOyvrqd8UDGCcPhDhxOawh/G7iIID8McrX81wubcWOq6aChfNII4xxPIJAuBkLnMrCljDnsDiQ1zmtJAvYOdw38LX1Sbna01HyMzc7Wnt8jbX7WdLDDE+5dE+/F7TeFwF/1C4HNc8UzmOD4zZww8QR4EahfZIy0AkYG9sr9043GhywPisqGLtXhoIAJcLm/qNDjYZkkZDPBbfr2WJ/uRs+vZZn9ywfa3aUch4nsfHJaxLLPa63IkH81Wuk2myNzi0SSEi3ohgFjfUlfHEXPCbtubG1rjQ2OV80a25AAuTgANVn9XJT3bVu8T1+qkp7sLd4mHGXvc9w4S62AxtYWzUjsnYktS/hibfxccGt6n7Zqc2ZuaGNEta4xtzEQ9N/X2R+YKaiklqB2NNGIoRgQ3Bv8ztTyC6qdDO+XxLuM/c6qdDO6XxLuM/c46akp6K3DaoqPbI7jD+kan85KVot25ql3a1LnAH1fWPL9I+amtjbsxwWce/J7RGXujT6qYVuuuNa2xWEW6641rbFYRppKNkTQyNoa0aD8zW5EWw2AIgRAEREBqqKVrx3h56hR88boWkgcTddR5hSqIDzram6kNSS6mIilz7M4Md7p0P5YZqnzUroJSyeNwtcOb6JsQRdpy5gr16v3fa48TO67w0P7eSjqukbK3sqqPjAyd67eYcpt+gjJ76+H6E2/QRk99fD9CgN3mfE1jKbijDRYukZG5xOFrWGGF7nXiWmXeiodm4af+uMDyAbkNPAk5qR29uVLADJH/Fhz4gO833m/cfJVxSbb9RVLbLj33Eq2/UVS2y499x8qZXOu5xLja2AAsDmA0WC20VdJHxFji3i9prXOHdDbg42NhosYoi5wa0FzjgABcnoFbtm7nshAkrTjmIGnE+8Rl0Hx0TT/Htb2dX1Zij49rezv6sgdh7uS1JtG2zBnI7Brbc9TyCtlJFBR2FOO1nOHauF8Toxv55rtiZNVAMjaIoW4AAWYPh6RVj2VsKOAXA4n6vOfl4DorWm0MKeXy/EtabQwp5fL8f8ISg3XfK7tKlxxx4L4n3joOQVoggaxoa0BrRkALBbEXcdwREQBERAAiBEAREQBERAFhLCHCxF1miAjpKd0eLLkfmmqrtbTUj3F0lMwu1LSWX6gK5rVJSsd6TWnqAV5lCMuJLJ5lCMuJLJTKerZGeGlp2MccLtHE/4qU2duuXHjqDxE48N7/4jr0CsMcLW+iAOgA+izWVFRWEZUVFYSMWMAAAAAGQGFlkiLJkIiIAiIgCIiABERAEREAREQBERAEREAREQBERAEREAREQBERAf/9k="/>
          <p:cNvSpPr>
            <a:spLocks noChangeAspect="1" noChangeArrowheads="1"/>
          </p:cNvSpPr>
          <p:nvPr/>
        </p:nvSpPr>
        <p:spPr bwMode="auto">
          <a:xfrm>
            <a:off x="8736013" y="-547688"/>
            <a:ext cx="1524000" cy="1143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30730" name="Picture 10" descr="http://rooznevesht.ebramcity.com/wp-content/uploads/2009/12/cn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643182"/>
            <a:ext cx="1714512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fa-IR" sz="8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طلای</a:t>
            </a:r>
            <a:r>
              <a:rPr lang="fa-IR" sz="8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a-IR" sz="8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سیاه</a:t>
            </a:r>
            <a:endParaRPr lang="fa-IR" sz="8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3600" b="1" dirty="0" smtClean="0"/>
              <a:t>انرژی به اشکال گوناگون در </a:t>
            </a:r>
          </a:p>
          <a:p>
            <a:pPr>
              <a:buNone/>
            </a:pPr>
            <a:r>
              <a:rPr lang="fa-IR" sz="3600" b="1" dirty="0" smtClean="0"/>
              <a:t>طبیعت وجود دارد. اما در دنیا </a:t>
            </a:r>
          </a:p>
          <a:p>
            <a:pPr>
              <a:buNone/>
            </a:pPr>
            <a:r>
              <a:rPr lang="fa-IR" sz="3600" b="1" dirty="0" smtClean="0"/>
              <a:t>امروز، از بعضی از اشکال و</a:t>
            </a:r>
          </a:p>
          <a:p>
            <a:pPr>
              <a:buNone/>
            </a:pPr>
            <a:r>
              <a:rPr lang="fa-IR" sz="3600" b="1" dirty="0" smtClean="0"/>
              <a:t> منابع انرژی بیشتر استفاده </a:t>
            </a:r>
          </a:p>
          <a:p>
            <a:pPr>
              <a:buNone/>
            </a:pPr>
            <a:r>
              <a:rPr lang="fa-IR" sz="3600" b="1" dirty="0" smtClean="0"/>
              <a:t>می شود.</a:t>
            </a:r>
            <a:endParaRPr lang="fa-IR" sz="3600" b="1" dirty="0"/>
          </a:p>
        </p:txBody>
      </p:sp>
      <p:pic>
        <p:nvPicPr>
          <p:cNvPr id="31746" name="Picture 2" descr="http://www.lloydminsterheavyoil.com/oilbuck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3643338" cy="464347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286248" y="6000768"/>
            <a:ext cx="4429156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http://6sheshom6.blogfa.com/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3"/>
            <a:ext cx="91440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857224" y="6000768"/>
            <a:ext cx="4429156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http://6sheshom6.blogfa.com/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latin typeface="Arial" pitchFamily="34" charset="0"/>
                <a:cs typeface="Arial" pitchFamily="34" charset="0"/>
              </a:rPr>
              <a:t>سوخت های فسیلی</a:t>
            </a:r>
            <a:endParaRPr lang="fa-I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60998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latin typeface="Arial" pitchFamily="34" charset="0"/>
                <a:cs typeface="Arial" pitchFamily="34" charset="0"/>
              </a:rPr>
              <a:t>کشور ما از بزر گترین دارندگان منابع نفت و گاز در جهان است.</a:t>
            </a:r>
          </a:p>
          <a:p>
            <a:r>
              <a:rPr lang="fa-IR" sz="2800" b="1" dirty="0" smtClean="0">
                <a:latin typeface="Arial" pitchFamily="34" charset="0"/>
                <a:cs typeface="Arial" pitchFamily="34" charset="0"/>
              </a:rPr>
              <a:t>سوخت های فسیلی چون نفت و گاز یک میراث طبیعی هستند و میلیو نها سال طول می کشد تا این منابع در زیرزمین تشکیل شوند.</a:t>
            </a:r>
          </a:p>
          <a:p>
            <a:r>
              <a:rPr lang="fa-IR" sz="2800" b="1" dirty="0" smtClean="0">
                <a:latin typeface="Arial" pitchFamily="34" charset="0"/>
                <a:cs typeface="Arial" pitchFamily="34" charset="0"/>
              </a:rPr>
              <a:t>بیشتر دانشمندان معتقدند نفت از انباشته شدن بقایای جانوران و گیاهان در کف دریاهای قدیمی به وجود آمده است.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57224" y="6000768"/>
            <a:ext cx="4429156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http://6sheshom6.blogfa.com/</a:t>
            </a:r>
            <a:endParaRPr lang="fa-IR" dirty="0"/>
          </a:p>
        </p:txBody>
      </p:sp>
      <p:sp>
        <p:nvSpPr>
          <p:cNvPr id="6" name="Plaque 5"/>
          <p:cNvSpPr/>
          <p:nvPr/>
        </p:nvSpPr>
        <p:spPr>
          <a:xfrm>
            <a:off x="5786446" y="1928802"/>
            <a:ext cx="2857520" cy="500066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latin typeface="Arial" pitchFamily="34" charset="0"/>
                <a:cs typeface="Arial" pitchFamily="34" charset="0"/>
              </a:rPr>
              <a:t>نفت و گاز، میراثی از گذشته </a:t>
            </a:r>
            <a:endParaRPr lang="fa-I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642918"/>
            <a:ext cx="828680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 rot="15605977">
            <a:off x="5361703" y="4211262"/>
            <a:ext cx="714380" cy="2928958"/>
          </a:xfrm>
          <a:prstGeom prst="downArrow">
            <a:avLst>
              <a:gd name="adj1" fmla="val 50000"/>
              <a:gd name="adj2" fmla="val 5193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dirty="0"/>
          </a:p>
        </p:txBody>
      </p:sp>
      <p:sp>
        <p:nvSpPr>
          <p:cNvPr id="6" name="Rectangle 5"/>
          <p:cNvSpPr/>
          <p:nvPr/>
        </p:nvSpPr>
        <p:spPr>
          <a:xfrm rot="21127286">
            <a:off x="3874053" y="5421453"/>
            <a:ext cx="35608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لایه های رسوبی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8000" b="1" dirty="0" smtClean="0">
                <a:latin typeface="Arial" pitchFamily="34" charset="0"/>
                <a:cs typeface="Arial" pitchFamily="34" charset="0"/>
              </a:rPr>
              <a:t>برق</a:t>
            </a:r>
            <a:endParaRPr lang="fa-IR" sz="8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علاوه بر نفت و گاز، بیشترین انرژی که ما از آن استفاده می کنیم، برق است.</a:t>
            </a:r>
          </a:p>
          <a:p>
            <a:r>
              <a:rPr lang="fa-IR" sz="5400" dirty="0" smtClean="0">
                <a:solidFill>
                  <a:srgbClr val="C00000"/>
                </a:solidFill>
              </a:rPr>
              <a:t>اما برق از کجا می آید؟ </a:t>
            </a:r>
          </a:p>
          <a:p>
            <a:r>
              <a:rPr lang="fa-IR" dirty="0" smtClean="0"/>
              <a:t>بیشتر برق (انرژی الکتریکی)مورد نیاز ما از طریق سوزاندن نفت و گاز در نیروگا ه ها تولید می شود.</a:t>
            </a:r>
            <a:endParaRPr lang="fa-IR" dirty="0"/>
          </a:p>
        </p:txBody>
      </p:sp>
      <p:pic>
        <p:nvPicPr>
          <p:cNvPr id="3074" name="Picture 2" descr="http://ilna.ir/news/mi_news/Original/1391/08/Small/156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5857884" cy="1285884"/>
          </a:xfrm>
          <a:prstGeom prst="rect">
            <a:avLst/>
          </a:prstGeom>
          <a:noFill/>
        </p:spPr>
      </p:pic>
      <p:pic>
        <p:nvPicPr>
          <p:cNvPr id="3076" name="Picture 4" descr="http://www.ostan-mz.ir/images/stories/news/95074313417407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84"/>
            <a:ext cx="9144000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ایران و منابع انرژی (طلای سیاه ) درس 7</Template>
  <TotalTime>0</TotalTime>
  <Words>790</Words>
  <Application>Microsoft Office PowerPoint</Application>
  <PresentationFormat>On-screen Show (4:3)</PresentationFormat>
  <Paragraphs>68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Constantia</vt:lpstr>
      <vt:lpstr>Majalla UI</vt:lpstr>
      <vt:lpstr>Traditional Arabic</vt:lpstr>
      <vt:lpstr>Wingdings 2</vt:lpstr>
      <vt:lpstr>Flow</vt:lpstr>
      <vt:lpstr>ایران و منابع انرژی</vt:lpstr>
      <vt:lpstr>اگر برق خانه ی شما قطع شود، در آن لحظه چه می کنید؟</vt:lpstr>
      <vt:lpstr>PowerPoint Presentation</vt:lpstr>
      <vt:lpstr>PowerPoint Presentation</vt:lpstr>
      <vt:lpstr>طلای سیاه</vt:lpstr>
      <vt:lpstr>PowerPoint Presentation</vt:lpstr>
      <vt:lpstr>سوخت های فسیلی</vt:lpstr>
      <vt:lpstr>PowerPoint Presentation</vt:lpstr>
      <vt:lpstr>برق</vt:lpstr>
      <vt:lpstr>  برق حرارتی</vt:lpstr>
      <vt:lpstr>برق آبی</vt:lpstr>
      <vt:lpstr>PowerPoint Presentation</vt:lpstr>
      <vt:lpstr>پراکندگی منابع نفت و گاز در ایران</vt:lpstr>
      <vt:lpstr>PowerPoint Presentation</vt:lpstr>
      <vt:lpstr>PowerPoint Presentation</vt:lpstr>
      <vt:lpstr>نفت خام پس از استخراج از طریق لوله به پالایشگاه ها منتقل می شود. بیشتر نفت تصفیه شده و فرآورد ههای نفتی تولید شده در پالایشگاه، از طریق لوله به نقاط مختلف کشور منتقل می شود.</vt:lpstr>
      <vt:lpstr>گاز</vt:lpstr>
      <vt:lpstr>PowerPoint Presentation</vt:lpstr>
      <vt:lpstr>سرفراز باشید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ایران و منابع انرژی</dc:title>
  <dc:creator>omid arzi</dc:creator>
  <cp:lastModifiedBy>omid arzi</cp:lastModifiedBy>
  <cp:revision>1</cp:revision>
  <dcterms:created xsi:type="dcterms:W3CDTF">2022-02-04T08:22:05Z</dcterms:created>
  <dcterms:modified xsi:type="dcterms:W3CDTF">2022-02-04T08:22:24Z</dcterms:modified>
</cp:coreProperties>
</file>