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6" r:id="rId2"/>
    <p:sldId id="325" r:id="rId3"/>
    <p:sldId id="324" r:id="rId4"/>
    <p:sldId id="327" r:id="rId5"/>
    <p:sldId id="328" r:id="rId6"/>
    <p:sldId id="329" r:id="rId7"/>
    <p:sldId id="330" r:id="rId8"/>
    <p:sldId id="331" r:id="rId9"/>
    <p:sldId id="352" r:id="rId10"/>
    <p:sldId id="332" r:id="rId11"/>
    <p:sldId id="333" r:id="rId12"/>
    <p:sldId id="334" r:id="rId13"/>
    <p:sldId id="335" r:id="rId14"/>
    <p:sldId id="336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257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323" r:id="rId46"/>
    <p:sldId id="283" r:id="rId47"/>
    <p:sldId id="282" r:id="rId48"/>
    <p:sldId id="281" r:id="rId49"/>
    <p:sldId id="280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8" r:id="rId61"/>
    <p:sldId id="297" r:id="rId62"/>
    <p:sldId id="296" r:id="rId63"/>
    <p:sldId id="295" r:id="rId64"/>
    <p:sldId id="294" r:id="rId65"/>
    <p:sldId id="302" r:id="rId66"/>
    <p:sldId id="301" r:id="rId67"/>
    <p:sldId id="300" r:id="rId68"/>
    <p:sldId id="299" r:id="rId69"/>
    <p:sldId id="306" r:id="rId70"/>
    <p:sldId id="305" r:id="rId71"/>
    <p:sldId id="304" r:id="rId72"/>
    <p:sldId id="303" r:id="rId73"/>
    <p:sldId id="307" r:id="rId74"/>
    <p:sldId id="317" r:id="rId75"/>
    <p:sldId id="316" r:id="rId76"/>
    <p:sldId id="315" r:id="rId77"/>
    <p:sldId id="314" r:id="rId78"/>
    <p:sldId id="313" r:id="rId79"/>
    <p:sldId id="312" r:id="rId80"/>
    <p:sldId id="311" r:id="rId81"/>
    <p:sldId id="310" r:id="rId82"/>
    <p:sldId id="309" r:id="rId83"/>
    <p:sldId id="319" r:id="rId84"/>
    <p:sldId id="318" r:id="rId85"/>
    <p:sldId id="322" r:id="rId86"/>
    <p:sldId id="321" r:id="rId87"/>
    <p:sldId id="320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01D"/>
    <a:srgbClr val="00FFFF"/>
    <a:srgbClr val="FF33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0681" autoAdjust="0"/>
  </p:normalViewPr>
  <p:slideViewPr>
    <p:cSldViewPr>
      <p:cViewPr>
        <p:scale>
          <a:sx n="48" d="100"/>
          <a:sy n="48" d="100"/>
        </p:scale>
        <p:origin x="9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DAE5612-0BC9-4384-850B-11F237BF316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0EBF4EB-6816-4D17-A6C2-18875F603B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ew%20folder%20(2)\DASHTI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azi\Desktop\naboodi%20mohit%20zist\Clip%20-%207c782316cffd2187b6350823c311bf55393520-Segment1(00_00_00-00_01_22)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New%20folder%20(2)\&#1578;&#1587;&#1578;%20&#1605;&#1591;&#1575;&#1604;&#1593;&#1575;&#1578;%20&#1607;&#1601;&#1578;&#1605;\&#1581;&#1601;&#1575;&#1592;&#1578;%20&#1575;&#1586;%20&#1586;&#1740;&#1587;&#1578;&#1711;&#1575;&#1607;_0001.wmv" TargetMode="Externa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7298"/>
          </a:xfrm>
          <a:solidFill>
            <a:srgbClr val="92D050"/>
          </a:solid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a-IR" sz="6000" dirty="0" smtClean="0"/>
              <a:t>بسم الله الرحّمن الرّحیم</a:t>
            </a:r>
            <a:endParaRPr lang="fa-I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5084298"/>
            <a:ext cx="6400800" cy="202090"/>
          </a:xfrm>
        </p:spPr>
        <p:txBody>
          <a:bodyPr>
            <a:normAutofit fontScale="25000" lnSpcReduction="20000"/>
          </a:bodyPr>
          <a:lstStyle/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43051"/>
            <a:ext cx="9144000" cy="3785652"/>
          </a:xfrm>
          <a:prstGeom prst="rect">
            <a:avLst/>
          </a:prstGeom>
          <a:solidFill>
            <a:srgbClr val="FFC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/>
            <a:r>
              <a:rPr lang="fa-IR" sz="4000" dirty="0" smtClean="0">
                <a:solidFill>
                  <a:srgbClr val="C00000"/>
                </a:solidFill>
              </a:rPr>
              <a:t>تولید محتوا مطالعات اجتماعی پایه هفتم</a:t>
            </a:r>
          </a:p>
          <a:p>
            <a:pPr algn="r"/>
            <a:r>
              <a:rPr lang="fa-IR" sz="4000" dirty="0" smtClean="0">
                <a:solidFill>
                  <a:srgbClr val="C00000"/>
                </a:solidFill>
              </a:rPr>
              <a:t>درس 11</a:t>
            </a:r>
          </a:p>
          <a:p>
            <a:pPr algn="r"/>
            <a:endParaRPr lang="fa-IR" sz="4000" dirty="0" smtClean="0">
              <a:solidFill>
                <a:srgbClr val="C00000"/>
              </a:solidFill>
            </a:endParaRPr>
          </a:p>
          <a:p>
            <a:pPr algn="r"/>
            <a:r>
              <a:rPr lang="fa-IR" sz="4000" dirty="0" smtClean="0">
                <a:solidFill>
                  <a:srgbClr val="C00000"/>
                </a:solidFill>
              </a:rPr>
              <a:t>اداره آموزش وپرورش شهرستان قدس</a:t>
            </a:r>
          </a:p>
          <a:p>
            <a:pPr algn="r"/>
            <a:endParaRPr lang="fa-IR" sz="4000" dirty="0" smtClean="0">
              <a:solidFill>
                <a:srgbClr val="C00000"/>
              </a:solidFill>
            </a:endParaRPr>
          </a:p>
          <a:p>
            <a:pPr algn="r"/>
            <a:r>
              <a:rPr lang="fa-IR" sz="4000" dirty="0" smtClean="0">
                <a:solidFill>
                  <a:srgbClr val="C00000"/>
                </a:solidFill>
              </a:rPr>
              <a:t>دبیرستان هدی دوره ی اول</a:t>
            </a:r>
            <a:endParaRPr lang="fa-IR" sz="4000" dirty="0">
              <a:solidFill>
                <a:srgbClr val="C0000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0" y="6000768"/>
            <a:ext cx="1928826" cy="57150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Sun 5"/>
          <p:cNvSpPr/>
          <p:nvPr/>
        </p:nvSpPr>
        <p:spPr>
          <a:xfrm>
            <a:off x="3071802" y="5929330"/>
            <a:ext cx="1428760" cy="714380"/>
          </a:xfrm>
          <a:prstGeom prst="su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Lightning Bolt 6"/>
          <p:cNvSpPr/>
          <p:nvPr/>
        </p:nvSpPr>
        <p:spPr>
          <a:xfrm>
            <a:off x="5357818" y="6000768"/>
            <a:ext cx="1643074" cy="642942"/>
          </a:xfrm>
          <a:prstGeom prst="lightningBol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Moon 7"/>
          <p:cNvSpPr/>
          <p:nvPr/>
        </p:nvSpPr>
        <p:spPr>
          <a:xfrm>
            <a:off x="7715272" y="6143644"/>
            <a:ext cx="1214446" cy="428628"/>
          </a:xfrm>
          <a:prstGeom prst="moon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DASHT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 loop="1">
        <p:snd r:embed="rId3" name="DASHT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3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0"/>
            <a:ext cx="9144000" cy="2143116"/>
          </a:xfrm>
          <a:prstGeom prst="cloudCallou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مهم ترین عامل تنوع زیستگاهها درکشور </a:t>
            </a:r>
            <a:r>
              <a:rPr lang="fa-IR" sz="2400" dirty="0" smtClean="0">
                <a:solidFill>
                  <a:srgbClr val="FF0000"/>
                </a:solidFill>
              </a:rPr>
              <a:t>تنوع آب وهوایی </a:t>
            </a:r>
            <a:r>
              <a:rPr lang="fa-IR" sz="2400" dirty="0" smtClean="0">
                <a:solidFill>
                  <a:schemeClr val="bg1"/>
                </a:solidFill>
              </a:rPr>
              <a:t>به این </a:t>
            </a:r>
            <a:r>
              <a:rPr lang="fa-IR" sz="2400" dirty="0" smtClean="0">
                <a:solidFill>
                  <a:srgbClr val="FF0000"/>
                </a:solidFill>
              </a:rPr>
              <a:t>فیلم</a:t>
            </a:r>
            <a:r>
              <a:rPr lang="fa-IR" sz="2400" dirty="0" smtClean="0">
                <a:solidFill>
                  <a:schemeClr val="bg1"/>
                </a:solidFill>
              </a:rPr>
              <a:t> توجه کنیداز آن چه برداشتی دارید.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fa-IR" sz="2400" dirty="0" smtClean="0">
                <a:solidFill>
                  <a:schemeClr val="bg1"/>
                </a:solidFill>
              </a:rPr>
              <a:t>است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5" name="Clip - 7c782316cffd2187b6350823c311bf55393520-Segment1(00_00_00-00_01_22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428868"/>
            <a:ext cx="8143932" cy="422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0" y="0"/>
            <a:ext cx="9144000" cy="1928802"/>
          </a:xfrm>
          <a:prstGeom prst="wedgeRectCallout">
            <a:avLst>
              <a:gd name="adj1" fmla="val 754"/>
              <a:gd name="adj2" fmla="val 7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6901D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fa-IR" sz="3600" dirty="0" smtClean="0">
                <a:solidFill>
                  <a:schemeClr val="bg1"/>
                </a:solidFill>
              </a:rPr>
              <a:t>کارشناس هواشناسی </a:t>
            </a:r>
            <a:r>
              <a:rPr lang="fa-IR" sz="3600" dirty="0" smtClean="0">
                <a:solidFill>
                  <a:srgbClr val="FF0000"/>
                </a:solidFill>
              </a:rPr>
              <a:t>دمای هوا</a:t>
            </a:r>
            <a:r>
              <a:rPr lang="fa-IR" sz="3600" dirty="0" smtClean="0">
                <a:solidFill>
                  <a:schemeClr val="bg1"/>
                </a:solidFill>
              </a:rPr>
              <a:t>، </a:t>
            </a:r>
            <a:r>
              <a:rPr lang="fa-IR" sz="3600" dirty="0" smtClean="0">
                <a:solidFill>
                  <a:srgbClr val="002060"/>
                </a:solidFill>
              </a:rPr>
              <a:t>میزان بارندگی</a:t>
            </a:r>
            <a:r>
              <a:rPr lang="fa-IR" sz="3600" dirty="0" smtClean="0">
                <a:solidFill>
                  <a:schemeClr val="bg1"/>
                </a:solidFill>
              </a:rPr>
              <a:t>،</a:t>
            </a:r>
            <a:r>
              <a:rPr lang="fa-IR" sz="3600" dirty="0" smtClean="0">
                <a:solidFill>
                  <a:srgbClr val="C00000"/>
                </a:solidFill>
              </a:rPr>
              <a:t>میزان</a:t>
            </a:r>
            <a:r>
              <a:rPr lang="fa-IR" sz="3600" dirty="0" smtClean="0">
                <a:solidFill>
                  <a:schemeClr val="bg1"/>
                </a:solidFill>
              </a:rPr>
              <a:t> </a:t>
            </a:r>
            <a:r>
              <a:rPr lang="fa-IR" sz="3600" dirty="0" smtClean="0">
                <a:solidFill>
                  <a:srgbClr val="C00000"/>
                </a:solidFill>
              </a:rPr>
              <a:t>رطوبت</a:t>
            </a:r>
            <a:r>
              <a:rPr lang="fa-IR" sz="3600" dirty="0" smtClean="0">
                <a:solidFill>
                  <a:schemeClr val="bg1"/>
                </a:solidFill>
              </a:rPr>
              <a:t> ،</a:t>
            </a:r>
            <a:r>
              <a:rPr lang="fa-IR" sz="3600" dirty="0" smtClean="0">
                <a:solidFill>
                  <a:srgbClr val="00B050"/>
                </a:solidFill>
              </a:rPr>
              <a:t>جهت وزش باد </a:t>
            </a:r>
            <a:r>
              <a:rPr lang="fa-IR" sz="3600" dirty="0" smtClean="0">
                <a:solidFill>
                  <a:srgbClr val="7030A0"/>
                </a:solidFill>
              </a:rPr>
              <a:t>وسرعت وزش باد</a:t>
            </a:r>
            <a:r>
              <a:rPr lang="fa-IR" sz="3600" dirty="0" smtClean="0">
                <a:solidFill>
                  <a:schemeClr val="bg1"/>
                </a:solidFill>
              </a:rPr>
              <a:t> را اندازه گیری می  کند.</a:t>
            </a:r>
          </a:p>
          <a:p>
            <a:pPr algn="r"/>
            <a:r>
              <a:rPr lang="fa-IR" sz="3600" dirty="0" smtClean="0">
                <a:solidFill>
                  <a:schemeClr val="bg1"/>
                </a:solidFill>
              </a:rPr>
              <a:t> </a:t>
            </a:r>
            <a:endParaRPr lang="fa-IR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1333011533_7524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757239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-357214"/>
            <a:ext cx="9144000" cy="278608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571472" y="357166"/>
            <a:ext cx="80724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 smtClean="0">
                <a:solidFill>
                  <a:srgbClr val="002060"/>
                </a:solidFill>
              </a:rPr>
              <a:t>مهم ترین عناصر آب وهوا ،دما وبارش است.</a:t>
            </a:r>
            <a:endParaRPr lang="fa-IR" sz="4000" dirty="0">
              <a:solidFill>
                <a:srgbClr val="002060"/>
              </a:solidFill>
            </a:endParaRPr>
          </a:p>
        </p:txBody>
      </p:sp>
      <p:pic>
        <p:nvPicPr>
          <p:cNvPr id="4" name="Picture 3" descr="Bandarab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4583457" cy="4929198"/>
          </a:xfrm>
          <a:prstGeom prst="rect">
            <a:avLst/>
          </a:prstGeom>
          <a:solidFill>
            <a:srgbClr val="FF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000240"/>
            <a:ext cx="4143404" cy="485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0" y="2143116"/>
            <a:ext cx="1643042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500034" y="2071678"/>
            <a:ext cx="6429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solidFill>
                  <a:schemeClr val="bg1"/>
                </a:solidFill>
              </a:rPr>
              <a:t>دما</a:t>
            </a:r>
            <a:endParaRPr lang="fa-IR" sz="36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57752" y="2000240"/>
            <a:ext cx="1857388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5286380" y="2071678"/>
            <a:ext cx="11430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chemeClr val="bg1"/>
                </a:solidFill>
              </a:rPr>
              <a:t>بارش</a:t>
            </a:r>
            <a:endParaRPr lang="fa-I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7256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dirty="0" smtClean="0">
                <a:solidFill>
                  <a:schemeClr val="bg1"/>
                </a:solidFill>
              </a:rPr>
              <a:t>دما وبارش را به صورت نمودار نشان می دهند.</a:t>
            </a:r>
          </a:p>
          <a:p>
            <a:pPr algn="r"/>
            <a:endParaRPr lang="fa-IR" sz="3600" dirty="0" smtClean="0">
              <a:solidFill>
                <a:schemeClr val="bg1"/>
              </a:solidFill>
            </a:endParaRPr>
          </a:p>
          <a:p>
            <a:pPr algn="r"/>
            <a:r>
              <a:rPr lang="fa-IR" sz="3600" dirty="0" smtClean="0">
                <a:solidFill>
                  <a:schemeClr val="bg1"/>
                </a:solidFill>
              </a:rPr>
              <a:t>میزان دمای هوای یک ناحیه را با </a:t>
            </a:r>
            <a:r>
              <a:rPr lang="fa-IR" sz="3600" dirty="0" smtClean="0">
                <a:solidFill>
                  <a:srgbClr val="002060"/>
                </a:solidFill>
              </a:rPr>
              <a:t>نمودارخطی</a:t>
            </a:r>
            <a:r>
              <a:rPr lang="fa-IR" sz="3600" dirty="0" smtClean="0">
                <a:solidFill>
                  <a:schemeClr val="bg1"/>
                </a:solidFill>
              </a:rPr>
              <a:t> وبارنگ </a:t>
            </a:r>
            <a:r>
              <a:rPr lang="fa-IR" sz="3600" dirty="0" smtClean="0">
                <a:solidFill>
                  <a:srgbClr val="FF0000"/>
                </a:solidFill>
              </a:rPr>
              <a:t>قرمز </a:t>
            </a:r>
            <a:r>
              <a:rPr lang="fa-IR" sz="3600" dirty="0" smtClean="0">
                <a:solidFill>
                  <a:schemeClr val="bg1"/>
                </a:solidFill>
              </a:rPr>
              <a:t>نشان می دهند.</a:t>
            </a:r>
            <a:endParaRPr lang="fa-IR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lum contrast="-30000"/>
          </a:blip>
          <a:stretch>
            <a:fillRect/>
          </a:stretch>
        </p:blipFill>
        <p:spPr>
          <a:xfrm>
            <a:off x="0" y="2214554"/>
            <a:ext cx="9144000" cy="4643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8581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 smtClean="0">
                <a:solidFill>
                  <a:schemeClr val="bg1"/>
                </a:solidFill>
              </a:rPr>
              <a:t>میزان بارش یک ناحیه را با </a:t>
            </a:r>
            <a:r>
              <a:rPr lang="fa-IR" sz="3200" dirty="0" smtClean="0">
                <a:solidFill>
                  <a:srgbClr val="FFFF00"/>
                </a:solidFill>
              </a:rPr>
              <a:t>نمودارستونی</a:t>
            </a:r>
            <a:r>
              <a:rPr lang="fa-IR" sz="3200" dirty="0" smtClean="0">
                <a:solidFill>
                  <a:schemeClr val="bg1"/>
                </a:solidFill>
              </a:rPr>
              <a:t> وبه </a:t>
            </a:r>
            <a:r>
              <a:rPr lang="fa-IR" sz="3200" dirty="0" smtClean="0">
                <a:solidFill>
                  <a:srgbClr val="0070C0"/>
                </a:solidFill>
              </a:rPr>
              <a:t>رنگ آبی </a:t>
            </a:r>
            <a:r>
              <a:rPr lang="fa-IR" sz="3200" dirty="0" smtClean="0">
                <a:solidFill>
                  <a:schemeClr val="bg1"/>
                </a:solidFill>
              </a:rPr>
              <a:t>نشان می دهند.</a:t>
            </a:r>
            <a:endParaRPr lang="fa-IR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28a5a4334cb4bcd5981e88e58a2f7225.bmp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6666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1571624"/>
            <a:ext cx="9144000" cy="5286376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ther-icons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1"/>
            <a:ext cx="9143999" cy="4286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loud 2"/>
          <p:cNvSpPr/>
          <p:nvPr/>
        </p:nvSpPr>
        <p:spPr>
          <a:xfrm>
            <a:off x="0" y="4286256"/>
            <a:ext cx="9358346" cy="257174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642910" y="4929198"/>
            <a:ext cx="821537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 smtClean="0">
                <a:solidFill>
                  <a:schemeClr val="bg1"/>
                </a:solidFill>
              </a:rPr>
              <a:t>با توجه به این تصاویرپی می بریم آب وهوای ایران متنوع است وایران به </a:t>
            </a:r>
            <a:r>
              <a:rPr lang="fa-IR" sz="3200" dirty="0" smtClean="0">
                <a:solidFill>
                  <a:srgbClr val="FF0000"/>
                </a:solidFill>
              </a:rPr>
              <a:t>چهار</a:t>
            </a:r>
            <a:r>
              <a:rPr lang="fa-IR" sz="3200" dirty="0" smtClean="0">
                <a:solidFill>
                  <a:schemeClr val="bg1"/>
                </a:solidFill>
              </a:rPr>
              <a:t>ناحیه آب وهوایی تقسیم می شود.</a:t>
            </a:r>
            <a:endParaRPr lang="fa-I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343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500562" y="214290"/>
            <a:ext cx="2786082" cy="857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4786314" y="428604"/>
            <a:ext cx="23574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chemeClr val="bg1"/>
                </a:solidFill>
              </a:rPr>
              <a:t>معتدل ومرطوب خزری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214414" y="1571612"/>
            <a:ext cx="2714644" cy="857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1071538" y="1571612"/>
            <a:ext cx="26432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chemeClr val="bg1"/>
                </a:solidFill>
              </a:rPr>
              <a:t>معتدل ونیمه خشک کوهستانی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572000" y="2643182"/>
            <a:ext cx="2500330" cy="7143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Callout 12"/>
          <p:cNvSpPr/>
          <p:nvPr/>
        </p:nvSpPr>
        <p:spPr>
          <a:xfrm>
            <a:off x="6357950" y="5143512"/>
            <a:ext cx="3000396" cy="10715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6715140" y="5500702"/>
            <a:ext cx="2428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chemeClr val="bg1"/>
                </a:solidFill>
              </a:rPr>
              <a:t>گرم وشرجی سواحل جنوب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2786058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گرم وخشک</a:t>
            </a:r>
            <a:endParaRPr lang="fa-IR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11" descr="rain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928670"/>
            <a:ext cx="1928826" cy="1285884"/>
          </a:xfrm>
          <a:prstGeom prst="rect">
            <a:avLst/>
          </a:prstGeom>
        </p:spPr>
      </p:pic>
      <p:pic>
        <p:nvPicPr>
          <p:cNvPr id="16" name="Picture 15" descr="531079_hE9Bcsf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143116"/>
            <a:ext cx="2286000" cy="1428760"/>
          </a:xfrm>
          <a:prstGeom prst="rect">
            <a:avLst/>
          </a:prstGeom>
        </p:spPr>
      </p:pic>
      <p:pic>
        <p:nvPicPr>
          <p:cNvPr id="17" name="Picture 16" descr="cham00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5257800"/>
            <a:ext cx="1257300" cy="1600200"/>
          </a:xfrm>
          <a:prstGeom prst="rect">
            <a:avLst/>
          </a:prstGeom>
        </p:spPr>
      </p:pic>
      <p:pic>
        <p:nvPicPr>
          <p:cNvPr id="18" name="Picture 17" descr="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3357562"/>
            <a:ext cx="1785950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21811133463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4500562" cy="537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7154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 smtClean="0">
                <a:solidFill>
                  <a:schemeClr val="bg1"/>
                </a:solidFill>
              </a:rPr>
              <a:t>ناحیه معتدل مرطوب خزری (بین کوههای البرز ودریا ی خزر)</a:t>
            </a:r>
            <a:endParaRPr lang="fa-IR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201212181113286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70" y="1500174"/>
            <a:ext cx="4522830" cy="535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500034" y="2143116"/>
            <a:ext cx="3143272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00298" y="3071810"/>
            <a:ext cx="1928826" cy="461665"/>
          </a:xfrm>
          <a:prstGeom prst="rect">
            <a:avLst/>
          </a:prstGeom>
          <a:solidFill>
            <a:srgbClr val="6666FF"/>
          </a:solidFill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دریای خزر</a:t>
            </a:r>
            <a:endParaRPr lang="fa-IR" sz="2400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7143768" y="1785926"/>
            <a:ext cx="1785950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6380" y="2500306"/>
            <a:ext cx="157163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کوههای البرز</a:t>
            </a:r>
            <a:endParaRPr lang="fa-I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42910" y="0"/>
            <a:ext cx="8501090" cy="271462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643042" y="214290"/>
            <a:ext cx="678661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bg1"/>
                </a:solidFill>
              </a:rPr>
              <a:t>ناحیه  </a:t>
            </a:r>
            <a:r>
              <a:rPr lang="fa-IR" sz="2800" b="1" dirty="0" smtClean="0">
                <a:solidFill>
                  <a:srgbClr val="FF0000"/>
                </a:solidFill>
              </a:rPr>
              <a:t>معتدل ومرطوب خزری </a:t>
            </a:r>
            <a:r>
              <a:rPr lang="fa-IR" sz="2800" b="1" dirty="0" smtClean="0">
                <a:solidFill>
                  <a:schemeClr val="bg1"/>
                </a:solidFill>
              </a:rPr>
              <a:t>درتمام ماههای سال بارندگی دارد مرطوب ترین ناحیه آب وهوایی ایران به شمار می رود.</a:t>
            </a:r>
            <a:endParaRPr lang="fa-IR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landscap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3999" cy="4419600"/>
          </a:xfrm>
          <a:prstGeom prst="rect">
            <a:avLst/>
          </a:prstGeom>
        </p:spPr>
      </p:pic>
      <p:pic>
        <p:nvPicPr>
          <p:cNvPr id="6" name="Picture 5" descr="rain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91440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dirty="0" smtClean="0">
                <a:solidFill>
                  <a:schemeClr val="bg1"/>
                </a:solidFill>
              </a:rPr>
              <a:t>ناحیه خزری تابستان ها وزمستان های معتدل دارد وبرای کشت بسیاری از محصولات از </a:t>
            </a:r>
            <a:r>
              <a:rPr lang="fa-IR" sz="3600" dirty="0" smtClean="0">
                <a:solidFill>
                  <a:srgbClr val="FF0000"/>
                </a:solidFill>
              </a:rPr>
              <a:t>آب باران (دیم) </a:t>
            </a:r>
            <a:r>
              <a:rPr lang="fa-IR" sz="3600" dirty="0" smtClean="0">
                <a:solidFill>
                  <a:schemeClr val="bg1"/>
                </a:solidFill>
              </a:rPr>
              <a:t>استفاده می شودوفقط برخی از محولات مانند</a:t>
            </a:r>
            <a:r>
              <a:rPr lang="fa-IR" sz="3600" dirty="0" smtClean="0">
                <a:solidFill>
                  <a:srgbClr val="FF0000"/>
                </a:solidFill>
              </a:rPr>
              <a:t>برنج </a:t>
            </a:r>
            <a:r>
              <a:rPr lang="fa-IR" sz="3600" dirty="0" smtClean="0">
                <a:solidFill>
                  <a:schemeClr val="bg1"/>
                </a:solidFill>
              </a:rPr>
              <a:t>به آبیاری نیاز دارد.</a:t>
            </a:r>
            <a:endParaRPr lang="fa-IR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2012121811133071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rain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292892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03737">
            <a:off x="-34285" y="483836"/>
            <a:ext cx="9144000" cy="1428760"/>
          </a:xfrm>
          <a:solidFill>
            <a:srgbClr val="FFC000"/>
          </a:solidFill>
          <a:ln>
            <a:solidFill>
              <a:srgbClr val="06901D"/>
            </a:solidFill>
          </a:ln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درس11:تنوع زیستگاههای ایران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9144000" cy="1500174"/>
          </a:xfrm>
          <a:solidFill>
            <a:srgbClr val="92D05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002060"/>
                </a:solidFill>
              </a:rPr>
              <a:t>محیط طبیعی ایران متنوع است.به تصاویرصفحه بعد توجه کنیدوآنها راباهم مقایسه کنید.درباره آب وهوای هرناحیه چه حدسی می زنید؟</a:t>
            </a:r>
            <a:endParaRPr lang="fa-IR" dirty="0">
              <a:solidFill>
                <a:srgbClr val="002060"/>
              </a:solidFill>
            </a:endParaRPr>
          </a:p>
        </p:txBody>
      </p:sp>
      <p:pic>
        <p:nvPicPr>
          <p:cNvPr id="5" name="Picture 4" descr="531079_69SML8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16"/>
            <a:ext cx="3357555" cy="3190884"/>
          </a:xfrm>
          <a:prstGeom prst="rect">
            <a:avLst/>
          </a:prstGeom>
        </p:spPr>
      </p:pic>
      <p:pic>
        <p:nvPicPr>
          <p:cNvPr id="6" name="Picture 5" descr="531079_rA3vZui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143116"/>
            <a:ext cx="2643198" cy="3143272"/>
          </a:xfrm>
          <a:prstGeom prst="rect">
            <a:avLst/>
          </a:prstGeom>
        </p:spPr>
      </p:pic>
      <p:pic>
        <p:nvPicPr>
          <p:cNvPr id="8" name="Picture 7" descr="cham00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285992"/>
            <a:ext cx="3071802" cy="300039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57158" y="5857892"/>
            <a:ext cx="1071570" cy="10001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3" grpId="1" build="p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571604" y="0"/>
            <a:ext cx="5643602" cy="1357298"/>
          </a:xfrm>
          <a:prstGeom prst="clou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1857356" y="214290"/>
            <a:ext cx="47149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2- ناحیه معتدل ونیمه خشک کوهستانی </a:t>
            </a:r>
          </a:p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کوهستانهای مرتفع ایران وکوهپایه ها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500174"/>
            <a:ext cx="500066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b="1" dirty="0" smtClean="0">
                <a:solidFill>
                  <a:schemeClr val="bg1"/>
                </a:solidFill>
              </a:rPr>
              <a:t>زمستانهای سرد وتابستانهای معتدل دارد.بااینکه 9 ماه از سال باران دارد در تابستان  خشک </a:t>
            </a:r>
            <a:r>
              <a:rPr lang="en-US" sz="3600" b="1" dirty="0" smtClean="0">
                <a:solidFill>
                  <a:schemeClr val="bg1"/>
                </a:solidFill>
              </a:rPr>
              <a:t>     </a:t>
            </a:r>
            <a:r>
              <a:rPr lang="fa-IR" sz="3600" b="1" dirty="0" smtClean="0">
                <a:solidFill>
                  <a:schemeClr val="bg1"/>
                </a:solidFill>
              </a:rPr>
              <a:t>با این حال به دلیل بارش کافی کشت دیم انجام می شود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r>
              <a:rPr lang="fa-IR" sz="3600" b="1" dirty="0" smtClean="0">
                <a:solidFill>
                  <a:schemeClr val="bg1"/>
                </a:solidFill>
              </a:rPr>
              <a:t>است</a:t>
            </a:r>
            <a:endParaRPr lang="fa-IR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531079_gHO9gLB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3929058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42910" y="0"/>
            <a:ext cx="6500858" cy="15716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1071538" y="357166"/>
            <a:ext cx="5857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chemeClr val="bg1"/>
                </a:solidFill>
              </a:rPr>
              <a:t>ناحیه گرم وخشک داخلی(نواحی مرکزی ایران)</a:t>
            </a:r>
            <a:endParaRPr lang="fa-IR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0.751220001290458510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114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071678"/>
            <a:ext cx="828680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b="1" dirty="0" smtClean="0">
                <a:solidFill>
                  <a:schemeClr val="bg1"/>
                </a:solidFill>
              </a:rPr>
              <a:t>فقط در چندماه از سال به مقدارکم باران می باردبه همین دلیل خشک است.دربخش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   </a:t>
            </a:r>
            <a:r>
              <a:rPr lang="fa-IR" sz="3600" b="1" dirty="0" smtClean="0">
                <a:solidFill>
                  <a:schemeClr val="bg1"/>
                </a:solidFill>
              </a:rPr>
              <a:t>هایی از آن بیابانهایی به وجودآمده است.مانند بیابان لوت </a:t>
            </a:r>
          </a:p>
          <a:p>
            <a:pPr algn="r"/>
            <a:endParaRPr lang="fa-IR" sz="3600" b="1" dirty="0" smtClean="0">
              <a:solidFill>
                <a:schemeClr val="bg1"/>
              </a:solidFill>
            </a:endParaRPr>
          </a:p>
          <a:p>
            <a:pPr algn="r"/>
            <a:r>
              <a:rPr lang="fa-IR" sz="3600" b="1" dirty="0" smtClean="0">
                <a:solidFill>
                  <a:schemeClr val="bg1"/>
                </a:solidFill>
              </a:rPr>
              <a:t> اختلاف دمای شب وروز زیاد است وتابستانها ها بسیار گرم است</a:t>
            </a:r>
            <a:endParaRPr lang="fa-IR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erpent_0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143380"/>
            <a:ext cx="1209675" cy="971550"/>
          </a:xfrm>
          <a:prstGeom prst="rect">
            <a:avLst/>
          </a:prstGeom>
        </p:spPr>
      </p:pic>
      <p:pic>
        <p:nvPicPr>
          <p:cNvPr id="7" name="Picture 6" descr="serpent_0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4"/>
            <a:ext cx="1604997" cy="340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rakhte gaz درخت گز زاب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0"/>
            <a:ext cx="7858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000" dirty="0" smtClean="0">
                <a:solidFill>
                  <a:schemeClr val="bg1"/>
                </a:solidFill>
              </a:rPr>
              <a:t>پوشش گیاهی ناحیه گرم وخشک داخلی</a:t>
            </a:r>
            <a:endParaRPr lang="fa-IR" sz="4000" dirty="0">
              <a:solidFill>
                <a:schemeClr val="bg1"/>
              </a:solidFill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0" y="1357298"/>
            <a:ext cx="2786050" cy="1714512"/>
          </a:xfrm>
          <a:prstGeom prst="star12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16430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b="1" dirty="0" smtClean="0">
                <a:solidFill>
                  <a:schemeClr val="bg1"/>
                </a:solidFill>
              </a:rPr>
              <a:t>درخت تاغ</a:t>
            </a:r>
            <a:endParaRPr lang="fa-I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529179-37033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2 2"/>
          <p:cNvSpPr/>
          <p:nvPr/>
        </p:nvSpPr>
        <p:spPr>
          <a:xfrm>
            <a:off x="285720" y="0"/>
            <a:ext cx="3000396" cy="192880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928662" y="571480"/>
            <a:ext cx="1285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درخت گز</a:t>
            </a:r>
            <a:endParaRPr lang="fa-I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8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5786" y="571480"/>
            <a:ext cx="328614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42976" y="1071546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بوته های خاردار</a:t>
            </a:r>
            <a:endParaRPr lang="fa-I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ناحیه گرم وشرجی سواحل جنوب</a:t>
            </a:r>
          </a:p>
          <a:p>
            <a:pPr algn="r"/>
            <a:r>
              <a:rPr lang="fa-IR" sz="2400" b="1" dirty="0" smtClean="0">
                <a:solidFill>
                  <a:schemeClr val="bg1"/>
                </a:solidFill>
              </a:rPr>
              <a:t>درکناره های خلیج فارس ودریای عمان ازجلگه خوزستان تا بندر چابهار</a:t>
            </a:r>
            <a:endParaRPr lang="fa-IR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images.343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rot="5400000">
            <a:off x="1357290" y="3286124"/>
            <a:ext cx="121444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678893" y="4036223"/>
            <a:ext cx="157163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072066" y="4286256"/>
            <a:ext cx="2143140" cy="2857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500826" y="5072074"/>
            <a:ext cx="1571636" cy="57150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0" y="4357694"/>
            <a:ext cx="228598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14282" y="4500570"/>
            <a:ext cx="171451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chemeClr val="bg1"/>
                </a:solidFill>
              </a:rPr>
              <a:t>جلگه خوزستان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58082" y="6286520"/>
            <a:ext cx="2000264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TextBox 18"/>
          <p:cNvSpPr txBox="1"/>
          <p:nvPr/>
        </p:nvSpPr>
        <p:spPr>
          <a:xfrm>
            <a:off x="7643834" y="6500834"/>
            <a:ext cx="150016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/>
            <a:r>
              <a:rPr lang="fa-IR" sz="2000" b="1" i="1" dirty="0" smtClean="0">
                <a:solidFill>
                  <a:schemeClr val="bg1"/>
                </a:solidFill>
              </a:rPr>
              <a:t>بندرچابهار</a:t>
            </a:r>
            <a:endParaRPr lang="fa-IR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420876-348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012"/>
            <a:ext cx="9144000" cy="4677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fa-IR" sz="4000" dirty="0" smtClean="0">
                <a:solidFill>
                  <a:schemeClr val="bg1"/>
                </a:solidFill>
              </a:rPr>
              <a:t>ناحیه ساحلی جنوب جزء نواحی خشک است زیرا میزان بارندگی در این ناحیه بسیار کم است.</a:t>
            </a:r>
          </a:p>
          <a:p>
            <a:pPr algn="r"/>
            <a:endParaRPr lang="fa-I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b="1" dirty="0" smtClean="0">
                <a:solidFill>
                  <a:schemeClr val="bg1"/>
                </a:solidFill>
              </a:rPr>
              <a:t>ناحیه گرم وشرجی سواحل جنوب به دلیل وجوددریا وتبخیر آب های آن نم هوا زیاد است و</a:t>
            </a:r>
            <a:r>
              <a:rPr lang="fa-IR" sz="3200" b="1" dirty="0" smtClean="0">
                <a:solidFill>
                  <a:srgbClr val="FF0000"/>
                </a:solidFill>
              </a:rPr>
              <a:t>حالت شرجی</a:t>
            </a:r>
            <a:r>
              <a:rPr lang="fa-IR" sz="3200" b="1" dirty="0" smtClean="0">
                <a:solidFill>
                  <a:schemeClr val="bg1"/>
                </a:solidFill>
              </a:rPr>
              <a:t> به وجود می آید</a:t>
            </a:r>
            <a:endParaRPr lang="fa-IR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531079_7Nbc4z5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b="1" dirty="0" smtClean="0">
                <a:solidFill>
                  <a:schemeClr val="bg1"/>
                </a:solidFill>
              </a:rPr>
              <a:t>اکنون بگوییدآیا در نواحی آب وهوایی1و2 زراعت دیم امکان پذیر است؟</a:t>
            </a:r>
            <a:endParaRPr lang="fa-IR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ham0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3143272" cy="3714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57826"/>
            <a:ext cx="45005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en-US" sz="2400" dirty="0" smtClean="0">
              <a:solidFill>
                <a:schemeClr val="bg1"/>
              </a:solidFill>
            </a:endParaRPr>
          </a:p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حداکثردمای ثبت شده:46درجه سانتی گراد</a:t>
            </a:r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143644"/>
            <a:ext cx="38576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حداقل دمای ثبت شده:9-درجه سانتی گراد</a:t>
            </a:r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785918" y="1071546"/>
            <a:ext cx="1143008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2214546" y="135729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</a:t>
            </a:r>
            <a:endParaRPr lang="fa-IR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rain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14488"/>
            <a:ext cx="4714876" cy="3200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2132" y="5143512"/>
            <a:ext cx="35718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</a:rPr>
              <a:t>میانگین بارش سالانه1850میلیمتر</a:t>
            </a:r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857884" y="1000108"/>
            <a:ext cx="1857388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6572264" y="1214423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fa-I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سئوالات تستی جالب</a:t>
            </a:r>
            <a:endParaRPr lang="fa-I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KSGIF.IR BOOK GIF-تصاویر متحرک کتاب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0750" y="2570956"/>
            <a:ext cx="4762500" cy="2676525"/>
          </a:xfrm>
        </p:spPr>
      </p:pic>
    </p:spTree>
  </p:cSld>
  <p:clrMapOvr>
    <a:masterClrMapping/>
  </p:clrMapOvr>
  <p:transition>
    <p:sndAc>
      <p:stSnd loop="1"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3144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8429684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428596" y="357166"/>
            <a:ext cx="1714512" cy="1785950"/>
          </a:xfrm>
          <a:prstGeom prst="wedgeRectCallout">
            <a:avLst>
              <a:gd name="adj1" fmla="val 44860"/>
              <a:gd name="adj2" fmla="val 75503"/>
            </a:avLst>
          </a:prstGeom>
          <a:solidFill>
            <a:srgbClr val="069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500034" y="500042"/>
            <a:ext cx="1500198" cy="400110"/>
          </a:xfrm>
          <a:prstGeom prst="rect">
            <a:avLst/>
          </a:prstGeom>
          <a:solidFill>
            <a:srgbClr val="06901D"/>
          </a:solidFill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solidFill>
                  <a:schemeClr val="bg1"/>
                </a:solidFill>
              </a:rPr>
              <a:t>تصویر شماره1</a:t>
            </a:r>
            <a:endParaRPr lang="fa-I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47089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1- به منطقه بزرگی که درآن مجموعه ای از گیاهان وجانوران خاص زندگی می کنند............می گویند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 محیط زیست 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ب- زیست بوم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ج- محیط بان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د- مرتع</a:t>
            </a:r>
            <a:endParaRPr lang="fa-IR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5857884" y="2428868"/>
            <a:ext cx="107157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5929322" y="3143248"/>
            <a:ext cx="107157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5857884" y="3857628"/>
            <a:ext cx="114300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5857884" y="4786322"/>
            <a:ext cx="121444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"/>
            <a:ext cx="8715372" cy="75713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2- مهم ترین عناصر  آب وهوا کدامند؟</a:t>
            </a:r>
          </a:p>
          <a:p>
            <a:pPr algn="r"/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	</a:t>
            </a: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 موارد ب وج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ب- دما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 بارش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 –نمودارها</a:t>
            </a:r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					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6143636" y="1428736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6286512" y="2214554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6286512" y="3214686"/>
            <a:ext cx="100013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3" action="ppaction://hlinksldjump" highlightClick="1"/>
          </p:cNvPr>
          <p:cNvSpPr/>
          <p:nvPr/>
        </p:nvSpPr>
        <p:spPr>
          <a:xfrm>
            <a:off x="6357950" y="3857628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858248" cy="48013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3- میزان دما وبارش راچگونه نشان می دهیم؟</a:t>
            </a:r>
          </a:p>
          <a:p>
            <a:pPr algn="r"/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 باشکل 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ب-باتصویر</a:t>
            </a: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ج-با بارنسنج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د-با نمودار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6715140" y="1142984"/>
            <a:ext cx="107157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6715140" y="1928802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6715140" y="2786058"/>
            <a:ext cx="107157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6786578" y="3714752"/>
            <a:ext cx="121444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32"/>
            <a:ext cx="9144000" cy="34163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4-میزان دمای هوای یک ناحیه را با چه نموداری نشان می دهیم؟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الف-ستونی       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ب- خطی</a:t>
            </a: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ج-منحنی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د-تصویری</a:t>
            </a: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6572264" y="1643050"/>
            <a:ext cx="1071570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6429388" y="3071810"/>
            <a:ext cx="121444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6215074" y="3786190"/>
            <a:ext cx="135732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6500826" y="2357430"/>
            <a:ext cx="107157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0042"/>
            <a:ext cx="9144000" cy="34163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5-مرطوب ترین ناحیه ی آب وهوایی ایران چه نام دارد؟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الف-گرم وخشک داخلی       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ب-معتدل ونیمه خشک کوهستانی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ج-معتدل ومرطوب خزری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د- گرم وشرجی سواحل جنوب</a:t>
            </a: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4714876" y="2428868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4500562" y="928670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4643438" y="1785926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4714876" y="3214686"/>
            <a:ext cx="107157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214422"/>
            <a:ext cx="8643998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6- این  ناحیه درارتفاعات دارای زمستانهای سرد وتابستانهای معتدل می باشد.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الف-معتدل ونیمه خشک کوهستانی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ب-گرم وخشک داخلی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ج-معتدل ومرطوب خزری 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د-گرم  وشرجی</a:t>
            </a: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4500562" y="2285992"/>
            <a:ext cx="121444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4500562" y="2786058"/>
            <a:ext cx="128588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4500562" y="3429000"/>
            <a:ext cx="135732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4572000" y="4071942"/>
            <a:ext cx="121444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0108"/>
            <a:ext cx="9144000" cy="36933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7-کشت دیم درکدام نواحی رایج است ویا می توانندداشته باشند؟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 گرم وشرجی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ب-معتدل ومرطوب خزری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ج-معتدل نیمه خشک کوهستانی</a:t>
            </a: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د- موارد ب و ج</a:t>
            </a: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4786314" y="4357694"/>
            <a:ext cx="164307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4929190" y="1857364"/>
            <a:ext cx="164307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5000628" y="2643182"/>
            <a:ext cx="164307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4714876" y="3500438"/>
            <a:ext cx="164307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4093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8- </a:t>
            </a:r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درختان تاغ وگز مخصوص این نوع پوشش گیاهی است؟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 –معتدل ومرطوب خزری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ب-گرم وخشک داخلی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ج-معتدل ونیمه خشک کوهستانی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د-گرم و شرجی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3929058" y="2500306"/>
            <a:ext cx="164307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3857620" y="1714488"/>
            <a:ext cx="164307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3929058" y="3500438"/>
            <a:ext cx="164307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4000496" y="4357694"/>
            <a:ext cx="164307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59400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9- این ناحیه بااین که 9ماه از سال باران دارد در تابستان گرم وخشک است؟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 معتدل ونیمه خشک کوهستانی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ب- گرم وخشک داخلی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 معتدل ومرطوب خزری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د- گرم وشرجی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3000364" y="1714488"/>
            <a:ext cx="178595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3071802" y="2500306"/>
            <a:ext cx="185738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3071802" y="3429000"/>
            <a:ext cx="185738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3286116" y="4357694"/>
            <a:ext cx="185738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50167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10-حالت شرجی ناحیه گرم وشرجی به چه علت می باشد؟ 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 وجوددریا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ب- موارد الف ود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 خشک بودن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د- تبخیر آبهای آن</a:t>
            </a:r>
          </a:p>
          <a:p>
            <a:pPr algn="r"/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4643438" y="2428868"/>
            <a:ext cx="171451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4500562" y="1428736"/>
            <a:ext cx="178595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4929190" y="3571876"/>
            <a:ext cx="178595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4714876" y="4786322"/>
            <a:ext cx="178595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420876-348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1"/>
            <a:ext cx="9144000" cy="7007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285720" y="214290"/>
            <a:ext cx="2071702" cy="1714512"/>
          </a:xfrm>
          <a:prstGeom prst="wedgeEllipseCallout">
            <a:avLst/>
          </a:prstGeom>
          <a:solidFill>
            <a:srgbClr val="069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/>
          </a:p>
        </p:txBody>
      </p:sp>
      <p:sp>
        <p:nvSpPr>
          <p:cNvPr id="4" name="TextBox 3"/>
          <p:cNvSpPr txBox="1"/>
          <p:nvPr/>
        </p:nvSpPr>
        <p:spPr>
          <a:xfrm>
            <a:off x="357158" y="500042"/>
            <a:ext cx="15716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b="1" dirty="0" smtClean="0">
                <a:solidFill>
                  <a:schemeClr val="bg1"/>
                </a:solidFill>
              </a:rPr>
              <a:t>تصویرشماره2</a:t>
            </a:r>
            <a:endParaRPr lang="fa-I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440120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11-این ناحیه شامل نواحی مرکزی ایران است وتابستانهای گرم وخشک دارد؟</a:t>
            </a:r>
          </a:p>
          <a:p>
            <a:pPr algn="r"/>
            <a:endParaRPr lang="fa-IR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الف- گرم وشرجی</a:t>
            </a:r>
          </a:p>
          <a:p>
            <a:pPr algn="r"/>
            <a:r>
              <a:rPr lang="fa-I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</a:t>
            </a:r>
          </a:p>
          <a:p>
            <a:pPr algn="r"/>
            <a:r>
              <a:rPr lang="fa-I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ب- معتدل ومرطوب خزری </a:t>
            </a:r>
          </a:p>
          <a:p>
            <a:pPr algn="r"/>
            <a:endParaRPr lang="fa-IR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r"/>
            <a:r>
              <a:rPr lang="fa-I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ج- معتدل ونیمه خشک کوهستانی</a:t>
            </a:r>
          </a:p>
          <a:p>
            <a:pPr algn="r"/>
            <a:endParaRPr lang="fa-IR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د- گرم وخشک</a:t>
            </a:r>
          </a:p>
          <a:p>
            <a:pPr algn="r"/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4500562" y="4000504"/>
            <a:ext cx="150019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4429124" y="1285860"/>
            <a:ext cx="128588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4429124" y="1928802"/>
            <a:ext cx="128588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4286248" y="2857496"/>
            <a:ext cx="128588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794"/>
            <a:ext cx="9144000" cy="3785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12-میزان بارندگی  ازغرب به شرق این ناحیه کاهش می یابد؟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الف-معتدل ومرطوب خزری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ب-معتدل ونیمه خشک کوهستانی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ج-گرم وخشک داخلی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د-گرم وشرجی سواحل جنوب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3357554" y="1643050"/>
            <a:ext cx="142876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3214678" y="2357430"/>
            <a:ext cx="157163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3214678" y="3214686"/>
            <a:ext cx="157163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3357554" y="4000504"/>
            <a:ext cx="157163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40934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13-تابستانهای بسیارگرم وزمستانهای ملایم مخصوص کدام ناحیه آب وهوایی است؟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الف-گرم وخشک داخلی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ب-معتدل ومرطوب خزری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ج- گرم وشرجی سواحل جنوب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د-هیچکدام</a:t>
            </a:r>
          </a:p>
          <a:p>
            <a:pPr algn="r"/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4786314" y="2857496"/>
            <a:ext cx="107157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4857752" y="1071546"/>
            <a:ext cx="85725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4857752" y="2000240"/>
            <a:ext cx="85725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4929190" y="3714752"/>
            <a:ext cx="857256" cy="419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85794"/>
            <a:ext cx="9144000" cy="47089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14- میزان بارش یک ناحیه را با چه نموداری نشان می دهند؟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 نمودار ستونی 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ب-نمودارخطی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ج-نمودار تصویری</a:t>
            </a:r>
          </a:p>
          <a:p>
            <a:pPr algn="r"/>
            <a:endParaRPr lang="fa-IR" sz="2000" dirty="0" smtClean="0">
              <a:solidFill>
                <a:srgbClr val="FF0000"/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د- نمودار منحنی</a:t>
            </a:r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5643570" y="1643050"/>
            <a:ext cx="1143008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5429256" y="2643182"/>
            <a:ext cx="164307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5500694" y="3643314"/>
            <a:ext cx="164307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5500694" y="4857760"/>
            <a:ext cx="164307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142984"/>
            <a:ext cx="9001156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15-دراین ایستگاه عناصری مانند دمای هوا، میزان رطوبت،جهت وزش بادو..........اندازه گیری می شود؟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الف-زلزله شناسی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ب- هواشناسی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ج- محیط زیست</a:t>
            </a: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fa-IR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fa-I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د-باران سنجی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5429256" y="2714620"/>
            <a:ext cx="121444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5286380" y="2000240"/>
            <a:ext cx="121444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5357818" y="3571876"/>
            <a:ext cx="121444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5429256" y="4429132"/>
            <a:ext cx="121444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4262767100270034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357298"/>
            <a:ext cx="7286676" cy="5000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571480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 smtClean="0">
                <a:solidFill>
                  <a:srgbClr val="C00000"/>
                </a:solidFill>
              </a:rPr>
              <a:t>موفق باشید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ss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14356"/>
            <a:ext cx="7929618" cy="492922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285720" y="5214950"/>
            <a:ext cx="1000132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8501122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285720" y="5357826"/>
            <a:ext cx="857256" cy="11430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71480"/>
            <a:ext cx="7643866" cy="6000792"/>
          </a:xfrm>
          <a:prstGeom prst="rect">
            <a:avLst/>
          </a:prstGeom>
        </p:spPr>
      </p:pic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142844" y="5643578"/>
            <a:ext cx="1143008" cy="8572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714356"/>
            <a:ext cx="5429288" cy="5715040"/>
          </a:xfrm>
          <a:prstGeom prst="rect">
            <a:avLst/>
          </a:prstGeom>
        </p:spPr>
      </p:pic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285720" y="5500702"/>
            <a:ext cx="1428760" cy="11430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778731001290458510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0" y="214290"/>
            <a:ext cx="2857488" cy="21431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857224" y="928670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>
                <a:solidFill>
                  <a:schemeClr val="bg1"/>
                </a:solidFill>
              </a:rPr>
              <a:t>تصویرشماره3</a:t>
            </a:r>
            <a:endParaRPr lang="fa-I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642918"/>
            <a:ext cx="6143667" cy="5214974"/>
          </a:xfrm>
          <a:prstGeom prst="rect">
            <a:avLst/>
          </a:prstGeom>
        </p:spPr>
      </p:pic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214282" y="5572140"/>
            <a:ext cx="1357322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71480"/>
            <a:ext cx="6429420" cy="5429288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0" y="5000636"/>
            <a:ext cx="785786" cy="17145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928670"/>
            <a:ext cx="7000923" cy="4500594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0" y="4714884"/>
            <a:ext cx="1000100" cy="15716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587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857232"/>
            <a:ext cx="7358113" cy="6000768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10001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28604"/>
            <a:ext cx="6500858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714348" y="4572008"/>
            <a:ext cx="1000132" cy="14287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ss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14356"/>
            <a:ext cx="7286676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714348" y="4429132"/>
            <a:ext cx="1000132" cy="10001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71546"/>
            <a:ext cx="7215238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571472" y="5000636"/>
            <a:ext cx="857256" cy="12858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7500990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42910" y="5072074"/>
            <a:ext cx="857256" cy="121444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587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71480"/>
            <a:ext cx="6786610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42910" y="5143512"/>
            <a:ext cx="785818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7358113" cy="5929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785786" y="4643446"/>
            <a:ext cx="1214446" cy="12858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b03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6-Point Star 3"/>
          <p:cNvSpPr/>
          <p:nvPr/>
        </p:nvSpPr>
        <p:spPr>
          <a:xfrm>
            <a:off x="571472" y="0"/>
            <a:ext cx="2714644" cy="142873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214414" y="357166"/>
            <a:ext cx="14287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>
                <a:solidFill>
                  <a:schemeClr val="bg1"/>
                </a:solidFill>
              </a:rPr>
              <a:t>تصویرشماره4</a:t>
            </a:r>
            <a:endParaRPr lang="fa-IR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428868"/>
            <a:ext cx="70723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600" dirty="0" smtClean="0">
                <a:solidFill>
                  <a:schemeClr val="bg1"/>
                </a:solidFill>
              </a:rPr>
              <a:t>درباره این تصاویر چه نظری داریدبه صورت </a:t>
            </a:r>
            <a:r>
              <a:rPr lang="fa-IR" sz="3600" dirty="0" smtClean="0">
                <a:solidFill>
                  <a:srgbClr val="FF0000"/>
                </a:solidFill>
              </a:rPr>
              <a:t>گروهی</a:t>
            </a:r>
            <a:r>
              <a:rPr lang="fa-IR" sz="3600" dirty="0" smtClean="0">
                <a:solidFill>
                  <a:schemeClr val="bg1"/>
                </a:solidFill>
              </a:rPr>
              <a:t> مشورت وپاسخ رابگویید</a:t>
            </a:r>
            <a:endParaRPr lang="fa-I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7143800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42910" y="4643446"/>
            <a:ext cx="1214446" cy="9286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928670"/>
            <a:ext cx="6500858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500166" y="4857760"/>
            <a:ext cx="785818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14356"/>
            <a:ext cx="6715172" cy="4648227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000100" y="4429132"/>
            <a:ext cx="1000132" cy="9286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71480"/>
            <a:ext cx="5786478" cy="5572164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428728" y="4929198"/>
            <a:ext cx="1285884" cy="10001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14422"/>
            <a:ext cx="6215106" cy="5214974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142976" y="5286388"/>
            <a:ext cx="1000132" cy="9286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6000792" cy="5000660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285852" y="4714884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587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642918"/>
            <a:ext cx="6858048" cy="4452957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285852" y="4000504"/>
            <a:ext cx="1071570" cy="10715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28604"/>
            <a:ext cx="6215106" cy="4667271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357290" y="4000504"/>
            <a:ext cx="1285884" cy="10001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000108"/>
            <a:ext cx="5429288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857356" y="4714884"/>
            <a:ext cx="928694" cy="12858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857232"/>
            <a:ext cx="6929486" cy="4238643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142976" y="4214818"/>
            <a:ext cx="1357322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218111330216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42910" y="-214338"/>
            <a:ext cx="8358246" cy="1428760"/>
          </a:xfrm>
          <a:prstGeom prst="cloudCallout">
            <a:avLst/>
          </a:prstGeom>
          <a:solidFill>
            <a:srgbClr val="069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857488" y="285728"/>
            <a:ext cx="50006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 smtClean="0">
                <a:solidFill>
                  <a:srgbClr val="002060"/>
                </a:solidFill>
              </a:rPr>
              <a:t>حالا باهم به تماشای این فیلم بنشینیم</a:t>
            </a:r>
            <a:endParaRPr lang="fa-IR" sz="3200" dirty="0">
              <a:solidFill>
                <a:srgbClr val="002060"/>
              </a:solidFill>
            </a:endParaRPr>
          </a:p>
        </p:txBody>
      </p:sp>
      <p:pic>
        <p:nvPicPr>
          <p:cNvPr id="5" name="حفاظت از زیستگاه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428736"/>
            <a:ext cx="807249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428736"/>
            <a:ext cx="5572164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643042" y="4929198"/>
            <a:ext cx="78581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00042"/>
            <a:ext cx="5929354" cy="4595833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571604" y="4214818"/>
            <a:ext cx="785818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587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5143536" cy="5286412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857356" y="5143512"/>
            <a:ext cx="1071570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571480"/>
            <a:ext cx="4905386" cy="5286412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928794" y="4857760"/>
            <a:ext cx="785818" cy="9286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928670"/>
            <a:ext cx="7215238" cy="5429288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571472" y="5429264"/>
            <a:ext cx="1143008" cy="10001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71480"/>
            <a:ext cx="6072230" cy="5786478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285852" y="5500702"/>
            <a:ext cx="714380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28604"/>
            <a:ext cx="6429420" cy="5786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285852" y="5214950"/>
            <a:ext cx="857256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14290"/>
            <a:ext cx="5929354" cy="5643602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142976" y="4714884"/>
            <a:ext cx="1071570" cy="10715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587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7286675" cy="6858000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000100" y="5429264"/>
            <a:ext cx="1285884" cy="10715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642918"/>
            <a:ext cx="5357849" cy="4929222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785918" y="4643446"/>
            <a:ext cx="857256" cy="9286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440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0" y="0"/>
            <a:ext cx="9144000" cy="2571744"/>
          </a:xfrm>
          <a:prstGeom prst="wedgeRectCallout">
            <a:avLst>
              <a:gd name="adj1" fmla="val -7023"/>
              <a:gd name="adj2" fmla="val 6532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642910" y="571480"/>
            <a:ext cx="800105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400" dirty="0" smtClean="0">
                <a:solidFill>
                  <a:schemeClr val="bg1"/>
                </a:solidFill>
              </a:rPr>
              <a:t>به منطقه بزرگی که درآن مجموعه ای از گیاهان وجانوران خاص زندگی می کنند </a:t>
            </a:r>
            <a:r>
              <a:rPr lang="fa-IR" sz="4400" dirty="0" smtClean="0">
                <a:solidFill>
                  <a:srgbClr val="FF0000"/>
                </a:solidFill>
              </a:rPr>
              <a:t>زیستگاه(زیست بوم)</a:t>
            </a:r>
            <a:r>
              <a:rPr lang="fa-IR" sz="4400" dirty="0" smtClean="0">
                <a:solidFill>
                  <a:schemeClr val="bg1"/>
                </a:solidFill>
              </a:rPr>
              <a:t> می گویند.</a:t>
            </a:r>
            <a:endParaRPr lang="fa-IR" sz="4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1819656" cy="1667866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143512"/>
            <a:ext cx="1829714" cy="1474927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0539" y="5057869"/>
            <a:ext cx="2533461" cy="180013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587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00042"/>
            <a:ext cx="5691204" cy="5500726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214414" y="5072074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928670"/>
            <a:ext cx="6786610" cy="4167205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428728" y="4286256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587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0"/>
            <a:ext cx="4881585" cy="6000767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000100" y="5072074"/>
            <a:ext cx="1285884" cy="121444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ss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000108"/>
            <a:ext cx="7429552" cy="4714908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857224" y="4929198"/>
            <a:ext cx="1071570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587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714356"/>
            <a:ext cx="5929354" cy="5357850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1357290" y="5143512"/>
            <a:ext cx="785818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ss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71546"/>
            <a:ext cx="7000924" cy="5072098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642910" y="4786322"/>
            <a:ext cx="1500198" cy="11430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_0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500042"/>
            <a:ext cx="5429288" cy="4648227"/>
          </a:xfrm>
          <a:prstGeom prst="rect">
            <a:avLst/>
          </a:prstGeom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643042" y="4286256"/>
            <a:ext cx="1071570" cy="135732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7610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6858047" cy="4333882"/>
          </a:xfrm>
          <a:prstGeom prst="rect">
            <a:avLst/>
          </a:prstGeom>
        </p:spPr>
      </p:pic>
      <p:sp>
        <p:nvSpPr>
          <p:cNvPr id="3" name="Action Button: Back or Previous 2">
            <a:hlinkClick r:id="rId4" action="ppaction://hlinksldjump" highlightClick="1"/>
          </p:cNvPr>
          <p:cNvSpPr/>
          <p:nvPr/>
        </p:nvSpPr>
        <p:spPr>
          <a:xfrm>
            <a:off x="928662" y="4429132"/>
            <a:ext cx="1071570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428604"/>
            <a:ext cx="8643998" cy="212365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a-IR" sz="4400" dirty="0" smtClean="0">
                <a:solidFill>
                  <a:schemeClr val="bg1"/>
                </a:solidFill>
              </a:rPr>
              <a:t>مهم ترین عامل تنوع زیستگاهها درکشور </a:t>
            </a:r>
            <a:r>
              <a:rPr lang="fa-IR" sz="4400" dirty="0" smtClean="0">
                <a:solidFill>
                  <a:srgbClr val="FF0000"/>
                </a:solidFill>
              </a:rPr>
              <a:t>تنوع آب وهوایی </a:t>
            </a:r>
            <a:r>
              <a:rPr lang="fa-IR" sz="4400" dirty="0" smtClean="0">
                <a:solidFill>
                  <a:schemeClr val="bg1"/>
                </a:solidFill>
              </a:rPr>
              <a:t>به این </a:t>
            </a:r>
            <a:r>
              <a:rPr lang="fa-IR" sz="4400" dirty="0" smtClean="0">
                <a:solidFill>
                  <a:srgbClr val="FF0000"/>
                </a:solidFill>
              </a:rPr>
              <a:t>فیلم</a:t>
            </a:r>
            <a:r>
              <a:rPr lang="fa-IR" sz="4400" dirty="0" smtClean="0">
                <a:solidFill>
                  <a:schemeClr val="bg1"/>
                </a:solidFill>
              </a:rPr>
              <a:t> توجه کنیداز آن چه برداشتی دارید.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r>
              <a:rPr lang="fa-IR" sz="4400" dirty="0" smtClean="0">
                <a:solidFill>
                  <a:schemeClr val="bg1"/>
                </a:solidFill>
              </a:rPr>
              <a:t>است</a:t>
            </a:r>
            <a:endParaRPr lang="fa-IR" sz="4400" dirty="0">
              <a:solidFill>
                <a:schemeClr val="bg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928926" y="2714620"/>
            <a:ext cx="4357718" cy="378621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درس11 مطالعات اجتماعی هفتم بحث تنوع زیستگاههای ایران</Template>
  <TotalTime>0</TotalTime>
  <Words>864</Words>
  <Application>Microsoft Office PowerPoint</Application>
  <PresentationFormat>On-screen Show (4:3)</PresentationFormat>
  <Paragraphs>278</Paragraphs>
  <Slides>87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Rockwell</vt:lpstr>
      <vt:lpstr>Times New Roman</vt:lpstr>
      <vt:lpstr>Wingdings 2</vt:lpstr>
      <vt:lpstr>Foundry</vt:lpstr>
      <vt:lpstr>بسم الله الرحّمن الرّحیم</vt:lpstr>
      <vt:lpstr>درس11:تنوع زیستگاههای ایران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سئوالات تستی جالب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الرحّمن الرّحیم</dc:title>
  <dc:creator>omid</dc:creator>
  <cp:lastModifiedBy>omid</cp:lastModifiedBy>
  <cp:revision>1</cp:revision>
  <dcterms:created xsi:type="dcterms:W3CDTF">2019-12-20T06:50:46Z</dcterms:created>
  <dcterms:modified xsi:type="dcterms:W3CDTF">2019-12-20T06:51:10Z</dcterms:modified>
</cp:coreProperties>
</file>