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6" r:id="rId2"/>
    <p:sldId id="275" r:id="rId3"/>
    <p:sldId id="277" r:id="rId4"/>
    <p:sldId id="273"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666022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3058578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551773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407426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6649550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47815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53374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2057780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6500209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5445083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9748788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43578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Users\Mitra\Desktop\globe-clip-art-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752600" y="2151727"/>
            <a:ext cx="5791200" cy="1323439"/>
          </a:xfrm>
          <a:prstGeom prst="rect">
            <a:avLst/>
          </a:prstGeom>
        </p:spPr>
        <p:txBody>
          <a:bodyPr wrap="square">
            <a:spAutoFit/>
          </a:bodyPr>
          <a:lstStyle/>
          <a:p>
            <a:pPr algn="r"/>
            <a:r>
              <a:rPr lang="fa-IR" sz="4000" dirty="0">
                <a:solidFill>
                  <a:srgbClr val="FF0000"/>
                </a:solidFill>
                <a:effectLst>
                  <a:outerShdw blurRad="38100" dist="38100" dir="2700000" algn="tl">
                    <a:srgbClr val="000000">
                      <a:alpha val="43137"/>
                    </a:srgbClr>
                  </a:outerShdw>
                </a:effectLst>
                <a:cs typeface="B Koodak" pitchFamily="2" charset="-78"/>
              </a:rPr>
              <a:t>سوالات متن مطالعات اجتماعی </a:t>
            </a:r>
            <a:r>
              <a:rPr lang="fa-IR" sz="4000" dirty="0" smtClean="0">
                <a:solidFill>
                  <a:srgbClr val="FFFF00"/>
                </a:solidFill>
                <a:effectLst>
                  <a:outerShdw blurRad="38100" dist="38100" dir="2700000" algn="tl">
                    <a:srgbClr val="000000">
                      <a:alpha val="43137"/>
                    </a:srgbClr>
                  </a:outerShdw>
                </a:effectLst>
                <a:cs typeface="B Koodak" pitchFamily="2" charset="-78"/>
              </a:rPr>
              <a:t>پایه هشتم </a:t>
            </a:r>
            <a:r>
              <a:rPr lang="fa-IR" sz="4000" dirty="0" smtClean="0">
                <a:solidFill>
                  <a:srgbClr val="FF0000"/>
                </a:solidFill>
                <a:effectLst>
                  <a:outerShdw blurRad="38100" dist="38100" dir="2700000" algn="tl">
                    <a:srgbClr val="000000">
                      <a:alpha val="43137"/>
                    </a:srgbClr>
                  </a:outerShdw>
                </a:effectLst>
                <a:cs typeface="B Koodak" pitchFamily="2" charset="-78"/>
              </a:rPr>
              <a:t>( دوره اول متوسطه ) </a:t>
            </a:r>
            <a:r>
              <a:rPr lang="fa-IR" sz="4000" b="1" dirty="0" smtClean="0">
                <a:solidFill>
                  <a:srgbClr val="FF0000"/>
                </a:solidFill>
                <a:cs typeface="B Koodak" pitchFamily="2" charset="-78"/>
              </a:rPr>
              <a:t> </a:t>
            </a:r>
            <a:endParaRPr lang="fa-IR" sz="4000" b="1" dirty="0">
              <a:solidFill>
                <a:srgbClr val="FF0000"/>
              </a:solidFill>
              <a:cs typeface="B Koodak" pitchFamily="2" charset="-78"/>
            </a:endParaRPr>
          </a:p>
        </p:txBody>
      </p:sp>
      <p:sp>
        <p:nvSpPr>
          <p:cNvPr id="6" name="TextBox 5"/>
          <p:cNvSpPr txBox="1"/>
          <p:nvPr/>
        </p:nvSpPr>
        <p:spPr>
          <a:xfrm>
            <a:off x="304800" y="5257800"/>
            <a:ext cx="3200400" cy="1323439"/>
          </a:xfrm>
          <a:prstGeom prst="rect">
            <a:avLst/>
          </a:prstGeom>
          <a:noFill/>
        </p:spPr>
        <p:txBody>
          <a:bodyPr wrap="square" rtlCol="0">
            <a:spAutoFit/>
          </a:bodyPr>
          <a:lstStyle/>
          <a:p>
            <a:r>
              <a:rPr lang="fa-IR" sz="4000" dirty="0" smtClean="0">
                <a:solidFill>
                  <a:srgbClr val="C00000"/>
                </a:solidFill>
                <a:cs typeface="B Koodak" pitchFamily="2" charset="-78"/>
              </a:rPr>
              <a:t>ش.ع                   آذر بایجان شرقی </a:t>
            </a:r>
            <a:endParaRPr lang="en-US" sz="4000" dirty="0">
              <a:solidFill>
                <a:srgbClr val="C00000"/>
              </a:solidFill>
              <a:cs typeface="B Koodak" pitchFamily="2" charset="-78"/>
            </a:endParaRPr>
          </a:p>
        </p:txBody>
      </p:sp>
    </p:spTree>
    <p:extLst>
      <p:ext uri="{BB962C8B-B14F-4D97-AF65-F5344CB8AC3E}">
        <p14:creationId xmlns:p14="http://schemas.microsoft.com/office/powerpoint/2010/main" xmlns="" val="70238675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r"/>
            <a:r>
              <a:rPr lang="fa-IR" sz="2800" dirty="0" smtClean="0">
                <a:cs typeface="B Koodak" pitchFamily="2" charset="-78"/>
              </a:rPr>
              <a:t>درس 4 </a:t>
            </a:r>
            <a:br>
              <a:rPr lang="fa-IR" sz="2800" dirty="0" smtClean="0">
                <a:cs typeface="B Koodak" pitchFamily="2" charset="-78"/>
              </a:rPr>
            </a:br>
            <a:r>
              <a:rPr lang="fa-IR" sz="2800" dirty="0" smtClean="0">
                <a:cs typeface="B Koodak" pitchFamily="2" charset="-78"/>
              </a:rPr>
              <a:t>1- چه کسانی شهروند ایران محسوب می شوند ؟ </a:t>
            </a:r>
            <a:br>
              <a:rPr lang="fa-IR" sz="2800" dirty="0" smtClean="0">
                <a:cs typeface="B Koodak" pitchFamily="2" charset="-78"/>
              </a:rPr>
            </a:br>
            <a:r>
              <a:rPr lang="fa-IR" sz="2800" dirty="0" smtClean="0">
                <a:cs typeface="B Koodak" pitchFamily="2" charset="-78"/>
              </a:rPr>
              <a:t>2- شهروندان در رابطه با دولت از چه حقوقی برخور دار می باشند ؟ </a:t>
            </a:r>
            <a:br>
              <a:rPr lang="fa-IR" sz="2800" dirty="0" smtClean="0">
                <a:cs typeface="B Koodak" pitchFamily="2" charset="-78"/>
              </a:rPr>
            </a:br>
            <a:r>
              <a:rPr lang="fa-IR" sz="2800" dirty="0" smtClean="0">
                <a:cs typeface="B Koodak" pitchFamily="2" charset="-78"/>
              </a:rPr>
              <a:t>3- شهر وندان در رابطه با دولت چه مسئولیت هایی دارند ؟ </a:t>
            </a:r>
            <a:br>
              <a:rPr lang="fa-IR" sz="2800" dirty="0" smtClean="0">
                <a:cs typeface="B Koodak" pitchFamily="2" charset="-78"/>
              </a:rPr>
            </a:br>
            <a:r>
              <a:rPr lang="fa-IR" sz="2800" dirty="0" smtClean="0">
                <a:cs typeface="B Koodak" pitchFamily="2" charset="-78"/>
              </a:rPr>
              <a:t>4- رئیس جمهور و وزرا ، چه مسئولیت ها و وظایفی بر عهده دارند ؟ </a:t>
            </a:r>
            <a:br>
              <a:rPr lang="fa-IR" sz="2800" dirty="0" smtClean="0">
                <a:cs typeface="B Koodak" pitchFamily="2" charset="-78"/>
              </a:rPr>
            </a:br>
            <a:r>
              <a:rPr lang="fa-IR" sz="2800" dirty="0" smtClean="0">
                <a:cs typeface="B Koodak" pitchFamily="2" charset="-78"/>
              </a:rPr>
              <a:t>5- رئیس جمهور علاوه بر آنکه وزیران را هدایت و بین آنها هماهنگی ایجاد می کند ، چه وظایف و اختیارات دیگری دارند ؟ </a:t>
            </a:r>
            <a:br>
              <a:rPr lang="fa-IR" sz="2800" dirty="0" smtClean="0">
                <a:cs typeface="B Koodak" pitchFamily="2" charset="-78"/>
              </a:rPr>
            </a:br>
            <a:r>
              <a:rPr lang="fa-IR" sz="2800" dirty="0" smtClean="0">
                <a:cs typeface="B Koodak" pitchFamily="2" charset="-78"/>
              </a:rPr>
              <a:t>6- دولت و مجلس در چه مواردی با هم همکاری می کنند ؟ </a:t>
            </a:r>
            <a:br>
              <a:rPr lang="fa-IR" sz="2800" dirty="0" smtClean="0">
                <a:cs typeface="B Koodak" pitchFamily="2" charset="-78"/>
              </a:rPr>
            </a:br>
            <a:r>
              <a:rPr lang="fa-IR" sz="2800" dirty="0" smtClean="0">
                <a:cs typeface="B Koodak" pitchFamily="2" charset="-78"/>
              </a:rPr>
              <a:t>7- از وظایف مجلس در رابطه با دولت ، سوال و استیضاح را توضیح دهید ؟ </a:t>
            </a:r>
            <a:br>
              <a:rPr lang="fa-IR" sz="2800" dirty="0" smtClean="0">
                <a:cs typeface="B Koodak" pitchFamily="2" charset="-78"/>
              </a:rPr>
            </a:br>
            <a:r>
              <a:rPr lang="fa-IR" sz="2800" dirty="0" smtClean="0">
                <a:cs typeface="B Koodak" pitchFamily="2" charset="-78"/>
              </a:rPr>
              <a:t>8- در آمد های دولت در چه مواردی هزینه می شوند ؟ </a:t>
            </a:r>
            <a:br>
              <a:rPr lang="fa-IR" sz="2800" dirty="0" smtClean="0">
                <a:cs typeface="B Koodak" pitchFamily="2" charset="-78"/>
              </a:rPr>
            </a:br>
            <a:r>
              <a:rPr lang="fa-IR" sz="2800" dirty="0" smtClean="0">
                <a:cs typeface="B Koodak" pitchFamily="2" charset="-78"/>
              </a:rPr>
              <a:t>9- هزینه های دولت برای وزارتخانه آموزش و پرورش چه مواردی را شامل می شود ؟ </a:t>
            </a:r>
            <a:br>
              <a:rPr lang="fa-IR" sz="2800" dirty="0" smtClean="0">
                <a:cs typeface="B Koodak" pitchFamily="2" charset="-78"/>
              </a:rPr>
            </a:br>
            <a:r>
              <a:rPr lang="fa-IR" sz="2800" dirty="0" smtClean="0">
                <a:cs typeface="B Koodak" pitchFamily="2" charset="-78"/>
              </a:rPr>
              <a:t>10- مالیات یعنی چه ؟ </a:t>
            </a:r>
            <a:endParaRPr lang="en-US" sz="2800" dirty="0">
              <a:cs typeface="B Koodak" pitchFamily="2" charset="-78"/>
            </a:endParaRPr>
          </a:p>
        </p:txBody>
      </p:sp>
    </p:spTree>
    <p:extLst>
      <p:ext uri="{BB962C8B-B14F-4D97-AF65-F5344CB8AC3E}">
        <p14:creationId xmlns:p14="http://schemas.microsoft.com/office/powerpoint/2010/main" xmlns="" val="190554143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r"/>
            <a:r>
              <a:rPr lang="fa-IR" sz="2800" dirty="0" smtClean="0">
                <a:cs typeface="B Koodak" pitchFamily="2" charset="-78"/>
              </a:rPr>
              <a:t>11- سایر منابع دولت غیر از نفت و مالیات از چه راه های دیگری تامین می شود ؟ </a:t>
            </a:r>
            <a:br>
              <a:rPr lang="fa-IR" sz="2800" dirty="0" smtClean="0">
                <a:cs typeface="B Koodak" pitchFamily="2" charset="-78"/>
              </a:rPr>
            </a:br>
            <a:r>
              <a:rPr lang="fa-IR" sz="2800" dirty="0" smtClean="0">
                <a:cs typeface="B Koodak" pitchFamily="2" charset="-78"/>
              </a:rPr>
              <a:t>12- منظور از پیش بینی لایحه بودجه در فعالیت های دولت چیست ؟</a:t>
            </a:r>
            <a:br>
              <a:rPr lang="fa-IR" sz="2800" dirty="0" smtClean="0">
                <a:cs typeface="B Koodak" pitchFamily="2" charset="-78"/>
              </a:rPr>
            </a:br>
            <a:r>
              <a:rPr lang="fa-IR" sz="2800" dirty="0" smtClean="0">
                <a:cs typeface="B Koodak" pitchFamily="2" charset="-78"/>
              </a:rPr>
              <a:t>13- یکی از وظایف مهم دولت ها ، تنظیم ....................است . </a:t>
            </a:r>
            <a:br>
              <a:rPr lang="fa-IR" sz="2800" dirty="0" smtClean="0">
                <a:cs typeface="B Koodak" pitchFamily="2" charset="-78"/>
              </a:rPr>
            </a:br>
            <a:r>
              <a:rPr lang="fa-IR" sz="2800" dirty="0" smtClean="0">
                <a:cs typeface="B Koodak" pitchFamily="2" charset="-78"/>
              </a:rPr>
              <a:t>14- مجلس در رابطه با لایحه بودجه چه وظایفی بر عهده دارد ؟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endParaRPr lang="en-US" sz="2800" dirty="0">
              <a:cs typeface="B Koodak" pitchFamily="2" charset="-78"/>
            </a:endParaRPr>
          </a:p>
        </p:txBody>
      </p:sp>
    </p:spTree>
    <p:extLst>
      <p:ext uri="{BB962C8B-B14F-4D97-AF65-F5344CB8AC3E}">
        <p14:creationId xmlns:p14="http://schemas.microsoft.com/office/powerpoint/2010/main" xmlns="" val="9098901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oAutofit/>
          </a:bodyPr>
          <a:lstStyle/>
          <a:p>
            <a:pPr algn="r"/>
            <a:r>
              <a:rPr lang="fa-IR" sz="2800" dirty="0" smtClean="0">
                <a:cs typeface="B Koodak" pitchFamily="2" charset="-78"/>
              </a:rPr>
              <a:t>درس 5 </a:t>
            </a:r>
            <a:br>
              <a:rPr lang="fa-IR" sz="2800" dirty="0" smtClean="0">
                <a:cs typeface="B Koodak" pitchFamily="2" charset="-78"/>
              </a:rPr>
            </a:br>
            <a:r>
              <a:rPr lang="fa-IR" sz="2800" dirty="0" smtClean="0">
                <a:cs typeface="B Koodak" pitchFamily="2" charset="-78"/>
              </a:rPr>
              <a:t>1- نوجوانان ، گروه سنی ............تا .......... سال را تشکیل می دهند .</a:t>
            </a:r>
            <a:br>
              <a:rPr lang="fa-IR" sz="2800" dirty="0" smtClean="0">
                <a:cs typeface="B Koodak" pitchFamily="2" charset="-78"/>
              </a:rPr>
            </a:br>
            <a:r>
              <a:rPr lang="fa-IR" sz="2800" dirty="0" smtClean="0">
                <a:cs typeface="B Koodak" pitchFamily="2" charset="-78"/>
              </a:rPr>
              <a:t>2- منظور از بلوغ در دوره نوجوانی چیست ؟ </a:t>
            </a:r>
            <a:br>
              <a:rPr lang="fa-IR" sz="2800" dirty="0" smtClean="0">
                <a:cs typeface="B Koodak" pitchFamily="2" charset="-78"/>
              </a:rPr>
            </a:br>
            <a:r>
              <a:rPr lang="fa-IR" sz="2800" dirty="0" smtClean="0">
                <a:cs typeface="B Koodak" pitchFamily="2" charset="-78"/>
              </a:rPr>
              <a:t>3- سایر تغییرات دوره بلوغ کدام اند و باعث بروز چه مسائلی در نوجوانان می شود ؟ </a:t>
            </a:r>
            <a:br>
              <a:rPr lang="fa-IR" sz="2800" dirty="0" smtClean="0">
                <a:cs typeface="B Koodak" pitchFamily="2" charset="-78"/>
              </a:rPr>
            </a:br>
            <a:r>
              <a:rPr lang="fa-IR" sz="2800" dirty="0" smtClean="0">
                <a:cs typeface="B Koodak" pitchFamily="2" charset="-78"/>
              </a:rPr>
              <a:t>4- برخی از خصو صیاتی که در دوره بلوغ و نوجوانی ، در افراد ظهور می کند را نام ببرید و هر کدام را خلاصه وار توضیح دهید ؟ </a:t>
            </a:r>
            <a:br>
              <a:rPr lang="fa-IR" sz="2800" dirty="0" smtClean="0">
                <a:cs typeface="B Koodak" pitchFamily="2" charset="-78"/>
              </a:rPr>
            </a:br>
            <a:r>
              <a:rPr lang="fa-IR" sz="2800" dirty="0" smtClean="0">
                <a:cs typeface="B Koodak" pitchFamily="2" charset="-78"/>
              </a:rPr>
              <a:t>5 – نوجوانان چه فرصت هایی برای رشد و شکو فایی استعداد های خود دارند ؟</a:t>
            </a:r>
            <a:br>
              <a:rPr lang="fa-IR" sz="2800" dirty="0" smtClean="0">
                <a:cs typeface="B Koodak" pitchFamily="2" charset="-78"/>
              </a:rPr>
            </a:br>
            <a:r>
              <a:rPr lang="fa-IR" sz="2800" dirty="0" smtClean="0">
                <a:cs typeface="B Koodak" pitchFamily="2" charset="-78"/>
              </a:rPr>
              <a:t>6- چرا نوجوانی دوره ای حساس است ؟ </a:t>
            </a:r>
            <a:br>
              <a:rPr lang="fa-IR" sz="2800" dirty="0" smtClean="0">
                <a:cs typeface="B Koodak" pitchFamily="2" charset="-78"/>
              </a:rPr>
            </a:br>
            <a:r>
              <a:rPr lang="fa-IR" sz="2800" dirty="0" smtClean="0">
                <a:cs typeface="B Koodak" pitchFamily="2" charset="-78"/>
              </a:rPr>
              <a:t>7- کدام آسیب های اجتماعی نوجوانان را تهدید می کند ؟ </a:t>
            </a:r>
            <a:br>
              <a:rPr lang="fa-IR" sz="2800" dirty="0" smtClean="0">
                <a:cs typeface="B Koodak" pitchFamily="2" charset="-78"/>
              </a:rPr>
            </a:br>
            <a:r>
              <a:rPr lang="fa-IR" sz="2800" dirty="0" smtClean="0">
                <a:cs typeface="B Koodak" pitchFamily="2" charset="-78"/>
              </a:rPr>
              <a:t>8- پرخاشگری و نزاع ، نتیجه کنترل نکردن .................است . </a:t>
            </a:r>
            <a:br>
              <a:rPr lang="fa-IR" sz="2800" dirty="0" smtClean="0">
                <a:cs typeface="B Koodak" pitchFamily="2" charset="-78"/>
              </a:rPr>
            </a:br>
            <a:r>
              <a:rPr lang="fa-IR" sz="2800" dirty="0" smtClean="0">
                <a:cs typeface="B Koodak" pitchFamily="2" charset="-78"/>
              </a:rPr>
              <a:t>9- هنگام خشم و عصبانیت باید به کدام مسئله مهم توجه داشت ؟ </a:t>
            </a:r>
            <a:br>
              <a:rPr lang="fa-IR" sz="2800" dirty="0" smtClean="0">
                <a:cs typeface="B Koodak" pitchFamily="2" charset="-78"/>
              </a:rPr>
            </a:br>
            <a:r>
              <a:rPr lang="fa-IR" sz="2800" dirty="0" smtClean="0">
                <a:cs typeface="B Koodak" pitchFamily="2" charset="-78"/>
              </a:rPr>
              <a:t>10- افرادی که راه های درست ابراز خشم را یاد نگرفته اند ، در آینده گرفتار چه مشکلاتی می شوند ؟  </a:t>
            </a:r>
            <a:endParaRPr lang="en-US" sz="2800" dirty="0">
              <a:cs typeface="B Koodak" pitchFamily="2" charset="-78"/>
            </a:endParaRPr>
          </a:p>
        </p:txBody>
      </p:sp>
    </p:spTree>
    <p:extLst>
      <p:ext uri="{BB962C8B-B14F-4D97-AF65-F5344CB8AC3E}">
        <p14:creationId xmlns:p14="http://schemas.microsoft.com/office/powerpoint/2010/main" xmlns="" val="359015716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r"/>
            <a:r>
              <a:rPr lang="fa-IR" sz="2800" dirty="0" smtClean="0">
                <a:cs typeface="B Koodak" pitchFamily="2" charset="-78"/>
              </a:rPr>
              <a:t>11- اشکال مختلف رفتار های پرخاشگرانه را بیان کنید ؟</a:t>
            </a:r>
            <a:br>
              <a:rPr lang="fa-IR" sz="2800" dirty="0" smtClean="0">
                <a:cs typeface="B Koodak" pitchFamily="2" charset="-78"/>
              </a:rPr>
            </a:br>
            <a:r>
              <a:rPr lang="fa-IR" sz="2800" dirty="0" smtClean="0">
                <a:cs typeface="B Koodak" pitchFamily="2" charset="-78"/>
              </a:rPr>
              <a:t>12- نوجوانان پرخاشگر با چه مسائل و مشکلاتی رو برو می شوند ؟ </a:t>
            </a:r>
            <a:br>
              <a:rPr lang="fa-IR" sz="2800" dirty="0" smtClean="0">
                <a:cs typeface="B Koodak" pitchFamily="2" charset="-78"/>
              </a:rPr>
            </a:br>
            <a:r>
              <a:rPr lang="fa-IR" sz="2800" dirty="0" smtClean="0">
                <a:cs typeface="B Koodak" pitchFamily="2" charset="-78"/>
              </a:rPr>
              <a:t>13- در هنگام خشم و عصبانیت سه قاعده ای که باید به خاطر بسپارید را نام ببرید . </a:t>
            </a:r>
            <a:br>
              <a:rPr lang="fa-IR" sz="2800" dirty="0" smtClean="0">
                <a:cs typeface="B Koodak" pitchFamily="2" charset="-78"/>
              </a:rPr>
            </a:br>
            <a:r>
              <a:rPr lang="fa-IR" sz="2800" dirty="0" smtClean="0">
                <a:cs typeface="B Koodak" pitchFamily="2" charset="-78"/>
              </a:rPr>
              <a:t>14- وقتی شما از دست کسی عصبانی هستید ، کدام برخورد های مناسب را باید به کارببندید ؟</a:t>
            </a:r>
            <a:br>
              <a:rPr lang="fa-IR" sz="2800" dirty="0" smtClean="0">
                <a:cs typeface="B Koodak" pitchFamily="2" charset="-78"/>
              </a:rPr>
            </a:br>
            <a:r>
              <a:rPr lang="fa-IR" sz="2800" dirty="0" smtClean="0">
                <a:cs typeface="B Koodak" pitchFamily="2" charset="-78"/>
              </a:rPr>
              <a:t>15- وقتی دیگری از دست شما عصبانی است ، کدام برخورد های مناسب را باید بکار ببندید ؟</a:t>
            </a:r>
            <a:br>
              <a:rPr lang="fa-IR" sz="2800" dirty="0" smtClean="0">
                <a:cs typeface="B Koodak" pitchFamily="2" charset="-78"/>
              </a:rPr>
            </a:br>
            <a:r>
              <a:rPr lang="fa-IR" sz="2800" dirty="0" smtClean="0">
                <a:cs typeface="B Koodak" pitchFamily="2" charset="-78"/>
              </a:rPr>
              <a:t>16- فرمایش امام علی (ع) در مورد خشم را بنویسید .</a:t>
            </a:r>
            <a:br>
              <a:rPr lang="fa-IR" sz="2800" dirty="0" smtClean="0">
                <a:cs typeface="B Koodak" pitchFamily="2" charset="-78"/>
              </a:rPr>
            </a:br>
            <a:r>
              <a:rPr lang="fa-IR" sz="2800" dirty="0" smtClean="0">
                <a:cs typeface="B Koodak" pitchFamily="2" charset="-78"/>
              </a:rPr>
              <a:t>17- فرمایش امام صادق (ع) در مورد خشم را بنویسید . </a:t>
            </a:r>
            <a:br>
              <a:rPr lang="fa-IR" sz="2800" dirty="0" smtClean="0">
                <a:cs typeface="B Koodak" pitchFamily="2" charset="-78"/>
              </a:rPr>
            </a:br>
            <a:r>
              <a:rPr lang="fa-IR" sz="2800" dirty="0" smtClean="0">
                <a:cs typeface="B Koodak" pitchFamily="2" charset="-78"/>
              </a:rPr>
              <a:t>18 – در باره مواد مخدر چه اطلاعاتی دارید ؟ </a:t>
            </a:r>
            <a:br>
              <a:rPr lang="fa-IR" sz="2800" dirty="0" smtClean="0">
                <a:cs typeface="B Koodak" pitchFamily="2" charset="-78"/>
              </a:rPr>
            </a:br>
            <a:r>
              <a:rPr lang="fa-IR" sz="2800" dirty="0" smtClean="0">
                <a:cs typeface="B Koodak" pitchFamily="2" charset="-78"/>
              </a:rPr>
              <a:t>19- علل گرایش افراد به مواد مخدر کدام اند ؟ </a:t>
            </a:r>
            <a:br>
              <a:rPr lang="fa-IR" sz="2800" dirty="0" smtClean="0">
                <a:cs typeface="B Koodak" pitchFamily="2" charset="-78"/>
              </a:rPr>
            </a:br>
            <a:r>
              <a:rPr lang="fa-IR" sz="2800" dirty="0" smtClean="0">
                <a:cs typeface="B Koodak" pitchFamily="2" charset="-78"/>
              </a:rPr>
              <a:t>20 – ماده نیکوتین در سیگار و تنباکو کدام عوارض جسمانی را به دنبال دارد ؟   </a:t>
            </a:r>
            <a:endParaRPr lang="en-US" sz="2800" dirty="0">
              <a:cs typeface="B Koodak" pitchFamily="2" charset="-78"/>
            </a:endParaRPr>
          </a:p>
        </p:txBody>
      </p:sp>
    </p:spTree>
    <p:extLst>
      <p:ext uri="{BB962C8B-B14F-4D97-AF65-F5344CB8AC3E}">
        <p14:creationId xmlns:p14="http://schemas.microsoft.com/office/powerpoint/2010/main" xmlns="" val="424212135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r"/>
            <a:r>
              <a:rPr lang="fa-IR" sz="2800" dirty="0" smtClean="0">
                <a:cs typeface="B Koodak" pitchFamily="2" charset="-78"/>
              </a:rPr>
              <a:t>21- چند نمونه از مواد مخدر و افیونی را نام ببرید و اثرات مخرب آن را توضیح دهید .</a:t>
            </a:r>
            <a:br>
              <a:rPr lang="fa-IR" sz="2800" dirty="0" smtClean="0">
                <a:cs typeface="B Koodak" pitchFamily="2" charset="-78"/>
              </a:rPr>
            </a:br>
            <a:r>
              <a:rPr lang="fa-IR" sz="2800" dirty="0" smtClean="0">
                <a:cs typeface="B Koodak" pitchFamily="2" charset="-78"/>
              </a:rPr>
              <a:t>22- پیامد ها و عوارض نامطلوب مصرف مواد مخدر محرک یا توهم زا را برای فرد و جامعه بیان کنید ؟ </a:t>
            </a:r>
            <a:br>
              <a:rPr lang="fa-IR" sz="2800" dirty="0" smtClean="0">
                <a:cs typeface="B Koodak" pitchFamily="2" charset="-78"/>
              </a:rPr>
            </a:br>
            <a:r>
              <a:rPr lang="fa-IR" sz="2800" dirty="0" smtClean="0">
                <a:cs typeface="B Koodak" pitchFamily="2" charset="-78"/>
              </a:rPr>
              <a:t>23- عملکرد افراد معتاد در جامعه و موقعیت اجتماعی آنها چگونه است ؟ </a:t>
            </a:r>
            <a:br>
              <a:rPr lang="fa-IR" sz="2800" dirty="0" smtClean="0">
                <a:cs typeface="B Koodak" pitchFamily="2" charset="-78"/>
              </a:rPr>
            </a:br>
            <a:r>
              <a:rPr lang="fa-IR" sz="2800" dirty="0" smtClean="0">
                <a:cs typeface="B Koodak" pitchFamily="2" charset="-78"/>
              </a:rPr>
              <a:t>24- برطبق قانون چه اعمالی در مورد مواد مخدر ، جرم محسوب شده و مجازات به دنبال دارد ؟ </a:t>
            </a:r>
            <a:br>
              <a:rPr lang="fa-IR" sz="2800" dirty="0" smtClean="0">
                <a:cs typeface="B Koodak" pitchFamily="2" charset="-78"/>
              </a:rPr>
            </a:br>
            <a:r>
              <a:rPr lang="fa-IR" sz="2800" dirty="0" smtClean="0">
                <a:cs typeface="B Koodak" pitchFamily="2" charset="-78"/>
              </a:rPr>
              <a:t>25- برخورد قانون با نوجوانان فریب خورده توسط قاچاقچیان مواد مخدر چگونه </a:t>
            </a:r>
            <a:r>
              <a:rPr lang="fa-IR" sz="2800" smtClean="0">
                <a:cs typeface="B Koodak" pitchFamily="2" charset="-78"/>
              </a:rPr>
              <a:t>است ؟</a:t>
            </a:r>
            <a:br>
              <a:rPr lang="fa-IR" sz="2800" smtClean="0">
                <a:cs typeface="B Koodak" pitchFamily="2" charset="-78"/>
              </a:rPr>
            </a:br>
            <a:r>
              <a:rPr lang="fa-IR" sz="2800">
                <a:cs typeface="B Koodak" pitchFamily="2" charset="-78"/>
              </a:rPr>
              <a:t/>
            </a:r>
            <a:br>
              <a:rPr lang="fa-IR" sz="2800">
                <a:cs typeface="B Koodak" pitchFamily="2" charset="-78"/>
              </a:rPr>
            </a:br>
            <a:r>
              <a:rPr lang="fa-IR" sz="2800" smtClean="0">
                <a:cs typeface="B Koodak" pitchFamily="2" charset="-78"/>
              </a:rPr>
              <a:t/>
            </a:r>
            <a:br>
              <a:rPr lang="fa-IR" sz="2800" smtClean="0">
                <a:cs typeface="B Koodak" pitchFamily="2" charset="-78"/>
              </a:rPr>
            </a:br>
            <a:r>
              <a:rPr lang="fa-IR" sz="2800">
                <a:cs typeface="B Koodak" pitchFamily="2" charset="-78"/>
              </a:rPr>
              <a:t/>
            </a:r>
            <a:br>
              <a:rPr lang="fa-IR" sz="2800">
                <a:cs typeface="B Koodak" pitchFamily="2" charset="-78"/>
              </a:rPr>
            </a:br>
            <a:r>
              <a:rPr lang="fa-IR" sz="2800" smtClean="0">
                <a:cs typeface="B Koodak" pitchFamily="2" charset="-78"/>
              </a:rPr>
              <a:t>  </a:t>
            </a:r>
            <a:endParaRPr lang="en-US" sz="2800" dirty="0">
              <a:cs typeface="B Koodak" pitchFamily="2" charset="-78"/>
            </a:endParaRPr>
          </a:p>
        </p:txBody>
      </p:sp>
    </p:spTree>
    <p:extLst>
      <p:ext uri="{BB962C8B-B14F-4D97-AF65-F5344CB8AC3E}">
        <p14:creationId xmlns:p14="http://schemas.microsoft.com/office/powerpoint/2010/main" xmlns="" val="187622276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r"/>
            <a:r>
              <a:rPr lang="fa-IR" sz="2800" dirty="0" smtClean="0">
                <a:cs typeface="B Koodak" pitchFamily="2" charset="-78"/>
              </a:rPr>
              <a:t>درس 6 </a:t>
            </a:r>
            <a:br>
              <a:rPr lang="fa-IR" sz="2800" dirty="0" smtClean="0">
                <a:cs typeface="B Koodak" pitchFamily="2" charset="-78"/>
              </a:rPr>
            </a:br>
            <a:r>
              <a:rPr lang="fa-IR" sz="2800" dirty="0" smtClean="0">
                <a:cs typeface="B Koodak" pitchFamily="2" charset="-78"/>
              </a:rPr>
              <a:t>1- چه کسانی از نوجوانان در برابر آـسیب ها و تهدیدات ، محافظت می کنند ؟ نام ببرید و هر کدام را خلاصه وار توضیح دهید .</a:t>
            </a:r>
            <a:br>
              <a:rPr lang="fa-IR" sz="2800" dirty="0" smtClean="0">
                <a:cs typeface="B Koodak" pitchFamily="2" charset="-78"/>
              </a:rPr>
            </a:br>
            <a:r>
              <a:rPr lang="fa-IR" sz="2800" dirty="0" smtClean="0">
                <a:cs typeface="B Koodak" pitchFamily="2" charset="-78"/>
              </a:rPr>
              <a:t>2- قانون از حقوق همه مردم حمایت می کند .        ص          غ</a:t>
            </a:r>
            <a:br>
              <a:rPr lang="fa-IR" sz="2800" dirty="0" smtClean="0">
                <a:cs typeface="B Koodak" pitchFamily="2" charset="-78"/>
              </a:rPr>
            </a:br>
            <a:r>
              <a:rPr lang="fa-IR" sz="2800" dirty="0" smtClean="0">
                <a:cs typeface="B Koodak" pitchFamily="2" charset="-78"/>
              </a:rPr>
              <a:t>3- همه مردم در برابر قانون مساوی هستند .         ص          غ</a:t>
            </a:r>
            <a:br>
              <a:rPr lang="fa-IR" sz="2800" dirty="0" smtClean="0">
                <a:cs typeface="B Koodak" pitchFamily="2" charset="-78"/>
              </a:rPr>
            </a:br>
            <a:r>
              <a:rPr lang="fa-IR" sz="2800" dirty="0" smtClean="0">
                <a:cs typeface="B Koodak" pitchFamily="2" charset="-78"/>
              </a:rPr>
              <a:t>4- ضرورت وجود قوه قضاییه در جامعه را بیان کنید ؟</a:t>
            </a:r>
            <a:br>
              <a:rPr lang="fa-IR" sz="2800" dirty="0" smtClean="0">
                <a:cs typeface="B Koodak" pitchFamily="2" charset="-78"/>
              </a:rPr>
            </a:br>
            <a:r>
              <a:rPr lang="fa-IR" sz="2800" dirty="0" smtClean="0">
                <a:cs typeface="B Koodak" pitchFamily="2" charset="-78"/>
              </a:rPr>
              <a:t>5- برطبق قانون اساسی ، رئیس قوه قضاییه  ..................</a:t>
            </a:r>
            <a:br>
              <a:rPr lang="fa-IR" sz="2800" dirty="0" smtClean="0">
                <a:cs typeface="B Koodak" pitchFamily="2" charset="-78"/>
              </a:rPr>
            </a:br>
            <a:r>
              <a:rPr lang="fa-IR" sz="2800" dirty="0" smtClean="0">
                <a:cs typeface="B Koodak" pitchFamily="2" charset="-78"/>
              </a:rPr>
              <a:t>- از طرف چه کسی انتخاب می شود ؟ </a:t>
            </a:r>
            <a:br>
              <a:rPr lang="fa-IR" sz="2800" dirty="0" smtClean="0">
                <a:cs typeface="B Koodak" pitchFamily="2" charset="-78"/>
              </a:rPr>
            </a:br>
            <a:r>
              <a:rPr lang="fa-IR" sz="2800" dirty="0" smtClean="0">
                <a:cs typeface="B Koodak" pitchFamily="2" charset="-78"/>
              </a:rPr>
              <a:t>- برای چند سال انتخاب می شود ؟ </a:t>
            </a:r>
            <a:br>
              <a:rPr lang="fa-IR" sz="2800" dirty="0" smtClean="0">
                <a:cs typeface="B Koodak" pitchFamily="2" charset="-78"/>
              </a:rPr>
            </a:br>
            <a:r>
              <a:rPr lang="fa-IR" sz="2800" dirty="0" smtClean="0">
                <a:cs typeface="B Koodak" pitchFamily="2" charset="-78"/>
              </a:rPr>
              <a:t>- چه صفاتی باید داشته باشد ؟ </a:t>
            </a:r>
            <a:br>
              <a:rPr lang="fa-IR" sz="2800" dirty="0" smtClean="0">
                <a:cs typeface="B Koodak" pitchFamily="2" charset="-78"/>
              </a:rPr>
            </a:br>
            <a:r>
              <a:rPr lang="fa-IR" sz="2800" dirty="0" smtClean="0">
                <a:cs typeface="B Koodak" pitchFamily="2" charset="-78"/>
              </a:rPr>
              <a:t>6- قوه قضاییه چه وظایفی را بر عهده دارد ؟</a:t>
            </a:r>
            <a:br>
              <a:rPr lang="fa-IR" sz="2800" dirty="0" smtClean="0">
                <a:cs typeface="B Koodak" pitchFamily="2" charset="-78"/>
              </a:rPr>
            </a:br>
            <a:r>
              <a:rPr lang="fa-IR" sz="2800" dirty="0" smtClean="0">
                <a:cs typeface="B Koodak" pitchFamily="2" charset="-78"/>
              </a:rPr>
              <a:t>7- قوه قضاییه وظایف قانونی خود را چگونه انجام می دهد ؟ </a:t>
            </a:r>
            <a:br>
              <a:rPr lang="fa-IR" sz="2800" dirty="0" smtClean="0">
                <a:cs typeface="B Koodak" pitchFamily="2" charset="-78"/>
              </a:rPr>
            </a:br>
            <a:r>
              <a:rPr lang="fa-IR" sz="2800" dirty="0" smtClean="0">
                <a:cs typeface="B Koodak" pitchFamily="2" charset="-78"/>
              </a:rPr>
              <a:t>8- قوه قضاییه وظیفه رسیدگی به شکایت های مردم و حل اختلاف را چگونه انجام می دهد ؟  </a:t>
            </a:r>
            <a:endParaRPr lang="en-US" sz="2800" dirty="0">
              <a:cs typeface="B Koodak" pitchFamily="2" charset="-78"/>
            </a:endParaRPr>
          </a:p>
        </p:txBody>
      </p:sp>
    </p:spTree>
    <p:extLst>
      <p:ext uri="{BB962C8B-B14F-4D97-AF65-F5344CB8AC3E}">
        <p14:creationId xmlns:p14="http://schemas.microsoft.com/office/powerpoint/2010/main" xmlns="" val="24891163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r"/>
            <a:r>
              <a:rPr lang="fa-IR" sz="2800" dirty="0" smtClean="0">
                <a:cs typeface="B Koodak" pitchFamily="2" charset="-78"/>
              </a:rPr>
              <a:t>9- به طور کلی دعاوی ای که در دادگاه ها طرح می شوند ، به چند دسته تقسیم می شوند ؟ نام ببرید </a:t>
            </a:r>
            <a:br>
              <a:rPr lang="fa-IR" sz="2800" dirty="0" smtClean="0">
                <a:cs typeface="B Koodak" pitchFamily="2" charset="-78"/>
              </a:rPr>
            </a:br>
            <a:r>
              <a:rPr lang="fa-IR" sz="2800" dirty="0" smtClean="0">
                <a:cs typeface="B Koodak" pitchFamily="2" charset="-78"/>
              </a:rPr>
              <a:t>10- از انواع دعاوی (اختلافات ) کیفری را توضیح دهید .</a:t>
            </a:r>
            <a:br>
              <a:rPr lang="fa-IR" sz="2800" dirty="0" smtClean="0">
                <a:cs typeface="B Koodak" pitchFamily="2" charset="-78"/>
              </a:rPr>
            </a:br>
            <a:r>
              <a:rPr lang="fa-IR" sz="2800" dirty="0" smtClean="0">
                <a:cs typeface="B Koodak" pitchFamily="2" charset="-78"/>
              </a:rPr>
              <a:t>11- از انواع دعاوی (اختلافات ) حقوقی را توضیح دهید . </a:t>
            </a:r>
            <a:br>
              <a:rPr lang="fa-IR" sz="2800" dirty="0" smtClean="0">
                <a:cs typeface="B Koodak" pitchFamily="2" charset="-78"/>
              </a:rPr>
            </a:br>
            <a:r>
              <a:rPr lang="fa-IR" sz="2800" dirty="0" smtClean="0">
                <a:cs typeface="B Koodak" pitchFamily="2" charset="-78"/>
              </a:rPr>
              <a:t>12- وظیفه قاضی در دادگاه چیست و قاضی چه صفاتی باید داشته باشد ؟ </a:t>
            </a:r>
            <a:br>
              <a:rPr lang="fa-IR" sz="2800" dirty="0" smtClean="0">
                <a:cs typeface="B Koodak" pitchFamily="2" charset="-78"/>
              </a:rPr>
            </a:br>
            <a:r>
              <a:rPr lang="fa-IR" sz="2800" dirty="0" smtClean="0">
                <a:cs typeface="B Koodak" pitchFamily="2" charset="-78"/>
              </a:rPr>
              <a:t>13- وکیل به چه کسی گفته می شود و چه کمکی به داد گاهمی کند ؟ </a:t>
            </a:r>
            <a:br>
              <a:rPr lang="fa-IR" sz="2800" dirty="0" smtClean="0">
                <a:cs typeface="B Koodak" pitchFamily="2" charset="-78"/>
              </a:rPr>
            </a:br>
            <a:r>
              <a:rPr lang="fa-IR" sz="2800" dirty="0" smtClean="0">
                <a:cs typeface="B Koodak" pitchFamily="2" charset="-78"/>
              </a:rPr>
              <a:t>14- اگر کسی توانایی مالی نداشته باشد که وکیل بگیرد ، می تواند از ..............درخواست وکیل کند .</a:t>
            </a:r>
            <a:br>
              <a:rPr lang="fa-IR" sz="2800" dirty="0" smtClean="0">
                <a:cs typeface="B Koodak" pitchFamily="2" charset="-78"/>
              </a:rPr>
            </a:br>
            <a:r>
              <a:rPr lang="fa-IR" sz="2800" dirty="0" smtClean="0">
                <a:cs typeface="B Koodak" pitchFamily="2" charset="-78"/>
              </a:rPr>
              <a:t>15- افراد برای اینکه بدانند چگونه شکایت خود را مطرح کنند ، با چه کسانی می توانند مشورت کنند ؟</a:t>
            </a:r>
            <a:r>
              <a:rPr lang="en-US" sz="2800" dirty="0" smtClean="0">
                <a:cs typeface="B Koodak" pitchFamily="2" charset="-78"/>
              </a:rPr>
              <a:t/>
            </a:r>
            <a:br>
              <a:rPr lang="en-US" sz="2800" dirty="0" smtClean="0">
                <a:cs typeface="B Koodak" pitchFamily="2" charset="-78"/>
              </a:rPr>
            </a:br>
            <a:r>
              <a:rPr lang="en-US" sz="2800" dirty="0">
                <a:cs typeface="B Koodak" pitchFamily="2" charset="-78"/>
              </a:rPr>
              <a:t/>
            </a:r>
            <a:br>
              <a:rPr lang="en-US" sz="2800" dirty="0">
                <a:cs typeface="B Koodak" pitchFamily="2" charset="-78"/>
              </a:rPr>
            </a:br>
            <a:r>
              <a:rPr lang="en-US" sz="2800" dirty="0" smtClean="0">
                <a:cs typeface="B Koodak" pitchFamily="2" charset="-78"/>
              </a:rPr>
              <a:t/>
            </a:r>
            <a:br>
              <a:rPr lang="en-US" sz="2800" dirty="0" smtClean="0">
                <a:cs typeface="B Koodak" pitchFamily="2" charset="-78"/>
              </a:rPr>
            </a:br>
            <a:r>
              <a:rPr lang="fa-IR" sz="2800" dirty="0" smtClean="0">
                <a:cs typeface="B Koodak" pitchFamily="2" charset="-78"/>
              </a:rPr>
              <a:t> </a:t>
            </a:r>
            <a:endParaRPr lang="en-US" sz="2800" dirty="0">
              <a:cs typeface="B Koodak" pitchFamily="2" charset="-78"/>
            </a:endParaRPr>
          </a:p>
        </p:txBody>
      </p:sp>
    </p:spTree>
    <p:extLst>
      <p:ext uri="{BB962C8B-B14F-4D97-AF65-F5344CB8AC3E}">
        <p14:creationId xmlns:p14="http://schemas.microsoft.com/office/powerpoint/2010/main" xmlns="" val="357873569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ormAutofit/>
          </a:bodyPr>
          <a:lstStyle/>
          <a:p>
            <a:pPr algn="r"/>
            <a:r>
              <a:rPr lang="fa-IR" sz="2800" dirty="0" smtClean="0">
                <a:cs typeface="B Koodak" pitchFamily="2" charset="-78"/>
              </a:rPr>
              <a:t>درس 7</a:t>
            </a:r>
            <a:br>
              <a:rPr lang="fa-IR" sz="2800" dirty="0" smtClean="0">
                <a:cs typeface="B Koodak" pitchFamily="2" charset="-78"/>
              </a:rPr>
            </a:br>
            <a:r>
              <a:rPr lang="fa-IR" sz="2800" dirty="0" smtClean="0">
                <a:cs typeface="B Koodak" pitchFamily="2" charset="-78"/>
              </a:rPr>
              <a:t>1- نیاز به ارتباط میان انسانها را توضیح دهید ؟</a:t>
            </a:r>
            <a:br>
              <a:rPr lang="fa-IR" sz="2800" dirty="0" smtClean="0">
                <a:cs typeface="B Koodak" pitchFamily="2" charset="-78"/>
              </a:rPr>
            </a:br>
            <a:r>
              <a:rPr lang="fa-IR" sz="2800" dirty="0" smtClean="0">
                <a:cs typeface="B Koodak" pitchFamily="2" charset="-78"/>
              </a:rPr>
              <a:t>2- کدام نیازهای انسان ها از طریق ارتباط بین انسانها میسر می شود ؟</a:t>
            </a:r>
            <a:br>
              <a:rPr lang="fa-IR" sz="2800" dirty="0" smtClean="0">
                <a:cs typeface="B Koodak" pitchFamily="2" charset="-78"/>
              </a:rPr>
            </a:br>
            <a:r>
              <a:rPr lang="fa-IR" sz="2800" dirty="0" smtClean="0">
                <a:cs typeface="B Koodak" pitchFamily="2" charset="-78"/>
              </a:rPr>
              <a:t>3- شبکه ارتباطات انسان ها از کجا شروع می شود و تا چه سطحی می توانند این ارتباط را برقرار کنند ؟ </a:t>
            </a:r>
            <a:br>
              <a:rPr lang="fa-IR" sz="2800" dirty="0" smtClean="0">
                <a:cs typeface="B Koodak" pitchFamily="2" charset="-78"/>
              </a:rPr>
            </a:br>
            <a:r>
              <a:rPr lang="fa-IR" sz="2800" dirty="0" smtClean="0">
                <a:cs typeface="B Koodak" pitchFamily="2" charset="-78"/>
              </a:rPr>
              <a:t>4- ارتباط چیست ؟ عناصر آن کدام است ؟ </a:t>
            </a:r>
            <a:br>
              <a:rPr lang="fa-IR" sz="2800" dirty="0" smtClean="0">
                <a:cs typeface="B Koodak" pitchFamily="2" charset="-78"/>
              </a:rPr>
            </a:br>
            <a:r>
              <a:rPr lang="fa-IR" sz="2800" dirty="0" smtClean="0">
                <a:cs typeface="B Koodak" pitchFamily="2" charset="-78"/>
              </a:rPr>
              <a:t>5- منظور از باز خورد در فرایند ارتباط چیست ؟ </a:t>
            </a:r>
            <a:br>
              <a:rPr lang="fa-IR" sz="2800" dirty="0" smtClean="0">
                <a:cs typeface="B Koodak" pitchFamily="2" charset="-78"/>
              </a:rPr>
            </a:br>
            <a:r>
              <a:rPr lang="fa-IR" sz="2800" dirty="0" smtClean="0">
                <a:cs typeface="B Koodak" pitchFamily="2" charset="-78"/>
              </a:rPr>
              <a:t>6- پیام های ارتباطی با چه روش و ابزار هایی فرستاده می شوند ؟ </a:t>
            </a:r>
            <a:br>
              <a:rPr lang="fa-IR" sz="2800" dirty="0" smtClean="0">
                <a:cs typeface="B Koodak" pitchFamily="2" charset="-78"/>
              </a:rPr>
            </a:br>
            <a:r>
              <a:rPr lang="fa-IR" sz="2800" dirty="0" smtClean="0">
                <a:cs typeface="B Koodak" pitchFamily="2" charset="-78"/>
              </a:rPr>
              <a:t>7- رسانه چیست ؟و چه مواردی را شامل می شود ؟ </a:t>
            </a:r>
            <a:br>
              <a:rPr lang="fa-IR" sz="2800" dirty="0" smtClean="0">
                <a:cs typeface="B Koodak" pitchFamily="2" charset="-78"/>
              </a:rPr>
            </a:br>
            <a:r>
              <a:rPr lang="fa-IR" sz="2800" dirty="0" smtClean="0">
                <a:cs typeface="B Koodak" pitchFamily="2" charset="-78"/>
              </a:rPr>
              <a:t>8- در کشور ما وزارت ارتباطات و فناوری اطلاعات چه وظیفه ای بر </a:t>
            </a:r>
            <a:br>
              <a:rPr lang="fa-IR" sz="2800" dirty="0" smtClean="0">
                <a:cs typeface="B Koodak" pitchFamily="2" charset="-78"/>
              </a:rPr>
            </a:br>
            <a:r>
              <a:rPr lang="fa-IR" sz="2800" dirty="0" smtClean="0">
                <a:cs typeface="B Koodak" pitchFamily="2" charset="-78"/>
              </a:rPr>
              <a:t>عهده دارد ؟</a:t>
            </a:r>
            <a:br>
              <a:rPr lang="fa-IR" sz="2800" dirty="0" smtClean="0">
                <a:cs typeface="B Koodak" pitchFamily="2" charset="-78"/>
              </a:rPr>
            </a:br>
            <a:r>
              <a:rPr lang="fa-IR" sz="2800" dirty="0" smtClean="0">
                <a:cs typeface="B Koodak" pitchFamily="2" charset="-78"/>
              </a:rPr>
              <a:t>9- برخی از شرکت ها و سازمان های تابعه وزارت ارتباطات و فناوری اطلاعات را نام ببرید . </a:t>
            </a:r>
            <a:endParaRPr lang="en-US" sz="2800" dirty="0">
              <a:cs typeface="B Koodak" pitchFamily="2" charset="-78"/>
            </a:endParaRPr>
          </a:p>
        </p:txBody>
      </p:sp>
    </p:spTree>
    <p:extLst>
      <p:ext uri="{BB962C8B-B14F-4D97-AF65-F5344CB8AC3E}">
        <p14:creationId xmlns:p14="http://schemas.microsoft.com/office/powerpoint/2010/main" xmlns="" val="272878453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278562"/>
          </a:xfrm>
        </p:spPr>
        <p:txBody>
          <a:bodyPr>
            <a:normAutofit/>
          </a:bodyPr>
          <a:lstStyle/>
          <a:p>
            <a:pPr algn="r"/>
            <a:r>
              <a:rPr lang="fa-IR" sz="2800" dirty="0" smtClean="0">
                <a:cs typeface="B Koodak" pitchFamily="2" charset="-78"/>
              </a:rPr>
              <a:t>درس 8 </a:t>
            </a:r>
            <a:br>
              <a:rPr lang="fa-IR" sz="2800" dirty="0" smtClean="0">
                <a:cs typeface="B Koodak" pitchFamily="2" charset="-78"/>
              </a:rPr>
            </a:br>
            <a:r>
              <a:rPr lang="fa-IR" sz="2800" dirty="0" smtClean="0">
                <a:cs typeface="B Koodak" pitchFamily="2" charset="-78"/>
              </a:rPr>
              <a:t>1- نمونه هایی از کاربرد های فناوری اطلاعات و ارتباطات در زندگی روز مره را نام ببرید و هر کدام را خلاصه وار توضیح دهید ؟ </a:t>
            </a:r>
            <a:br>
              <a:rPr lang="fa-IR" sz="2800" dirty="0" smtClean="0">
                <a:cs typeface="B Koodak" pitchFamily="2" charset="-78"/>
              </a:rPr>
            </a:br>
            <a:r>
              <a:rPr lang="fa-IR" sz="2800" dirty="0" smtClean="0">
                <a:cs typeface="B Koodak" pitchFamily="2" charset="-78"/>
              </a:rPr>
              <a:t>2- با استفاده از فناوری اطلاعات و ارتباطات از کدام خدمات الکترونیک دولت می توان بهره گیری کرد ؟ </a:t>
            </a:r>
            <a:br>
              <a:rPr lang="fa-IR" sz="2800" dirty="0" smtClean="0">
                <a:cs typeface="B Koodak" pitchFamily="2" charset="-78"/>
              </a:rPr>
            </a:br>
            <a:r>
              <a:rPr lang="fa-IR" sz="2800" dirty="0" smtClean="0">
                <a:cs typeface="B Koodak" pitchFamily="2" charset="-78"/>
              </a:rPr>
              <a:t>3- کاربرد فناوری اطلاعات و ارتباطات از نظر اقتصادی چه فوایدی می تواند داشته باشد ؟ </a:t>
            </a:r>
            <a:br>
              <a:rPr lang="fa-IR" sz="2800" dirty="0" smtClean="0">
                <a:cs typeface="B Koodak" pitchFamily="2" charset="-78"/>
              </a:rPr>
            </a:br>
            <a:r>
              <a:rPr lang="fa-IR" sz="2800" dirty="0" smtClean="0">
                <a:cs typeface="B Koodak" pitchFamily="2" charset="-78"/>
              </a:rPr>
              <a:t>4- چشم انداز تحول در فناوری های ارتباطی و اطلاعاتی در آینده چگونه خواهد بود ؟ </a:t>
            </a:r>
            <a:br>
              <a:rPr lang="fa-IR" sz="2800" dirty="0" smtClean="0">
                <a:cs typeface="B Koodak" pitchFamily="2" charset="-78"/>
              </a:rPr>
            </a:br>
            <a:r>
              <a:rPr lang="fa-IR" sz="2800" dirty="0" smtClean="0">
                <a:cs typeface="B Koodak" pitchFamily="2" charset="-78"/>
              </a:rPr>
              <a:t>5- تاثیر وسایل ارتباط جمعی (رسانه های ارتباط جمعی ) بر فرهنگ عمومی را توضیح دهید ؟  </a:t>
            </a:r>
            <a:br>
              <a:rPr lang="fa-IR" sz="2800" dirty="0" smtClean="0">
                <a:cs typeface="B Koodak" pitchFamily="2" charset="-78"/>
              </a:rPr>
            </a:br>
            <a:r>
              <a:rPr lang="fa-IR" sz="2800" dirty="0" smtClean="0">
                <a:cs typeface="B Koodak" pitchFamily="2" charset="-78"/>
              </a:rPr>
              <a:t>6- نظرات صاحب نظران در باره اثرات منفی رسانه های ارتباط جمعی را بیان کنید و هر کدام را خلاصه وار توضیح دهید .</a:t>
            </a:r>
            <a:r>
              <a:rPr lang="fa-IR" sz="2800" dirty="0">
                <a:cs typeface="B Koodak" pitchFamily="2" charset="-78"/>
              </a:rPr>
              <a:t/>
            </a:r>
            <a:br>
              <a:rPr lang="fa-IR" sz="2800" dirty="0">
                <a:cs typeface="B Koodak" pitchFamily="2" charset="-78"/>
              </a:rPr>
            </a:br>
            <a:r>
              <a:rPr lang="fa-IR" sz="2800" smtClean="0">
                <a:cs typeface="B Koodak" pitchFamily="2" charset="-78"/>
              </a:rPr>
              <a:t>7-آگهی </a:t>
            </a:r>
            <a:r>
              <a:rPr lang="fa-IR" sz="2800" dirty="0" smtClean="0">
                <a:cs typeface="B Koodak" pitchFamily="2" charset="-78"/>
              </a:rPr>
              <a:t>های بازرگانی مصرف گرایی درجامعه را تشویق </a:t>
            </a:r>
            <a:r>
              <a:rPr lang="fa-IR" sz="2800" smtClean="0">
                <a:cs typeface="B Koodak" pitchFamily="2" charset="-78"/>
              </a:rPr>
              <a:t>می کنند.ص غ </a:t>
            </a:r>
            <a:endParaRPr lang="en-US" sz="2800" dirty="0">
              <a:cs typeface="B Koodak" pitchFamily="2" charset="-78"/>
            </a:endParaRPr>
          </a:p>
        </p:txBody>
      </p:sp>
    </p:spTree>
    <p:extLst>
      <p:ext uri="{BB962C8B-B14F-4D97-AF65-F5344CB8AC3E}">
        <p14:creationId xmlns:p14="http://schemas.microsoft.com/office/powerpoint/2010/main" xmlns="" val="37160067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baran.www_.shabhayetanhayi.ir_.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186405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4" descr="_1_~1.jpg"/>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p:spPr>
      </p:pic>
      <p:sp>
        <p:nvSpPr>
          <p:cNvPr id="8195"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eaLnBrk="1" hangingPunct="1"/>
            <a:fld id="{B7A08749-FB91-4080-994E-2A9043626269}" type="slidenum">
              <a:rPr lang="en-US" smtClean="0">
                <a:solidFill>
                  <a:srgbClr val="FFFFFF"/>
                </a:solidFill>
              </a:rPr>
              <a:pPr eaLnBrk="1" hangingPunct="1"/>
              <a:t>2</a:t>
            </a:fld>
            <a:endParaRPr lang="en-US" smtClean="0">
              <a:solidFill>
                <a:srgbClr val="FFFFFF"/>
              </a:solidFill>
            </a:endParaRPr>
          </a:p>
        </p:txBody>
      </p:sp>
    </p:spTree>
    <p:extLst>
      <p:ext uri="{BB962C8B-B14F-4D97-AF65-F5344CB8AC3E}">
        <p14:creationId xmlns:p14="http://schemas.microsoft.com/office/powerpoint/2010/main" xmlns="" val="230682653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r"/>
            <a:r>
              <a:rPr lang="fa-IR" sz="2800" dirty="0" smtClean="0">
                <a:cs typeface="B Koodak" pitchFamily="2" charset="-78"/>
              </a:rPr>
              <a:t>توجه :</a:t>
            </a:r>
            <a:br>
              <a:rPr lang="fa-IR" sz="2800" dirty="0" smtClean="0">
                <a:cs typeface="B Koodak" pitchFamily="2" charset="-78"/>
              </a:rPr>
            </a:br>
            <a:r>
              <a:rPr lang="fa-IR" sz="2800" dirty="0" smtClean="0">
                <a:cs typeface="B Koodak" pitchFamily="2" charset="-78"/>
              </a:rPr>
              <a:t>همکار گرامی این سوالات برای آزمون های دوره ای و انجام آزمون های کتاب باز و استفاده در اجرای برخی روش های فعال مانند </a:t>
            </a:r>
            <a:r>
              <a:rPr lang="fa-IR" sz="2800" smtClean="0">
                <a:cs typeface="B Koodak" pitchFamily="2" charset="-78"/>
              </a:rPr>
              <a:t>همیاری (کارایی تیم ) </a:t>
            </a:r>
            <a:r>
              <a:rPr lang="fa-IR" sz="2800" dirty="0" smtClean="0">
                <a:cs typeface="B Koodak" pitchFamily="2" charset="-78"/>
              </a:rPr>
              <a:t>و... طراحی شده است .</a:t>
            </a:r>
            <a:br>
              <a:rPr lang="fa-IR" sz="2800" dirty="0" smtClean="0">
                <a:cs typeface="B Koodak" pitchFamily="2" charset="-78"/>
              </a:rPr>
            </a:br>
            <a:r>
              <a:rPr lang="fa-IR" sz="2800" dirty="0" smtClean="0">
                <a:cs typeface="B Koodak" pitchFamily="2" charset="-78"/>
              </a:rPr>
              <a:t/>
            </a:r>
            <a:br>
              <a:rPr lang="fa-IR" sz="2800" dirty="0" smtClean="0">
                <a:cs typeface="B Koodak" pitchFamily="2" charset="-78"/>
              </a:rPr>
            </a:br>
            <a:r>
              <a:rPr lang="fa-IR" sz="2800" dirty="0" smtClean="0">
                <a:cs typeface="B Koodak" pitchFamily="2" charset="-78"/>
              </a:rPr>
              <a:t>از ارائه آن به صورت سوال به همراه جواب در کتاب ویا ارائه پاسخ </a:t>
            </a:r>
            <a:br>
              <a:rPr lang="fa-IR" sz="2800" dirty="0" smtClean="0">
                <a:cs typeface="B Koodak" pitchFamily="2" charset="-78"/>
              </a:rPr>
            </a:br>
            <a:r>
              <a:rPr lang="fa-IR" sz="2800" dirty="0" smtClean="0">
                <a:cs typeface="B Koodak" pitchFamily="2" charset="-78"/>
              </a:rPr>
              <a:t>مستقیم از طرف دبیر به دانش آموزان جدا خودداری شود.</a:t>
            </a:r>
            <a:br>
              <a:rPr lang="fa-IR" sz="2800" dirty="0" smtClean="0">
                <a:cs typeface="B Koodak" pitchFamily="2" charset="-78"/>
              </a:rPr>
            </a:br>
            <a:r>
              <a:rPr lang="en-US" sz="2800" dirty="0" smtClean="0">
                <a:cs typeface="B Koodak" pitchFamily="2" charset="-78"/>
              </a:rPr>
              <a:t/>
            </a:r>
            <a:br>
              <a:rPr lang="en-US" sz="2800" dirty="0" smtClean="0">
                <a:cs typeface="B Koodak" pitchFamily="2" charset="-78"/>
              </a:rPr>
            </a:br>
            <a:r>
              <a:rPr lang="fa-IR" sz="2800" dirty="0" smtClean="0">
                <a:cs typeface="B Koodak" pitchFamily="2" charset="-78"/>
              </a:rPr>
              <a:t>سوالات درسطوح اول حیطه شناختی طرح شده است ،در انجام امتحانات نوبت و رسمی در سایر سطوح حیطه شناختی (فرا دانشی)  </a:t>
            </a:r>
            <a:br>
              <a:rPr lang="fa-IR" sz="2800" dirty="0" smtClean="0">
                <a:cs typeface="B Koodak" pitchFamily="2" charset="-78"/>
              </a:rPr>
            </a:br>
            <a:r>
              <a:rPr lang="fa-IR" sz="2800" dirty="0" smtClean="0">
                <a:cs typeface="B Koodak" pitchFamily="2" charset="-78"/>
              </a:rPr>
              <a:t>نیز حتما باید سوال طرح شود .</a:t>
            </a:r>
            <a:br>
              <a:rPr lang="fa-IR" sz="2800" dirty="0" smtClean="0">
                <a:cs typeface="B Koodak" pitchFamily="2" charset="-78"/>
              </a:rPr>
            </a:br>
            <a:r>
              <a:rPr lang="fa-IR" sz="2800" dirty="0" smtClean="0">
                <a:cs typeface="B Koodak" pitchFamily="2" charset="-78"/>
              </a:rPr>
              <a:t> </a:t>
            </a:r>
            <a:r>
              <a:rPr lang="fa-IR" sz="2800" dirty="0">
                <a:cs typeface="B Koodak" pitchFamily="2" charset="-78"/>
              </a:rPr>
              <a:t/>
            </a:r>
            <a:br>
              <a:rPr lang="fa-IR" sz="2800" dirty="0">
                <a:cs typeface="B Koodak" pitchFamily="2" charset="-78"/>
              </a:rPr>
            </a:br>
            <a:r>
              <a:rPr lang="fa-IR" sz="2800" dirty="0" smtClean="0">
                <a:cs typeface="B Koodak" pitchFamily="2" charset="-78"/>
              </a:rPr>
              <a:t>                                                                                       با تشکر   </a:t>
            </a:r>
            <a:endParaRPr lang="en-US" sz="2800" dirty="0">
              <a:cs typeface="B Koodak" pitchFamily="2" charset="-78"/>
            </a:endParaRPr>
          </a:p>
        </p:txBody>
      </p:sp>
    </p:spTree>
    <p:extLst>
      <p:ext uri="{BB962C8B-B14F-4D97-AF65-F5344CB8AC3E}">
        <p14:creationId xmlns:p14="http://schemas.microsoft.com/office/powerpoint/2010/main" xmlns="" val="85574792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24600"/>
          </a:xfrm>
          <a:blipFill>
            <a:blip r:embed="rId2" cstate="print"/>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a:normAutofit/>
          </a:bodyPr>
          <a:lstStyle/>
          <a:p>
            <a:pPr algn="r"/>
            <a:r>
              <a:rPr lang="fa-IR" sz="2800" dirty="0" smtClean="0">
                <a:cs typeface="B Koodak" pitchFamily="2" charset="-78"/>
              </a:rPr>
              <a:t>درس1</a:t>
            </a:r>
            <a:r>
              <a:rPr lang="fa-IR" sz="2800" dirty="0" smtClean="0">
                <a:solidFill>
                  <a:schemeClr val="bg2">
                    <a:lumMod val="10000"/>
                  </a:schemeClr>
                </a:solidFill>
                <a:cs typeface="B Koodak" pitchFamily="2" charset="-78"/>
              </a:rPr>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1- تعاون یعنی چه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2- ما انسانها در برابر چه چیز و چه کسانی مسئول هستیم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3- چرا هیچکس نمی تواند اعمال و رفتار و زندگی خود را از اجتماع جدا کند ؟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4- یک نمونه از پیام ها و دستورات دین اسلام در زمینه رابطه فرد با اجتماع ، از فرمایشات امام علی (ع) را بیان کنید.</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5- آیه 2 ، سوره مائده قران کریم در باره تعاون را بنویسید .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6- همکاری نکردن در گناه یعنی چه ؟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7- جلوه ها و شکل های مختلف تعاون را نام ببرید ؟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9- تع</a:t>
            </a:r>
            <a:r>
              <a:rPr lang="fa-IR" sz="2800" dirty="0">
                <a:solidFill>
                  <a:schemeClr val="bg2">
                    <a:lumMod val="10000"/>
                  </a:schemeClr>
                </a:solidFill>
                <a:cs typeface="B Koodak" pitchFamily="2" charset="-78"/>
              </a:rPr>
              <a:t>ا</a:t>
            </a:r>
            <a:r>
              <a:rPr lang="fa-IR" sz="2800" dirty="0" smtClean="0">
                <a:solidFill>
                  <a:schemeClr val="bg2">
                    <a:lumMod val="10000"/>
                  </a:schemeClr>
                </a:solidFill>
                <a:cs typeface="B Koodak" pitchFamily="2" charset="-78"/>
              </a:rPr>
              <a:t>ون در چه سطوحی صورت می گیرد ؟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10- تعاون در خانواده چه نتایج مثبت می تواند به دنبال داشته باشد ؟</a:t>
            </a:r>
            <a:br>
              <a:rPr lang="fa-IR" sz="2800" dirty="0" smtClean="0">
                <a:solidFill>
                  <a:schemeClr val="bg2">
                    <a:lumMod val="10000"/>
                  </a:schemeClr>
                </a:solidFill>
                <a:cs typeface="B Koodak" pitchFamily="2" charset="-78"/>
              </a:rPr>
            </a:br>
            <a:r>
              <a:rPr lang="fa-IR" sz="2800" dirty="0" smtClean="0">
                <a:solidFill>
                  <a:schemeClr val="bg2">
                    <a:lumMod val="10000"/>
                  </a:schemeClr>
                </a:solidFill>
                <a:cs typeface="B Koodak" pitchFamily="2" charset="-78"/>
              </a:rPr>
              <a:t>11- نمونه هایی از تعاون از پیامبر اکرم و امامان با  با اعضای خانواده خود را بیان کنید ؟ </a:t>
            </a:r>
            <a:endParaRPr lang="en-US" sz="2800" dirty="0">
              <a:solidFill>
                <a:schemeClr val="bg2">
                  <a:lumMod val="10000"/>
                </a:schemeClr>
              </a:solidFill>
              <a:cs typeface="B Koodak" pitchFamily="2" charset="-78"/>
            </a:endParaRPr>
          </a:p>
        </p:txBody>
      </p:sp>
    </p:spTree>
    <p:extLst>
      <p:ext uri="{BB962C8B-B14F-4D97-AF65-F5344CB8AC3E}">
        <p14:creationId xmlns:p14="http://schemas.microsoft.com/office/powerpoint/2010/main" xmlns="" val="262457781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r"/>
            <a:r>
              <a:rPr lang="fa-IR" sz="2800" dirty="0" smtClean="0">
                <a:cs typeface="B Koodak" pitchFamily="2" charset="-78"/>
              </a:rPr>
              <a:t>12- همدلی و همکاری در میان قوم و خویش چه نتایج مثبتی می تواند به دنبال داشته باشد .دو نمونه از آن را بیان کنید .</a:t>
            </a:r>
            <a:br>
              <a:rPr lang="fa-IR" sz="2800" dirty="0" smtClean="0">
                <a:cs typeface="B Koodak" pitchFamily="2" charset="-78"/>
              </a:rPr>
            </a:br>
            <a:r>
              <a:rPr lang="fa-IR" sz="2800" dirty="0" smtClean="0">
                <a:cs typeface="B Koodak" pitchFamily="2" charset="-78"/>
              </a:rPr>
              <a:t>13- جلوه هایی از تعاون در مدرسه را توضیح دهید ؟</a:t>
            </a:r>
            <a:br>
              <a:rPr lang="fa-IR" sz="2800" dirty="0" smtClean="0">
                <a:cs typeface="B Koodak" pitchFamily="2" charset="-78"/>
              </a:rPr>
            </a:br>
            <a:r>
              <a:rPr lang="fa-IR" sz="2800" dirty="0" smtClean="0">
                <a:cs typeface="B Koodak" pitchFamily="2" charset="-78"/>
              </a:rPr>
              <a:t>14- همکاری و همدلی میان افراد در یک محله چه فواید مثبتی می تواند به دنبال داشته باشد ؟ </a:t>
            </a:r>
            <a:br>
              <a:rPr lang="fa-IR" sz="2800" dirty="0" smtClean="0">
                <a:cs typeface="B Koodak" pitchFamily="2" charset="-78"/>
              </a:rPr>
            </a:br>
            <a:r>
              <a:rPr lang="fa-IR" sz="2800" dirty="0" smtClean="0">
                <a:cs typeface="B Koodak" pitchFamily="2" charset="-78"/>
              </a:rPr>
              <a:t>15- جلوه هایی از تعاون در محله را نام ببرید ؟</a:t>
            </a:r>
            <a:br>
              <a:rPr lang="fa-IR" sz="2800" dirty="0" smtClean="0">
                <a:cs typeface="B Koodak" pitchFamily="2" charset="-78"/>
              </a:rPr>
            </a:br>
            <a:r>
              <a:rPr lang="fa-IR" sz="2800" dirty="0" smtClean="0">
                <a:cs typeface="B Koodak" pitchFamily="2" charset="-78"/>
              </a:rPr>
              <a:t>16- امام صادق ( ع ) در مورد همکاری با همسایگان چه می فرمایند ؟ 17 – آرم سازمان اوقاف و امور خیریه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endParaRPr lang="en-US" dirty="0"/>
          </a:p>
        </p:txBody>
      </p:sp>
    </p:spTree>
    <p:extLst>
      <p:ext uri="{BB962C8B-B14F-4D97-AF65-F5344CB8AC3E}">
        <p14:creationId xmlns:p14="http://schemas.microsoft.com/office/powerpoint/2010/main" xmlns="" val="32198973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r"/>
            <a:r>
              <a:rPr lang="fa-IR" sz="2800" dirty="0" smtClean="0">
                <a:cs typeface="B Koodak" pitchFamily="2" charset="-78"/>
              </a:rPr>
              <a:t>درس 2</a:t>
            </a:r>
            <a:br>
              <a:rPr lang="fa-IR" sz="2800" dirty="0" smtClean="0">
                <a:cs typeface="B Koodak" pitchFamily="2" charset="-78"/>
              </a:rPr>
            </a:br>
            <a:r>
              <a:rPr lang="fa-IR" sz="2800" dirty="0" smtClean="0">
                <a:cs typeface="B Koodak" pitchFamily="2" charset="-78"/>
              </a:rPr>
              <a:t>1- آیا تعاون ، تنها به خانه و مدرسه و محله ، محدود می شود ؟ </a:t>
            </a:r>
            <a:br>
              <a:rPr lang="fa-IR" sz="2800" dirty="0" smtClean="0">
                <a:cs typeface="B Koodak" pitchFamily="2" charset="-78"/>
              </a:rPr>
            </a:br>
            <a:r>
              <a:rPr lang="fa-IR" sz="2800" dirty="0" smtClean="0">
                <a:cs typeface="B Koodak" pitchFamily="2" charset="-78"/>
              </a:rPr>
              <a:t>2- انفاق را توضیح دهید .</a:t>
            </a:r>
            <a:br>
              <a:rPr lang="fa-IR" sz="2800" dirty="0" smtClean="0">
                <a:cs typeface="B Koodak" pitchFamily="2" charset="-78"/>
              </a:rPr>
            </a:br>
            <a:r>
              <a:rPr lang="fa-IR" sz="2800" dirty="0" smtClean="0">
                <a:cs typeface="B Koodak" pitchFamily="2" charset="-78"/>
              </a:rPr>
              <a:t>3- آیه 92 ، سوره آل عمران در مورد انفاق را بنویسید . </a:t>
            </a:r>
            <a:br>
              <a:rPr lang="fa-IR" sz="2800" dirty="0" smtClean="0">
                <a:cs typeface="B Koodak" pitchFamily="2" charset="-78"/>
              </a:rPr>
            </a:br>
            <a:r>
              <a:rPr lang="fa-IR" sz="2800" dirty="0" smtClean="0">
                <a:cs typeface="B Koodak" pitchFamily="2" charset="-78"/>
              </a:rPr>
              <a:t>4- افراد نیکو کاردر قالب سازمان های مردم نهاد  و موسسات خیریه چه نقشی در همیاری اجتماعی دارند ؟</a:t>
            </a:r>
            <a:br>
              <a:rPr lang="fa-IR" sz="2800" dirty="0" smtClean="0">
                <a:cs typeface="B Koodak" pitchFamily="2" charset="-78"/>
              </a:rPr>
            </a:br>
            <a:r>
              <a:rPr lang="fa-IR" sz="2800" dirty="0" smtClean="0">
                <a:cs typeface="B Koodak" pitchFamily="2" charset="-78"/>
              </a:rPr>
              <a:t>5- همه سازمان های مردم نهاد و موسسات خیریه باید برای فعالیت های خود از ..............................، مجوز بگیرند . </a:t>
            </a:r>
            <a:br>
              <a:rPr lang="fa-IR" sz="2800" dirty="0" smtClean="0">
                <a:cs typeface="B Koodak" pitchFamily="2" charset="-78"/>
              </a:rPr>
            </a:br>
            <a:r>
              <a:rPr lang="fa-IR" sz="2800" dirty="0" smtClean="0">
                <a:cs typeface="B Koodak" pitchFamily="2" charset="-78"/>
              </a:rPr>
              <a:t>6- خیرین مدرسه ساز چه نقشی در همیاری اجتماعی دارند ؟ </a:t>
            </a:r>
            <a:br>
              <a:rPr lang="fa-IR" sz="2800" dirty="0" smtClean="0">
                <a:cs typeface="B Koodak" pitchFamily="2" charset="-78"/>
              </a:rPr>
            </a:br>
            <a:r>
              <a:rPr lang="fa-IR" sz="2800" dirty="0" smtClean="0">
                <a:cs typeface="B Koodak" pitchFamily="2" charset="-78"/>
              </a:rPr>
              <a:t>7- یکی دیگر از اقدامات بسیار خوب به منظور انفاق و تعاون در جامعه ، .............وقف است . </a:t>
            </a:r>
            <a:br>
              <a:rPr lang="fa-IR" sz="2800" dirty="0" smtClean="0">
                <a:cs typeface="B Koodak" pitchFamily="2" charset="-78"/>
              </a:rPr>
            </a:br>
            <a:r>
              <a:rPr lang="fa-IR" sz="2800" dirty="0" smtClean="0">
                <a:cs typeface="B Koodak" pitchFamily="2" charset="-78"/>
              </a:rPr>
              <a:t>8- نمونه هایی از وقف در جامعه اسلامی را بیان کنید .</a:t>
            </a:r>
            <a:br>
              <a:rPr lang="fa-IR" sz="2800" dirty="0" smtClean="0">
                <a:cs typeface="B Koodak" pitchFamily="2" charset="-78"/>
              </a:rPr>
            </a:br>
            <a:r>
              <a:rPr lang="fa-IR" sz="2800" dirty="0" smtClean="0">
                <a:cs typeface="B Koodak" pitchFamily="2" charset="-78"/>
              </a:rPr>
              <a:t>9- موقوفات یعنی چه ؟</a:t>
            </a:r>
            <a:br>
              <a:rPr lang="fa-IR" sz="2800" dirty="0" smtClean="0">
                <a:cs typeface="B Koodak" pitchFamily="2" charset="-78"/>
              </a:rPr>
            </a:br>
            <a:r>
              <a:rPr lang="fa-IR" sz="2800" dirty="0" smtClean="0">
                <a:cs typeface="B Koodak" pitchFamily="2" charset="-78"/>
              </a:rPr>
              <a:t>10 – شرکت های تعاونی چگونه تشکیل می شوند ؟   </a:t>
            </a:r>
            <a:endParaRPr lang="en-US" sz="2800" dirty="0">
              <a:cs typeface="B Koodak" pitchFamily="2" charset="-78"/>
            </a:endParaRPr>
          </a:p>
        </p:txBody>
      </p:sp>
    </p:spTree>
    <p:extLst>
      <p:ext uri="{BB962C8B-B14F-4D97-AF65-F5344CB8AC3E}">
        <p14:creationId xmlns:p14="http://schemas.microsoft.com/office/powerpoint/2010/main" xmlns="" val="273767006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r"/>
            <a:r>
              <a:rPr lang="fa-IR" sz="2800" dirty="0" smtClean="0">
                <a:cs typeface="B Koodak" pitchFamily="2" charset="-78"/>
              </a:rPr>
              <a:t>11-بعضی از قوانین موجود در تعاونی ها را بیان کنید .</a:t>
            </a:r>
            <a:br>
              <a:rPr lang="fa-IR" sz="2800" dirty="0" smtClean="0">
                <a:cs typeface="B Koodak" pitchFamily="2" charset="-78"/>
              </a:rPr>
            </a:br>
            <a:r>
              <a:rPr lang="fa-IR" sz="2800" dirty="0" smtClean="0">
                <a:cs typeface="B Koodak" pitchFamily="2" charset="-78"/>
              </a:rPr>
              <a:t>12- هدف از تشکیل شرکت های تعاونی چیست ؟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endParaRPr lang="en-US" sz="2800" dirty="0">
              <a:cs typeface="B Koodak" pitchFamily="2" charset="-78"/>
            </a:endParaRPr>
          </a:p>
        </p:txBody>
      </p:sp>
    </p:spTree>
    <p:extLst>
      <p:ext uri="{BB962C8B-B14F-4D97-AF65-F5344CB8AC3E}">
        <p14:creationId xmlns:p14="http://schemas.microsoft.com/office/powerpoint/2010/main" xmlns="" val="230545942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r"/>
            <a:r>
              <a:rPr lang="fa-IR" sz="2800" dirty="0" smtClean="0">
                <a:cs typeface="B Koodak" pitchFamily="2" charset="-78"/>
              </a:rPr>
              <a:t>درس 3 </a:t>
            </a:r>
            <a:br>
              <a:rPr lang="fa-IR" sz="2800" dirty="0" smtClean="0">
                <a:cs typeface="B Koodak" pitchFamily="2" charset="-78"/>
              </a:rPr>
            </a:br>
            <a:r>
              <a:rPr lang="fa-IR" sz="2800" dirty="0" smtClean="0">
                <a:cs typeface="B Koodak" pitchFamily="2" charset="-78"/>
              </a:rPr>
              <a:t>1- ساختار حکومتی کشور ما چگونه است ؟</a:t>
            </a:r>
            <a:br>
              <a:rPr lang="fa-IR" sz="2800" dirty="0" smtClean="0">
                <a:cs typeface="B Koodak" pitchFamily="2" charset="-78"/>
              </a:rPr>
            </a:br>
            <a:r>
              <a:rPr lang="fa-IR" sz="2800" dirty="0" smtClean="0">
                <a:cs typeface="B Koodak" pitchFamily="2" charset="-78"/>
              </a:rPr>
              <a:t>2- منظور از قوه مجریه در </a:t>
            </a:r>
            <a:r>
              <a:rPr lang="fa-IR" sz="2800" dirty="0" smtClean="0">
                <a:cs typeface="B Koodak" pitchFamily="2" charset="-78"/>
              </a:rPr>
              <a:t>ساختار </a:t>
            </a:r>
            <a:r>
              <a:rPr lang="fa-IR" sz="2800" dirty="0" smtClean="0">
                <a:cs typeface="B Koodak" pitchFamily="2" charset="-78"/>
              </a:rPr>
              <a:t>حکومتی کشور ما چیست ؟ </a:t>
            </a:r>
            <a:br>
              <a:rPr lang="fa-IR" sz="2800" dirty="0" smtClean="0">
                <a:cs typeface="B Koodak" pitchFamily="2" charset="-78"/>
              </a:rPr>
            </a:br>
            <a:r>
              <a:rPr lang="fa-IR" sz="2800" dirty="0" smtClean="0">
                <a:cs typeface="B Koodak" pitchFamily="2" charset="-78"/>
              </a:rPr>
              <a:t>3- رئیس جمهور برای چند سال انتخاب می شود و انتخاب مجدد او به صورت متوالی برای چند دوره دیگر امکان پذیر است ؟</a:t>
            </a:r>
            <a:br>
              <a:rPr lang="fa-IR" sz="2800" dirty="0" smtClean="0">
                <a:cs typeface="B Koodak" pitchFamily="2" charset="-78"/>
              </a:rPr>
            </a:br>
            <a:r>
              <a:rPr lang="fa-IR" sz="2800" dirty="0" smtClean="0">
                <a:cs typeface="B Koodak" pitchFamily="2" charset="-78"/>
              </a:rPr>
              <a:t>4- صلاحیت داوطلبان ریاست جمهوری چگونه تایید می شود ؟ </a:t>
            </a:r>
            <a:br>
              <a:rPr lang="fa-IR" sz="2800" dirty="0" smtClean="0">
                <a:cs typeface="B Koodak" pitchFamily="2" charset="-78"/>
              </a:rPr>
            </a:br>
            <a:r>
              <a:rPr lang="fa-IR" sz="2800" dirty="0" smtClean="0">
                <a:cs typeface="B Koodak" pitchFamily="2" charset="-78"/>
              </a:rPr>
              <a:t>5- داوطلبان ریاست جمهوری چگونه پیام های خود را به مردم می رسانند ؟ </a:t>
            </a:r>
            <a:br>
              <a:rPr lang="fa-IR" sz="2800" dirty="0" smtClean="0">
                <a:cs typeface="B Koodak" pitchFamily="2" charset="-78"/>
              </a:rPr>
            </a:br>
            <a:r>
              <a:rPr lang="fa-IR" sz="2800" dirty="0" smtClean="0">
                <a:cs typeface="B Koodak" pitchFamily="2" charset="-78"/>
              </a:rPr>
              <a:t>6- چه کسانی می توانند در انتخابات ( ریاست جمهوری ) شرکت </a:t>
            </a:r>
            <a:br>
              <a:rPr lang="fa-IR" sz="2800" dirty="0" smtClean="0">
                <a:cs typeface="B Koodak" pitchFamily="2" charset="-78"/>
              </a:rPr>
            </a:br>
            <a:r>
              <a:rPr lang="fa-IR" sz="2800" dirty="0" smtClean="0">
                <a:cs typeface="B Koodak" pitchFamily="2" charset="-78"/>
              </a:rPr>
              <a:t>کنند و حد اقل سن رای دهندگان چه سنی تعیین شده است ؟ </a:t>
            </a:r>
            <a:br>
              <a:rPr lang="fa-IR" sz="2800" dirty="0" smtClean="0">
                <a:cs typeface="B Koodak" pitchFamily="2" charset="-78"/>
              </a:rPr>
            </a:br>
            <a:r>
              <a:rPr lang="fa-IR" sz="2800" dirty="0" smtClean="0">
                <a:cs typeface="B Koodak" pitchFamily="2" charset="-78"/>
              </a:rPr>
              <a:t>7- بر طبق اصل 115 قانون جمهوری اسلامی ایران شرایط رئیس جمهور باید چه شرایطی را دارا باشد ؟</a:t>
            </a:r>
            <a:br>
              <a:rPr lang="fa-IR" sz="2800" dirty="0" smtClean="0">
                <a:cs typeface="B Koodak" pitchFamily="2" charset="-78"/>
              </a:rPr>
            </a:br>
            <a:r>
              <a:rPr lang="fa-IR" sz="2800" dirty="0" smtClean="0">
                <a:cs typeface="B Koodak" pitchFamily="2" charset="-78"/>
              </a:rPr>
              <a:t>8- مراسم تنفیذ رئیس جمهور چگونه انجام می شود ؟ </a:t>
            </a:r>
            <a:br>
              <a:rPr lang="fa-IR" sz="2800" dirty="0" smtClean="0">
                <a:cs typeface="B Koodak" pitchFamily="2" charset="-78"/>
              </a:rPr>
            </a:br>
            <a:r>
              <a:rPr lang="fa-IR" sz="2800" dirty="0" smtClean="0">
                <a:cs typeface="B Koodak" pitchFamily="2" charset="-78"/>
              </a:rPr>
              <a:t>9- مراسم تحلیف رئیس جمهور چگونه انجام می شود ؟ </a:t>
            </a:r>
            <a:endParaRPr lang="en-US" sz="2800" dirty="0">
              <a:cs typeface="B Koodak" pitchFamily="2" charset="-78"/>
            </a:endParaRPr>
          </a:p>
        </p:txBody>
      </p:sp>
    </p:spTree>
    <p:extLst>
      <p:ext uri="{BB962C8B-B14F-4D97-AF65-F5344CB8AC3E}">
        <p14:creationId xmlns:p14="http://schemas.microsoft.com/office/powerpoint/2010/main" xmlns="" val="151218245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ormAutofit/>
          </a:bodyPr>
          <a:lstStyle/>
          <a:p>
            <a:pPr algn="r"/>
            <a:r>
              <a:rPr lang="fa-IR" sz="2800" dirty="0" smtClean="0">
                <a:cs typeface="B Koodak" pitchFamily="2" charset="-78"/>
              </a:rPr>
              <a:t>10- رئیس جمهور و دولتی که تشکیل می دهد در برابر ................و</a:t>
            </a:r>
            <a:br>
              <a:rPr lang="fa-IR" sz="2800" dirty="0" smtClean="0">
                <a:cs typeface="B Koodak" pitchFamily="2" charset="-78"/>
              </a:rPr>
            </a:br>
            <a:r>
              <a:rPr lang="fa-IR" sz="2800" dirty="0" smtClean="0">
                <a:cs typeface="B Koodak" pitchFamily="2" charset="-78"/>
              </a:rPr>
              <a:t>..............و ................ مسئول هستند و باید پاسخگو باشند . </a:t>
            </a:r>
            <a:br>
              <a:rPr lang="fa-IR" sz="2800" dirty="0" smtClean="0">
                <a:cs typeface="B Koodak" pitchFamily="2" charset="-78"/>
              </a:rPr>
            </a:br>
            <a:r>
              <a:rPr lang="fa-IR" sz="2800" dirty="0" smtClean="0">
                <a:cs typeface="B Koodak" pitchFamily="2" charset="-78"/>
              </a:rPr>
              <a:t>11- هیئت دولت از چه کسانی تشکیل شده است ؟ </a:t>
            </a:r>
            <a:br>
              <a:rPr lang="fa-IR" sz="2800" dirty="0" smtClean="0">
                <a:cs typeface="B Koodak" pitchFamily="2" charset="-78"/>
              </a:rPr>
            </a:br>
            <a:r>
              <a:rPr lang="fa-IR" sz="2800" dirty="0" smtClean="0">
                <a:cs typeface="B Koodak" pitchFamily="2" charset="-78"/>
              </a:rPr>
              <a:t>12- وزیران منتخب رئیس جمهور چگونه کار خود را شروع می کنند ؟</a:t>
            </a:r>
            <a:br>
              <a:rPr lang="fa-IR" sz="2800" dirty="0" smtClean="0">
                <a:cs typeface="B Koodak" pitchFamily="2" charset="-78"/>
              </a:rPr>
            </a:br>
            <a:r>
              <a:rPr lang="fa-IR" sz="2800" dirty="0" smtClean="0">
                <a:cs typeface="B Koodak" pitchFamily="2" charset="-78"/>
              </a:rPr>
              <a:t>13-  وزارتخانه در ساختار حکومتی ایران به چه منظور ایجاد شده است و چه کسانی مسئولیت آن را بر عهده دارند ؟ </a:t>
            </a:r>
            <a:br>
              <a:rPr lang="fa-IR" sz="2800" dirty="0" smtClean="0">
                <a:cs typeface="B Koodak" pitchFamily="2" charset="-78"/>
              </a:rPr>
            </a:br>
            <a:r>
              <a:rPr lang="fa-IR" sz="2800" dirty="0" smtClean="0">
                <a:cs typeface="B Koodak" pitchFamily="2" charset="-78"/>
              </a:rPr>
              <a:t>14- هیئت دولت در مورد چه مسائلی با هم بحث و گفتگو می کنند ؟ </a:t>
            </a:r>
            <a:br>
              <a:rPr lang="fa-IR" sz="2800" dirty="0" smtClean="0">
                <a:cs typeface="B Koodak" pitchFamily="2" charset="-78"/>
              </a:rPr>
            </a:br>
            <a:r>
              <a:rPr lang="fa-IR" sz="2800" dirty="0" smtClean="0">
                <a:cs typeface="B Koodak" pitchFamily="2" charset="-78"/>
              </a:rPr>
              <a:t>15- مقر هیئت دولت و وزارتخانه ها در چه شهری است و برنامه های آنها در همه استان های کشور چگونه اجرا می شود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a:cs typeface="B Koodak" pitchFamily="2" charset="-78"/>
              </a:rPr>
              <a:t/>
            </a:r>
            <a:br>
              <a:rPr lang="fa-IR" sz="2800" dirty="0">
                <a:cs typeface="B Koodak" pitchFamily="2" charset="-78"/>
              </a:rPr>
            </a:br>
            <a:r>
              <a:rPr lang="fa-IR" sz="2800" dirty="0" smtClean="0">
                <a:cs typeface="B Koodak" pitchFamily="2" charset="-78"/>
              </a:rPr>
              <a:t/>
            </a:r>
            <a:br>
              <a:rPr lang="fa-IR" sz="2800" dirty="0" smtClean="0">
                <a:cs typeface="B Koodak" pitchFamily="2" charset="-78"/>
              </a:rPr>
            </a:br>
            <a:r>
              <a:rPr lang="fa-IR" sz="2800" dirty="0" smtClean="0">
                <a:cs typeface="B Koodak" pitchFamily="2" charset="-78"/>
              </a:rPr>
              <a:t> </a:t>
            </a:r>
            <a:endParaRPr lang="en-US" sz="2800" dirty="0">
              <a:cs typeface="B Koodak" pitchFamily="2" charset="-78"/>
            </a:endParaRPr>
          </a:p>
        </p:txBody>
      </p:sp>
    </p:spTree>
    <p:extLst>
      <p:ext uri="{BB962C8B-B14F-4D97-AF65-F5344CB8AC3E}">
        <p14:creationId xmlns:p14="http://schemas.microsoft.com/office/powerpoint/2010/main" xmlns="" val="29452780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TotalTime>
  <Words>154</Words>
  <Application>Microsoft Office PowerPoint</Application>
  <PresentationFormat>On-screen Show (4:3)</PresentationFormat>
  <Paragraphs>19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توجه : همکار گرامی این سوالات برای آزمون های دوره ای و انجام آزمون های کتاب باز و استفاده در اجرای برخی روش های فعال مانند همیاری (کارایی تیم ) و... طراحی شده است .  از ارائه آن به صورت سوال به همراه جواب در کتاب ویا ارائه پاسخ  مستقیم از طرف دبیر به دانش آموزان جدا خودداری شود.  سوالات درسطوح اول حیطه شناختی طرح شده است ،در انجام امتحانات نوبت و رسمی در سایر سطوح حیطه شناختی (فرا دانشی)   نیز حتما باید سوال طرح شود .                                                                                          با تشکر   </vt:lpstr>
      <vt:lpstr>درس1 1- تعاون یعنی چه ؟ 2- ما انسانها در برابر چه چیز و چه کسانی مسئول هستیم ؟ 3- چرا هیچکس نمی تواند اعمال و رفتار و زندگی خود را از اجتماع جدا کند ؟  4- یک نمونه از پیام ها و دستورات دین اسلام در زمینه رابطه فرد با اجتماع ، از فرمایشات امام علی (ع) را بیان کنید. 5- آیه 2 ، سوره مائده قران کریم در باره تعاون را بنویسید .  6- همکاری نکردن در گناه یعنی چه ؟  7- جلوه ها و شکل های مختلف تعاون را نام ببرید ؟  9- تعاون در چه سطوحی صورت می گیرد ؟  10- تعاون در خانواده چه نتایج مثبت می تواند به دنبال داشته باشد ؟ 11- نمونه هایی از تعاون از پیامبر اکرم و امامان با  با اعضای خانواده خود را بیان کنید ؟ </vt:lpstr>
      <vt:lpstr>12- همدلی و همکاری در میان قوم و خویش چه نتایج مثبتی می تواند به دنبال داشته باشد .دو نمونه از آن را بیان کنید . 13- جلوه هایی از تعاون در مدرسه را توضیح دهید ؟ 14- همکاری و همدلی میان افراد در یک محله چه فواید مثبتی می تواند به دنبال داشته باشد ؟  15- جلوه هایی از تعاون در محله را نام ببرید ؟ 16- امام صادق ( ع ) در مورد همکاری با همسایگان چه می فرمایند ؟ 17 – آرم سازمان اوقاف و امور خیریه      </vt:lpstr>
      <vt:lpstr>درس 2 1- آیا تعاون ، تنها به خانه و مدرسه و محله ، محدود می شود ؟  2- انفاق را توضیح دهید . 3- آیه 92 ، سوره آل عمران در مورد انفاق را بنویسید .  4- افراد نیکو کاردر قالب سازمان های مردم نهاد  و موسسات خیریه چه نقشی در همیاری اجتماعی دارند ؟ 5- همه سازمان های مردم نهاد و موسسات خیریه باید برای فعالیت های خود از ..............................، مجوز بگیرند .  6- خیرین مدرسه ساز چه نقشی در همیاری اجتماعی دارند ؟  7- یکی دیگر از اقدامات بسیار خوب به منظور انفاق و تعاون در جامعه ، .............وقف است .  8- نمونه هایی از وقف در جامعه اسلامی را بیان کنید . 9- موقوفات یعنی چه ؟ 10 – شرکت های تعاونی چگونه تشکیل می شوند ؟   </vt:lpstr>
      <vt:lpstr>11-بعضی از قوانین موجود در تعاونی ها را بیان کنید . 12- هدف از تشکیل شرکت های تعاونی چیست ؟             </vt:lpstr>
      <vt:lpstr>درس 3  1- ساختار حکومتی کشور ما چگونه است ؟ 2- منظور از قوه مجریه در ساختار حکومتی کشور ما چیست ؟  3- رئیس جمهور برای چند سال انتخاب می شود و انتخاب مجدد او به صورت متوالی برای چند دوره دیگر امکان پذیر است ؟ 4- صلاحیت داوطلبان ریاست جمهوری چگونه تایید می شود ؟  5- داوطلبان ریاست جمهوری چگونه پیام های خود را به مردم می رسانند ؟  6- چه کسانی می توانند در انتخابات ( ریاست جمهوری ) شرکت  کنند و حد اقل سن رای دهندگان چه سنی تعیین شده است ؟  7- بر طبق اصل 115 قانون جمهوری اسلامی ایران شرایط رئیس جمهور باید چه شرایطی را دارا باشد ؟ 8- مراسم تنفیذ رئیس جمهور چگونه انجام می شود ؟  9- مراسم تحلیف رئیس جمهور چگونه انجام می شود ؟ </vt:lpstr>
      <vt:lpstr>10- رئیس جمهور و دولتی که تشکیل می دهد در برابر ................و ..............و ................ مسئول هستند و باید پاسخگو باشند .  11- هیئت دولت از چه کسانی تشکیل شده است ؟  12- وزیران منتخب رئیس جمهور چگونه کار خود را شروع می کنند ؟ 13-  وزارتخانه در ساختار حکومتی ایران به چه منظور ایجاد شده است و چه کسانی مسئولیت آن را بر عهده دارند ؟  14- هیئت دولت در مورد چه مسائلی با هم بحث و گفتگو می کنند ؟  15- مقر هیئت دولت و وزارتخانه ها در چه شهری است و برنامه های آنها در همه استان های کشور چگونه اجرا می شود ؟      </vt:lpstr>
      <vt:lpstr>درس 4  1- چه کسانی شهروند ایران محسوب می شوند ؟  2- شهروندان در رابطه با دولت از چه حقوقی برخور دار می باشند ؟  3- شهر وندان در رابطه با دولت چه مسئولیت هایی دارند ؟  4- رئیس جمهور و وزرا ، چه مسئولیت ها و وظایفی بر عهده دارند ؟  5- رئیس جمهور علاوه بر آنکه وزیران را هدایت و بین آنها هماهنگی ایجاد می کند ، چه وظایف و اختیارات دیگری دارند ؟  6- دولت و مجلس در چه مواردی با هم همکاری می کنند ؟  7- از وظایف مجلس در رابطه با دولت ، سوال و استیضاح را توضیح دهید ؟  8- در آمد های دولت در چه مواردی هزینه می شوند ؟  9- هزینه های دولت برای وزارتخانه آموزش و پرورش چه مواردی را شامل می شود ؟  10- مالیات یعنی چه ؟ </vt:lpstr>
      <vt:lpstr>11- سایر منابع دولت غیر از نفت و مالیات از چه راه های دیگری تامین می شود ؟  12- منظور از پیش بینی لایحه بودجه در فعالیت های دولت چیست ؟ 13- یکی از وظایف مهم دولت ها ، تنظیم ....................است .  14- مجلس در رابطه با لایحه بودجه چه وظایفی بر عهده دارد ؟          </vt:lpstr>
      <vt:lpstr>درس 5  1- نوجوانان ، گروه سنی ............تا .......... سال را تشکیل می دهند . 2- منظور از بلوغ در دوره نوجوانی چیست ؟  3- سایر تغییرات دوره بلوغ کدام اند و باعث بروز چه مسائلی در نوجوانان می شود ؟  4- برخی از خصو صیاتی که در دوره بلوغ و نوجوانی ، در افراد ظهور می کند را نام ببرید و هر کدام را خلاصه وار توضیح دهید ؟  5 – نوجوانان چه فرصت هایی برای رشد و شکو فایی استعداد های خود دارند ؟ 6- چرا نوجوانی دوره ای حساس است ؟  7- کدام آسیب های اجتماعی نوجوانان را تهدید می کند ؟  8- پرخاشگری و نزاع ، نتیجه کنترل نکردن .................است .  9- هنگام خشم و عصبانیت باید به کدام مسئله مهم توجه داشت ؟  10- افرادی که راه های درست ابراز خشم را یاد نگرفته اند ، در آینده گرفتار چه مشکلاتی می شوند ؟  </vt:lpstr>
      <vt:lpstr>11- اشکال مختلف رفتار های پرخاشگرانه را بیان کنید ؟ 12- نوجوانان پرخاشگر با چه مسائل و مشکلاتی رو برو می شوند ؟  13- در هنگام خشم و عصبانیت سه قاعده ای که باید به خاطر بسپارید را نام ببرید .  14- وقتی شما از دست کسی عصبانی هستید ، کدام برخورد های مناسب را باید به کارببندید ؟ 15- وقتی دیگری از دست شما عصبانی است ، کدام برخورد های مناسب را باید بکار ببندید ؟ 16- فرمایش امام علی (ع) در مورد خشم را بنویسید . 17- فرمایش امام صادق (ع) در مورد خشم را بنویسید .  18 – در باره مواد مخدر چه اطلاعاتی دارید ؟  19- علل گرایش افراد به مواد مخدر کدام اند ؟  20 – ماده نیکوتین در سیگار و تنباکو کدام عوارض جسمانی را به دنبال دارد ؟   </vt:lpstr>
      <vt:lpstr>21- چند نمونه از مواد مخدر و افیونی را نام ببرید و اثرات مخرب آن را توضیح دهید . 22- پیامد ها و عوارض نامطلوب مصرف مواد مخدر محرک یا توهم زا را برای فرد و جامعه بیان کنید ؟  23- عملکرد افراد معتاد در جامعه و موقعیت اجتماعی آنها چگونه است ؟  24- برطبق قانون چه اعمالی در مورد مواد مخدر ، جرم محسوب شده و مجازات به دنبال دارد ؟  25- برخورد قانون با نوجوانان فریب خورده توسط قاچاقچیان مواد مخدر چگونه است ؟      </vt:lpstr>
      <vt:lpstr>درس 6  1- چه کسانی از نوجوانان در برابر آـسیب ها و تهدیدات ، محافظت می کنند ؟ نام ببرید و هر کدام را خلاصه وار توضیح دهید . 2- قانون از حقوق همه مردم حمایت می کند .        ص          غ 3- همه مردم در برابر قانون مساوی هستند .         ص          غ 4- ضرورت وجود قوه قضاییه در جامعه را بیان کنید ؟ 5- برطبق قانون اساسی ، رئیس قوه قضاییه  .................. - از طرف چه کسی انتخاب می شود ؟  - برای چند سال انتخاب می شود ؟  - چه صفاتی باید داشته باشد ؟  6- قوه قضاییه چه وظایفی را بر عهده دارد ؟ 7- قوه قضاییه وظایف قانونی خود را چگونه انجام می دهد ؟  8- قوه قضاییه وظیفه رسیدگی به شکایت های مردم و حل اختلاف را چگونه انجام می دهد ؟  </vt:lpstr>
      <vt:lpstr>9- به طور کلی دعاوی ای که در دادگاه ها طرح می شوند ، به چند دسته تقسیم می شوند ؟ نام ببرید  10- از انواع دعاوی (اختلافات ) کیفری را توضیح دهید . 11- از انواع دعاوی (اختلافات ) حقوقی را توضیح دهید .  12- وظیفه قاضی در دادگاه چیست و قاضی چه صفاتی باید داشته باشد ؟  13- وکیل به چه کسی گفته می شود و چه کمکی به داد گاهمی کند ؟  14- اگر کسی توانایی مالی نداشته باشد که وکیل بگیرد ، می تواند از ..............درخواست وکیل کند . 15- افراد برای اینکه بدانند چگونه شکایت خود را مطرح کنند ، با چه کسانی می توانند مشورت کنند ؟    </vt:lpstr>
      <vt:lpstr>درس 7 1- نیاز به ارتباط میان انسانها را توضیح دهید ؟ 2- کدام نیازهای انسان ها از طریق ارتباط بین انسانها میسر می شود ؟ 3- شبکه ارتباطات انسان ها از کجا شروع می شود و تا چه سطحی می توانند این ارتباط را برقرار کنند ؟  4- ارتباط چیست ؟ عناصر آن کدام است ؟  5- منظور از باز خورد در فرایند ارتباط چیست ؟  6- پیام های ارتباطی با چه روش و ابزار هایی فرستاده می شوند ؟  7- رسانه چیست ؟و چه مواردی را شامل می شود ؟  8- در کشور ما وزارت ارتباطات و فناوری اطلاعات چه وظیفه ای بر  عهده دارد ؟ 9- برخی از شرکت ها و سازمان های تابعه وزارت ارتباطات و فناوری اطلاعات را نام ببرید . </vt:lpstr>
      <vt:lpstr>درس 8  1- نمونه هایی از کاربرد های فناوری اطلاعات و ارتباطات در زندگی روز مره را نام ببرید و هر کدام را خلاصه وار توضیح دهید ؟  2- با استفاده از فناوری اطلاعات و ارتباطات از کدام خدمات الکترونیک دولت می توان بهره گیری کرد ؟  3- کاربرد فناوری اطلاعات و ارتباطات از نظر اقتصادی چه فوایدی می تواند داشته باشد ؟  4- چشم انداز تحول در فناوری های ارتباطی و اطلاعاتی در آینده چگونه خواهد بود ؟  5- تاثیر وسایل ارتباط جمعی (رسانه های ارتباط جمعی ) بر فرهنگ عمومی را توضیح دهید ؟   6- نظرات صاحب نظران در باره اثرات منفی رسانه های ارتباط جمعی را بیان کنید و هر کدام را خلاصه وار توضیح دهید . 7-آگهی های بازرگانی مصرف گرایی درجامعه را تشویق می کنند.ص غ </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درس1 1- تعاون یعنی چه ؟ 2- ما انسانها در برابر چه چیز و چه کسانی مسئول هستیم ؟ 3- چرا هیچکس نمی تواند اعمال و رفتار و زندگی خود را از اجتماع جدا کند ؟</dc:title>
  <dc:creator>admin</dc:creator>
  <cp:lastModifiedBy>Gerdoo</cp:lastModifiedBy>
  <cp:revision>38</cp:revision>
  <dcterms:created xsi:type="dcterms:W3CDTF">2006-08-16T00:00:00Z</dcterms:created>
  <dcterms:modified xsi:type="dcterms:W3CDTF">2014-09-21T17:32:16Z</dcterms:modified>
</cp:coreProperties>
</file>