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95" r:id="rId3"/>
    <p:sldId id="296" r:id="rId4"/>
    <p:sldId id="257" r:id="rId5"/>
    <p:sldId id="268" r:id="rId6"/>
    <p:sldId id="260" r:id="rId7"/>
    <p:sldId id="262" r:id="rId8"/>
    <p:sldId id="263" r:id="rId9"/>
    <p:sldId id="264" r:id="rId10"/>
    <p:sldId id="266" r:id="rId11"/>
    <p:sldId id="271" r:id="rId12"/>
    <p:sldId id="272" r:id="rId13"/>
    <p:sldId id="273" r:id="rId14"/>
    <p:sldId id="274" r:id="rId15"/>
    <p:sldId id="261" r:id="rId16"/>
    <p:sldId id="265" r:id="rId17"/>
    <p:sldId id="270" r:id="rId18"/>
    <p:sldId id="280" r:id="rId19"/>
    <p:sldId id="288" r:id="rId20"/>
    <p:sldId id="289" r:id="rId21"/>
    <p:sldId id="290" r:id="rId22"/>
    <p:sldId id="291" r:id="rId23"/>
    <p:sldId id="292" r:id="rId24"/>
    <p:sldId id="293" r:id="rId25"/>
    <p:sldId id="267" r:id="rId26"/>
  </p:sldIdLst>
  <p:sldSz cx="9144000" cy="6858000" type="screen4x3"/>
  <p:notesSz cx="6858000" cy="9144000"/>
  <p:defaultTextStyle>
    <a:defPPr>
      <a:defRPr lang="fa-IR"/>
    </a:defPPr>
    <a:lvl1pPr algn="ctr" rtl="1" fontAlgn="base">
      <a:spcBef>
        <a:spcPct val="0"/>
      </a:spcBef>
      <a:spcAft>
        <a:spcPct val="0"/>
      </a:spcAft>
      <a:defRPr sz="1600" kern="1200">
        <a:solidFill>
          <a:schemeClr val="tx1"/>
        </a:solidFill>
        <a:latin typeface="Angsana New" panose="02020603050405020304" pitchFamily="18" charset="-34"/>
        <a:ea typeface="+mn-ea"/>
        <a:cs typeface="Arial" panose="020B0604020202020204" pitchFamily="34" charset="0"/>
      </a:defRPr>
    </a:lvl1pPr>
    <a:lvl2pPr marL="457200" algn="ctr" rtl="1" fontAlgn="base">
      <a:spcBef>
        <a:spcPct val="0"/>
      </a:spcBef>
      <a:spcAft>
        <a:spcPct val="0"/>
      </a:spcAft>
      <a:defRPr sz="1600" kern="1200">
        <a:solidFill>
          <a:schemeClr val="tx1"/>
        </a:solidFill>
        <a:latin typeface="Angsana New" panose="02020603050405020304" pitchFamily="18" charset="-34"/>
        <a:ea typeface="+mn-ea"/>
        <a:cs typeface="Arial" panose="020B0604020202020204" pitchFamily="34" charset="0"/>
      </a:defRPr>
    </a:lvl2pPr>
    <a:lvl3pPr marL="914400" algn="ctr" rtl="1" fontAlgn="base">
      <a:spcBef>
        <a:spcPct val="0"/>
      </a:spcBef>
      <a:spcAft>
        <a:spcPct val="0"/>
      </a:spcAft>
      <a:defRPr sz="1600" kern="1200">
        <a:solidFill>
          <a:schemeClr val="tx1"/>
        </a:solidFill>
        <a:latin typeface="Angsana New" panose="02020603050405020304" pitchFamily="18" charset="-34"/>
        <a:ea typeface="+mn-ea"/>
        <a:cs typeface="Arial" panose="020B0604020202020204" pitchFamily="34" charset="0"/>
      </a:defRPr>
    </a:lvl3pPr>
    <a:lvl4pPr marL="1371600" algn="ctr" rtl="1" fontAlgn="base">
      <a:spcBef>
        <a:spcPct val="0"/>
      </a:spcBef>
      <a:spcAft>
        <a:spcPct val="0"/>
      </a:spcAft>
      <a:defRPr sz="1600" kern="1200">
        <a:solidFill>
          <a:schemeClr val="tx1"/>
        </a:solidFill>
        <a:latin typeface="Angsana New" panose="02020603050405020304" pitchFamily="18" charset="-34"/>
        <a:ea typeface="+mn-ea"/>
        <a:cs typeface="Arial" panose="020B0604020202020204" pitchFamily="34" charset="0"/>
      </a:defRPr>
    </a:lvl4pPr>
    <a:lvl5pPr marL="1828800" algn="ctr" rtl="1" fontAlgn="base">
      <a:spcBef>
        <a:spcPct val="0"/>
      </a:spcBef>
      <a:spcAft>
        <a:spcPct val="0"/>
      </a:spcAft>
      <a:defRPr sz="1600" kern="1200">
        <a:solidFill>
          <a:schemeClr val="tx1"/>
        </a:solidFill>
        <a:latin typeface="Angsana New" panose="02020603050405020304" pitchFamily="18" charset="-34"/>
        <a:ea typeface="+mn-ea"/>
        <a:cs typeface="Arial" panose="020B0604020202020204" pitchFamily="34" charset="0"/>
      </a:defRPr>
    </a:lvl5pPr>
    <a:lvl6pPr marL="2286000" algn="l" defTabSz="914400" rtl="0" eaLnBrk="1" latinLnBrk="0" hangingPunct="1">
      <a:defRPr sz="1600" kern="1200">
        <a:solidFill>
          <a:schemeClr val="tx1"/>
        </a:solidFill>
        <a:latin typeface="Angsana New" panose="02020603050405020304" pitchFamily="18" charset="-34"/>
        <a:ea typeface="+mn-ea"/>
        <a:cs typeface="Arial" panose="020B0604020202020204" pitchFamily="34" charset="0"/>
      </a:defRPr>
    </a:lvl6pPr>
    <a:lvl7pPr marL="2743200" algn="l" defTabSz="914400" rtl="0" eaLnBrk="1" latinLnBrk="0" hangingPunct="1">
      <a:defRPr sz="1600" kern="1200">
        <a:solidFill>
          <a:schemeClr val="tx1"/>
        </a:solidFill>
        <a:latin typeface="Angsana New" panose="02020603050405020304" pitchFamily="18" charset="-34"/>
        <a:ea typeface="+mn-ea"/>
        <a:cs typeface="Arial" panose="020B0604020202020204" pitchFamily="34" charset="0"/>
      </a:defRPr>
    </a:lvl7pPr>
    <a:lvl8pPr marL="3200400" algn="l" defTabSz="914400" rtl="0" eaLnBrk="1" latinLnBrk="0" hangingPunct="1">
      <a:defRPr sz="1600" kern="1200">
        <a:solidFill>
          <a:schemeClr val="tx1"/>
        </a:solidFill>
        <a:latin typeface="Angsana New" panose="02020603050405020304" pitchFamily="18" charset="-34"/>
        <a:ea typeface="+mn-ea"/>
        <a:cs typeface="Arial" panose="020B0604020202020204" pitchFamily="34" charset="0"/>
      </a:defRPr>
    </a:lvl8pPr>
    <a:lvl9pPr marL="3657600" algn="l" defTabSz="914400" rtl="0" eaLnBrk="1" latinLnBrk="0" hangingPunct="1">
      <a:defRPr sz="1600" kern="1200">
        <a:solidFill>
          <a:schemeClr val="tx1"/>
        </a:solidFill>
        <a:latin typeface="Angsana New" panose="02020603050405020304" pitchFamily="18" charset="-34"/>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6E2"/>
    <a:srgbClr val="438FEB"/>
    <a:srgbClr val="67A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aximized" horzBarState="maximized">
    <p:restoredLeft sz="34606" autoAdjust="0"/>
    <p:restoredTop sz="86403" autoAdjust="0"/>
  </p:normalViewPr>
  <p:slideViewPr>
    <p:cSldViewPr>
      <p:cViewPr>
        <p:scale>
          <a:sx n="68" d="100"/>
          <a:sy n="68" d="100"/>
        </p:scale>
        <p:origin x="8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8A15C1-EBAC-4976-A881-DCECBA7DE586}" type="slidenum">
              <a:rPr lang="ar-SA"/>
              <a:pPr/>
              <a:t>‹#›</a:t>
            </a:fld>
            <a:endParaRPr lang="en-US"/>
          </a:p>
        </p:txBody>
      </p:sp>
    </p:spTree>
    <p:extLst>
      <p:ext uri="{BB962C8B-B14F-4D97-AF65-F5344CB8AC3E}">
        <p14:creationId xmlns:p14="http://schemas.microsoft.com/office/powerpoint/2010/main" val="876770403"/>
      </p:ext>
    </p:extLst>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44F82C-E6DC-42F4-B83F-20DC431C13A2}" type="slidenum">
              <a:rPr lang="ar-SA"/>
              <a:pPr/>
              <a:t>‹#›</a:t>
            </a:fld>
            <a:endParaRPr lang="en-US"/>
          </a:p>
        </p:txBody>
      </p:sp>
    </p:spTree>
    <p:extLst>
      <p:ext uri="{BB962C8B-B14F-4D97-AF65-F5344CB8AC3E}">
        <p14:creationId xmlns:p14="http://schemas.microsoft.com/office/powerpoint/2010/main" val="384877169"/>
      </p:ext>
    </p:extLst>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62B2597-8638-4DAB-9D6A-38C36EE3BA16}" type="slidenum">
              <a:rPr lang="ar-SA"/>
              <a:pPr/>
              <a:t>‹#›</a:t>
            </a:fld>
            <a:endParaRPr lang="en-US"/>
          </a:p>
        </p:txBody>
      </p:sp>
    </p:spTree>
    <p:extLst>
      <p:ext uri="{BB962C8B-B14F-4D97-AF65-F5344CB8AC3E}">
        <p14:creationId xmlns:p14="http://schemas.microsoft.com/office/powerpoint/2010/main" val="2392676199"/>
      </p:ext>
    </p:extLst>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0C05C80-8CE3-4D12-824C-4F2A76059842}" type="slidenum">
              <a:rPr lang="ar-SA"/>
              <a:pPr/>
              <a:t>‹#›</a:t>
            </a:fld>
            <a:endParaRPr lang="en-US"/>
          </a:p>
        </p:txBody>
      </p:sp>
    </p:spTree>
    <p:extLst>
      <p:ext uri="{BB962C8B-B14F-4D97-AF65-F5344CB8AC3E}">
        <p14:creationId xmlns:p14="http://schemas.microsoft.com/office/powerpoint/2010/main" val="1871931486"/>
      </p:ext>
    </p:extLst>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online image</a:t>
            </a:r>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A34795-B078-4471-9265-CB547434B53F}" type="slidenum">
              <a:rPr lang="ar-SA"/>
              <a:pPr/>
              <a:t>‹#›</a:t>
            </a:fld>
            <a:endParaRPr lang="en-US"/>
          </a:p>
        </p:txBody>
      </p:sp>
    </p:spTree>
    <p:extLst>
      <p:ext uri="{BB962C8B-B14F-4D97-AF65-F5344CB8AC3E}">
        <p14:creationId xmlns:p14="http://schemas.microsoft.com/office/powerpoint/2010/main" val="990987174"/>
      </p:ext>
    </p:extLst>
  </p:cSld>
  <p:clrMapOvr>
    <a:masterClrMapping/>
  </p:clrMapOvr>
  <p:transition spd="slow">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08D03C-58A6-494C-A4FF-61E2685078A0}" type="slidenum">
              <a:rPr lang="ar-SA"/>
              <a:pPr/>
              <a:t>‹#›</a:t>
            </a:fld>
            <a:endParaRPr lang="en-US"/>
          </a:p>
        </p:txBody>
      </p:sp>
    </p:spTree>
    <p:extLst>
      <p:ext uri="{BB962C8B-B14F-4D97-AF65-F5344CB8AC3E}">
        <p14:creationId xmlns:p14="http://schemas.microsoft.com/office/powerpoint/2010/main" val="2564422256"/>
      </p:ext>
    </p:extLst>
  </p:cSld>
  <p:clrMapOvr>
    <a:masterClrMapping/>
  </p:clrMapOvr>
  <p:transition spd="slow">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84F5FE3-82B3-408F-B3A5-E30DE75E4C3C}" type="slidenum">
              <a:rPr lang="ar-SA"/>
              <a:pPr/>
              <a:t>‹#›</a:t>
            </a:fld>
            <a:endParaRPr lang="en-US"/>
          </a:p>
        </p:txBody>
      </p:sp>
    </p:spTree>
    <p:extLst>
      <p:ext uri="{BB962C8B-B14F-4D97-AF65-F5344CB8AC3E}">
        <p14:creationId xmlns:p14="http://schemas.microsoft.com/office/powerpoint/2010/main" val="3996552208"/>
      </p:ext>
    </p:extLst>
  </p:cSld>
  <p:clrMapOvr>
    <a:masterClrMapping/>
  </p:clrMapOvr>
  <p:transition spd="slow">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37937DF-BD5A-4BDB-A37A-989608010F7B}" type="slidenum">
              <a:rPr lang="ar-SA"/>
              <a:pPr/>
              <a:t>‹#›</a:t>
            </a:fld>
            <a:endParaRPr lang="en-US"/>
          </a:p>
        </p:txBody>
      </p:sp>
    </p:spTree>
    <p:extLst>
      <p:ext uri="{BB962C8B-B14F-4D97-AF65-F5344CB8AC3E}">
        <p14:creationId xmlns:p14="http://schemas.microsoft.com/office/powerpoint/2010/main" val="3385580628"/>
      </p:ext>
    </p:extLst>
  </p:cSld>
  <p:clrMapOvr>
    <a:masterClrMapping/>
  </p:clrMapOvr>
  <p:transition spd="slow">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ED70875-B5BF-47A5-81FA-C2ABAA15FDDD}" type="slidenum">
              <a:rPr lang="ar-SA"/>
              <a:pPr/>
              <a:t>‹#›</a:t>
            </a:fld>
            <a:endParaRPr lang="en-US"/>
          </a:p>
        </p:txBody>
      </p:sp>
    </p:spTree>
    <p:extLst>
      <p:ext uri="{BB962C8B-B14F-4D97-AF65-F5344CB8AC3E}">
        <p14:creationId xmlns:p14="http://schemas.microsoft.com/office/powerpoint/2010/main" val="2658391566"/>
      </p:ext>
    </p:extLst>
  </p:cSld>
  <p:clrMapOvr>
    <a:masterClrMapping/>
  </p:clrMapOvr>
  <p:transition spd="slow">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D266DD-2BDF-44D8-A0BF-D82A5F42EEAF}" type="slidenum">
              <a:rPr lang="ar-SA"/>
              <a:pPr/>
              <a:t>‹#›</a:t>
            </a:fld>
            <a:endParaRPr lang="en-US"/>
          </a:p>
        </p:txBody>
      </p:sp>
    </p:spTree>
    <p:extLst>
      <p:ext uri="{BB962C8B-B14F-4D97-AF65-F5344CB8AC3E}">
        <p14:creationId xmlns:p14="http://schemas.microsoft.com/office/powerpoint/2010/main" val="1647932749"/>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2FD91F-B1E1-4384-83F2-F6F2C0B74FDD}" type="slidenum">
              <a:rPr lang="ar-SA"/>
              <a:pPr/>
              <a:t>‹#›</a:t>
            </a:fld>
            <a:endParaRPr lang="en-US"/>
          </a:p>
        </p:txBody>
      </p:sp>
    </p:spTree>
    <p:extLst>
      <p:ext uri="{BB962C8B-B14F-4D97-AF65-F5344CB8AC3E}">
        <p14:creationId xmlns:p14="http://schemas.microsoft.com/office/powerpoint/2010/main" val="324953457"/>
      </p:ext>
    </p:extLst>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608CE0-D479-4757-A27C-88F86BD65FE3}" type="slidenum">
              <a:rPr lang="ar-SA"/>
              <a:pPr/>
              <a:t>‹#›</a:t>
            </a:fld>
            <a:endParaRPr lang="en-US"/>
          </a:p>
        </p:txBody>
      </p:sp>
    </p:spTree>
    <p:extLst>
      <p:ext uri="{BB962C8B-B14F-4D97-AF65-F5344CB8AC3E}">
        <p14:creationId xmlns:p14="http://schemas.microsoft.com/office/powerpoint/2010/main" val="2357510300"/>
      </p:ext>
    </p:extLst>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B0C85C-9732-4AA6-9ED3-E541DABB6E1B}" type="slidenum">
              <a:rPr lang="ar-SA"/>
              <a:pPr/>
              <a:t>‹#›</a:t>
            </a:fld>
            <a:endParaRPr lang="en-US"/>
          </a:p>
        </p:txBody>
      </p:sp>
    </p:spTree>
    <p:extLst>
      <p:ext uri="{BB962C8B-B14F-4D97-AF65-F5344CB8AC3E}">
        <p14:creationId xmlns:p14="http://schemas.microsoft.com/office/powerpoint/2010/main" val="130131056"/>
      </p:ext>
    </p:extLst>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3B8968B-A3A8-4CB1-96CE-AC60F883CEDB}" type="slidenum">
              <a:rPr lang="ar-SA"/>
              <a:pPr/>
              <a:t>‹#›</a:t>
            </a:fld>
            <a:endParaRPr lang="en-US"/>
          </a:p>
        </p:txBody>
      </p:sp>
    </p:spTree>
    <p:extLst>
      <p:ext uri="{BB962C8B-B14F-4D97-AF65-F5344CB8AC3E}">
        <p14:creationId xmlns:p14="http://schemas.microsoft.com/office/powerpoint/2010/main" val="1075847681"/>
      </p:ext>
    </p:extLst>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B10D220-96E8-476B-9017-DBD9133CB367}" type="slidenum">
              <a:rPr lang="ar-SA"/>
              <a:pPr/>
              <a:t>‹#›</a:t>
            </a:fld>
            <a:endParaRPr lang="en-US"/>
          </a:p>
        </p:txBody>
      </p:sp>
    </p:spTree>
    <p:extLst>
      <p:ext uri="{BB962C8B-B14F-4D97-AF65-F5344CB8AC3E}">
        <p14:creationId xmlns:p14="http://schemas.microsoft.com/office/powerpoint/2010/main" val="3734105505"/>
      </p:ext>
    </p:extLst>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31D0768-DF3F-4E25-A6FB-F9804043FFA8}" type="slidenum">
              <a:rPr lang="ar-SA"/>
              <a:pPr/>
              <a:t>‹#›</a:t>
            </a:fld>
            <a:endParaRPr lang="en-US"/>
          </a:p>
        </p:txBody>
      </p:sp>
    </p:spTree>
    <p:extLst>
      <p:ext uri="{BB962C8B-B14F-4D97-AF65-F5344CB8AC3E}">
        <p14:creationId xmlns:p14="http://schemas.microsoft.com/office/powerpoint/2010/main" val="3691994972"/>
      </p:ext>
    </p:extLst>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83F465-3967-4A3B-8753-F21C375B59C9}" type="slidenum">
              <a:rPr lang="ar-SA"/>
              <a:pPr/>
              <a:t>‹#›</a:t>
            </a:fld>
            <a:endParaRPr lang="en-US"/>
          </a:p>
        </p:txBody>
      </p:sp>
    </p:spTree>
    <p:extLst>
      <p:ext uri="{BB962C8B-B14F-4D97-AF65-F5344CB8AC3E}">
        <p14:creationId xmlns:p14="http://schemas.microsoft.com/office/powerpoint/2010/main" val="783498257"/>
      </p:ext>
    </p:extLst>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7E25EF-C122-4140-8506-F23FD9616612}" type="slidenum">
              <a:rPr lang="ar-SA"/>
              <a:pPr/>
              <a:t>‹#›</a:t>
            </a:fld>
            <a:endParaRPr lang="en-US"/>
          </a:p>
        </p:txBody>
      </p:sp>
    </p:spTree>
    <p:extLst>
      <p:ext uri="{BB962C8B-B14F-4D97-AF65-F5344CB8AC3E}">
        <p14:creationId xmlns:p14="http://schemas.microsoft.com/office/powerpoint/2010/main" val="3699316878"/>
      </p:ext>
    </p:extLst>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anose="020B0604020202020204" pitchFamily="34" charset="0"/>
              </a:defRPr>
            </a:lvl1pPr>
          </a:lstStyle>
          <a:p>
            <a:fld id="{10E4AA90-52C8-4081-BDC9-9A52EFABA90A}"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 id="2147483653" r:id="rId14"/>
    <p:sldLayoutId id="2147483652" r:id="rId15"/>
    <p:sldLayoutId id="2147483651" r:id="rId16"/>
    <p:sldLayoutId id="2147483650" r:id="rId17"/>
    <p:sldLayoutId id="2147483649" r:id="rId18"/>
  </p:sldLayoutIdLst>
  <p:transition spd="slow">
    <p:wheel spokes="8"/>
  </p:transition>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fa.wikipedia.org/wiki/%D8%AA%D8%B5%D9%88%DB%8C%D8%B1:Sun920607.jp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30" name="Picture 10" descr="خورشید در روز ۷ ژوئن سال ۱۹۹۲">
            <a:hlinkClick r:id="rId2" tooltip="خورشید در روز ۷ ژوئن سال ۱۹۹۲"/>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81000" y="38862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WordArt 13"/>
          <p:cNvSpPr>
            <a:spLocks noChangeArrowheads="1" noChangeShapeType="1" noTextEdit="1"/>
          </p:cNvSpPr>
          <p:nvPr/>
        </p:nvSpPr>
        <p:spPr bwMode="auto">
          <a:xfrm>
            <a:off x="5786438" y="685800"/>
            <a:ext cx="2892425" cy="617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2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rPr>
              <a:t> مقدمه:</a:t>
            </a:r>
            <a:endParaRPr lang="en-US" sz="32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endParaRPr>
          </a:p>
        </p:txBody>
      </p:sp>
      <p:sp>
        <p:nvSpPr>
          <p:cNvPr id="4100" name="WordArt 15"/>
          <p:cNvSpPr>
            <a:spLocks noChangeArrowheads="1" noChangeShapeType="1" noTextEdit="1"/>
          </p:cNvSpPr>
          <p:nvPr/>
        </p:nvSpPr>
        <p:spPr bwMode="auto">
          <a:xfrm>
            <a:off x="2209800" y="1905000"/>
            <a:ext cx="661035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خورشید یا خور یا هور یکی از ستارگان کهکشان ماست.و تنها ستاره سامانه خورشیدی می باشد.</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101" name="WordArt 16"/>
          <p:cNvSpPr>
            <a:spLocks noChangeArrowheads="1" noChangeShapeType="1" noTextEdit="1"/>
          </p:cNvSpPr>
          <p:nvPr/>
        </p:nvSpPr>
        <p:spPr bwMode="auto">
          <a:xfrm>
            <a:off x="228600" y="2667000"/>
            <a:ext cx="8562975"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منبع اصلی نور و گرما و در یک کلام زندگی بر روی زمین این ستاره است که با فاصله ایحدود 150 میلیون کیلومتری از زمین قرار گرفته</a:t>
            </a:r>
          </a:p>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و قطری تقریبا معادل 1 میلیون 390 هزار کیلومتر و وزنی معادل 330 هزار بار</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102" name="WordArt 17"/>
          <p:cNvSpPr>
            <a:spLocks noChangeArrowheads="1" noChangeShapeType="1" noTextEdit="1"/>
          </p:cNvSpPr>
          <p:nvPr/>
        </p:nvSpPr>
        <p:spPr bwMode="auto">
          <a:xfrm>
            <a:off x="1763713" y="3125788"/>
            <a:ext cx="1933575"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سنگین تر از زمین دارد...</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fade">
                                      <p:cBhvr>
                                        <p:cTn id="7" dur="2000"/>
                                        <p:tgtEl>
                                          <p:spTgt spid="5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1"/>
          </p:nvPr>
        </p:nvSpPr>
        <p:spPr>
          <a:xfrm>
            <a:off x="381000" y="152400"/>
            <a:ext cx="4267200" cy="6553200"/>
          </a:xfrm>
          <a:solidFill>
            <a:schemeClr val="bg1"/>
          </a:solidFill>
          <a:ln>
            <a:solidFill>
              <a:schemeClr val="tx1">
                <a:alpha val="67058"/>
              </a:schemeClr>
            </a:solidFill>
            <a:miter lim="800000"/>
            <a:headEnd/>
            <a:tailEnd/>
          </a:ln>
        </p:spPr>
        <p:txBody>
          <a:bodyPr/>
          <a:lstStyle/>
          <a:p>
            <a:pPr eaLnBrk="1" hangingPunct="1">
              <a:lnSpc>
                <a:spcPct val="80000"/>
              </a:lnSpc>
              <a:buFont typeface="Wingdings" panose="05000000000000000000" pitchFamily="2" charset="2"/>
              <a:buChar char="×"/>
            </a:pPr>
            <a:r>
              <a:rPr lang="fa-IR" sz="1800" smtClean="0"/>
              <a:t>نور خورشید از فوتونها،یا ذرات انرژی خورشیدی</a:t>
            </a:r>
            <a:r>
              <a:rPr lang="en-US" sz="1800" smtClean="0"/>
              <a:t> </a:t>
            </a:r>
            <a:r>
              <a:rPr lang="fa-IR" sz="1800" smtClean="0"/>
              <a:t>ساخته شده است که این فوتونها مقادیر متغیر</a:t>
            </a:r>
            <a:r>
              <a:rPr lang="en-US" sz="1800" smtClean="0"/>
              <a:t> </a:t>
            </a:r>
            <a:r>
              <a:rPr lang="fa-IR" sz="1800" smtClean="0"/>
              <a:t>انرژی را شامل می شود مشابه طول مولدهای متفاوت اسپکترومهای نوری هستند.</a:t>
            </a:r>
          </a:p>
          <a:p>
            <a:pPr eaLnBrk="1" hangingPunct="1">
              <a:lnSpc>
                <a:spcPct val="80000"/>
              </a:lnSpc>
              <a:buFont typeface="Wingdings" panose="05000000000000000000" pitchFamily="2" charset="2"/>
              <a:buChar char="×"/>
            </a:pPr>
            <a:endParaRPr lang="en-US" sz="1800" smtClean="0"/>
          </a:p>
          <a:p>
            <a:pPr eaLnBrk="1" hangingPunct="1">
              <a:lnSpc>
                <a:spcPct val="80000"/>
              </a:lnSpc>
              <a:buFont typeface="Wingdings" panose="05000000000000000000" pitchFamily="2" charset="2"/>
              <a:buChar char="×"/>
            </a:pPr>
            <a:r>
              <a:rPr lang="fa-IR" sz="1800" smtClean="0"/>
              <a:t>وقتی فوتون به یک سلول فتو ولتائیک برخورد می</a:t>
            </a:r>
            <a:r>
              <a:rPr lang="en-US" sz="1800" smtClean="0"/>
              <a:t> </a:t>
            </a:r>
            <a:r>
              <a:rPr lang="fa-IR" sz="1800" smtClean="0"/>
              <a:t>کند،ممکن است منعکس شود،مستقیم از میان عبور کند،یا جذب شود.فقط فتون جذب </a:t>
            </a:r>
            <a:endParaRPr lang="en-US" sz="1800" smtClean="0"/>
          </a:p>
          <a:p>
            <a:pPr eaLnBrk="1" hangingPunct="1">
              <a:lnSpc>
                <a:spcPct val="80000"/>
              </a:lnSpc>
              <a:buFont typeface="Wingdings" panose="05000000000000000000" pitchFamily="2" charset="2"/>
              <a:buNone/>
            </a:pPr>
            <a:r>
              <a:rPr lang="en-US" sz="1800" smtClean="0"/>
              <a:t>     </a:t>
            </a:r>
            <a:r>
              <a:rPr lang="fa-IR" sz="1800" smtClean="0"/>
              <a:t>شده انرژی را برای تولید الکتریسیته فراهم</a:t>
            </a:r>
            <a:r>
              <a:rPr lang="en-US" sz="1800" smtClean="0"/>
              <a:t>  </a:t>
            </a:r>
            <a:r>
              <a:rPr lang="fa-IR" sz="1800" smtClean="0"/>
              <a:t> می</a:t>
            </a:r>
            <a:r>
              <a:rPr lang="en-US" sz="1800" smtClean="0"/>
              <a:t> </a:t>
            </a:r>
            <a:r>
              <a:rPr lang="fa-IR" sz="1800" smtClean="0"/>
              <a:t>کند.وقتی که نور خورشید کافی  یا انرژی توسط جسم نیمه رسانا جذب شود،الکترون از اتمها جسم جا به جا می شوند.</a:t>
            </a:r>
          </a:p>
          <a:p>
            <a:pPr eaLnBrk="1" hangingPunct="1">
              <a:lnSpc>
                <a:spcPct val="80000"/>
              </a:lnSpc>
              <a:buFont typeface="Wingdings" panose="05000000000000000000" pitchFamily="2" charset="2"/>
              <a:buChar char="×"/>
            </a:pPr>
            <a:endParaRPr lang="en-US" sz="1800" smtClean="0"/>
          </a:p>
          <a:p>
            <a:pPr eaLnBrk="1" hangingPunct="1">
              <a:lnSpc>
                <a:spcPct val="80000"/>
              </a:lnSpc>
              <a:buFont typeface="Wingdings" panose="05000000000000000000" pitchFamily="2" charset="2"/>
              <a:buChar char="×"/>
            </a:pPr>
            <a:r>
              <a:rPr lang="fa-IR" sz="1800" smtClean="0"/>
              <a:t>رفتار خاص سطح  جسم  در طول  ساختن  باعث می شود سطح  جلویی سلول برای </a:t>
            </a:r>
            <a:r>
              <a:rPr lang="en-US" sz="1800" smtClean="0"/>
              <a:t> </a:t>
            </a:r>
            <a:r>
              <a:rPr lang="fa-IR" sz="1800" smtClean="0"/>
              <a:t>پذیرش الکترونهای آزاد</a:t>
            </a:r>
            <a:r>
              <a:rPr lang="en-US" sz="1800" smtClean="0"/>
              <a:t> </a:t>
            </a:r>
            <a:r>
              <a:rPr lang="fa-IR" sz="1800" smtClean="0"/>
              <a:t>بیشتر شود بنابراین الکترونها بطور طبیعی به سطح مهاجرت می کنند.</a:t>
            </a:r>
          </a:p>
          <a:p>
            <a:pPr eaLnBrk="1" hangingPunct="1">
              <a:lnSpc>
                <a:spcPct val="80000"/>
              </a:lnSpc>
              <a:buFont typeface="Wingdings" panose="05000000000000000000" pitchFamily="2" charset="2"/>
              <a:buChar char="×"/>
            </a:pPr>
            <a:endParaRPr lang="en-US" sz="1800" smtClean="0"/>
          </a:p>
          <a:p>
            <a:pPr eaLnBrk="1" hangingPunct="1">
              <a:lnSpc>
                <a:spcPct val="80000"/>
              </a:lnSpc>
              <a:buFont typeface="Wingdings" panose="05000000000000000000" pitchFamily="2" charset="2"/>
              <a:buChar char="×"/>
            </a:pPr>
            <a:r>
              <a:rPr lang="fa-IR" sz="1800" smtClean="0"/>
              <a:t>زمانی که الکترونها موقیعت </a:t>
            </a:r>
            <a:r>
              <a:rPr lang="en-US" sz="1800" smtClean="0"/>
              <a:t>n </a:t>
            </a:r>
            <a:r>
              <a:rPr lang="fa-IR" sz="1800" smtClean="0"/>
              <a:t> را ترک می کنند و سوراخهایی شکل می گیرید.تعداد الکترونها زیاد است، هر کدام یک  بار منفی را حمل می</a:t>
            </a:r>
            <a:r>
              <a:rPr lang="en-US" sz="1800" smtClean="0"/>
              <a:t> </a:t>
            </a:r>
            <a:r>
              <a:rPr lang="fa-IR" sz="1800" smtClean="0"/>
              <a:t>کنند وبه طرف جلو سطح  سلول میروند ،در نتیجه عدم توازن بین سلولهای جلویی و سطوح عقبی یک پتانسیل،ولتاژ شبیه قطبهای مثبت و منفی یک باطری ایجاد می شود.وقتی که دو سطح از میان یک راه داخلی مرتبط می شود،الکتریسیته جریان می یابد.</a:t>
            </a:r>
          </a:p>
          <a:p>
            <a:pPr eaLnBrk="1" hangingPunct="1">
              <a:lnSpc>
                <a:spcPct val="80000"/>
              </a:lnSpc>
              <a:buFontTx/>
              <a:buNone/>
            </a:pPr>
            <a:r>
              <a:rPr lang="fa-IR" sz="1800" smtClean="0"/>
              <a:t> </a:t>
            </a:r>
            <a:endParaRPr lang="en-US" sz="1800" smtClean="0"/>
          </a:p>
        </p:txBody>
      </p:sp>
      <p:graphicFrame>
        <p:nvGraphicFramePr>
          <p:cNvPr id="1026" name="Object 17"/>
          <p:cNvGraphicFramePr>
            <a:graphicFrameLocks noChangeAspect="1"/>
          </p:cNvGraphicFramePr>
          <p:nvPr>
            <p:ph type="clipArt" sz="half" idx="2"/>
          </p:nvPr>
        </p:nvGraphicFramePr>
        <p:xfrm>
          <a:off x="4648200" y="0"/>
          <a:ext cx="4038600" cy="6858000"/>
        </p:xfrm>
        <a:graphic>
          <a:graphicData uri="http://schemas.openxmlformats.org/presentationml/2006/ole">
            <mc:AlternateContent xmlns:mc="http://schemas.openxmlformats.org/markup-compatibility/2006">
              <mc:Choice xmlns:v="urn:schemas-microsoft-com:vml" Requires="v">
                <p:oleObj spid="_x0000_s1030" name="Chart" r:id="rId3" imgW="6096000" imgH="4067251" progId="MSGraph.Chart.8">
                  <p:embed followColorScheme="full"/>
                </p:oleObj>
              </mc:Choice>
              <mc:Fallback>
                <p:oleObj name="Chart" r:id="rId3" imgW="6096000" imgH="4067251" progId="MSGraph.Chart.8">
                  <p:embed followColorScheme="full"/>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0386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8" name="Picture 33" descr="so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2400"/>
            <a:ext cx="3810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33400" y="381000"/>
            <a:ext cx="8229600" cy="4525963"/>
          </a:xfrm>
          <a:solidFill>
            <a:schemeClr val="bg1"/>
          </a:solidFill>
          <a:ln>
            <a:solidFill>
              <a:schemeClr val="bg1"/>
            </a:solidFill>
            <a:miter lim="800000"/>
            <a:headEnd/>
            <a:tailEnd/>
          </a:ln>
        </p:spPr>
        <p:txBody>
          <a:bodyPr/>
          <a:lstStyle/>
          <a:p>
            <a:pPr eaLnBrk="1" hangingPunct="1">
              <a:buFont typeface="Wingdings" panose="05000000000000000000" pitchFamily="2" charset="2"/>
              <a:buChar char="×"/>
            </a:pPr>
            <a:r>
              <a:rPr lang="fa-IR" sz="2000" smtClean="0"/>
              <a:t>سلول فتوولتائیک قاعده بلوک ساختمان یک سیستم </a:t>
            </a:r>
            <a:r>
              <a:rPr lang="en-US" sz="2000" smtClean="0"/>
              <a:t>pv</a:t>
            </a:r>
            <a:r>
              <a:rPr lang="fa-IR" sz="2000" smtClean="0"/>
              <a:t> است. سلولهای  انفرادی  می توانند در انرازه هایی از حدود</a:t>
            </a:r>
            <a:r>
              <a:rPr lang="en-US" sz="2000" smtClean="0"/>
              <a:t>cm </a:t>
            </a:r>
            <a:r>
              <a:rPr lang="fa-IR" sz="2000" smtClean="0"/>
              <a:t> 1  تا </a:t>
            </a:r>
            <a:r>
              <a:rPr lang="en-US" sz="2000" smtClean="0"/>
              <a:t>cm </a:t>
            </a:r>
            <a:r>
              <a:rPr lang="fa-IR" sz="2000" smtClean="0"/>
              <a:t> 10  از این سو به آن سومتغیر می شود.</a:t>
            </a:r>
          </a:p>
          <a:p>
            <a:pPr eaLnBrk="1" hangingPunct="1">
              <a:buFont typeface="Wingdings" panose="05000000000000000000" pitchFamily="2" charset="2"/>
              <a:buChar char="×"/>
            </a:pPr>
            <a:r>
              <a:rPr lang="fa-IR" sz="2000" smtClean="0"/>
              <a:t> با این وجود، توان 1 یا 2 وات تولید میکند،که انرژی کافی برای بیشتر کاربردها نیست.برای اینکه بازده انرژی را افزایش دهیم ، سلولها بطور الکتریکی به داخل هوای بسته یک مدول سخت مرتبط می شود.</a:t>
            </a:r>
          </a:p>
          <a:p>
            <a:pPr eaLnBrk="1" hangingPunct="1">
              <a:buFont typeface="Wingdings" panose="05000000000000000000" pitchFamily="2" charset="2"/>
              <a:buChar char="×"/>
            </a:pPr>
            <a:r>
              <a:rPr lang="fa-IR" sz="2000" smtClean="0"/>
              <a:t> مدولها می توانند بیشتر برای شکل گیری یک آرایش مرتبط شوند.</a:t>
            </a:r>
          </a:p>
          <a:p>
            <a:pPr eaLnBrk="1" hangingPunct="1">
              <a:buFont typeface="Wingdings" panose="05000000000000000000" pitchFamily="2" charset="2"/>
              <a:buChar char="×"/>
            </a:pPr>
            <a:r>
              <a:rPr lang="fa-IR" sz="2000" smtClean="0"/>
              <a:t> اصطلاح آرایش به کل صفحه انرژی اشاره می کند ،اگر چه آن از یک یا چند هزار مدول ساخته شده باشد،آن تعداد مدولهای مورد نیاز می توانند بهم مرتبط شوند برای اینکه اندازه آرایش مورد نیاز ( تولید انرژی ) را تشکیل دهند.</a:t>
            </a:r>
          </a:p>
          <a:p>
            <a:pPr eaLnBrk="1" hangingPunct="1">
              <a:buFontTx/>
              <a:buNone/>
            </a:pPr>
            <a:endParaRPr lang="en-US" sz="2000" smtClean="0"/>
          </a:p>
          <a:p>
            <a:pPr eaLnBrk="1" hangingPunct="1"/>
            <a:endParaRPr lang="en-US" sz="2000" smtClean="0"/>
          </a:p>
        </p:txBody>
      </p:sp>
      <p:pic>
        <p:nvPicPr>
          <p:cNvPr id="13315" name="Picture 4"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86200"/>
            <a:ext cx="437832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393700"/>
            <a:ext cx="849947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1447800"/>
            <a:ext cx="7666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WordArt 5"/>
          <p:cNvSpPr>
            <a:spLocks noChangeArrowheads="1" noChangeShapeType="1" noTextEdit="1"/>
          </p:cNvSpPr>
          <p:nvPr/>
        </p:nvSpPr>
        <p:spPr bwMode="auto">
          <a:xfrm>
            <a:off x="2362200" y="533400"/>
            <a:ext cx="6343650"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2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rPr>
              <a:t>سلول متمركز كننده نوعي براي يك سلول:</a:t>
            </a:r>
            <a:endParaRPr lang="en-US" sz="32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fade">
                                      <p:cBhvr>
                                        <p:cTn id="7" dur="2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4419600" y="533400"/>
            <a:ext cx="4448175"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2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rPr>
              <a:t>کاربردهای انرژی خورشید:</a:t>
            </a:r>
            <a:endParaRPr lang="en-US" sz="32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ndParaRPr>
          </a:p>
        </p:txBody>
      </p:sp>
      <p:sp>
        <p:nvSpPr>
          <p:cNvPr id="17411" name="WordArt 5"/>
          <p:cNvSpPr>
            <a:spLocks noChangeArrowheads="1" noChangeShapeType="1" noTextEdit="1"/>
          </p:cNvSpPr>
          <p:nvPr/>
        </p:nvSpPr>
        <p:spPr bwMode="auto">
          <a:xfrm>
            <a:off x="457200" y="1524000"/>
            <a:ext cx="82296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18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در عصر حاضر از انرژی خورشید توسط سیستمهای مختلف و برای مقاصد متفاوت استفاده  و بهره گیری می شود که عبارتند از:</a:t>
            </a:r>
            <a:endParaRPr lang="en-US" sz="18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0246" name="WordArt 6"/>
          <p:cNvSpPr>
            <a:spLocks noChangeArrowheads="1" noChangeShapeType="1" noTextEdit="1"/>
          </p:cNvSpPr>
          <p:nvPr/>
        </p:nvSpPr>
        <p:spPr bwMode="auto">
          <a:xfrm>
            <a:off x="2667000" y="2362200"/>
            <a:ext cx="59817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1. استفاده از انرژی حرارتی خورشید برای مصارف خانگی،صنعتی و نیروگاهی؛</a:t>
            </a:r>
            <a:endParaRPr lang="en-US"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0247" name="WordArt 7"/>
          <p:cNvSpPr>
            <a:spLocks noChangeArrowheads="1" noChangeShapeType="1" noTextEdit="1"/>
          </p:cNvSpPr>
          <p:nvPr/>
        </p:nvSpPr>
        <p:spPr bwMode="auto">
          <a:xfrm>
            <a:off x="2590800" y="3124200"/>
            <a:ext cx="607695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2. تبدیل مستقیم پرتوهای خورشید به الکتریسیته بوسیله تجهیزاتی به نام فوتوولتائیک.</a:t>
            </a:r>
            <a:endParaRPr lang="en-US"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10251" name="Picture 11" descr="sun"/>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81000" y="3733800"/>
            <a:ext cx="3810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51"/>
                                        </p:tgtEl>
                                        <p:attrNameLst>
                                          <p:attrName>style.visibility</p:attrName>
                                        </p:attrNameLst>
                                      </p:cBhvr>
                                      <p:to>
                                        <p:strVal val="visible"/>
                                      </p:to>
                                    </p:set>
                                    <p:animEffect transition="in" filter="fade">
                                      <p:cBhvr>
                                        <p:cTn id="12" dur="2000"/>
                                        <p:tgtEl>
                                          <p:spTgt spid="10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fade">
                                      <p:cBhvr>
                                        <p:cTn id="17" dur="2000"/>
                                        <p:tgtEl>
                                          <p:spTgt spid="10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fade">
                                      <p:cBhvr>
                                        <p:cTn id="22"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2209800" y="381000"/>
            <a:ext cx="64389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2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rPr>
              <a:t>مصارف و کابردهای فتوولتائیک:</a:t>
            </a:r>
            <a:endParaRPr lang="en-US" sz="32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ndParaRPr>
          </a:p>
        </p:txBody>
      </p:sp>
      <p:sp>
        <p:nvSpPr>
          <p:cNvPr id="14341" name="WordArt 5"/>
          <p:cNvSpPr>
            <a:spLocks noChangeArrowheads="1" noChangeShapeType="1" noTextEdit="1"/>
          </p:cNvSpPr>
          <p:nvPr/>
        </p:nvSpPr>
        <p:spPr bwMode="auto">
          <a:xfrm>
            <a:off x="4191000" y="1295400"/>
            <a:ext cx="4371975"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20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1. مصارف فضانوردی</a:t>
            </a:r>
            <a:endParaRPr lang="en-US" sz="20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342" name="WordArt 6"/>
          <p:cNvSpPr>
            <a:spLocks noChangeArrowheads="1" noChangeShapeType="1" noTextEdit="1"/>
          </p:cNvSpPr>
          <p:nvPr/>
        </p:nvSpPr>
        <p:spPr bwMode="auto">
          <a:xfrm>
            <a:off x="3813175" y="1758950"/>
            <a:ext cx="4860925"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2. روشنایی خورشیدی</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343" name="WordArt 7"/>
          <p:cNvSpPr>
            <a:spLocks noChangeArrowheads="1" noChangeShapeType="1" noTextEdit="1"/>
          </p:cNvSpPr>
          <p:nvPr/>
        </p:nvSpPr>
        <p:spPr bwMode="auto">
          <a:xfrm>
            <a:off x="3505200" y="2290763"/>
            <a:ext cx="5013325" cy="4524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  سیستم تغذیه کننده یک واحد مسکونی</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344" name="WordArt 8"/>
          <p:cNvSpPr>
            <a:spLocks noChangeArrowheads="1" noChangeShapeType="1" noTextEdit="1"/>
          </p:cNvSpPr>
          <p:nvPr/>
        </p:nvSpPr>
        <p:spPr bwMode="auto">
          <a:xfrm>
            <a:off x="3048000" y="2971800"/>
            <a:ext cx="5546725"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4. سیستمهای پمپاژ خورشیدی</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345" name="WordArt 9"/>
          <p:cNvSpPr>
            <a:spLocks noChangeArrowheads="1" noChangeShapeType="1" noTextEdit="1"/>
          </p:cNvSpPr>
          <p:nvPr/>
        </p:nvSpPr>
        <p:spPr bwMode="auto">
          <a:xfrm>
            <a:off x="1600200" y="3429000"/>
            <a:ext cx="695325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 سیستم تغذیه کننده ایستگاه های مخابراتی و زلزله نگاری</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346" name="WordArt 10"/>
          <p:cNvSpPr>
            <a:spLocks noChangeArrowheads="1" noChangeShapeType="1" noTextEdit="1"/>
          </p:cNvSpPr>
          <p:nvPr/>
        </p:nvSpPr>
        <p:spPr bwMode="auto">
          <a:xfrm>
            <a:off x="2057400" y="4038600"/>
            <a:ext cx="6524625"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6. ماشین حساب،ساعت،رادیو....</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347" name="WordArt 11"/>
          <p:cNvSpPr>
            <a:spLocks noChangeArrowheads="1" noChangeShapeType="1" noTextEdit="1"/>
          </p:cNvSpPr>
          <p:nvPr/>
        </p:nvSpPr>
        <p:spPr bwMode="auto">
          <a:xfrm>
            <a:off x="3962400" y="4572000"/>
            <a:ext cx="462915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7. نیروگاه های فتوولتائیک</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348" name="WordArt 12"/>
          <p:cNvSpPr>
            <a:spLocks noChangeArrowheads="1" noChangeShapeType="1" noTextEdit="1"/>
          </p:cNvSpPr>
          <p:nvPr/>
        </p:nvSpPr>
        <p:spPr bwMode="auto">
          <a:xfrm>
            <a:off x="3889375" y="5175250"/>
            <a:ext cx="4733925"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8.یخچالهای خورشیدی</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349" name="WordArt 13"/>
          <p:cNvSpPr>
            <a:spLocks noChangeArrowheads="1" noChangeShapeType="1" noTextEdit="1"/>
          </p:cNvSpPr>
          <p:nvPr/>
        </p:nvSpPr>
        <p:spPr bwMode="auto">
          <a:xfrm>
            <a:off x="3054350" y="5629275"/>
            <a:ext cx="5514975"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9. سیستم تغذیه کننده پرتابل یا قابل حمل</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2000"/>
                                        <p:tgtEl>
                                          <p:spTgt spid="14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fade">
                                      <p:cBhvr>
                                        <p:cTn id="17" dur="2000"/>
                                        <p:tgtEl>
                                          <p:spTgt spid="143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fade">
                                      <p:cBhvr>
                                        <p:cTn id="22" dur="2000"/>
                                        <p:tgtEl>
                                          <p:spTgt spid="143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fade">
                                      <p:cBhvr>
                                        <p:cTn id="27" dur="2000"/>
                                        <p:tgtEl>
                                          <p:spTgt spid="143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45"/>
                                        </p:tgtEl>
                                        <p:attrNameLst>
                                          <p:attrName>style.visibility</p:attrName>
                                        </p:attrNameLst>
                                      </p:cBhvr>
                                      <p:to>
                                        <p:strVal val="visible"/>
                                      </p:to>
                                    </p:set>
                                    <p:animEffect transition="in" filter="fade">
                                      <p:cBhvr>
                                        <p:cTn id="32" dur="2000"/>
                                        <p:tgtEl>
                                          <p:spTgt spid="143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46"/>
                                        </p:tgtEl>
                                        <p:attrNameLst>
                                          <p:attrName>style.visibility</p:attrName>
                                        </p:attrNameLst>
                                      </p:cBhvr>
                                      <p:to>
                                        <p:strVal val="visible"/>
                                      </p:to>
                                    </p:set>
                                    <p:animEffect transition="in" filter="fade">
                                      <p:cBhvr>
                                        <p:cTn id="37" dur="2000"/>
                                        <p:tgtEl>
                                          <p:spTgt spid="143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347"/>
                                        </p:tgtEl>
                                        <p:attrNameLst>
                                          <p:attrName>style.visibility</p:attrName>
                                        </p:attrNameLst>
                                      </p:cBhvr>
                                      <p:to>
                                        <p:strVal val="visible"/>
                                      </p:to>
                                    </p:set>
                                    <p:animEffect transition="in" filter="fade">
                                      <p:cBhvr>
                                        <p:cTn id="42" dur="2000"/>
                                        <p:tgtEl>
                                          <p:spTgt spid="143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348"/>
                                        </p:tgtEl>
                                        <p:attrNameLst>
                                          <p:attrName>style.visibility</p:attrName>
                                        </p:attrNameLst>
                                      </p:cBhvr>
                                      <p:to>
                                        <p:strVal val="visible"/>
                                      </p:to>
                                    </p:set>
                                    <p:animEffect transition="in" filter="fade">
                                      <p:cBhvr>
                                        <p:cTn id="47" dur="2000"/>
                                        <p:tgtEl>
                                          <p:spTgt spid="143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349"/>
                                        </p:tgtEl>
                                        <p:attrNameLst>
                                          <p:attrName>style.visibility</p:attrName>
                                        </p:attrNameLst>
                                      </p:cBhvr>
                                      <p:to>
                                        <p:strVal val="visible"/>
                                      </p:to>
                                    </p:set>
                                    <p:animEffect transition="in" filter="fade">
                                      <p:cBhvr>
                                        <p:cTn id="52" dur="2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4" grpId="0" animBg="1"/>
      <p:bldP spid="14345" grpId="0" animBg="1"/>
      <p:bldP spid="14346" grpId="0" animBg="1"/>
      <p:bldP spid="14347" grpId="0" animBg="1"/>
      <p:bldP spid="14348" grpId="0" animBg="1"/>
      <p:bldP spid="143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dissolve/>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eaLnBrk="1" hangingPunct="1"/>
            <a:endParaRPr lang="en-US" smtClean="0"/>
          </a:p>
        </p:txBody>
      </p:sp>
      <p:sp>
        <p:nvSpPr>
          <p:cNvPr id="61443" name="Rectangle 3"/>
          <p:cNvSpPr>
            <a:spLocks noGrp="1" noChangeArrowheads="1"/>
          </p:cNvSpPr>
          <p:nvPr>
            <p:ph type="subTitle" idx="1"/>
          </p:nvPr>
        </p:nvSpPr>
        <p:spPr/>
        <p:txBody>
          <a:bodyPr/>
          <a:lstStyle/>
          <a:p>
            <a:pPr eaLnBrk="1" hangingPunct="1"/>
            <a:endParaRPr lang="en-US" smtClean="0"/>
          </a:p>
        </p:txBody>
      </p:sp>
      <p:pic>
        <p:nvPicPr>
          <p:cNvPr id="19460" name="Picture 4" descr="solar_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WordArt 5"/>
          <p:cNvSpPr>
            <a:spLocks noChangeArrowheads="1" noChangeShapeType="1" noTextEdit="1"/>
          </p:cNvSpPr>
          <p:nvPr/>
        </p:nvSpPr>
        <p:spPr bwMode="auto">
          <a:xfrm>
            <a:off x="549275" y="317500"/>
            <a:ext cx="8162925" cy="857250"/>
          </a:xfrm>
          <a:prstGeom prst="rect">
            <a:avLst/>
          </a:prstGeom>
        </p:spPr>
        <p:txBody>
          <a:bodyPr wrap="none" fromWordArt="1">
            <a:prstTxWarp prst="textStop">
              <a:avLst>
                <a:gd name="adj" fmla="val 22222"/>
              </a:avLst>
            </a:prstTxWarp>
          </a:bodyPr>
          <a:lstStyle/>
          <a:p>
            <a:r>
              <a:rPr lang="fa-IR" sz="48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panose="020B0604020202020204" pitchFamily="34" charset="0"/>
              </a:rPr>
              <a:t>در آشپزخانه خود سلول خورشیدی بسازید</a:t>
            </a:r>
            <a:endParaRPr lang="en-US" sz="48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ppt_x</p:attrName>
                                        </p:attrNameLst>
                                      </p:cBhvr>
                                      <p:tavLst>
                                        <p:tav tm="0">
                                          <p:val>
                                            <p:strVal val="#ppt_x-.2"/>
                                          </p:val>
                                        </p:tav>
                                        <p:tav tm="100000">
                                          <p:val>
                                            <p:strVal val="#ppt_x"/>
                                          </p:val>
                                        </p:tav>
                                      </p:tavLst>
                                    </p:anim>
                                    <p:anim calcmode="lin" valueType="num">
                                      <p:cBhvr>
                                        <p:cTn id="8" dur="1000" fill="hold"/>
                                        <p:tgtEl>
                                          <p:spTgt spid="61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500"/>
                                        <p:tgtEl>
                                          <p:spTgt spid="61443">
                                            <p:txEl>
                                              <p:pRg st="0" end="0"/>
                                            </p:txEl>
                                          </p:spTgt>
                                        </p:tgtEl>
                                      </p:cBhvr>
                                    </p:animEffect>
                                    <p:anim calcmode="lin" valueType="num">
                                      <p:cBhvr>
                                        <p:cTn id="15"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14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45"/>
                                        </p:tgtEl>
                                        <p:attrNameLst>
                                          <p:attrName>style.visibility</p:attrName>
                                        </p:attrNameLst>
                                      </p:cBhvr>
                                      <p:to>
                                        <p:strVal val="visible"/>
                                      </p:to>
                                    </p:set>
                                    <p:animEffect transition="in" filter="fade">
                                      <p:cBhvr>
                                        <p:cTn id="21" dur="2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P spid="6144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body" sz="half" idx="3"/>
          </p:nvPr>
        </p:nvSpPr>
        <p:spPr>
          <a:xfrm>
            <a:off x="4114800" y="609600"/>
            <a:ext cx="4648200" cy="5562600"/>
          </a:xfrm>
        </p:spPr>
        <p:txBody>
          <a:bodyPr/>
          <a:lstStyle/>
          <a:p>
            <a:pPr eaLnBrk="1" hangingPunct="1">
              <a:buFont typeface="Wingdings" panose="05000000000000000000" pitchFamily="2" charset="2"/>
              <a:buChar char="×"/>
            </a:pPr>
            <a:r>
              <a:rPr lang="fa-IR" sz="2400" smtClean="0"/>
              <a:t>اولین قدم در ساخت سلول</a:t>
            </a:r>
            <a:r>
              <a:rPr lang="en-US" sz="2400" smtClean="0"/>
              <a:t> </a:t>
            </a:r>
            <a:r>
              <a:rPr lang="fa-IR" sz="2400" smtClean="0"/>
              <a:t>خورشیدی،بریدن ورقه های مسی است.           </a:t>
            </a:r>
          </a:p>
          <a:p>
            <a:pPr eaLnBrk="1" hangingPunct="1">
              <a:buFont typeface="Wingdings" panose="05000000000000000000" pitchFamily="2" charset="2"/>
              <a:buChar char="×"/>
            </a:pPr>
            <a:endParaRPr lang="en-US" sz="2400" smtClean="0"/>
          </a:p>
          <a:p>
            <a:pPr eaLnBrk="1" hangingPunct="1">
              <a:buFont typeface="Wingdings" panose="05000000000000000000" pitchFamily="2" charset="2"/>
              <a:buChar char="×"/>
            </a:pPr>
            <a:r>
              <a:rPr lang="fa-IR" sz="2400" smtClean="0"/>
              <a:t>دست های خود را شسته،به طوری که</a:t>
            </a:r>
          </a:p>
          <a:p>
            <a:pPr eaLnBrk="1" hangingPunct="1">
              <a:buFontTx/>
              <a:buNone/>
            </a:pPr>
            <a:r>
              <a:rPr lang="fa-IR" sz="2400" smtClean="0"/>
              <a:t>چربی روی آنها باقی نماند.             </a:t>
            </a:r>
          </a:p>
          <a:p>
            <a:pPr eaLnBrk="1" hangingPunct="1">
              <a:buFont typeface="Wingdings" panose="05000000000000000000" pitchFamily="2" charset="2"/>
              <a:buChar char="×"/>
            </a:pPr>
            <a:endParaRPr lang="en-US" sz="2400" smtClean="0"/>
          </a:p>
          <a:p>
            <a:pPr eaLnBrk="1" hangingPunct="1">
              <a:buFont typeface="Wingdings" panose="05000000000000000000" pitchFamily="2" charset="2"/>
              <a:buChar char="×"/>
            </a:pPr>
            <a:r>
              <a:rPr lang="fa-IR" sz="2400" smtClean="0"/>
              <a:t>قدم بدی،گذاشتن ورقه مسی بر روی   </a:t>
            </a:r>
          </a:p>
          <a:p>
            <a:pPr eaLnBrk="1" hangingPunct="1">
              <a:buFontTx/>
              <a:buNone/>
            </a:pPr>
            <a:r>
              <a:rPr lang="fa-IR" sz="2400" smtClean="0"/>
              <a:t>گاز میباشد.                                </a:t>
            </a:r>
          </a:p>
          <a:p>
            <a:pPr eaLnBrk="1" hangingPunct="1">
              <a:buFont typeface="Wingdings" panose="05000000000000000000" pitchFamily="2" charset="2"/>
              <a:buChar char="×"/>
            </a:pPr>
            <a:endParaRPr lang="en-US" sz="2400" smtClean="0"/>
          </a:p>
          <a:p>
            <a:pPr eaLnBrk="1" hangingPunct="1">
              <a:buFont typeface="Wingdings" panose="05000000000000000000" pitchFamily="2" charset="2"/>
              <a:buChar char="×"/>
            </a:pPr>
            <a:r>
              <a:rPr lang="fa-IR" sz="2400" smtClean="0"/>
              <a:t>وقتی که ورقه ها شروع به گرم شدن   </a:t>
            </a:r>
          </a:p>
          <a:p>
            <a:pPr eaLnBrk="1" hangingPunct="1">
              <a:buFontTx/>
              <a:buNone/>
            </a:pPr>
            <a:r>
              <a:rPr lang="fa-IR" sz="2400" smtClean="0"/>
              <a:t>نقش های زیبایی از اکسید مس دیده می</a:t>
            </a:r>
          </a:p>
          <a:p>
            <a:pPr eaLnBrk="1" hangingPunct="1">
              <a:buFontTx/>
              <a:buNone/>
            </a:pPr>
            <a:r>
              <a:rPr lang="fa-IR" sz="2400" smtClean="0"/>
              <a:t>شود</a:t>
            </a:r>
            <a:r>
              <a:rPr lang="fa-IR" sz="2400" smtClean="0">
                <a:solidFill>
                  <a:srgbClr val="0066FF"/>
                </a:solidFill>
              </a:rPr>
              <a:t>.</a:t>
            </a:r>
            <a:r>
              <a:rPr lang="fa-IR" sz="2800" smtClean="0">
                <a:solidFill>
                  <a:srgbClr val="0066FF"/>
                </a:solidFill>
              </a:rPr>
              <a:t>                                       </a:t>
            </a:r>
          </a:p>
          <a:p>
            <a:pPr eaLnBrk="1" hangingPunct="1">
              <a:buFontTx/>
              <a:buNone/>
            </a:pPr>
            <a:endParaRPr lang="fa-IR" sz="2800" smtClean="0">
              <a:solidFill>
                <a:srgbClr val="0066FF"/>
              </a:solidFill>
            </a:endParaRPr>
          </a:p>
          <a:p>
            <a:pPr eaLnBrk="1" hangingPunct="1">
              <a:buFontTx/>
              <a:buNone/>
            </a:pPr>
            <a:r>
              <a:rPr lang="fa-IR" sz="2800" smtClean="0">
                <a:solidFill>
                  <a:srgbClr val="0066FF"/>
                </a:solidFill>
              </a:rPr>
              <a:t>   </a:t>
            </a:r>
          </a:p>
          <a:p>
            <a:pPr eaLnBrk="1" hangingPunct="1">
              <a:buFontTx/>
              <a:buNone/>
            </a:pPr>
            <a:r>
              <a:rPr lang="fa-IR" sz="2800" smtClean="0">
                <a:solidFill>
                  <a:srgbClr val="0066FF"/>
                </a:solidFill>
              </a:rPr>
              <a:t>          </a:t>
            </a:r>
            <a:endParaRPr lang="en-US" sz="2800" smtClean="0">
              <a:solidFill>
                <a:srgbClr val="0066FF"/>
              </a:solidFill>
            </a:endParaRPr>
          </a:p>
        </p:txBody>
      </p:sp>
      <p:pic>
        <p:nvPicPr>
          <p:cNvPr id="69635" name="Picture 3" descr="nas 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609600"/>
            <a:ext cx="2819400" cy="2743200"/>
          </a:xfrm>
          <a:noFill/>
        </p:spPr>
      </p:pic>
      <p:pic>
        <p:nvPicPr>
          <p:cNvPr id="69636" name="Picture 4" descr="na s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 y="3886200"/>
            <a:ext cx="2892425" cy="2362200"/>
          </a:xfr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fade">
                                      <p:cBhvr>
                                        <p:cTn id="7" dur="1000"/>
                                        <p:tgtEl>
                                          <p:spTgt spid="69634">
                                            <p:txEl>
                                              <p:pRg st="0" end="0"/>
                                            </p:txEl>
                                          </p:spTgt>
                                        </p:tgtEl>
                                      </p:cBhvr>
                                    </p:animEffect>
                                    <p:anim calcmode="lin" valueType="num">
                                      <p:cBhvr>
                                        <p:cTn id="8" dur="1000" fill="hold"/>
                                        <p:tgtEl>
                                          <p:spTgt spid="69634">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963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963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9634">
                                            <p:txEl>
                                              <p:pRg st="2" end="2"/>
                                            </p:txEl>
                                          </p:spTgt>
                                        </p:tgtEl>
                                        <p:attrNameLst>
                                          <p:attrName>style.visibility</p:attrName>
                                        </p:attrNameLst>
                                      </p:cBhvr>
                                      <p:to>
                                        <p:strVal val="visible"/>
                                      </p:to>
                                    </p:set>
                                    <p:animEffect transition="in" filter="fade">
                                      <p:cBhvr>
                                        <p:cTn id="15" dur="1000"/>
                                        <p:tgtEl>
                                          <p:spTgt spid="69634">
                                            <p:txEl>
                                              <p:pRg st="2" end="2"/>
                                            </p:txEl>
                                          </p:spTgt>
                                        </p:tgtEl>
                                      </p:cBhvr>
                                    </p:animEffect>
                                    <p:anim calcmode="lin" valueType="num">
                                      <p:cBhvr>
                                        <p:cTn id="16" dur="1000" fill="hold"/>
                                        <p:tgtEl>
                                          <p:spTgt spid="69634">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963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963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9634">
                                            <p:txEl>
                                              <p:pRg st="3" end="3"/>
                                            </p:txEl>
                                          </p:spTgt>
                                        </p:tgtEl>
                                        <p:attrNameLst>
                                          <p:attrName>style.visibility</p:attrName>
                                        </p:attrNameLst>
                                      </p:cBhvr>
                                      <p:to>
                                        <p:strVal val="visible"/>
                                      </p:to>
                                    </p:set>
                                    <p:animEffect transition="in" filter="fade">
                                      <p:cBhvr>
                                        <p:cTn id="23" dur="1000"/>
                                        <p:tgtEl>
                                          <p:spTgt spid="69634">
                                            <p:txEl>
                                              <p:pRg st="3" end="3"/>
                                            </p:txEl>
                                          </p:spTgt>
                                        </p:tgtEl>
                                      </p:cBhvr>
                                    </p:animEffect>
                                    <p:anim calcmode="lin" valueType="num">
                                      <p:cBhvr>
                                        <p:cTn id="24" dur="1000" fill="hold"/>
                                        <p:tgtEl>
                                          <p:spTgt spid="69634">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9634">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963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9634">
                                            <p:txEl>
                                              <p:pRg st="5" end="5"/>
                                            </p:txEl>
                                          </p:spTgt>
                                        </p:tgtEl>
                                        <p:attrNameLst>
                                          <p:attrName>style.visibility</p:attrName>
                                        </p:attrNameLst>
                                      </p:cBhvr>
                                      <p:to>
                                        <p:strVal val="visible"/>
                                      </p:to>
                                    </p:set>
                                    <p:animEffect transition="in" filter="fade">
                                      <p:cBhvr>
                                        <p:cTn id="31" dur="1000"/>
                                        <p:tgtEl>
                                          <p:spTgt spid="69634">
                                            <p:txEl>
                                              <p:pRg st="5" end="5"/>
                                            </p:txEl>
                                          </p:spTgt>
                                        </p:tgtEl>
                                      </p:cBhvr>
                                    </p:animEffect>
                                    <p:anim calcmode="lin" valueType="num">
                                      <p:cBhvr>
                                        <p:cTn id="32" dur="1000" fill="hold"/>
                                        <p:tgtEl>
                                          <p:spTgt spid="69634">
                                            <p:txEl>
                                              <p:pRg st="5" end="5"/>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9634">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963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9634">
                                            <p:txEl>
                                              <p:pRg st="6" end="6"/>
                                            </p:txEl>
                                          </p:spTgt>
                                        </p:tgtEl>
                                        <p:attrNameLst>
                                          <p:attrName>style.visibility</p:attrName>
                                        </p:attrNameLst>
                                      </p:cBhvr>
                                      <p:to>
                                        <p:strVal val="visible"/>
                                      </p:to>
                                    </p:set>
                                    <p:animEffect transition="in" filter="fade">
                                      <p:cBhvr>
                                        <p:cTn id="39" dur="1000"/>
                                        <p:tgtEl>
                                          <p:spTgt spid="69634">
                                            <p:txEl>
                                              <p:pRg st="6" end="6"/>
                                            </p:txEl>
                                          </p:spTgt>
                                        </p:tgtEl>
                                      </p:cBhvr>
                                    </p:animEffect>
                                    <p:anim calcmode="lin" valueType="num">
                                      <p:cBhvr>
                                        <p:cTn id="40" dur="1000" fill="hold"/>
                                        <p:tgtEl>
                                          <p:spTgt spid="69634">
                                            <p:txEl>
                                              <p:pRg st="6" end="6"/>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69634">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6963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9634">
                                            <p:txEl>
                                              <p:pRg st="8" end="8"/>
                                            </p:txEl>
                                          </p:spTgt>
                                        </p:tgtEl>
                                        <p:attrNameLst>
                                          <p:attrName>style.visibility</p:attrName>
                                        </p:attrNameLst>
                                      </p:cBhvr>
                                      <p:to>
                                        <p:strVal val="visible"/>
                                      </p:to>
                                    </p:set>
                                    <p:animEffect transition="in" filter="fade">
                                      <p:cBhvr>
                                        <p:cTn id="47" dur="1000"/>
                                        <p:tgtEl>
                                          <p:spTgt spid="69634">
                                            <p:txEl>
                                              <p:pRg st="8" end="8"/>
                                            </p:txEl>
                                          </p:spTgt>
                                        </p:tgtEl>
                                      </p:cBhvr>
                                    </p:animEffect>
                                    <p:anim calcmode="lin" valueType="num">
                                      <p:cBhvr>
                                        <p:cTn id="48" dur="1000" fill="hold"/>
                                        <p:tgtEl>
                                          <p:spTgt spid="69634">
                                            <p:txEl>
                                              <p:pRg st="8" end="8"/>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69634">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6963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9634">
                                            <p:txEl>
                                              <p:pRg st="9" end="9"/>
                                            </p:txEl>
                                          </p:spTgt>
                                        </p:tgtEl>
                                        <p:attrNameLst>
                                          <p:attrName>style.visibility</p:attrName>
                                        </p:attrNameLst>
                                      </p:cBhvr>
                                      <p:to>
                                        <p:strVal val="visible"/>
                                      </p:to>
                                    </p:set>
                                    <p:animEffect transition="in" filter="fade">
                                      <p:cBhvr>
                                        <p:cTn id="55" dur="1000"/>
                                        <p:tgtEl>
                                          <p:spTgt spid="69634">
                                            <p:txEl>
                                              <p:pRg st="9" end="9"/>
                                            </p:txEl>
                                          </p:spTgt>
                                        </p:tgtEl>
                                      </p:cBhvr>
                                    </p:animEffect>
                                    <p:anim calcmode="lin" valueType="num">
                                      <p:cBhvr>
                                        <p:cTn id="56" dur="1000" fill="hold"/>
                                        <p:tgtEl>
                                          <p:spTgt spid="69634">
                                            <p:txEl>
                                              <p:pRg st="9" end="9"/>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69634">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6963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69634">
                                            <p:txEl>
                                              <p:pRg st="10" end="10"/>
                                            </p:txEl>
                                          </p:spTgt>
                                        </p:tgtEl>
                                        <p:attrNameLst>
                                          <p:attrName>style.visibility</p:attrName>
                                        </p:attrNameLst>
                                      </p:cBhvr>
                                      <p:to>
                                        <p:strVal val="visible"/>
                                      </p:to>
                                    </p:set>
                                    <p:animEffect transition="in" filter="fade">
                                      <p:cBhvr>
                                        <p:cTn id="63" dur="1000"/>
                                        <p:tgtEl>
                                          <p:spTgt spid="69634">
                                            <p:txEl>
                                              <p:pRg st="10" end="10"/>
                                            </p:txEl>
                                          </p:spTgt>
                                        </p:tgtEl>
                                      </p:cBhvr>
                                    </p:animEffect>
                                    <p:anim calcmode="lin" valueType="num">
                                      <p:cBhvr>
                                        <p:cTn id="64" dur="1000" fill="hold"/>
                                        <p:tgtEl>
                                          <p:spTgt spid="69634">
                                            <p:txEl>
                                              <p:pRg st="10" end="10"/>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69634">
                                            <p:txEl>
                                              <p:pRg st="10" end="1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69634">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69634">
                                            <p:txEl>
                                              <p:pRg st="12" end="12"/>
                                            </p:txEl>
                                          </p:spTgt>
                                        </p:tgtEl>
                                        <p:attrNameLst>
                                          <p:attrName>style.visibility</p:attrName>
                                        </p:attrNameLst>
                                      </p:cBhvr>
                                      <p:to>
                                        <p:strVal val="visible"/>
                                      </p:to>
                                    </p:set>
                                    <p:animEffect transition="in" filter="fade">
                                      <p:cBhvr>
                                        <p:cTn id="71" dur="1000"/>
                                        <p:tgtEl>
                                          <p:spTgt spid="69634">
                                            <p:txEl>
                                              <p:pRg st="12" end="12"/>
                                            </p:txEl>
                                          </p:spTgt>
                                        </p:tgtEl>
                                      </p:cBhvr>
                                    </p:animEffect>
                                    <p:anim calcmode="lin" valueType="num">
                                      <p:cBhvr>
                                        <p:cTn id="72" dur="1000" fill="hold"/>
                                        <p:tgtEl>
                                          <p:spTgt spid="69634">
                                            <p:txEl>
                                              <p:pRg st="12" end="12"/>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69634">
                                            <p:txEl>
                                              <p:pRg st="12" end="12"/>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69634">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69634">
                                            <p:txEl>
                                              <p:pRg st="13" end="13"/>
                                            </p:txEl>
                                          </p:spTgt>
                                        </p:tgtEl>
                                        <p:attrNameLst>
                                          <p:attrName>style.visibility</p:attrName>
                                        </p:attrNameLst>
                                      </p:cBhvr>
                                      <p:to>
                                        <p:strVal val="visible"/>
                                      </p:to>
                                    </p:set>
                                    <p:animEffect transition="in" filter="fade">
                                      <p:cBhvr>
                                        <p:cTn id="79" dur="1000"/>
                                        <p:tgtEl>
                                          <p:spTgt spid="69634">
                                            <p:txEl>
                                              <p:pRg st="13" end="13"/>
                                            </p:txEl>
                                          </p:spTgt>
                                        </p:tgtEl>
                                      </p:cBhvr>
                                    </p:animEffect>
                                    <p:anim calcmode="lin" valueType="num">
                                      <p:cBhvr>
                                        <p:cTn id="80" dur="1000" fill="hold"/>
                                        <p:tgtEl>
                                          <p:spTgt spid="69634">
                                            <p:txEl>
                                              <p:pRg st="13" end="13"/>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69634">
                                            <p:txEl>
                                              <p:pRg st="13" end="13"/>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69634">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69635"/>
                                        </p:tgtEl>
                                        <p:attrNameLst>
                                          <p:attrName>style.visibility</p:attrName>
                                        </p:attrNameLst>
                                      </p:cBhvr>
                                      <p:to>
                                        <p:strVal val="visible"/>
                                      </p:to>
                                    </p:set>
                                    <p:animEffect transition="in" filter="fade">
                                      <p:cBhvr>
                                        <p:cTn id="87" dur="2000"/>
                                        <p:tgtEl>
                                          <p:spTgt spid="696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69636"/>
                                        </p:tgtEl>
                                        <p:attrNameLst>
                                          <p:attrName>style.visibility</p:attrName>
                                        </p:attrNameLst>
                                      </p:cBhvr>
                                      <p:to>
                                        <p:strVal val="visible"/>
                                      </p:to>
                                    </p:set>
                                    <p:animEffect transition="in" filter="fade">
                                      <p:cBhvr>
                                        <p:cTn id="92" dur="2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1447800"/>
            <a:ext cx="8763000" cy="5410200"/>
          </a:xfrm>
        </p:spPr>
        <p:txBody>
          <a:bodyPr/>
          <a:lstStyle/>
          <a:p>
            <a:pPr eaLnBrk="1" hangingPunct="1">
              <a:lnSpc>
                <a:spcPct val="90000"/>
              </a:lnSpc>
              <a:buFont typeface="Wingdings" panose="05000000000000000000" pitchFamily="2" charset="2"/>
              <a:buChar char="×"/>
            </a:pPr>
            <a:r>
              <a:rPr lang="fa-IR" sz="2800" smtClean="0">
                <a:solidFill>
                  <a:srgbClr val="003399"/>
                </a:solidFill>
              </a:rPr>
              <a:t>خورشید یک راکتور هسته ای بسیار عظیم طبیعی است؛      </a:t>
            </a:r>
          </a:p>
          <a:p>
            <a:pPr eaLnBrk="1" hangingPunct="1">
              <a:lnSpc>
                <a:spcPct val="90000"/>
              </a:lnSpc>
              <a:buFont typeface="Wingdings" panose="05000000000000000000" pitchFamily="2" charset="2"/>
              <a:buChar char="×"/>
            </a:pPr>
            <a:r>
              <a:rPr lang="fa-IR" sz="2800" smtClean="0">
                <a:solidFill>
                  <a:srgbClr val="003399"/>
                </a:solidFill>
              </a:rPr>
              <a:t> ماده در آنجا بر اثر همجوشی هسته ای به انرژی تبدیل می شود؛                                                                </a:t>
            </a:r>
          </a:p>
          <a:p>
            <a:pPr eaLnBrk="1" hangingPunct="1">
              <a:lnSpc>
                <a:spcPct val="90000"/>
              </a:lnSpc>
              <a:buFont typeface="Wingdings" panose="05000000000000000000" pitchFamily="2" charset="2"/>
              <a:buChar char="×"/>
            </a:pPr>
            <a:r>
              <a:rPr lang="fa-IR" sz="2800" smtClean="0">
                <a:solidFill>
                  <a:srgbClr val="003399"/>
                </a:solidFill>
              </a:rPr>
              <a:t>هر روز حدود 350 تن ازجرمش به تابش تبدیل می شود؛                                               </a:t>
            </a:r>
          </a:p>
          <a:p>
            <a:pPr eaLnBrk="1" hangingPunct="1">
              <a:lnSpc>
                <a:spcPct val="90000"/>
              </a:lnSpc>
              <a:buFont typeface="Wingdings" panose="05000000000000000000" pitchFamily="2" charset="2"/>
              <a:buChar char="×"/>
            </a:pPr>
            <a:r>
              <a:rPr lang="fa-IR" sz="2800" smtClean="0">
                <a:solidFill>
                  <a:srgbClr val="003399"/>
                </a:solidFill>
              </a:rPr>
              <a:t>دمای داخلی آن حدود 15 میلیون درجه سانتیگراداست.                                                     </a:t>
            </a:r>
          </a:p>
          <a:p>
            <a:pPr eaLnBrk="1" hangingPunct="1">
              <a:lnSpc>
                <a:spcPct val="90000"/>
              </a:lnSpc>
              <a:buFontTx/>
              <a:buNone/>
            </a:pPr>
            <a:r>
              <a:rPr lang="fa-IR" sz="2800" smtClean="0">
                <a:solidFill>
                  <a:srgbClr val="003399"/>
                </a:solidFill>
              </a:rPr>
              <a:t>     </a:t>
            </a:r>
          </a:p>
          <a:p>
            <a:pPr eaLnBrk="1" hangingPunct="1">
              <a:lnSpc>
                <a:spcPct val="90000"/>
              </a:lnSpc>
              <a:buFontTx/>
              <a:buNone/>
            </a:pPr>
            <a:endParaRPr lang="en-US" sz="2800" smtClean="0">
              <a:solidFill>
                <a:srgbClr val="003399"/>
              </a:solidFill>
            </a:endParaRPr>
          </a:p>
        </p:txBody>
      </p:sp>
      <p:sp>
        <p:nvSpPr>
          <p:cNvPr id="78851" name="WordArt 3"/>
          <p:cNvSpPr>
            <a:spLocks noChangeArrowheads="1" noChangeShapeType="1" noTextEdit="1"/>
          </p:cNvSpPr>
          <p:nvPr/>
        </p:nvSpPr>
        <p:spPr bwMode="auto">
          <a:xfrm>
            <a:off x="5638800" y="304800"/>
            <a:ext cx="2905125" cy="676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44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rPr>
              <a:t>خورشید چیست؟</a:t>
            </a:r>
            <a:endParaRPr lang="en-US" sz="44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endParaRPr>
          </a:p>
        </p:txBody>
      </p:sp>
      <p:pic>
        <p:nvPicPr>
          <p:cNvPr id="78852" name="Picture 4" descr="sun1_jpge3568d0a-d376-48f6-8af4-ddc1e2826928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3429000"/>
            <a:ext cx="3048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2000"/>
                                        <p:tgtEl>
                                          <p:spTgt spid="78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8852"/>
                                        </p:tgtEl>
                                        <p:attrNameLst>
                                          <p:attrName>style.visibility</p:attrName>
                                        </p:attrNameLst>
                                      </p:cBhvr>
                                      <p:to>
                                        <p:strVal val="visible"/>
                                      </p:to>
                                    </p:set>
                                    <p:animEffect transition="in" filter="fade">
                                      <p:cBhvr>
                                        <p:cTn id="12" dur="2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body" sz="half" idx="4294967295"/>
          </p:nvPr>
        </p:nvSpPr>
        <p:spPr>
          <a:xfrm>
            <a:off x="4114800" y="0"/>
            <a:ext cx="5029200" cy="6858000"/>
          </a:xfrm>
        </p:spPr>
        <p:txBody>
          <a:bodyPr/>
          <a:lstStyle/>
          <a:p>
            <a:pPr eaLnBrk="1" hangingPunct="1">
              <a:buFont typeface="Wingdings" panose="05000000000000000000" pitchFamily="2" charset="2"/>
              <a:buChar char="×"/>
            </a:pPr>
            <a:endParaRPr lang="en-US" sz="2400" smtClean="0"/>
          </a:p>
          <a:p>
            <a:pPr eaLnBrk="1" hangingPunct="1">
              <a:buFont typeface="Wingdings" panose="05000000000000000000" pitchFamily="2" charset="2"/>
              <a:buChar char="×"/>
            </a:pPr>
            <a:r>
              <a:rPr lang="fa-IR" sz="2400" smtClean="0"/>
              <a:t>با گذشت زمان،رنگ برگه های مسی تیره می شود.                           </a:t>
            </a:r>
          </a:p>
          <a:p>
            <a:pPr eaLnBrk="1" hangingPunct="1">
              <a:buFont typeface="Wingdings" panose="05000000000000000000" pitchFamily="2" charset="2"/>
              <a:buNone/>
            </a:pPr>
            <a:endParaRPr lang="en-US" sz="2400" smtClean="0"/>
          </a:p>
          <a:p>
            <a:pPr eaLnBrk="1" hangingPunct="1">
              <a:buFont typeface="Wingdings" panose="05000000000000000000" pitchFamily="2" charset="2"/>
              <a:buChar char="×"/>
            </a:pPr>
            <a:r>
              <a:rPr lang="en-US" sz="2400" smtClean="0"/>
              <a:t>Cupric</a:t>
            </a:r>
            <a:r>
              <a:rPr lang="fa-IR" sz="2400" smtClean="0"/>
              <a:t> </a:t>
            </a:r>
            <a:r>
              <a:rPr lang="en-US" sz="2400" smtClean="0"/>
              <a:t>oxide</a:t>
            </a:r>
            <a:r>
              <a:rPr lang="fa-IR" sz="2400" smtClean="0"/>
              <a:t>لایه مشکی رنگ،نام دارد.                                 </a:t>
            </a:r>
          </a:p>
          <a:p>
            <a:pPr eaLnBrk="1" hangingPunct="1">
              <a:buFont typeface="Wingdings" panose="05000000000000000000" pitchFamily="2" charset="2"/>
              <a:buChar char="×"/>
            </a:pPr>
            <a:endParaRPr lang="en-US" sz="2400" smtClean="0"/>
          </a:p>
          <a:p>
            <a:pPr eaLnBrk="1" hangingPunct="1">
              <a:buFont typeface="Wingdings" panose="05000000000000000000" pitchFamily="2" charset="2"/>
              <a:buChar char="×"/>
            </a:pPr>
            <a:endParaRPr lang="en-US" sz="2400" smtClean="0"/>
          </a:p>
          <a:p>
            <a:pPr eaLnBrk="1" hangingPunct="1">
              <a:buFont typeface="Wingdings" panose="05000000000000000000" pitchFamily="2" charset="2"/>
              <a:buChar char="×"/>
            </a:pPr>
            <a:r>
              <a:rPr lang="fa-IR" sz="2400" smtClean="0"/>
              <a:t>به مدت نیم ساعت برگه ها را به      </a:t>
            </a:r>
          </a:p>
          <a:p>
            <a:pPr eaLnBrk="1" hangingPunct="1">
              <a:buFontTx/>
              <a:buNone/>
            </a:pPr>
            <a:r>
              <a:rPr lang="fa-IR" sz="2400" smtClean="0"/>
              <a:t>همان حال باقی می گذاریم .           </a:t>
            </a:r>
          </a:p>
          <a:p>
            <a:pPr eaLnBrk="1" hangingPunct="1">
              <a:buFont typeface="Wingdings" panose="05000000000000000000" pitchFamily="2" charset="2"/>
              <a:buChar char="×"/>
            </a:pPr>
            <a:endParaRPr lang="en-US" sz="2400" smtClean="0"/>
          </a:p>
          <a:p>
            <a:pPr eaLnBrk="1" hangingPunct="1">
              <a:buFont typeface="Wingdings" panose="05000000000000000000" pitchFamily="2" charset="2"/>
              <a:buChar char="×"/>
            </a:pPr>
            <a:endParaRPr lang="en-US" sz="2400" smtClean="0"/>
          </a:p>
          <a:p>
            <a:pPr eaLnBrk="1" hangingPunct="1">
              <a:buFont typeface="Wingdings" panose="05000000000000000000" pitchFamily="2" charset="2"/>
              <a:buChar char="×"/>
            </a:pPr>
            <a:r>
              <a:rPr lang="fa-IR" sz="2400" smtClean="0"/>
              <a:t>سپس برگه ها را به ارامی سرد       </a:t>
            </a:r>
          </a:p>
          <a:p>
            <a:pPr eaLnBrk="1" hangingPunct="1">
              <a:buFontTx/>
              <a:buNone/>
            </a:pPr>
            <a:r>
              <a:rPr lang="fa-IR" sz="2400" smtClean="0"/>
              <a:t>می کنیم.                                 </a:t>
            </a:r>
          </a:p>
          <a:p>
            <a:pPr eaLnBrk="1" hangingPunct="1">
              <a:buFontTx/>
              <a:buNone/>
            </a:pPr>
            <a:endParaRPr lang="fa-IR" sz="2400" smtClean="0"/>
          </a:p>
          <a:p>
            <a:pPr eaLnBrk="1" hangingPunct="1">
              <a:buFontTx/>
              <a:buNone/>
            </a:pPr>
            <a:r>
              <a:rPr lang="fa-IR" sz="2400" smtClean="0">
                <a:solidFill>
                  <a:srgbClr val="0066FF"/>
                </a:solidFill>
              </a:rPr>
              <a:t>           </a:t>
            </a:r>
            <a:endParaRPr lang="en-US" sz="2400" smtClean="0">
              <a:solidFill>
                <a:srgbClr val="0066FF"/>
              </a:solidFill>
            </a:endParaRPr>
          </a:p>
        </p:txBody>
      </p:sp>
      <p:pic>
        <p:nvPicPr>
          <p:cNvPr id="21507" name="Picture 3" descr="nas"/>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1000" y="304800"/>
            <a:ext cx="3352800" cy="2667000"/>
          </a:xfrm>
          <a:noFill/>
        </p:spPr>
      </p:pic>
      <p:pic>
        <p:nvPicPr>
          <p:cNvPr id="21508" name="Picture 4" descr="na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3352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0658">
                                            <p:txEl>
                                              <p:pRg st="1" end="1"/>
                                            </p:txEl>
                                          </p:spTgt>
                                        </p:tgtEl>
                                        <p:attrNameLst>
                                          <p:attrName>style.visibility</p:attrName>
                                        </p:attrNameLst>
                                      </p:cBhvr>
                                      <p:to>
                                        <p:strVal val="visible"/>
                                      </p:to>
                                    </p:set>
                                    <p:animEffect transition="in" filter="fade">
                                      <p:cBhvr>
                                        <p:cTn id="7" dur="500">
                                          <p:stCondLst>
                                            <p:cond delay="0"/>
                                          </p:stCondLst>
                                        </p:cTn>
                                        <p:tgtEl>
                                          <p:spTgt spid="706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70658">
                                            <p:txEl>
                                              <p:pRg st="3" end="3"/>
                                            </p:txEl>
                                          </p:spTgt>
                                        </p:tgtEl>
                                        <p:attrNameLst>
                                          <p:attrName>style.visibility</p:attrName>
                                        </p:attrNameLst>
                                      </p:cBhvr>
                                      <p:to>
                                        <p:strVal val="visible"/>
                                      </p:to>
                                    </p:set>
                                    <p:animEffect transition="in" filter="fade">
                                      <p:cBhvr>
                                        <p:cTn id="12" dur="500">
                                          <p:stCondLst>
                                            <p:cond delay="0"/>
                                          </p:stCondLst>
                                        </p:cTn>
                                        <p:tgtEl>
                                          <p:spTgt spid="7065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0658">
                                            <p:txEl>
                                              <p:pRg st="6" end="6"/>
                                            </p:txEl>
                                          </p:spTgt>
                                        </p:tgtEl>
                                        <p:attrNameLst>
                                          <p:attrName>style.visibility</p:attrName>
                                        </p:attrNameLst>
                                      </p:cBhvr>
                                      <p:to>
                                        <p:strVal val="visible"/>
                                      </p:to>
                                    </p:set>
                                    <p:animEffect transition="in" filter="fade">
                                      <p:cBhvr>
                                        <p:cTn id="17" dur="500">
                                          <p:stCondLst>
                                            <p:cond delay="0"/>
                                          </p:stCondLst>
                                        </p:cTn>
                                        <p:tgtEl>
                                          <p:spTgt spid="70658">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70658">
                                            <p:txEl>
                                              <p:pRg st="7" end="7"/>
                                            </p:txEl>
                                          </p:spTgt>
                                        </p:tgtEl>
                                        <p:attrNameLst>
                                          <p:attrName>style.visibility</p:attrName>
                                        </p:attrNameLst>
                                      </p:cBhvr>
                                      <p:to>
                                        <p:strVal val="visible"/>
                                      </p:to>
                                    </p:set>
                                    <p:animEffect transition="in" filter="fade">
                                      <p:cBhvr>
                                        <p:cTn id="22" dur="500">
                                          <p:stCondLst>
                                            <p:cond delay="0"/>
                                          </p:stCondLst>
                                        </p:cTn>
                                        <p:tgtEl>
                                          <p:spTgt spid="70658">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70658">
                                            <p:txEl>
                                              <p:pRg st="10" end="10"/>
                                            </p:txEl>
                                          </p:spTgt>
                                        </p:tgtEl>
                                        <p:attrNameLst>
                                          <p:attrName>style.visibility</p:attrName>
                                        </p:attrNameLst>
                                      </p:cBhvr>
                                      <p:to>
                                        <p:strVal val="visible"/>
                                      </p:to>
                                    </p:set>
                                    <p:animEffect transition="in" filter="fade">
                                      <p:cBhvr>
                                        <p:cTn id="27" dur="500">
                                          <p:stCondLst>
                                            <p:cond delay="0"/>
                                          </p:stCondLst>
                                        </p:cTn>
                                        <p:tgtEl>
                                          <p:spTgt spid="70658">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70658">
                                            <p:txEl>
                                              <p:pRg st="11" end="11"/>
                                            </p:txEl>
                                          </p:spTgt>
                                        </p:tgtEl>
                                        <p:attrNameLst>
                                          <p:attrName>style.visibility</p:attrName>
                                        </p:attrNameLst>
                                      </p:cBhvr>
                                      <p:to>
                                        <p:strVal val="visible"/>
                                      </p:to>
                                    </p:set>
                                    <p:animEffect transition="in" filter="fade">
                                      <p:cBhvr>
                                        <p:cTn id="32" dur="500">
                                          <p:stCondLst>
                                            <p:cond delay="0"/>
                                          </p:stCondLst>
                                        </p:cTn>
                                        <p:tgtEl>
                                          <p:spTgt spid="70658">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70658">
                                            <p:txEl>
                                              <p:pRg st="13" end="13"/>
                                            </p:txEl>
                                          </p:spTgt>
                                        </p:tgtEl>
                                        <p:attrNameLst>
                                          <p:attrName>style.visibility</p:attrName>
                                        </p:attrNameLst>
                                      </p:cBhvr>
                                      <p:to>
                                        <p:strVal val="visible"/>
                                      </p:to>
                                    </p:set>
                                    <p:animEffect transition="in" filter="fade">
                                      <p:cBhvr>
                                        <p:cTn id="37" dur="500">
                                          <p:stCondLst>
                                            <p:cond delay="0"/>
                                          </p:stCondLst>
                                        </p:cTn>
                                        <p:tgtEl>
                                          <p:spTgt spid="7065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body" sz="half" idx="1"/>
          </p:nvPr>
        </p:nvSpPr>
        <p:spPr>
          <a:xfrm>
            <a:off x="228600" y="457200"/>
            <a:ext cx="4038600" cy="5668963"/>
          </a:xfrm>
        </p:spPr>
        <p:txBody>
          <a:bodyPr/>
          <a:lstStyle/>
          <a:p>
            <a:pPr eaLnBrk="1" hangingPunct="1">
              <a:buFontTx/>
              <a:buNone/>
            </a:pPr>
            <a:r>
              <a:rPr lang="fa-IR" sz="2800" smtClean="0"/>
              <a:t>وقتی که برگه ها سرد می شوند  </a:t>
            </a:r>
          </a:p>
          <a:p>
            <a:pPr eaLnBrk="1" hangingPunct="1">
              <a:buFontTx/>
              <a:buNone/>
            </a:pPr>
            <a:r>
              <a:rPr lang="fa-IR" sz="2800" smtClean="0"/>
              <a:t>چروکیده می شوند،             </a:t>
            </a:r>
          </a:p>
          <a:p>
            <a:pPr eaLnBrk="1" hangingPunct="1">
              <a:buFontTx/>
              <a:buNone/>
            </a:pPr>
            <a:r>
              <a:rPr lang="fa-IR" sz="2800" smtClean="0"/>
              <a:t>اکسیده تشکیل شده نیز چروکیده   </a:t>
            </a:r>
          </a:p>
          <a:p>
            <a:pPr eaLnBrk="1" hangingPunct="1">
              <a:buFontTx/>
              <a:buNone/>
            </a:pPr>
            <a:r>
              <a:rPr lang="fa-IR" sz="2800" smtClean="0"/>
              <a:t>می شود،که دلیل جدا شدن آن از </a:t>
            </a:r>
          </a:p>
          <a:p>
            <a:pPr eaLnBrk="1" hangingPunct="1">
              <a:buFontTx/>
              <a:buNone/>
            </a:pPr>
            <a:r>
              <a:rPr lang="fa-IR" sz="2800" smtClean="0"/>
              <a:t>مس است.                          </a:t>
            </a:r>
          </a:p>
          <a:p>
            <a:pPr eaLnBrk="1" hangingPunct="1">
              <a:buFontTx/>
              <a:buNone/>
            </a:pPr>
            <a:endParaRPr lang="en-US" sz="2800" smtClean="0"/>
          </a:p>
          <a:p>
            <a:pPr eaLnBrk="1" hangingPunct="1">
              <a:buFontTx/>
              <a:buNone/>
            </a:pPr>
            <a:r>
              <a:rPr lang="fa-IR" sz="2800" smtClean="0"/>
              <a:t>وقتی که مس در دمای اتاق سرد </a:t>
            </a:r>
          </a:p>
          <a:p>
            <a:pPr eaLnBrk="1" hangingPunct="1">
              <a:buFontTx/>
              <a:buNone/>
            </a:pPr>
            <a:r>
              <a:rPr lang="fa-IR" sz="2800" smtClean="0"/>
              <a:t>شد،حدود 20 دقیقه،بیشتر اکسید  </a:t>
            </a:r>
          </a:p>
          <a:p>
            <a:pPr eaLnBrk="1" hangingPunct="1">
              <a:buFontTx/>
              <a:buNone/>
            </a:pPr>
            <a:r>
              <a:rPr lang="fa-IR" sz="2800" smtClean="0"/>
              <a:t>از روی ان رفته است.            </a:t>
            </a:r>
          </a:p>
          <a:p>
            <a:pPr eaLnBrk="1" hangingPunct="1">
              <a:buFontTx/>
              <a:buNone/>
            </a:pPr>
            <a:endParaRPr lang="en-US" sz="2800" smtClean="0"/>
          </a:p>
        </p:txBody>
      </p:sp>
      <p:pic>
        <p:nvPicPr>
          <p:cNvPr id="71683" name="Picture 3" descr="nas6"/>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24400" y="609600"/>
            <a:ext cx="3581400" cy="2362200"/>
          </a:xfrm>
          <a:noFill/>
        </p:spPr>
      </p:pic>
      <p:pic>
        <p:nvPicPr>
          <p:cNvPr id="71684" name="Picture 4" descr="nas 7"/>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00600" y="3657600"/>
            <a:ext cx="3505200" cy="2438400"/>
          </a:xfr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dissolve">
                                      <p:cBhvr>
                                        <p:cTn id="7" dur="500"/>
                                        <p:tgtEl>
                                          <p:spTgt spid="71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2">
                                            <p:txEl>
                                              <p:pRg st="1" end="1"/>
                                            </p:txEl>
                                          </p:spTgt>
                                        </p:tgtEl>
                                        <p:attrNameLst>
                                          <p:attrName>style.visibility</p:attrName>
                                        </p:attrNameLst>
                                      </p:cBhvr>
                                      <p:to>
                                        <p:strVal val="visible"/>
                                      </p:to>
                                    </p:set>
                                    <p:animEffect transition="in" filter="dissolve">
                                      <p:cBhvr>
                                        <p:cTn id="12" dur="500"/>
                                        <p:tgtEl>
                                          <p:spTgt spid="716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682">
                                            <p:txEl>
                                              <p:pRg st="2" end="2"/>
                                            </p:txEl>
                                          </p:spTgt>
                                        </p:tgtEl>
                                        <p:attrNameLst>
                                          <p:attrName>style.visibility</p:attrName>
                                        </p:attrNameLst>
                                      </p:cBhvr>
                                      <p:to>
                                        <p:strVal val="visible"/>
                                      </p:to>
                                    </p:set>
                                    <p:animEffect transition="in" filter="dissolve">
                                      <p:cBhvr>
                                        <p:cTn id="17" dur="500"/>
                                        <p:tgtEl>
                                          <p:spTgt spid="716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682">
                                            <p:txEl>
                                              <p:pRg st="3" end="3"/>
                                            </p:txEl>
                                          </p:spTgt>
                                        </p:tgtEl>
                                        <p:attrNameLst>
                                          <p:attrName>style.visibility</p:attrName>
                                        </p:attrNameLst>
                                      </p:cBhvr>
                                      <p:to>
                                        <p:strVal val="visible"/>
                                      </p:to>
                                    </p:set>
                                    <p:animEffect transition="in" filter="dissolve">
                                      <p:cBhvr>
                                        <p:cTn id="22" dur="500"/>
                                        <p:tgtEl>
                                          <p:spTgt spid="7168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682">
                                            <p:txEl>
                                              <p:pRg st="4" end="4"/>
                                            </p:txEl>
                                          </p:spTgt>
                                        </p:tgtEl>
                                        <p:attrNameLst>
                                          <p:attrName>style.visibility</p:attrName>
                                        </p:attrNameLst>
                                      </p:cBhvr>
                                      <p:to>
                                        <p:strVal val="visible"/>
                                      </p:to>
                                    </p:set>
                                    <p:animEffect transition="in" filter="dissolve">
                                      <p:cBhvr>
                                        <p:cTn id="27" dur="500"/>
                                        <p:tgtEl>
                                          <p:spTgt spid="7168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682">
                                            <p:txEl>
                                              <p:pRg st="6" end="6"/>
                                            </p:txEl>
                                          </p:spTgt>
                                        </p:tgtEl>
                                        <p:attrNameLst>
                                          <p:attrName>style.visibility</p:attrName>
                                        </p:attrNameLst>
                                      </p:cBhvr>
                                      <p:to>
                                        <p:strVal val="visible"/>
                                      </p:to>
                                    </p:set>
                                    <p:animEffect transition="in" filter="dissolve">
                                      <p:cBhvr>
                                        <p:cTn id="32" dur="500"/>
                                        <p:tgtEl>
                                          <p:spTgt spid="7168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682">
                                            <p:txEl>
                                              <p:pRg st="7" end="7"/>
                                            </p:txEl>
                                          </p:spTgt>
                                        </p:tgtEl>
                                        <p:attrNameLst>
                                          <p:attrName>style.visibility</p:attrName>
                                        </p:attrNameLst>
                                      </p:cBhvr>
                                      <p:to>
                                        <p:strVal val="visible"/>
                                      </p:to>
                                    </p:set>
                                    <p:animEffect transition="in" filter="dissolve">
                                      <p:cBhvr>
                                        <p:cTn id="37" dur="500"/>
                                        <p:tgtEl>
                                          <p:spTgt spid="7168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682">
                                            <p:txEl>
                                              <p:pRg st="8" end="8"/>
                                            </p:txEl>
                                          </p:spTgt>
                                        </p:tgtEl>
                                        <p:attrNameLst>
                                          <p:attrName>style.visibility</p:attrName>
                                        </p:attrNameLst>
                                      </p:cBhvr>
                                      <p:to>
                                        <p:strVal val="visible"/>
                                      </p:to>
                                    </p:set>
                                    <p:animEffect transition="in" filter="dissolve">
                                      <p:cBhvr>
                                        <p:cTn id="42" dur="500"/>
                                        <p:tgtEl>
                                          <p:spTgt spid="71682">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71683"/>
                                        </p:tgtEl>
                                        <p:attrNameLst>
                                          <p:attrName>style.visibility</p:attrName>
                                        </p:attrNameLst>
                                      </p:cBhvr>
                                      <p:to>
                                        <p:strVal val="visible"/>
                                      </p:to>
                                    </p:set>
                                    <p:animEffect transition="in" filter="fade">
                                      <p:cBhvr>
                                        <p:cTn id="47" dur="2000"/>
                                        <p:tgtEl>
                                          <p:spTgt spid="7168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71684"/>
                                        </p:tgtEl>
                                        <p:attrNameLst>
                                          <p:attrName>style.visibility</p:attrName>
                                        </p:attrNameLst>
                                      </p:cBhvr>
                                      <p:to>
                                        <p:strVal val="visible"/>
                                      </p:to>
                                    </p:set>
                                    <p:animEffect transition="in" filter="fade">
                                      <p:cBhvr>
                                        <p:cTn id="52" dur="2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57200" y="609600"/>
            <a:ext cx="8229600" cy="5516563"/>
          </a:xfrm>
        </p:spPr>
        <p:txBody>
          <a:bodyPr/>
          <a:lstStyle/>
          <a:p>
            <a:pPr eaLnBrk="1" hangingPunct="1">
              <a:buFontTx/>
              <a:buNone/>
            </a:pPr>
            <a:r>
              <a:rPr lang="fa-IR" smtClean="0"/>
              <a:t>برگه مسی دیگری،به اندازه اولی می بریم.هر دو را خم می  </a:t>
            </a:r>
          </a:p>
          <a:p>
            <a:pPr eaLnBrk="1" hangingPunct="1">
              <a:buFontTx/>
              <a:buNone/>
            </a:pPr>
            <a:r>
              <a:rPr lang="fa-IR" smtClean="0"/>
              <a:t>کنیم و در یک بطری پلا ستیکی،به نحوی که با هم در تماس </a:t>
            </a:r>
          </a:p>
          <a:p>
            <a:pPr eaLnBrk="1" hangingPunct="1">
              <a:buFontTx/>
              <a:buNone/>
            </a:pPr>
            <a:r>
              <a:rPr lang="fa-IR" smtClean="0"/>
              <a:t>نباشند قرار می دهیم.                                              </a:t>
            </a:r>
          </a:p>
          <a:p>
            <a:pPr eaLnBrk="1" hangingPunct="1">
              <a:buFontTx/>
              <a:buNone/>
            </a:pPr>
            <a:r>
              <a:rPr lang="fa-IR" smtClean="0"/>
              <a:t>هر دو را به وسیله دو انبرک به آمپر متر وصل می کنیم برگه </a:t>
            </a:r>
          </a:p>
          <a:p>
            <a:pPr eaLnBrk="1" hangingPunct="1">
              <a:buFontTx/>
              <a:buNone/>
            </a:pPr>
            <a:r>
              <a:rPr lang="fa-IR" smtClean="0"/>
              <a:t>مسی را سمت مثبت و اکسید را سمت منفی وصل می کنیم.   </a:t>
            </a:r>
          </a:p>
          <a:p>
            <a:pPr eaLnBrk="1" hangingPunct="1">
              <a:buFontTx/>
              <a:buNone/>
            </a:pPr>
            <a:endParaRPr lang="fa-IR" smtClean="0"/>
          </a:p>
          <a:p>
            <a:pPr eaLnBrk="1" hangingPunct="1">
              <a:buFontTx/>
              <a:buNone/>
            </a:pPr>
            <a:r>
              <a:rPr lang="fa-IR" smtClean="0"/>
              <a:t>مقداری نمک و آب را مخلوط کرده داخل بطری میریزیم،به  </a:t>
            </a:r>
          </a:p>
          <a:p>
            <a:pPr eaLnBrk="1" hangingPunct="1">
              <a:buFontTx/>
              <a:buNone/>
            </a:pPr>
            <a:r>
              <a:rPr lang="fa-IR" smtClean="0"/>
              <a:t>طوری که برگه ها تا نیمه در داخل آب باشند.                  </a:t>
            </a:r>
          </a:p>
          <a:p>
            <a:pPr eaLnBrk="1" hangingPunct="1">
              <a:buFontTx/>
              <a:buNone/>
            </a:pPr>
            <a:r>
              <a:rPr lang="fa-IR" smtClean="0"/>
              <a:t>   </a:t>
            </a:r>
            <a:endParaRPr lang="en-US"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fade">
                                      <p:cBhvr>
                                        <p:cTn id="7" dur="500">
                                          <p:stCondLst>
                                            <p:cond delay="0"/>
                                          </p:stCondLst>
                                        </p:cTn>
                                        <p:tgtEl>
                                          <p:spTgt spid="737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73730">
                                            <p:txEl>
                                              <p:pRg st="1" end="1"/>
                                            </p:txEl>
                                          </p:spTgt>
                                        </p:tgtEl>
                                        <p:attrNameLst>
                                          <p:attrName>style.visibility</p:attrName>
                                        </p:attrNameLst>
                                      </p:cBhvr>
                                      <p:to>
                                        <p:strVal val="visible"/>
                                      </p:to>
                                    </p:set>
                                    <p:animEffect transition="in" filter="fade">
                                      <p:cBhvr>
                                        <p:cTn id="12" dur="500">
                                          <p:stCondLst>
                                            <p:cond delay="0"/>
                                          </p:stCondLst>
                                        </p:cTn>
                                        <p:tgtEl>
                                          <p:spTgt spid="737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3730">
                                            <p:txEl>
                                              <p:pRg st="2" end="2"/>
                                            </p:txEl>
                                          </p:spTgt>
                                        </p:tgtEl>
                                        <p:attrNameLst>
                                          <p:attrName>style.visibility</p:attrName>
                                        </p:attrNameLst>
                                      </p:cBhvr>
                                      <p:to>
                                        <p:strVal val="visible"/>
                                      </p:to>
                                    </p:set>
                                    <p:animEffect transition="in" filter="fade">
                                      <p:cBhvr>
                                        <p:cTn id="17" dur="500">
                                          <p:stCondLst>
                                            <p:cond delay="0"/>
                                          </p:stCondLst>
                                        </p:cTn>
                                        <p:tgtEl>
                                          <p:spTgt spid="737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73730">
                                            <p:txEl>
                                              <p:pRg st="3" end="3"/>
                                            </p:txEl>
                                          </p:spTgt>
                                        </p:tgtEl>
                                        <p:attrNameLst>
                                          <p:attrName>style.visibility</p:attrName>
                                        </p:attrNameLst>
                                      </p:cBhvr>
                                      <p:to>
                                        <p:strVal val="visible"/>
                                      </p:to>
                                    </p:set>
                                    <p:animEffect transition="in" filter="fade">
                                      <p:cBhvr>
                                        <p:cTn id="22" dur="500">
                                          <p:stCondLst>
                                            <p:cond delay="0"/>
                                          </p:stCondLst>
                                        </p:cTn>
                                        <p:tgtEl>
                                          <p:spTgt spid="737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73730">
                                            <p:txEl>
                                              <p:pRg st="4" end="4"/>
                                            </p:txEl>
                                          </p:spTgt>
                                        </p:tgtEl>
                                        <p:attrNameLst>
                                          <p:attrName>style.visibility</p:attrName>
                                        </p:attrNameLst>
                                      </p:cBhvr>
                                      <p:to>
                                        <p:strVal val="visible"/>
                                      </p:to>
                                    </p:set>
                                    <p:animEffect transition="in" filter="fade">
                                      <p:cBhvr>
                                        <p:cTn id="27" dur="500">
                                          <p:stCondLst>
                                            <p:cond delay="0"/>
                                          </p:stCondLst>
                                        </p:cTn>
                                        <p:tgtEl>
                                          <p:spTgt spid="737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73730">
                                            <p:txEl>
                                              <p:pRg st="6" end="6"/>
                                            </p:txEl>
                                          </p:spTgt>
                                        </p:tgtEl>
                                        <p:attrNameLst>
                                          <p:attrName>style.visibility</p:attrName>
                                        </p:attrNameLst>
                                      </p:cBhvr>
                                      <p:to>
                                        <p:strVal val="visible"/>
                                      </p:to>
                                    </p:set>
                                    <p:animEffect transition="in" filter="fade">
                                      <p:cBhvr>
                                        <p:cTn id="32" dur="500">
                                          <p:stCondLst>
                                            <p:cond delay="0"/>
                                          </p:stCondLst>
                                        </p:cTn>
                                        <p:tgtEl>
                                          <p:spTgt spid="7373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73730">
                                            <p:txEl>
                                              <p:pRg st="7" end="7"/>
                                            </p:txEl>
                                          </p:spTgt>
                                        </p:tgtEl>
                                        <p:attrNameLst>
                                          <p:attrName>style.visibility</p:attrName>
                                        </p:attrNameLst>
                                      </p:cBhvr>
                                      <p:to>
                                        <p:strVal val="visible"/>
                                      </p:to>
                                    </p:set>
                                    <p:animEffect transition="in" filter="fade">
                                      <p:cBhvr>
                                        <p:cTn id="37" dur="500">
                                          <p:stCondLst>
                                            <p:cond delay="0"/>
                                          </p:stCondLst>
                                        </p:cTn>
                                        <p:tgtEl>
                                          <p:spTgt spid="73730">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73730">
                                            <p:txEl>
                                              <p:pRg st="8" end="8"/>
                                            </p:txEl>
                                          </p:spTgt>
                                        </p:tgtEl>
                                        <p:attrNameLst>
                                          <p:attrName>style.visibility</p:attrName>
                                        </p:attrNameLst>
                                      </p:cBhvr>
                                      <p:to>
                                        <p:strVal val="visible"/>
                                      </p:to>
                                    </p:set>
                                    <p:animEffect transition="in" filter="fade">
                                      <p:cBhvr>
                                        <p:cTn id="42" dur="500">
                                          <p:stCondLst>
                                            <p:cond delay="0"/>
                                          </p:stCondLst>
                                        </p:cTn>
                                        <p:tgtEl>
                                          <p:spTgt spid="737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sz="half" idx="2"/>
          </p:nvPr>
        </p:nvSpPr>
        <p:spPr>
          <a:xfrm>
            <a:off x="457200" y="4876800"/>
            <a:ext cx="8229600" cy="1524000"/>
          </a:xfrm>
        </p:spPr>
        <p:txBody>
          <a:bodyPr/>
          <a:lstStyle/>
          <a:p>
            <a:pPr eaLnBrk="1" hangingPunct="1">
              <a:buFontTx/>
              <a:buNone/>
            </a:pPr>
            <a:r>
              <a:rPr lang="fa-IR" sz="2800" smtClean="0"/>
              <a:t>در شکل بالا سلول خورشیدی در سایه قرار دارد،امپرمتر در حدود 6 </a:t>
            </a:r>
          </a:p>
          <a:p>
            <a:pPr eaLnBrk="1" hangingPunct="1">
              <a:buFontTx/>
              <a:buNone/>
            </a:pPr>
            <a:r>
              <a:rPr lang="fa-IR" sz="2800" smtClean="0"/>
              <a:t>میکرو امپر را نمایش می دهد.                                              </a:t>
            </a:r>
            <a:endParaRPr lang="en-US" sz="2800" smtClean="0"/>
          </a:p>
        </p:txBody>
      </p:sp>
      <p:pic>
        <p:nvPicPr>
          <p:cNvPr id="74755" name="Picture 3" descr="jar_cell_in_shadow"/>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2600" y="609600"/>
            <a:ext cx="5181600" cy="4114800"/>
          </a:xfr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fade">
                                      <p:cBhvr>
                                        <p:cTn id="7" dur="1000"/>
                                        <p:tgtEl>
                                          <p:spTgt spid="74754">
                                            <p:txEl>
                                              <p:pRg st="0" end="0"/>
                                            </p:txEl>
                                          </p:spTgt>
                                        </p:tgtEl>
                                      </p:cBhvr>
                                    </p:animEffect>
                                    <p:anim calcmode="lin" valueType="num">
                                      <p:cBhvr>
                                        <p:cTn id="8" dur="1000" fill="hold"/>
                                        <p:tgtEl>
                                          <p:spTgt spid="74754">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475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475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4754">
                                            <p:txEl>
                                              <p:pRg st="1" end="1"/>
                                            </p:txEl>
                                          </p:spTgt>
                                        </p:tgtEl>
                                        <p:attrNameLst>
                                          <p:attrName>style.visibility</p:attrName>
                                        </p:attrNameLst>
                                      </p:cBhvr>
                                      <p:to>
                                        <p:strVal val="visible"/>
                                      </p:to>
                                    </p:set>
                                    <p:animEffect transition="in" filter="fade">
                                      <p:cBhvr>
                                        <p:cTn id="15" dur="1000"/>
                                        <p:tgtEl>
                                          <p:spTgt spid="74754">
                                            <p:txEl>
                                              <p:pRg st="1" end="1"/>
                                            </p:txEl>
                                          </p:spTgt>
                                        </p:tgtEl>
                                      </p:cBhvr>
                                    </p:animEffect>
                                    <p:anim calcmode="lin" valueType="num">
                                      <p:cBhvr>
                                        <p:cTn id="16" dur="1000" fill="hold"/>
                                        <p:tgtEl>
                                          <p:spTgt spid="74754">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475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475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4755"/>
                                        </p:tgtEl>
                                        <p:attrNameLst>
                                          <p:attrName>style.visibility</p:attrName>
                                        </p:attrNameLst>
                                      </p:cBhvr>
                                      <p:to>
                                        <p:strVal val="visible"/>
                                      </p:to>
                                    </p:set>
                                    <p:animEffect transition="in" filter="fade">
                                      <p:cBhvr>
                                        <p:cTn id="23" dur="20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body" sz="half" idx="1"/>
          </p:nvPr>
        </p:nvSpPr>
        <p:spPr>
          <a:xfrm>
            <a:off x="381000" y="457200"/>
            <a:ext cx="8229600" cy="1371600"/>
          </a:xfrm>
        </p:spPr>
        <p:txBody>
          <a:bodyPr/>
          <a:lstStyle/>
          <a:p>
            <a:pPr eaLnBrk="1" hangingPunct="1">
              <a:buFontTx/>
              <a:buNone/>
            </a:pPr>
            <a:r>
              <a:rPr lang="fa-IR" sz="2800" smtClean="0"/>
              <a:t>این تصویر سلول خورشیدی را در زیر نور نشان می دهد.              </a:t>
            </a:r>
          </a:p>
          <a:p>
            <a:pPr eaLnBrk="1" hangingPunct="1">
              <a:buFontTx/>
              <a:buNone/>
            </a:pPr>
            <a:r>
              <a:rPr lang="fa-IR" sz="2800" smtClean="0"/>
              <a:t>آمپرمتر در حدود 33 میکرو را نشان می دهد.                           </a:t>
            </a:r>
            <a:endParaRPr lang="en-US" sz="2800" smtClean="0"/>
          </a:p>
        </p:txBody>
      </p:sp>
      <p:pic>
        <p:nvPicPr>
          <p:cNvPr id="75779" name="Picture 3" descr="nas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76400" y="1905000"/>
            <a:ext cx="5486400" cy="4572000"/>
          </a:xfr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75778">
                                            <p:txEl>
                                              <p:pRg st="0" end="0"/>
                                            </p:txEl>
                                          </p:spTgt>
                                        </p:tgtEl>
                                        <p:attrNameLst>
                                          <p:attrName>style.opacity</p:attrName>
                                        </p:attrNameLst>
                                      </p:cBhvr>
                                      <p:to>
                                        <p:strVal val="0.25"/>
                                      </p:to>
                                    </p:set>
                                    <p:animEffect filter="image" prLst="opacity: 0.25">
                                      <p:cBhvr rctx="IE">
                                        <p:cTn id="7" dur="indefinite"/>
                                        <p:tgtEl>
                                          <p:spTgt spid="75778">
                                            <p:txEl>
                                              <p:pRg st="0" end="0"/>
                                            </p:txEl>
                                          </p:spTgt>
                                        </p:tgtEl>
                                      </p:cBhvr>
                                    </p:animEffect>
                                  </p:childTnLst>
                                </p:cTn>
                              </p:par>
                              <p:par>
                                <p:cTn id="8" presetID="9" presetClass="emph" presetSubtype="0" grpId="0" nodeType="withEffect">
                                  <p:stCondLst>
                                    <p:cond delay="0"/>
                                  </p:stCondLst>
                                  <p:childTnLst>
                                    <p:set>
                                      <p:cBhvr rctx="PPT">
                                        <p:cTn id="9" dur="indefinite"/>
                                        <p:tgtEl>
                                          <p:spTgt spid="75778">
                                            <p:txEl>
                                              <p:pRg st="1" end="1"/>
                                            </p:txEl>
                                          </p:spTgt>
                                        </p:tgtEl>
                                        <p:attrNameLst>
                                          <p:attrName>style.opacity</p:attrName>
                                        </p:attrNameLst>
                                      </p:cBhvr>
                                      <p:to>
                                        <p:strVal val="0.25"/>
                                      </p:to>
                                    </p:set>
                                    <p:animEffect filter="image" prLst="opacity: 0.25">
                                      <p:cBhvr rctx="IE">
                                        <p:cTn id="10" dur="indefinite"/>
                                        <p:tgtEl>
                                          <p:spTgt spid="7577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75778">
                                            <p:txEl>
                                              <p:pRg st="0" end="0"/>
                                            </p:txEl>
                                          </p:spTgt>
                                        </p:tgtEl>
                                        <p:attrNameLst>
                                          <p:attrName>style.opacity</p:attrName>
                                        </p:attrNameLst>
                                      </p:cBhvr>
                                      <p:to>
                                        <p:strVal val="1.0"/>
                                      </p:to>
                                    </p:set>
                                    <p:animEffect filter="image" prLst="opacity: 1.0">
                                      <p:cBhvr rctx="IE">
                                        <p:cTn id="15" dur="indefinite"/>
                                        <p:tgtEl>
                                          <p:spTgt spid="7577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75778">
                                            <p:txEl>
                                              <p:pRg st="1" end="1"/>
                                            </p:txEl>
                                          </p:spTgt>
                                        </p:tgtEl>
                                        <p:attrNameLst>
                                          <p:attrName>style.opacity</p:attrName>
                                        </p:attrNameLst>
                                      </p:cBhvr>
                                      <p:to>
                                        <p:strVal val="1.0"/>
                                      </p:to>
                                    </p:set>
                                    <p:animEffect filter="image" prLst="opacity: 1.0">
                                      <p:cBhvr rctx="IE">
                                        <p:cTn id="20" dur="indefinite"/>
                                        <p:tgtEl>
                                          <p:spTgt spid="75778">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5779"/>
                                        </p:tgtEl>
                                        <p:attrNameLst>
                                          <p:attrName>style.visibility</p:attrName>
                                        </p:attrNameLst>
                                      </p:cBhvr>
                                      <p:to>
                                        <p:strVal val="visible"/>
                                      </p:to>
                                    </p:set>
                                    <p:animEffect transition="in" filter="fade">
                                      <p:cBhvr>
                                        <p:cTn id="25" dur="20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allAtOnce"/>
      <p:bldP spid="75778" grpI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5" name="WordArt 25"/>
          <p:cNvSpPr>
            <a:spLocks noChangeArrowheads="1" noChangeShapeType="1" noTextEdit="1"/>
          </p:cNvSpPr>
          <p:nvPr/>
        </p:nvSpPr>
        <p:spPr bwMode="auto">
          <a:xfrm>
            <a:off x="7456488" y="1455738"/>
            <a:ext cx="1085850" cy="1171575"/>
          </a:xfrm>
          <a:prstGeom prst="rect">
            <a:avLst/>
          </a:prstGeom>
        </p:spPr>
        <p:txBody>
          <a:bodyPr wrap="none" fromWordArt="1">
            <a:prstTxWarp prst="textDeflate">
              <a:avLst>
                <a:gd name="adj" fmla="val 26227"/>
              </a:avLst>
            </a:prstTxWarp>
          </a:bodyPr>
          <a:lstStyle/>
          <a:p>
            <a:r>
              <a:rPr lang="fa-IR" sz="4800" kern="10">
                <a:ln w="9525">
                  <a:solidFill>
                    <a:srgbClr val="000000"/>
                  </a:solidFill>
                  <a:round/>
                  <a:headEnd/>
                  <a:tailEnd/>
                </a:ln>
                <a:solidFill>
                  <a:schemeClr val="bg1"/>
                </a:solidFill>
                <a:latin typeface="Arial Unicode MS"/>
              </a:rPr>
              <a:t>منابع:</a:t>
            </a:r>
            <a:endParaRPr lang="en-US" sz="4800" kern="10">
              <a:ln w="9525">
                <a:solidFill>
                  <a:srgbClr val="000000"/>
                </a:solidFill>
                <a:round/>
                <a:headEnd/>
                <a:tailEnd/>
              </a:ln>
              <a:solidFill>
                <a:schemeClr val="bg1"/>
              </a:solidFill>
              <a:latin typeface="Arial Unicode MS"/>
            </a:endParaRPr>
          </a:p>
        </p:txBody>
      </p:sp>
      <p:sp>
        <p:nvSpPr>
          <p:cNvPr id="20506" name="WordArt 26"/>
          <p:cNvSpPr>
            <a:spLocks noChangeArrowheads="1" noChangeShapeType="1" noTextEdit="1"/>
          </p:cNvSpPr>
          <p:nvPr/>
        </p:nvSpPr>
        <p:spPr bwMode="auto">
          <a:xfrm>
            <a:off x="3281363" y="2822575"/>
            <a:ext cx="5324475" cy="762000"/>
          </a:xfrm>
          <a:prstGeom prst="rect">
            <a:avLst/>
          </a:prstGeom>
        </p:spPr>
        <p:txBody>
          <a:bodyPr wrap="none" fromWordArt="1">
            <a:prstTxWarp prst="textDeflate">
              <a:avLst>
                <a:gd name="adj" fmla="val 26227"/>
              </a:avLst>
            </a:prstTxWarp>
          </a:bodyPr>
          <a:lstStyle/>
          <a:p>
            <a:r>
              <a:rPr lang="fa-IR" sz="3600" kern="10">
                <a:ln w="9525">
                  <a:solidFill>
                    <a:srgbClr val="000000"/>
                  </a:solidFill>
                  <a:round/>
                  <a:headEnd/>
                  <a:tailEnd/>
                </a:ln>
                <a:solidFill>
                  <a:schemeClr val="bg1"/>
                </a:solidFill>
                <a:latin typeface="Arial Unicode MS"/>
              </a:rPr>
              <a:t>1.سلولهاي خورشيدي: مارتين ا.گيرين</a:t>
            </a:r>
            <a:endParaRPr lang="en-US" sz="3600" kern="10">
              <a:ln w="9525">
                <a:solidFill>
                  <a:srgbClr val="000000"/>
                </a:solidFill>
                <a:round/>
                <a:headEnd/>
                <a:tailEnd/>
              </a:ln>
              <a:solidFill>
                <a:schemeClr val="bg1"/>
              </a:solidFill>
              <a:latin typeface="Arial Unicode MS"/>
            </a:endParaRPr>
          </a:p>
        </p:txBody>
      </p:sp>
      <p:sp>
        <p:nvSpPr>
          <p:cNvPr id="20507" name="WordArt 27"/>
          <p:cNvSpPr>
            <a:spLocks noChangeArrowheads="1" noChangeShapeType="1" noTextEdit="1"/>
          </p:cNvSpPr>
          <p:nvPr/>
        </p:nvSpPr>
        <p:spPr bwMode="auto">
          <a:xfrm>
            <a:off x="6772275" y="3808413"/>
            <a:ext cx="1905000" cy="762000"/>
          </a:xfrm>
          <a:prstGeom prst="rect">
            <a:avLst/>
          </a:prstGeom>
        </p:spPr>
        <p:txBody>
          <a:bodyPr wrap="none" fromWordArt="1">
            <a:prstTxWarp prst="textDeflate">
              <a:avLst>
                <a:gd name="adj" fmla="val 26227"/>
              </a:avLst>
            </a:prstTxWarp>
          </a:bodyPr>
          <a:lstStyle/>
          <a:p>
            <a:r>
              <a:rPr lang="fa-IR" sz="3600" kern="10">
                <a:ln w="9525">
                  <a:solidFill>
                    <a:srgbClr val="000000"/>
                  </a:solidFill>
                  <a:round/>
                  <a:headEnd/>
                  <a:tailEnd/>
                </a:ln>
                <a:solidFill>
                  <a:schemeClr val="bg1"/>
                </a:solidFill>
                <a:latin typeface="Arial Unicode MS"/>
              </a:rPr>
              <a:t>2.اينترنت...</a:t>
            </a:r>
            <a:endParaRPr lang="en-US" sz="3600" kern="10">
              <a:ln w="9525">
                <a:solidFill>
                  <a:srgbClr val="000000"/>
                </a:solidFill>
                <a:round/>
                <a:headEnd/>
                <a:tailEnd/>
              </a:ln>
              <a:solidFill>
                <a:schemeClr val="bg1"/>
              </a:solidFill>
              <a:latin typeface="Arial Unicode MS"/>
            </a:endParaRPr>
          </a:p>
        </p:txBody>
      </p:sp>
      <p:sp>
        <p:nvSpPr>
          <p:cNvPr id="20509" name="WordArt 29"/>
          <p:cNvSpPr>
            <a:spLocks noChangeArrowheads="1" noChangeShapeType="1" noTextEdit="1"/>
          </p:cNvSpPr>
          <p:nvPr/>
        </p:nvSpPr>
        <p:spPr bwMode="auto">
          <a:xfrm>
            <a:off x="322263" y="4643438"/>
            <a:ext cx="2914650" cy="1828800"/>
          </a:xfrm>
          <a:prstGeom prst="rect">
            <a:avLst/>
          </a:prstGeom>
        </p:spPr>
        <p:txBody>
          <a:bodyPr wrap="none" fromWordArt="1">
            <a:prstTxWarp prst="textInflate">
              <a:avLst>
                <a:gd name="adj" fmla="val 13634"/>
              </a:avLst>
            </a:prstTxWarp>
          </a:bodyPr>
          <a:lstStyle/>
          <a:p>
            <a:pPr algn="r"/>
            <a:r>
              <a:rPr lang="fa-IR" sz="3600" kern="10" spc="-360">
                <a:ln w="9525">
                  <a:solidFill>
                    <a:schemeClr val="tx1"/>
                  </a:solidFill>
                  <a:round/>
                  <a:headEnd/>
                  <a:tailEnd/>
                </a:ln>
                <a:solidFill>
                  <a:schemeClr val="bg1"/>
                </a:solidFill>
                <a:latin typeface="Arial" panose="020B0604020202020204" pitchFamily="34" charset="0"/>
              </a:rPr>
              <a:t>گردآورندگان:</a:t>
            </a:r>
          </a:p>
          <a:p>
            <a:pPr algn="r"/>
            <a:r>
              <a:rPr lang="fa-IR" sz="3600" kern="10" spc="-360">
                <a:ln w="9525">
                  <a:solidFill>
                    <a:schemeClr val="tx1"/>
                  </a:solidFill>
                  <a:round/>
                  <a:headEnd/>
                  <a:tailEnd/>
                </a:ln>
                <a:solidFill>
                  <a:schemeClr val="bg1"/>
                </a:solidFill>
                <a:latin typeface="Arial" panose="020B0604020202020204" pitchFamily="34" charset="0"/>
              </a:rPr>
              <a:t>هما سعيدفيروزه</a:t>
            </a:r>
          </a:p>
          <a:p>
            <a:pPr algn="r"/>
            <a:r>
              <a:rPr lang="fa-IR" sz="3600" kern="10" spc="-360">
                <a:ln w="9525">
                  <a:solidFill>
                    <a:schemeClr val="tx1"/>
                  </a:solidFill>
                  <a:round/>
                  <a:headEnd/>
                  <a:tailEnd/>
                </a:ln>
                <a:solidFill>
                  <a:schemeClr val="bg1"/>
                </a:solidFill>
                <a:latin typeface="Arial" panose="020B0604020202020204" pitchFamily="34" charset="0"/>
              </a:rPr>
              <a:t>نسترن فرجي</a:t>
            </a:r>
            <a:endParaRPr lang="en-US" sz="3600" kern="10" spc="-360">
              <a:ln w="9525">
                <a:solidFill>
                  <a:schemeClr val="tx1"/>
                </a:solidFill>
                <a:round/>
                <a:headEnd/>
                <a:tailEnd/>
              </a:ln>
              <a:solidFill>
                <a:schemeClr val="bg1"/>
              </a:solidFill>
              <a:latin typeface="Arial" panose="020B0604020202020204" pitchFamily="34" charset="0"/>
            </a:endParaRPr>
          </a:p>
        </p:txBody>
      </p:sp>
    </p:spTree>
  </p:cSld>
  <p:clrMapOvr>
    <a:masterClrMapping/>
  </p:clrMapOvr>
  <p:transition spd="med">
    <p:dissolv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5"/>
                                        </p:tgtEl>
                                        <p:attrNameLst>
                                          <p:attrName>style.visibility</p:attrName>
                                        </p:attrNameLst>
                                      </p:cBhvr>
                                      <p:to>
                                        <p:strVal val="visible"/>
                                      </p:to>
                                    </p:set>
                                    <p:animEffect transition="in" filter="fade">
                                      <p:cBhvr>
                                        <p:cTn id="7" dur="2000"/>
                                        <p:tgtEl>
                                          <p:spTgt spid="205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6"/>
                                        </p:tgtEl>
                                        <p:attrNameLst>
                                          <p:attrName>style.visibility</p:attrName>
                                        </p:attrNameLst>
                                      </p:cBhvr>
                                      <p:to>
                                        <p:strVal val="visible"/>
                                      </p:to>
                                    </p:set>
                                    <p:animEffect transition="in" filter="fade">
                                      <p:cBhvr>
                                        <p:cTn id="12" dur="2000"/>
                                        <p:tgtEl>
                                          <p:spTgt spid="205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07"/>
                                        </p:tgtEl>
                                        <p:attrNameLst>
                                          <p:attrName>style.visibility</p:attrName>
                                        </p:attrNameLst>
                                      </p:cBhvr>
                                      <p:to>
                                        <p:strVal val="visible"/>
                                      </p:to>
                                    </p:set>
                                    <p:animEffect transition="in" filter="fade">
                                      <p:cBhvr>
                                        <p:cTn id="17" dur="2000"/>
                                        <p:tgtEl>
                                          <p:spTgt spid="205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09"/>
                                        </p:tgtEl>
                                        <p:attrNameLst>
                                          <p:attrName>style.visibility</p:attrName>
                                        </p:attrNameLst>
                                      </p:cBhvr>
                                      <p:to>
                                        <p:strVal val="visible"/>
                                      </p:to>
                                    </p:set>
                                    <p:animEffect transition="in" filter="fade">
                                      <p:cBhvr>
                                        <p:cTn id="22" dur="2000"/>
                                        <p:tgtEl>
                                          <p:spTgt spid="20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5" grpId="0" animBg="1"/>
      <p:bldP spid="20506" grpId="0" animBg="1"/>
      <p:bldP spid="20507" grpId="0" animBg="1"/>
      <p:bldP spid="205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0" y="1600200"/>
            <a:ext cx="9144000" cy="5257800"/>
          </a:xfrm>
        </p:spPr>
        <p:txBody>
          <a:bodyPr/>
          <a:lstStyle/>
          <a:p>
            <a:pPr eaLnBrk="1" hangingPunct="1">
              <a:buFontTx/>
              <a:buNone/>
            </a:pPr>
            <a:r>
              <a:rPr lang="fa-IR" sz="2800" smtClean="0">
                <a:solidFill>
                  <a:srgbClr val="003399"/>
                </a:solidFill>
              </a:rPr>
              <a:t>با اندازه گیری شار خورشیدی تابشی در بالای جو زمین</a:t>
            </a:r>
          </a:p>
          <a:p>
            <a:pPr eaLnBrk="1" hangingPunct="1">
              <a:buFontTx/>
              <a:buNone/>
            </a:pPr>
            <a:r>
              <a:rPr lang="fa-IR" sz="2800" smtClean="0">
                <a:solidFill>
                  <a:srgbClr val="003399"/>
                </a:solidFill>
              </a:rPr>
              <a:t>می توان قدرت دریافتی کل انرژی خورشید را محاسبه کرد،که  </a:t>
            </a:r>
          </a:p>
          <a:p>
            <a:pPr eaLnBrk="1" hangingPunct="1">
              <a:buFontTx/>
              <a:buNone/>
            </a:pPr>
            <a:r>
              <a:rPr lang="fa-IR" sz="2800" smtClean="0">
                <a:solidFill>
                  <a:srgbClr val="003399"/>
                </a:solidFill>
              </a:rPr>
              <a:t>حدود 1.8*10^11مگا وات است.                             </a:t>
            </a:r>
          </a:p>
          <a:p>
            <a:pPr eaLnBrk="1" hangingPunct="1">
              <a:buFontTx/>
              <a:buNone/>
            </a:pPr>
            <a:r>
              <a:rPr lang="fa-IR" sz="2800" smtClean="0">
                <a:solidFill>
                  <a:srgbClr val="003399"/>
                </a:solidFill>
              </a:rPr>
              <a:t>ماده در عالم اساسا از هیدروژن وهلیم                          </a:t>
            </a:r>
          </a:p>
          <a:p>
            <a:pPr eaLnBrk="1" hangingPunct="1">
              <a:buFontTx/>
              <a:buNone/>
            </a:pPr>
            <a:r>
              <a:rPr lang="fa-IR" sz="2800" smtClean="0">
                <a:solidFill>
                  <a:srgbClr val="003399"/>
                </a:solidFill>
              </a:rPr>
              <a:t>تشکیل شده است،که قسمت اعظم آن                             </a:t>
            </a:r>
          </a:p>
          <a:p>
            <a:pPr eaLnBrk="1" hangingPunct="1">
              <a:buFontTx/>
              <a:buNone/>
            </a:pPr>
            <a:r>
              <a:rPr lang="fa-IR" sz="2800" smtClean="0">
                <a:solidFill>
                  <a:srgbClr val="003399"/>
                </a:solidFill>
              </a:rPr>
              <a:t>بین ستاره ها و کهکشان ها توزیع شده است.                      </a:t>
            </a:r>
          </a:p>
          <a:p>
            <a:pPr eaLnBrk="1" hangingPunct="1">
              <a:buFontTx/>
              <a:buNone/>
            </a:pPr>
            <a:r>
              <a:rPr lang="fa-IR" sz="2800" smtClean="0">
                <a:solidFill>
                  <a:srgbClr val="003399"/>
                </a:solidFill>
              </a:rPr>
              <a:t>انرژی پتانسیل گرانشی سبب ازدیاد دمای داخل ستاره شده</a:t>
            </a:r>
          </a:p>
          <a:p>
            <a:pPr eaLnBrk="1" hangingPunct="1">
              <a:buFontTx/>
              <a:buNone/>
            </a:pPr>
            <a:r>
              <a:rPr lang="fa-IR" sz="2800" smtClean="0">
                <a:solidFill>
                  <a:srgbClr val="003399"/>
                </a:solidFill>
              </a:rPr>
              <a:t> وآن هم موجب افزایش چگالی ستاره شده است.                  </a:t>
            </a:r>
          </a:p>
          <a:p>
            <a:pPr eaLnBrk="1" hangingPunct="1">
              <a:buFontTx/>
              <a:buNone/>
            </a:pPr>
            <a:endParaRPr lang="fa-IR" sz="2800" smtClean="0">
              <a:solidFill>
                <a:srgbClr val="003399"/>
              </a:solidFill>
            </a:endParaRPr>
          </a:p>
          <a:p>
            <a:pPr eaLnBrk="1" hangingPunct="1">
              <a:buFontTx/>
              <a:buNone/>
            </a:pPr>
            <a:r>
              <a:rPr lang="fa-IR" sz="2800" smtClean="0">
                <a:solidFill>
                  <a:srgbClr val="003399"/>
                </a:solidFill>
              </a:rPr>
              <a:t> </a:t>
            </a:r>
            <a:endParaRPr lang="en-US" sz="2800" smtClean="0">
              <a:solidFill>
                <a:srgbClr val="003399"/>
              </a:solidFill>
            </a:endParaRPr>
          </a:p>
        </p:txBody>
      </p:sp>
      <p:sp>
        <p:nvSpPr>
          <p:cNvPr id="79875" name="WordArt 3"/>
          <p:cNvSpPr>
            <a:spLocks noChangeArrowheads="1" noChangeShapeType="1" noTextEdit="1"/>
          </p:cNvSpPr>
          <p:nvPr/>
        </p:nvSpPr>
        <p:spPr bwMode="auto">
          <a:xfrm>
            <a:off x="4648200" y="457200"/>
            <a:ext cx="4000500" cy="676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44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rPr>
              <a:t>منبع انرژی خورشیدی:</a:t>
            </a:r>
            <a:endParaRPr lang="en-US" sz="44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endParaRPr>
          </a:p>
        </p:txBody>
      </p:sp>
      <p:pic>
        <p:nvPicPr>
          <p:cNvPr id="79876" name="Picture 4" descr="4sun_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063" y="2620963"/>
            <a:ext cx="2362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2000"/>
                                        <p:tgtEl>
                                          <p:spTgt spid="7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fade">
                                      <p:cBhvr>
                                        <p:cTn id="12" dur="2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1" name="WordArt 9"/>
          <p:cNvSpPr>
            <a:spLocks noChangeArrowheads="1" noChangeShapeType="1" noTextEdit="1"/>
          </p:cNvSpPr>
          <p:nvPr/>
        </p:nvSpPr>
        <p:spPr bwMode="auto">
          <a:xfrm>
            <a:off x="6477000" y="381000"/>
            <a:ext cx="2181225"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2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rPr>
              <a:t>تاریخچه:</a:t>
            </a:r>
            <a:endParaRPr lang="en-US" sz="32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ndParaRPr>
          </a:p>
        </p:txBody>
      </p:sp>
      <p:sp>
        <p:nvSpPr>
          <p:cNvPr id="7171" name="WordArt 10"/>
          <p:cNvSpPr>
            <a:spLocks noChangeArrowheads="1" noChangeShapeType="1" noTextEdit="1"/>
          </p:cNvSpPr>
          <p:nvPr/>
        </p:nvSpPr>
        <p:spPr bwMode="auto">
          <a:xfrm>
            <a:off x="2590800" y="1676400"/>
            <a:ext cx="59436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شناخت انرژی خورشید و استفاده از آن برای منظورهای مختلف به زمان ما قبل تاریخ باز می گردد.</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7172" name="WordArt 11"/>
          <p:cNvSpPr>
            <a:spLocks noChangeArrowheads="1" noChangeShapeType="1" noTextEdit="1"/>
          </p:cNvSpPr>
          <p:nvPr/>
        </p:nvSpPr>
        <p:spPr bwMode="auto">
          <a:xfrm>
            <a:off x="625475" y="2286000"/>
            <a:ext cx="7969250" cy="536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1200" kern="10">
                <a:solidFill>
                  <a:srgbClr val="336699"/>
                </a:solidFill>
                <a:effectLst>
                  <a:outerShdw dist="45791" dir="2021404" algn="ctr" rotWithShape="0">
                    <a:srgbClr val="B2B2B2">
                      <a:alpha val="79999"/>
                    </a:srgbClr>
                  </a:outerShdw>
                </a:effectLst>
                <a:latin typeface="Arial" panose="020B0604020202020204" pitchFamily="34" charset="0"/>
              </a:rPr>
              <a:t>شاید به دوران سفالگری،در آن هنگام روحانیون معابد به کمک جامهای بزرگ طلایی صیقل داده شده و اشعه خورشید،آتشدانهای محرابها را روشن می کردند.</a:t>
            </a:r>
            <a:endParaRPr lang="en-US" sz="1200" kern="10">
              <a:solidFill>
                <a:srgbClr val="336699"/>
              </a:solidFill>
              <a:effectLst>
                <a:outerShdw dist="45791" dir="2021404" algn="ctr" rotWithShape="0">
                  <a:srgbClr val="B2B2B2">
                    <a:alpha val="79999"/>
                  </a:srgbClr>
                </a:outerShdw>
              </a:effectLst>
              <a:latin typeface="Arial" panose="020B0604020202020204" pitchFamily="34" charset="0"/>
            </a:endParaRPr>
          </a:p>
        </p:txBody>
      </p:sp>
      <p:pic>
        <p:nvPicPr>
          <p:cNvPr id="3084" name="Picture 12" descr="37761-123520"/>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381000" y="533400"/>
            <a:ext cx="2095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WordArt 13"/>
          <p:cNvSpPr>
            <a:spLocks noChangeArrowheads="1" noChangeShapeType="1" noTextEdit="1"/>
          </p:cNvSpPr>
          <p:nvPr/>
        </p:nvSpPr>
        <p:spPr bwMode="auto">
          <a:xfrm>
            <a:off x="685800" y="2971800"/>
            <a:ext cx="7908925"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kern="10">
                <a:solidFill>
                  <a:srgbClr val="336699"/>
                </a:solidFill>
                <a:effectLst>
                  <a:outerShdw dist="45791" dir="2021404" algn="ctr" rotWithShape="0">
                    <a:srgbClr val="B2B2B2">
                      <a:alpha val="79999"/>
                    </a:srgbClr>
                  </a:outerShdw>
                </a:effectLst>
                <a:latin typeface="Arial" panose="020B0604020202020204" pitchFamily="34" charset="0"/>
              </a:rPr>
              <a:t>یکی از فراعنه مصر معبدی ساخته بود که با طلوع خورشید درب آن باز و با غروب خورشید درب آن بسته می شود.</a:t>
            </a:r>
            <a:endParaRPr lang="en-US" kern="10">
              <a:solidFill>
                <a:srgbClr val="336699"/>
              </a:solidFill>
              <a:effectLst>
                <a:outerShdw dist="45791" dir="2021404" algn="ctr" rotWithShape="0">
                  <a:srgbClr val="B2B2B2">
                    <a:alpha val="79999"/>
                  </a:srgbClr>
                </a:outerShdw>
              </a:effectLst>
              <a:latin typeface="Arial" panose="020B0604020202020204" pitchFamily="34" charset="0"/>
            </a:endParaRPr>
          </a:p>
        </p:txBody>
      </p:sp>
      <p:pic>
        <p:nvPicPr>
          <p:cNvPr id="3086" name="Picture 14" descr="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5200"/>
            <a:ext cx="4762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2000"/>
                                        <p:tgtEl>
                                          <p:spTgt spid="30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84"/>
                                        </p:tgtEl>
                                        <p:attrNameLst>
                                          <p:attrName>style.visibility</p:attrName>
                                        </p:attrNameLst>
                                      </p:cBhvr>
                                      <p:to>
                                        <p:strVal val="visible"/>
                                      </p:to>
                                    </p:set>
                                    <p:animEffect transition="in" filter="fade">
                                      <p:cBhvr>
                                        <p:cTn id="12" dur="2000"/>
                                        <p:tgtEl>
                                          <p:spTgt spid="3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fade">
                                      <p:cBhvr>
                                        <p:cTn id="17" dur="2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625475" y="1076325"/>
            <a:ext cx="8286750" cy="13668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kern="10" spc="320">
                <a:solidFill>
                  <a:schemeClr val="bg1"/>
                </a:solidFill>
                <a:effectLst>
                  <a:outerShdw dist="45791" dir="3378596" algn="ctr" rotWithShape="0">
                    <a:srgbClr val="4D4D4D">
                      <a:alpha val="79999"/>
                    </a:srgbClr>
                  </a:outerShdw>
                </a:effectLst>
                <a:latin typeface="Arial" panose="020B0604020202020204" pitchFamily="34" charset="0"/>
              </a:rPr>
              <a:t>ولی مهمترین روایتی که درباره استفاده از خورشید بیان شده است داستان </a:t>
            </a:r>
          </a:p>
          <a:p>
            <a:pPr algn="r"/>
            <a:r>
              <a:rPr lang="fa-IR" kern="10" spc="320">
                <a:solidFill>
                  <a:schemeClr val="bg1"/>
                </a:solidFill>
                <a:effectLst>
                  <a:outerShdw dist="45791" dir="3378596" algn="ctr" rotWithShape="0">
                    <a:srgbClr val="4D4D4D">
                      <a:alpha val="79999"/>
                    </a:srgbClr>
                  </a:outerShdw>
                </a:effectLst>
                <a:latin typeface="Arial" panose="020B0604020202020204" pitchFamily="34" charset="0"/>
              </a:rPr>
              <a:t>دانشمند و مخترع بزرگ یونان قدیم می باشد که ناوگان روم را با استفاده </a:t>
            </a:r>
          </a:p>
          <a:p>
            <a:pPr algn="r"/>
            <a:r>
              <a:rPr lang="fa-IR" kern="10" spc="320">
                <a:solidFill>
                  <a:schemeClr val="bg1"/>
                </a:solidFill>
                <a:effectLst>
                  <a:outerShdw dist="45791" dir="3378596" algn="ctr" rotWithShape="0">
                    <a:srgbClr val="4D4D4D">
                      <a:alpha val="79999"/>
                    </a:srgbClr>
                  </a:outerShdw>
                </a:effectLst>
                <a:latin typeface="Arial" panose="020B0604020202020204" pitchFamily="34" charset="0"/>
              </a:rPr>
              <a:t>از انرژی حرارتی خورشید به آتش کشید گفته می شود که ارشمیدس با</a:t>
            </a:r>
            <a:endParaRPr lang="en-US" kern="10" spc="320">
              <a:solidFill>
                <a:schemeClr val="bg1"/>
              </a:solidFill>
              <a:effectLst>
                <a:outerShdw dist="45791" dir="3378596" algn="ctr" rotWithShape="0">
                  <a:srgbClr val="4D4D4D">
                    <a:alpha val="79999"/>
                  </a:srgbClr>
                </a:outerShdw>
              </a:effectLst>
              <a:latin typeface="Arial" panose="020B0604020202020204" pitchFamily="34" charset="0"/>
            </a:endParaRPr>
          </a:p>
        </p:txBody>
      </p:sp>
      <p:sp>
        <p:nvSpPr>
          <p:cNvPr id="8195" name="WordArt 5"/>
          <p:cNvSpPr>
            <a:spLocks noChangeArrowheads="1" noChangeShapeType="1" noTextEdit="1"/>
          </p:cNvSpPr>
          <p:nvPr/>
        </p:nvSpPr>
        <p:spPr bwMode="auto">
          <a:xfrm>
            <a:off x="398463" y="4264025"/>
            <a:ext cx="8382000" cy="12144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kern="10" spc="320">
                <a:solidFill>
                  <a:schemeClr val="bg1"/>
                </a:solidFill>
                <a:effectLst>
                  <a:outerShdw dist="45791" dir="3378596" algn="ctr" rotWithShape="0">
                    <a:srgbClr val="4D4D4D">
                      <a:alpha val="79999"/>
                    </a:srgbClr>
                  </a:outerShdw>
                </a:effectLst>
                <a:latin typeface="Arial" panose="020B0604020202020204" pitchFamily="34" charset="0"/>
              </a:rPr>
              <a:t>با نصب تعداد زیادی آئینه های کوچک مربعی شکل در کنار یکدیگر که روی یک پایه متحرک قرار داشته است</a:t>
            </a:r>
          </a:p>
          <a:p>
            <a:pPr algn="r"/>
            <a:r>
              <a:rPr lang="fa-IR" kern="10" spc="320">
                <a:solidFill>
                  <a:schemeClr val="bg1"/>
                </a:solidFill>
                <a:effectLst>
                  <a:outerShdw dist="45791" dir="3378596" algn="ctr" rotWithShape="0">
                    <a:srgbClr val="4D4D4D">
                      <a:alpha val="79999"/>
                    </a:srgbClr>
                  </a:outerShdw>
                </a:effectLst>
                <a:latin typeface="Arial" panose="020B0604020202020204" pitchFamily="34" charset="0"/>
              </a:rPr>
              <a:t> اشعه خورشید را از راه دور روی کشتیهای رومیان متمرکز ساخته و به این ترتیب آنها را به آتش کشیده است. </a:t>
            </a:r>
            <a:endParaRPr lang="en-US" kern="10" spc="320">
              <a:solidFill>
                <a:schemeClr val="bg1"/>
              </a:solidFill>
              <a:effectLst>
                <a:outerShdw dist="45791" dir="3378596" algn="ctr" rotWithShape="0">
                  <a:srgbClr val="4D4D4D">
                    <a:alpha val="79999"/>
                  </a:srgbClr>
                </a:outerShdw>
              </a:effectLst>
              <a:latin typeface="Arial" panose="020B0604020202020204" pitchFamily="34" charset="0"/>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86344211_fb81c811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WordArt 8"/>
          <p:cNvSpPr>
            <a:spLocks noChangeArrowheads="1" noChangeShapeType="1" noTextEdit="1"/>
          </p:cNvSpPr>
          <p:nvPr/>
        </p:nvSpPr>
        <p:spPr bwMode="auto">
          <a:xfrm>
            <a:off x="152400" y="533400"/>
            <a:ext cx="8734425"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در ایران نیز معماری سنتی ایرانیان باستان نشان دهنده توجه خاص آنان در استفاده صحیح و موثر از انرژی خورشید در زمانهای قدیم بوده است.</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9226" name="Picture 10" descr="q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05200"/>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20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fade">
                                      <p:cBhvr>
                                        <p:cTn id="12" dur="2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WordArt 6"/>
          <p:cNvSpPr>
            <a:spLocks noChangeArrowheads="1" noChangeShapeType="1" noTextEdit="1"/>
          </p:cNvSpPr>
          <p:nvPr/>
        </p:nvSpPr>
        <p:spPr bwMode="auto">
          <a:xfrm>
            <a:off x="4648200" y="609600"/>
            <a:ext cx="4067175"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2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rPr>
              <a:t>سلولهای خورشیدی:</a:t>
            </a:r>
            <a:endParaRPr lang="en-US" sz="32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ndParaRPr>
          </a:p>
        </p:txBody>
      </p:sp>
      <p:sp>
        <p:nvSpPr>
          <p:cNvPr id="10243" name="WordArt 7"/>
          <p:cNvSpPr>
            <a:spLocks noChangeArrowheads="1" noChangeShapeType="1" noTextEdit="1"/>
          </p:cNvSpPr>
          <p:nvPr/>
        </p:nvSpPr>
        <p:spPr bwMode="auto">
          <a:xfrm>
            <a:off x="1219200" y="1524000"/>
            <a:ext cx="7496175"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کارکرد سلول خورشیدی بر اساس ((اثر فتوولتائیک)) می باشد.</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0244" name="WordArt 8"/>
          <p:cNvSpPr>
            <a:spLocks noChangeArrowheads="1" noChangeShapeType="1" noTextEdit="1"/>
          </p:cNvSpPr>
          <p:nvPr/>
        </p:nvSpPr>
        <p:spPr bwMode="auto">
          <a:xfrm>
            <a:off x="473075" y="2062163"/>
            <a:ext cx="8305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این اثر اولین بار در سال 1839 میلادی توسط بکرل گزارش شده است.وی مشاهده نمود</a:t>
            </a:r>
          </a:p>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که یک ولتاژ وابسته به نور بین الکترودهای فرو برده شده در الکترولیت وجود دارد.</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0245" name="WordArt 9"/>
          <p:cNvSpPr>
            <a:spLocks noChangeArrowheads="1" noChangeShapeType="1" noTextEdit="1"/>
          </p:cNvSpPr>
          <p:nvPr/>
        </p:nvSpPr>
        <p:spPr bwMode="auto">
          <a:xfrm>
            <a:off x="322263" y="2973388"/>
            <a:ext cx="847725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این خاصیت در سیستم کلا به صورت حالت جامد در مورد سلنیوم در سال 1876 میلادی </a:t>
            </a:r>
          </a:p>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مشاهده گردیده و به دنبال آن توسعه فتوسلها بر اساس ماده مذکور و اکسیدهای مس به عمل آمده است.</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0246" name="WordArt 10"/>
          <p:cNvSpPr>
            <a:spLocks noChangeArrowheads="1" noChangeShapeType="1" noTextEdit="1"/>
          </p:cNvSpPr>
          <p:nvPr/>
        </p:nvSpPr>
        <p:spPr bwMode="auto">
          <a:xfrm>
            <a:off x="152400" y="3886200"/>
            <a:ext cx="8620125"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Arial" panose="020B0604020202020204" pitchFamily="34" charset="0"/>
              </a:rPr>
              <a:t>این سلولها در اوایل سال 1958 میلادی کاربرد هایی در تامین نیروی الکتریکی سفینه های فضایی پیدا نمود.</a:t>
            </a:r>
            <a:endParaRPr lang="en-US" sz="1400" kern="10">
              <a:solidFill>
                <a:srgbClr val="336699"/>
              </a:solidFill>
              <a:effectLst>
                <a:outerShdw dist="45791" dir="2021404" algn="ctr" rotWithShape="0">
                  <a:srgbClr val="B2B2B2">
                    <a:alpha val="79999"/>
                  </a:srgbClr>
                </a:outerShdw>
              </a:effectLst>
              <a:latin typeface="Arial" panose="020B0604020202020204" pitchFamily="34" charset="0"/>
            </a:endParaRPr>
          </a:p>
        </p:txBody>
      </p:sp>
      <p:pic>
        <p:nvPicPr>
          <p:cNvPr id="11276" name="Picture 12" descr="Henri_Becquerel31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4340225"/>
            <a:ext cx="2012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20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fade">
                                      <p:cBhvr>
                                        <p:cTn id="12"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WordArt 4"/>
          <p:cNvSpPr>
            <a:spLocks noChangeArrowheads="1" noChangeShapeType="1" noTextEdit="1"/>
          </p:cNvSpPr>
          <p:nvPr/>
        </p:nvSpPr>
        <p:spPr bwMode="auto">
          <a:xfrm>
            <a:off x="5105400" y="457200"/>
            <a:ext cx="3733800" cy="552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2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rPr>
              <a:t>سیستمهای فتوولتائیک:</a:t>
            </a:r>
            <a:endParaRPr lang="en-US" sz="3200" i="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ndParaRPr>
          </a:p>
        </p:txBody>
      </p:sp>
      <p:sp>
        <p:nvSpPr>
          <p:cNvPr id="11267" name="WordArt 5"/>
          <p:cNvSpPr>
            <a:spLocks noChangeArrowheads="1" noChangeShapeType="1" noTextEdit="1"/>
          </p:cNvSpPr>
          <p:nvPr/>
        </p:nvSpPr>
        <p:spPr bwMode="auto">
          <a:xfrm>
            <a:off x="246063" y="1371600"/>
            <a:ext cx="8424862" cy="8429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به پدیده ای که در اثر تابش نور بدون استفاده از مکانیزم های محرک،الکتریسیته تولید کند پدیده فتوولتائیک</a:t>
            </a:r>
          </a:p>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و به هر سیستمی که از این پدیده ها استفاده کند سیستم فتوولتائیک گویند.</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1268" name="WordArt 8"/>
          <p:cNvSpPr>
            <a:spLocks noChangeArrowheads="1" noChangeShapeType="1" noTextEdit="1"/>
          </p:cNvSpPr>
          <p:nvPr/>
        </p:nvSpPr>
        <p:spPr bwMode="auto">
          <a:xfrm>
            <a:off x="473075" y="3732213"/>
            <a:ext cx="8213725" cy="13668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با توجه به قابلیت اطمینان و عملکرد این سیستم ها هر روزه بر تعداد متقاضیان </a:t>
            </a:r>
          </a:p>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آنها افزوده می شود.از سری و موازی کردن سلولهای آفتابی می توان به جریان و </a:t>
            </a:r>
          </a:p>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ولتاژ قابل قبولی دست یافت.</a:t>
            </a:r>
          </a:p>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2297" name="WordArt 9"/>
          <p:cNvSpPr>
            <a:spLocks noChangeArrowheads="1" noChangeShapeType="1" noTextEdit="1"/>
          </p:cNvSpPr>
          <p:nvPr/>
        </p:nvSpPr>
        <p:spPr bwMode="auto">
          <a:xfrm>
            <a:off x="322263" y="5099050"/>
            <a:ext cx="8382000" cy="989013"/>
          </a:xfrm>
          <a:prstGeom prst="rect">
            <a:avLst/>
          </a:prstGeom>
        </p:spPr>
        <p:txBody>
          <a:bodyPr wrap="none" fromWordArt="1">
            <a:prstTxWarp prst="textPlain">
              <a:avLst>
                <a:gd name="adj" fmla="val 50000"/>
              </a:avLst>
            </a:prstTxWarp>
          </a:bodyPr>
          <a:lstStyle/>
          <a:p>
            <a:pPr algn="r">
              <a:defRPr/>
            </a:pPr>
            <a:r>
              <a:rPr lang="fa-IR" sz="14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در نتیجه به یک مجموعه از سلول های سری و موازی شده پنل(</a:t>
            </a:r>
            <a:r>
              <a:rPr lang="en-US" sz="14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panel) </a:t>
            </a:r>
            <a:r>
              <a:rPr lang="fa-IR" sz="14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فتوولتاییک می گویند.</a:t>
            </a:r>
          </a:p>
          <a:p>
            <a:pPr algn="r">
              <a:defRPr/>
            </a:pPr>
            <a:r>
              <a:rPr lang="fa-IR" sz="14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امروزه اینگونه سلولها عموما از ماده سیلسیم تهیه می شود و سیلیسم مورد نیاز از شن و ماسه تهیه می شود</a:t>
            </a:r>
            <a:endParaRPr lang="en-US" sz="14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11270" name="WordArt 6"/>
          <p:cNvSpPr>
            <a:spLocks noChangeArrowheads="1" noChangeShapeType="1" noTextEdit="1"/>
          </p:cNvSpPr>
          <p:nvPr/>
        </p:nvSpPr>
        <p:spPr bwMode="auto">
          <a:xfrm>
            <a:off x="322263" y="2517775"/>
            <a:ext cx="8348662" cy="911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سیستم های فتوولتائیک یکی از پر مصرف ترین کاربردهای انرژی های نور می باشند و تا کنون سیستم های گوناگونی با ظرفیت های</a:t>
            </a:r>
          </a:p>
          <a:p>
            <a:pPr algn="r"/>
            <a:r>
              <a:rPr lang="fa-IR"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مختلف (5/. وات تا چند مگاوات)در سراسر جهان نصب و راه اندازی شده است </a:t>
            </a:r>
            <a:endParaRPr lang="en-US" sz="14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olar%20Pa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31242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6"/>
          <p:cNvSpPr>
            <a:spLocks noChangeArrowheads="1" noChangeShapeType="1" noTextEdit="1"/>
          </p:cNvSpPr>
          <p:nvPr/>
        </p:nvSpPr>
        <p:spPr bwMode="auto">
          <a:xfrm>
            <a:off x="1219200" y="381000"/>
            <a:ext cx="7553325"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این سیستم ها به طور کلی به سه قسمت تقسیم می شود:</a:t>
            </a:r>
            <a:endParaRPr lang="en-US"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3319" name="WordArt 7"/>
          <p:cNvSpPr>
            <a:spLocks noChangeArrowheads="1" noChangeShapeType="1" noTextEdit="1"/>
          </p:cNvSpPr>
          <p:nvPr/>
        </p:nvSpPr>
        <p:spPr bwMode="auto">
          <a:xfrm>
            <a:off x="4040188" y="2290763"/>
            <a:ext cx="4524375"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1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rPr>
              <a:t>1. پنلهای خورشیدی</a:t>
            </a:r>
            <a:endParaRPr lang="en-US" sz="1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endParaRPr>
          </a:p>
        </p:txBody>
      </p:sp>
      <p:sp>
        <p:nvSpPr>
          <p:cNvPr id="13320" name="WordArt 8"/>
          <p:cNvSpPr>
            <a:spLocks noChangeArrowheads="1" noChangeShapeType="1" noTextEdit="1"/>
          </p:cNvSpPr>
          <p:nvPr/>
        </p:nvSpPr>
        <p:spPr bwMode="auto">
          <a:xfrm>
            <a:off x="3736975" y="3505200"/>
            <a:ext cx="4876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1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rPr>
              <a:t>2. تولید توان مطلوب یا بخش کنترل</a:t>
            </a:r>
            <a:endParaRPr lang="en-US" sz="1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endParaRPr>
          </a:p>
        </p:txBody>
      </p:sp>
      <p:sp>
        <p:nvSpPr>
          <p:cNvPr id="13321" name="WordArt 9"/>
          <p:cNvSpPr>
            <a:spLocks noChangeArrowheads="1" noChangeShapeType="1" noTextEdit="1"/>
          </p:cNvSpPr>
          <p:nvPr/>
        </p:nvSpPr>
        <p:spPr bwMode="auto">
          <a:xfrm>
            <a:off x="3889375" y="4795838"/>
            <a:ext cx="47625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1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rPr>
              <a:t>3. مصرف کننده یا بار الکتریکی</a:t>
            </a:r>
            <a:endParaRPr lang="en-US" sz="1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panose="020B0604020202020204"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20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fade">
                                      <p:cBhvr>
                                        <p:cTn id="12" dur="2000"/>
                                        <p:tgtEl>
                                          <p:spTgt spid="13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21"/>
                                        </p:tgtEl>
                                        <p:attrNameLst>
                                          <p:attrName>style.visibility</p:attrName>
                                        </p:attrNameLst>
                                      </p:cBhvr>
                                      <p:to>
                                        <p:strVal val="visible"/>
                                      </p:to>
                                    </p:set>
                                    <p:animEffect transition="in" filter="fade">
                                      <p:cBhvr>
                                        <p:cTn id="17" dur="2000"/>
                                        <p:tgtEl>
                                          <p:spTgt spid="133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fade">
                                      <p:cBhvr>
                                        <p:cTn id="22"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P spid="1332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99"/>
        </a:solidFill>
        <a:ln w="9525" cap="flat" cmpd="sng" algn="ctr">
          <a:noFill/>
          <a:prstDash val="solid"/>
          <a:round/>
          <a:headEnd type="none" w="med" len="med"/>
          <a:tailEnd type="none" w="med" len="med"/>
        </a:ln>
        <a:effectLst>
          <a:outerShdw dist="45791" dir="2021404" algn="ctr" rotWithShape="0">
            <a:srgbClr val="B2B2B2">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1600" b="0" i="0" u="none" strike="noStrike" cap="none" normalizeH="0" baseline="0" smtClean="0">
            <a:ln>
              <a:noFill/>
            </a:ln>
            <a:solidFill>
              <a:schemeClr val="tx1"/>
            </a:solidFill>
            <a:effectLst/>
            <a:latin typeface="Angsana New" pitchFamily="18" charset="-34"/>
            <a:cs typeface="Arial" charset="0"/>
          </a:defRPr>
        </a:defPPr>
      </a:lstStyle>
    </a:spDef>
    <a:lnDef>
      <a:spPr bwMode="auto">
        <a:xfrm>
          <a:off x="0" y="0"/>
          <a:ext cx="1" cy="1"/>
        </a:xfrm>
        <a:custGeom>
          <a:avLst/>
          <a:gdLst/>
          <a:ahLst/>
          <a:cxnLst/>
          <a:rect l="0" t="0" r="0" b="0"/>
          <a:pathLst/>
        </a:custGeom>
        <a:solidFill>
          <a:srgbClr val="336699"/>
        </a:solidFill>
        <a:ln w="9525" cap="flat" cmpd="sng" algn="ctr">
          <a:noFill/>
          <a:prstDash val="solid"/>
          <a:round/>
          <a:headEnd type="none" w="med" len="med"/>
          <a:tailEnd type="none" w="med" len="med"/>
        </a:ln>
        <a:effectLst>
          <a:outerShdw dist="45791" dir="2021404" algn="ctr" rotWithShape="0">
            <a:srgbClr val="B2B2B2">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1600" b="0" i="0" u="none" strike="noStrike" cap="none" normalizeH="0" baseline="0" smtClean="0">
            <a:ln>
              <a:noFill/>
            </a:ln>
            <a:solidFill>
              <a:schemeClr val="tx1"/>
            </a:solidFill>
            <a:effectLst/>
            <a:latin typeface="Angsana New" pitchFamily="18" charset="-34"/>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891208.35</Template>
  <TotalTime>0</TotalTime>
  <Words>1369</Words>
  <Application>Microsoft Office PowerPoint</Application>
  <PresentationFormat>On-screen Show (4:3)</PresentationFormat>
  <Paragraphs>139</Paragraphs>
  <Slides>25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Angsana New</vt:lpstr>
      <vt:lpstr>Arial</vt:lpstr>
      <vt:lpstr>Calibri</vt:lpstr>
      <vt:lpstr>Wingdings</vt:lpstr>
      <vt:lpstr>Default Design</vt:lpstr>
      <vt:lpstr>Microsoft Graph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2022-04-06T08:24:22Z</dcterms:created>
  <dcterms:modified xsi:type="dcterms:W3CDTF">2022-04-06T08:24:43Z</dcterms:modified>
</cp:coreProperties>
</file>