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86"/>
  </p:notesMasterIdLst>
  <p:sldIdLst>
    <p:sldId id="290" r:id="rId2"/>
    <p:sldId id="256" r:id="rId3"/>
    <p:sldId id="280" r:id="rId4"/>
    <p:sldId id="351" r:id="rId5"/>
    <p:sldId id="353" r:id="rId6"/>
    <p:sldId id="350" r:id="rId7"/>
    <p:sldId id="291" r:id="rId8"/>
    <p:sldId id="293" r:id="rId9"/>
    <p:sldId id="354" r:id="rId10"/>
    <p:sldId id="334" r:id="rId11"/>
    <p:sldId id="400" r:id="rId12"/>
    <p:sldId id="294" r:id="rId13"/>
    <p:sldId id="352" r:id="rId14"/>
    <p:sldId id="297" r:id="rId15"/>
    <p:sldId id="302" r:id="rId16"/>
    <p:sldId id="295" r:id="rId17"/>
    <p:sldId id="365" r:id="rId18"/>
    <p:sldId id="417" r:id="rId19"/>
    <p:sldId id="418" r:id="rId20"/>
    <p:sldId id="298" r:id="rId21"/>
    <p:sldId id="300" r:id="rId22"/>
    <p:sldId id="301" r:id="rId23"/>
    <p:sldId id="367" r:id="rId24"/>
    <p:sldId id="416" r:id="rId25"/>
    <p:sldId id="421" r:id="rId26"/>
    <p:sldId id="292" r:id="rId27"/>
    <p:sldId id="364" r:id="rId28"/>
    <p:sldId id="366" r:id="rId29"/>
    <p:sldId id="299" r:id="rId30"/>
    <p:sldId id="394" r:id="rId31"/>
    <p:sldId id="357" r:id="rId32"/>
    <p:sldId id="368" r:id="rId33"/>
    <p:sldId id="358" r:id="rId34"/>
    <p:sldId id="391" r:id="rId35"/>
    <p:sldId id="392" r:id="rId36"/>
    <p:sldId id="393" r:id="rId37"/>
    <p:sldId id="395" r:id="rId38"/>
    <p:sldId id="396" r:id="rId39"/>
    <p:sldId id="369" r:id="rId40"/>
    <p:sldId id="371" r:id="rId41"/>
    <p:sldId id="399" r:id="rId42"/>
    <p:sldId id="419" r:id="rId43"/>
    <p:sldId id="397" r:id="rId44"/>
    <p:sldId id="420" r:id="rId45"/>
    <p:sldId id="374" r:id="rId46"/>
    <p:sldId id="303" r:id="rId47"/>
    <p:sldId id="401" r:id="rId48"/>
    <p:sldId id="408" r:id="rId49"/>
    <p:sldId id="372" r:id="rId50"/>
    <p:sldId id="343" r:id="rId51"/>
    <p:sldId id="373" r:id="rId52"/>
    <p:sldId id="422" r:id="rId53"/>
    <p:sldId id="398" r:id="rId54"/>
    <p:sldId id="423" r:id="rId55"/>
    <p:sldId id="356" r:id="rId56"/>
    <p:sldId id="424" r:id="rId57"/>
    <p:sldId id="304" r:id="rId58"/>
    <p:sldId id="425" r:id="rId59"/>
    <p:sldId id="426" r:id="rId60"/>
    <p:sldId id="427" r:id="rId61"/>
    <p:sldId id="428" r:id="rId62"/>
    <p:sldId id="429" r:id="rId63"/>
    <p:sldId id="430" r:id="rId64"/>
    <p:sldId id="431" r:id="rId65"/>
    <p:sldId id="432" r:id="rId66"/>
    <p:sldId id="433" r:id="rId67"/>
    <p:sldId id="434" r:id="rId68"/>
    <p:sldId id="435" r:id="rId69"/>
    <p:sldId id="436" r:id="rId70"/>
    <p:sldId id="437" r:id="rId71"/>
    <p:sldId id="438" r:id="rId72"/>
    <p:sldId id="447" r:id="rId73"/>
    <p:sldId id="448" r:id="rId74"/>
    <p:sldId id="449" r:id="rId75"/>
    <p:sldId id="450" r:id="rId76"/>
    <p:sldId id="439" r:id="rId77"/>
    <p:sldId id="440" r:id="rId78"/>
    <p:sldId id="441" r:id="rId79"/>
    <p:sldId id="442" r:id="rId80"/>
    <p:sldId id="443" r:id="rId81"/>
    <p:sldId id="444" r:id="rId82"/>
    <p:sldId id="445" r:id="rId83"/>
    <p:sldId id="446" r:id="rId84"/>
    <p:sldId id="279" r:id="rId85"/>
  </p:sldIdLst>
  <p:sldSz cx="12192000" cy="6858000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99"/>
    <a:srgbClr val="339966"/>
    <a:srgbClr val="FF99CC"/>
    <a:srgbClr val="008000"/>
    <a:srgbClr val="FFFF00"/>
    <a:srgbClr val="993300"/>
    <a:srgbClr val="003300"/>
    <a:srgbClr val="00FF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1969" autoAdjust="0"/>
    <p:restoredTop sz="93621" autoAdjust="0"/>
  </p:normalViewPr>
  <p:slideViewPr>
    <p:cSldViewPr snapToGrid="0">
      <p:cViewPr>
        <p:scale>
          <a:sx n="53" d="100"/>
          <a:sy n="53" d="100"/>
        </p:scale>
        <p:origin x="432" y="-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ableStyles" Target="tableStyle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D4A15451-1B86-41DA-808E-64B425FFA8AD}" type="datetimeFigureOut">
              <a:rPr lang="fa-IR" smtClean="0"/>
              <a:t>05/12/1441</a:t>
            </a:fld>
            <a:endParaRPr lang="fa-I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fa-I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308DEC04-ABFA-4B60-9A20-89D80721BDD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796941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8DEC04-ABFA-4B60-9A20-89D80721BDDF}" type="slidenum">
              <a:rPr lang="fa-IR" smtClean="0"/>
              <a:t>1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832874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8DEC04-ABFA-4B60-9A20-89D80721BDDF}" type="slidenum">
              <a:rPr lang="fa-IR" smtClean="0"/>
              <a:t>8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9399221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8DEC04-ABFA-4B60-9A20-89D80721BDDF}" type="slidenum">
              <a:rPr lang="fa-IR" smtClean="0"/>
              <a:t>9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0419285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8DEC04-ABFA-4B60-9A20-89D80721BDDF}" type="slidenum">
              <a:rPr lang="fa-IR" smtClean="0"/>
              <a:t>26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332602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05/12/1441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844061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05/12/1441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376902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05/12/1441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434026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05/12/1441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411723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05/12/1441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314226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05/12/1441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7682366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05/12/1441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404886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05/12/1441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813505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05/12/1441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9150206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05/12/1441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242421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05/12/1441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257931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7C4581-B75F-475A-8ACC-999D0C6EDFF7}" type="datetimeFigureOut">
              <a:rPr lang="fa-IR" smtClean="0"/>
              <a:t>05/12/1441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425296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gif"/><Relationship Id="rId5" Type="http://schemas.openxmlformats.org/officeDocument/2006/relationships/image" Target="../media/image37.png"/><Relationship Id="rId4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gif"/><Relationship Id="rId7" Type="http://schemas.openxmlformats.org/officeDocument/2006/relationships/image" Target="../media/image12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Relationship Id="rId9" Type="http://schemas.openxmlformats.org/officeDocument/2006/relationships/image" Target="../media/image14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3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7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0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g"/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5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g"/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0.JPG"/><Relationship Id="rId7" Type="http://schemas.openxmlformats.org/officeDocument/2006/relationships/image" Target="../media/image24.gif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g"/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8.jpeg"/><Relationship Id="rId5" Type="http://schemas.openxmlformats.org/officeDocument/2006/relationships/image" Target="../media/image137.jpg"/><Relationship Id="rId4" Type="http://schemas.openxmlformats.org/officeDocument/2006/relationships/image" Target="../media/image136.jp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g"/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g"/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g"/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g"/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30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g"/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g"/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8.jp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g"/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661" y="1481630"/>
            <a:ext cx="4048125" cy="256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283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7620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042634" y="2736502"/>
            <a:ext cx="214936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800" dirty="0" smtClean="0">
                <a:cs typeface="B Koodak" panose="00000700000000000000" pitchFamily="2" charset="-78"/>
              </a:rPr>
              <a:t>عزاداری ماه محرم در </a:t>
            </a:r>
            <a:r>
              <a:rPr lang="fa-IR" sz="2800" dirty="0" err="1" smtClean="0">
                <a:cs typeface="B Koodak" panose="00000700000000000000" pitchFamily="2" charset="-78"/>
              </a:rPr>
              <a:t>دورۀ</a:t>
            </a:r>
            <a:r>
              <a:rPr lang="fa-IR" sz="2800" dirty="0" smtClean="0">
                <a:cs typeface="B Koodak" panose="00000700000000000000" pitchFamily="2" charset="-78"/>
              </a:rPr>
              <a:t> قاجار</a:t>
            </a:r>
            <a:endParaRPr lang="fa-IR" sz="2800" dirty="0">
              <a:cs typeface="B Koodak" panose="000007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0426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27902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7620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979573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042634" y="2736502"/>
            <a:ext cx="214936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800" dirty="0" smtClean="0">
                <a:cs typeface="B Koodak" panose="00000700000000000000" pitchFamily="2" charset="-78"/>
              </a:rPr>
              <a:t>عزاداری ماه محرم در </a:t>
            </a:r>
            <a:r>
              <a:rPr lang="fa-IR" sz="2800" dirty="0" err="1" smtClean="0">
                <a:cs typeface="B Koodak" panose="00000700000000000000" pitchFamily="2" charset="-78"/>
              </a:rPr>
              <a:t>دورۀ</a:t>
            </a:r>
            <a:r>
              <a:rPr lang="fa-IR" sz="2800" dirty="0" smtClean="0">
                <a:cs typeface="B Koodak" panose="00000700000000000000" pitchFamily="2" charset="-78"/>
              </a:rPr>
              <a:t> قاجار</a:t>
            </a:r>
            <a:endParaRPr lang="fa-IR" sz="2800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56351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3802117" y="208582"/>
            <a:ext cx="4587766" cy="875603"/>
          </a:xfrm>
          <a:prstGeom prst="snip2DiagRect">
            <a:avLst>
              <a:gd name="adj1" fmla="val 50000"/>
              <a:gd name="adj2" fmla="val 0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>
                <a:solidFill>
                  <a:schemeClr val="tx1"/>
                </a:solidFill>
                <a:cs typeface="B Koodak" panose="00000700000000000000" pitchFamily="2" charset="-78"/>
              </a:rPr>
              <a:t>زمینه های </a:t>
            </a:r>
            <a:r>
              <a:rPr lang="fa-IR" sz="3200" dirty="0" smtClean="0">
                <a:solidFill>
                  <a:schemeClr val="tx1"/>
                </a:solidFill>
                <a:cs typeface="B Koodak" panose="00000700000000000000" pitchFamily="2" charset="-78"/>
              </a:rPr>
              <a:t>فکری و فرهنگی</a:t>
            </a:r>
            <a:endParaRPr lang="fa-IR" sz="3200" dirty="0">
              <a:solidFill>
                <a:schemeClr val="tx1"/>
              </a:solidFill>
              <a:cs typeface="B Koodak" panose="00000700000000000000" pitchFamily="2" charset="-78"/>
            </a:endParaRPr>
          </a:p>
        </p:txBody>
      </p:sp>
      <p:sp>
        <p:nvSpPr>
          <p:cNvPr id="5" name="Wave 4"/>
          <p:cNvSpPr/>
          <p:nvPr/>
        </p:nvSpPr>
        <p:spPr>
          <a:xfrm>
            <a:off x="9821916" y="1084185"/>
            <a:ext cx="2370084" cy="1119352"/>
          </a:xfrm>
          <a:prstGeom prst="wav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800" dirty="0">
                <a:solidFill>
                  <a:schemeClr val="tx1"/>
                </a:solidFill>
                <a:cs typeface="B Koodak" panose="00000700000000000000" pitchFamily="2" charset="-78"/>
              </a:rPr>
              <a:t>زمینه های </a:t>
            </a:r>
            <a:r>
              <a:rPr lang="fa-IR" sz="2800" dirty="0" smtClean="0">
                <a:solidFill>
                  <a:schemeClr val="tx1"/>
                </a:solidFill>
                <a:cs typeface="B Koodak" panose="00000700000000000000" pitchFamily="2" charset="-78"/>
              </a:rPr>
              <a:t>خارجی</a:t>
            </a:r>
            <a:endParaRPr lang="fa-IR" sz="2800" dirty="0">
              <a:solidFill>
                <a:schemeClr val="tx1"/>
              </a:solidFill>
              <a:cs typeface="B Koodak" panose="00000700000000000000" pitchFamily="2" charset="-78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448456" y="1909586"/>
            <a:ext cx="9823231" cy="1348563"/>
            <a:chOff x="1448456" y="1909586"/>
            <a:chExt cx="9823231" cy="134856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8456" y="1909586"/>
              <a:ext cx="9823231" cy="1348563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2061341" y="2168370"/>
              <a:ext cx="788013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fa-IR" sz="32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B Koodak" panose="00000700000000000000" pitchFamily="2" charset="-78"/>
                </a:rPr>
                <a:t>آشنایی ایرانیان با افکار و دستاوردهای تمدن جدید اروپا</a:t>
              </a:r>
              <a:endPara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1966749" y="3440148"/>
            <a:ext cx="806931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وقوع انقلاب کبیر فرانسه همزمان با تأسیس حکومت قاجار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448456" y="4286208"/>
            <a:ext cx="9295085" cy="1278364"/>
            <a:chOff x="1448456" y="4286208"/>
            <a:chExt cx="9295085" cy="1278364"/>
          </a:xfrm>
        </p:grpSpPr>
        <p:sp>
          <p:nvSpPr>
            <p:cNvPr id="8" name="Rectangle 7"/>
            <p:cNvSpPr/>
            <p:nvPr/>
          </p:nvSpPr>
          <p:spPr>
            <a:xfrm>
              <a:off x="1448456" y="4733575"/>
              <a:ext cx="9295085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fa-IR" sz="32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B Koodak" panose="00000700000000000000" pitchFamily="2" charset="-78"/>
                </a:rPr>
                <a:t>گسترش اندیشۀ آزادی خواهی و حکومت مشروطه در سراسر اروپا</a:t>
              </a:r>
              <a:endPara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763281" y="4343358"/>
              <a:ext cx="476250" cy="3619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7715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70945" y="185360"/>
            <a:ext cx="12333890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عده ای از ایرانیان که با کنجکاوی در جست و جوی دلایل عقب ماندگی ایران و پیشرفت کشورهای اروپایی بودند، متوجه نظام مشروطه و حکومت قانونمند در آن کشورها شدند.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12025" y="1952019"/>
            <a:ext cx="11567949" cy="156966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solidFill>
              <a:srgbClr val="C0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آنان به این نتیجه رسیدند که ایران نیز با داشتن حکومت مشروطه می تواند در مسیر پیشرفت و ترقی قرار بگیرد.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70946" y="3891011"/>
            <a:ext cx="1233389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این عده که اغلب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تحصیل کردگان اروپا و دارالفنون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بودند، به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روشنفکران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معروف شدند.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1075" y="4888230"/>
            <a:ext cx="11167241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آنان تلاش می کردند تا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از طریق کتاب و روزنامه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، مردم را با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محاسن حکومت قانون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( حکومت مشروطه) و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معایب حکومت استبدادی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آشنا کنند.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9219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90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461" y="0"/>
            <a:ext cx="4854539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652671" y="2397948"/>
            <a:ext cx="239705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dirty="0" smtClean="0">
                <a:cs typeface="B Koodak" panose="00000700000000000000" pitchFamily="2" charset="-78"/>
              </a:rPr>
              <a:t>میرزا ملکم خان ( ناظم </a:t>
            </a:r>
            <a:r>
              <a:rPr lang="fa-IR" sz="3200" dirty="0" err="1" smtClean="0">
                <a:cs typeface="B Koodak" panose="00000700000000000000" pitchFamily="2" charset="-78"/>
              </a:rPr>
              <a:t>الدوله</a:t>
            </a:r>
            <a:r>
              <a:rPr lang="fa-IR" sz="3200" dirty="0" smtClean="0">
                <a:cs typeface="B Koodak" panose="00000700000000000000" pitchFamily="2" charset="-78"/>
              </a:rPr>
              <a:t> )، ناشر روزنامۀ قانون</a:t>
            </a:r>
            <a:endParaRPr lang="fa-IR" sz="3200" dirty="0">
              <a:cs typeface="B Koodak" panose="000007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202" y="0"/>
            <a:ext cx="44161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6480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48" y="0"/>
            <a:ext cx="8890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44496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5705" y="0"/>
            <a:ext cx="4646295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046574" y="2397948"/>
            <a:ext cx="239705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dirty="0" smtClean="0">
                <a:cs typeface="B Koodak" panose="00000700000000000000" pitchFamily="2" charset="-78"/>
              </a:rPr>
              <a:t>سید جلال </a:t>
            </a:r>
            <a:r>
              <a:rPr lang="fa-IR" sz="3200" dirty="0" err="1" smtClean="0">
                <a:cs typeface="B Koodak" panose="00000700000000000000" pitchFamily="2" charset="-78"/>
              </a:rPr>
              <a:t>الدین</a:t>
            </a:r>
            <a:r>
              <a:rPr lang="fa-IR" sz="3200" dirty="0" smtClean="0">
                <a:cs typeface="B Koodak" panose="00000700000000000000" pitchFamily="2" charset="-78"/>
              </a:rPr>
              <a:t> کاشانی</a:t>
            </a:r>
          </a:p>
          <a:p>
            <a:pPr algn="ctr"/>
            <a:r>
              <a:rPr lang="fa-IR" sz="3200" dirty="0" smtClean="0">
                <a:cs typeface="B Koodak" panose="00000700000000000000" pitchFamily="2" charset="-78"/>
              </a:rPr>
              <a:t>( </a:t>
            </a:r>
            <a:r>
              <a:rPr lang="fa-IR" sz="3200" dirty="0" err="1" smtClean="0">
                <a:cs typeface="B Koodak" panose="00000700000000000000" pitchFamily="2" charset="-78"/>
              </a:rPr>
              <a:t>مؤیدالاسلام</a:t>
            </a:r>
            <a:r>
              <a:rPr lang="fa-IR" sz="3200" dirty="0" smtClean="0">
                <a:cs typeface="B Koodak" panose="00000700000000000000" pitchFamily="2" charset="-78"/>
              </a:rPr>
              <a:t>)، ناشر روزنامۀ </a:t>
            </a:r>
            <a:r>
              <a:rPr lang="fa-IR" sz="3200" dirty="0" err="1" smtClean="0">
                <a:cs typeface="B Koodak" panose="00000700000000000000" pitchFamily="2" charset="-78"/>
              </a:rPr>
              <a:t>حبل</a:t>
            </a:r>
            <a:r>
              <a:rPr lang="fa-IR" sz="3200" dirty="0" smtClean="0">
                <a:cs typeface="B Koodak" panose="00000700000000000000" pitchFamily="2" charset="-78"/>
              </a:rPr>
              <a:t> </a:t>
            </a:r>
            <a:r>
              <a:rPr lang="fa-IR" sz="3200" dirty="0" err="1" smtClean="0">
                <a:cs typeface="B Koodak" panose="00000700000000000000" pitchFamily="2" charset="-78"/>
              </a:rPr>
              <a:t>المتین</a:t>
            </a:r>
            <a:endParaRPr lang="fa-IR" sz="3200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872305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48" y="0"/>
            <a:ext cx="8890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390" y="0"/>
            <a:ext cx="468261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0" y="0"/>
            <a:ext cx="5037142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092262" y="2151727"/>
            <a:ext cx="239705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dirty="0" smtClean="0">
                <a:cs typeface="B Koodak" panose="00000700000000000000" pitchFamily="2" charset="-78"/>
              </a:rPr>
              <a:t>میرزا حسین خان سپهسالار</a:t>
            </a:r>
          </a:p>
          <a:p>
            <a:pPr algn="ctr"/>
            <a:r>
              <a:rPr lang="fa-IR" sz="3200" dirty="0" smtClean="0">
                <a:cs typeface="B Koodak" panose="00000700000000000000" pitchFamily="2" charset="-78"/>
              </a:rPr>
              <a:t>ناشر روزنامۀ وقایع </a:t>
            </a:r>
            <a:r>
              <a:rPr lang="fa-IR" sz="3200" dirty="0" err="1" smtClean="0">
                <a:cs typeface="B Koodak" panose="00000700000000000000" pitchFamily="2" charset="-78"/>
              </a:rPr>
              <a:t>عدلیه</a:t>
            </a:r>
            <a:endParaRPr lang="fa-IR" sz="3200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343182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817536" y="212569"/>
            <a:ext cx="4556928" cy="584775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spAutoFit/>
          </a:bodyPr>
          <a:lstStyle/>
          <a:p>
            <a:pPr algn="ctr"/>
            <a:r>
              <a:rPr lang="fa-IR" sz="3200" dirty="0" smtClean="0">
                <a:cs typeface="B Koodak" panose="00000700000000000000" pitchFamily="2" charset="-78"/>
              </a:rPr>
              <a:t>انقلاب مشروطه چگونه رخ داد؟</a:t>
            </a:r>
            <a:endParaRPr lang="fa-IR" sz="3200" dirty="0">
              <a:cs typeface="B Koodak" panose="00000700000000000000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25517" y="1009913"/>
            <a:ext cx="11140965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موفقیت نهضت تنباکو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و در پی آن،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قتل ناصرالدین شاه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به دست میرزا رضا کرمانی، انگیزه و ارادۀ مردم را برای مبارزه با استبداد و سلطۀ خارجی دو چندان کرد.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69778" y="2598002"/>
            <a:ext cx="705244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مظفرالدین شاه فرمانروایی نرم خو و ناتوان بود.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061542" y="3428999"/>
            <a:ext cx="10068909" cy="1275867"/>
            <a:chOff x="1061542" y="3428999"/>
            <a:chExt cx="10068909" cy="1275867"/>
          </a:xfrm>
        </p:grpSpPr>
        <p:sp>
          <p:nvSpPr>
            <p:cNvPr id="6" name="Rectangle 5"/>
            <p:cNvSpPr/>
            <p:nvPr/>
          </p:nvSpPr>
          <p:spPr>
            <a:xfrm>
              <a:off x="1061542" y="3873869"/>
              <a:ext cx="10068909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fa-IR" sz="3200" dirty="0" smtClean="0">
                  <a:ln w="0"/>
                  <a:solidFill>
                    <a:srgbClr val="0000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B Koodak" panose="00000700000000000000" pitchFamily="2" charset="-78"/>
                </a:rPr>
                <a:t>سوء استفاده و ستمگری مأموران حکومت و دخالت بیگانگان در امور کشور</a:t>
              </a:r>
              <a:endPara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5810246" y="3571874"/>
              <a:ext cx="571500" cy="285750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4449988" y="4829138"/>
            <a:ext cx="3292018" cy="1197863"/>
            <a:chOff x="4449988" y="4829138"/>
            <a:chExt cx="3292018" cy="1197863"/>
          </a:xfrm>
        </p:grpSpPr>
        <p:sp>
          <p:nvSpPr>
            <p:cNvPr id="7" name="Rectangle 6"/>
            <p:cNvSpPr/>
            <p:nvPr/>
          </p:nvSpPr>
          <p:spPr>
            <a:xfrm>
              <a:off x="4449988" y="5196004"/>
              <a:ext cx="3292018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fa-IR" sz="32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B Koodak" panose="00000700000000000000" pitchFamily="2" charset="-78"/>
                </a:rPr>
                <a:t>خشم و نارضایتی مردم</a:t>
              </a:r>
              <a:endPara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5810246" y="4972013"/>
              <a:ext cx="571500" cy="2857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7278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0" y="0"/>
            <a:ext cx="6667500" cy="685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0" y="0"/>
            <a:ext cx="8986345" cy="7015655"/>
            <a:chOff x="3048000" y="1190625"/>
            <a:chExt cx="6096000" cy="447675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0" y="1190625"/>
              <a:ext cx="6096000" cy="447675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1190625"/>
              <a:ext cx="3048000" cy="4476750"/>
            </a:xfrm>
            <a:prstGeom prst="rect">
              <a:avLst/>
            </a:prstGeom>
          </p:spPr>
        </p:pic>
      </p:grpSp>
      <p:sp>
        <p:nvSpPr>
          <p:cNvPr id="7" name="Rectangle 6"/>
          <p:cNvSpPr/>
          <p:nvPr/>
        </p:nvSpPr>
        <p:spPr>
          <a:xfrm>
            <a:off x="9008678" y="2890391"/>
            <a:ext cx="3048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dirty="0" smtClean="0">
                <a:cs typeface="B Koodak" panose="00000700000000000000" pitchFamily="2" charset="-78"/>
              </a:rPr>
              <a:t>میرزا رضا کرمانی قاتل ناصرالدین شاه</a:t>
            </a:r>
            <a:endParaRPr lang="fa-IR" sz="3200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783305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398264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418" y="0"/>
            <a:ext cx="7828582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418" y="0"/>
            <a:ext cx="7796736" cy="610125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403051" y="6187240"/>
            <a:ext cx="57174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dirty="0" smtClean="0">
                <a:cs typeface="B Koodak" panose="00000700000000000000" pitchFamily="2" charset="-78"/>
              </a:rPr>
              <a:t>مراسم اعدام میرزا رضا کرمانی</a:t>
            </a:r>
            <a:endParaRPr lang="fa-IR" sz="3200" dirty="0">
              <a:cs typeface="B Koodak" panose="00000700000000000000" pitchFamily="2" charset="-7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264" y="3243755"/>
            <a:ext cx="203835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79201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4593"/>
            <a:ext cx="12192000" cy="685799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857881" y="411412"/>
            <a:ext cx="6701397" cy="7386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4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انقلاب مشروطیت؛ موانع و مشکلات</a:t>
            </a:r>
            <a:endParaRPr lang="en-US" sz="4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4593"/>
            <a:ext cx="4225160" cy="32634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600" y="3594538"/>
            <a:ext cx="4065400" cy="32634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160" y="1656080"/>
            <a:ext cx="3901440" cy="520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4532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8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182570"/>
            <a:ext cx="12191999" cy="7271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تشکیل </a:t>
            </a:r>
            <a:r>
              <a:rPr lang="fa-IR" sz="30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انجمن آزادی خواهان </a:t>
            </a:r>
            <a:r>
              <a:rPr lang="fa-IR" sz="3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توسط </a:t>
            </a:r>
            <a:r>
              <a:rPr lang="fa-IR" sz="30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آیت الله سید محمد طباطبایی </a:t>
            </a:r>
            <a:r>
              <a:rPr lang="fa-IR" sz="3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و </a:t>
            </a:r>
            <a:r>
              <a:rPr lang="fa-IR" sz="30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آیت الله سید عبدالله بهبهانی</a:t>
            </a:r>
            <a:endParaRPr lang="en-US" sz="3000" b="0" cap="none" spc="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46786" y="1399822"/>
            <a:ext cx="449842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برای ایجاد تغییراتی به نفع مردم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810249" y="1235137"/>
            <a:ext cx="571500" cy="2857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230818"/>
            <a:ext cx="3846785" cy="466093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212" y="2289646"/>
            <a:ext cx="3846786" cy="46021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3" name="Rectangle 12"/>
          <p:cNvSpPr/>
          <p:nvPr/>
        </p:nvSpPr>
        <p:spPr>
          <a:xfrm>
            <a:off x="729797" y="1650771"/>
            <a:ext cx="23871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آیت الله سید محمد طباطبایی </a:t>
            </a:r>
            <a:endParaRPr lang="fa-IR" dirty="0"/>
          </a:p>
        </p:txBody>
      </p:sp>
      <p:sp>
        <p:nvSpPr>
          <p:cNvPr id="14" name="Rectangle 13"/>
          <p:cNvSpPr/>
          <p:nvPr/>
        </p:nvSpPr>
        <p:spPr>
          <a:xfrm>
            <a:off x="9137213" y="1650771"/>
            <a:ext cx="2279790" cy="4732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آیت الله سید عبدالله بهبهانی</a:t>
            </a:r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89436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60442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272" y="0"/>
            <a:ext cx="5664728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760442" y="3192397"/>
            <a:ext cx="1766830" cy="4732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مظفرالدین شاه قاجار</a:t>
            </a:r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25313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46787" y="201643"/>
            <a:ext cx="449842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ماجرای به چوب بست بازرگانان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894" y="1172727"/>
            <a:ext cx="12088211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عین </a:t>
            </a:r>
            <a:r>
              <a:rPr lang="fa-IR" sz="320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الدوله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، صدراعظم مستبد، برای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ترساندن مخالفان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و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جلوگیری از گسترش اعتراض ها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، تعدادی از بازرگانان را به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بهانۀ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گران شدن قند به چوب بست.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894" y="3099506"/>
            <a:ext cx="12036317" cy="150810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به دنبال این واقعه بازار بسته شد و گروهی از علما به رهبری آیت الله طباطبایی به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نشانۀ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اعتراض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از تهران به ری مهاجرت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کردند و در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حرم حضرت شاه عبدالعظیم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بست نشستند.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99089" y="5107969"/>
            <a:ext cx="1099382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مهمترین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خواستۀ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آنان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تأسیس عدالتخانه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برای رسیدگی به شکایت های مردم بود.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4350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0"/>
            <a:ext cx="109728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525965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609769" y="2203863"/>
            <a:ext cx="449842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عین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الدوله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صدر اعظم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038892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1894" y="337154"/>
            <a:ext cx="12088211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مظفرالدین شاه قول داد که به خواسته های مهاجران رسیدگی کند و آنان با احترام به پایتخت بازگشتند. 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41887" y="1845259"/>
            <a:ext cx="1242848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اما چون حکومت قاجار به وعده های خود عمل نکرد، اعتراض های مردمی دوباره شروع شد.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248" y="2936465"/>
            <a:ext cx="12088211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در جریان این اعتراض ها،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طلبۀ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جوانی به نام </a:t>
            </a:r>
            <a:r>
              <a:rPr lang="fa-IR" sz="3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سید </a:t>
            </a:r>
            <a:r>
              <a:rPr lang="fa-IR" sz="32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عبدالحمید</a:t>
            </a:r>
            <a:r>
              <a:rPr lang="fa-IR" sz="3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به شهادت رسید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و در نتیجه، تعدادی از علما این بار به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نشانۀ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اعتراض </a:t>
            </a:r>
            <a:r>
              <a:rPr lang="fa-IR" sz="3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به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</a:t>
            </a:r>
            <a:r>
              <a:rPr lang="fa-IR" sz="3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قم مهاجرت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کردند.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248" y="4815432"/>
            <a:ext cx="12187404" cy="7271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همزمان </a:t>
            </a:r>
            <a:r>
              <a:rPr lang="fa-IR" sz="30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تعدادی از مردم تهران </a:t>
            </a:r>
            <a:r>
              <a:rPr lang="fa-IR" sz="3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در اعتراض به حکومت قاجار در </a:t>
            </a:r>
            <a:r>
              <a:rPr lang="fa-IR" sz="30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سفارت انگلستان بست نشستند</a:t>
            </a:r>
            <a:r>
              <a:rPr lang="fa-IR" sz="3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.</a:t>
            </a:r>
            <a:endParaRPr lang="en-US" sz="3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77008" y="5913416"/>
            <a:ext cx="10221310" cy="830997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ازجمله خواسته های معترضان تأسیس عدالتخانه و تشکیل مجلس شورا بود.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965053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0" y="0"/>
            <a:ext cx="85725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812"/>
            <a:ext cx="9932276" cy="688581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932276" y="2521059"/>
            <a:ext cx="228777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800" dirty="0" smtClean="0">
                <a:cs typeface="B Koodak" panose="00000700000000000000" pitchFamily="2" charset="-78"/>
              </a:rPr>
              <a:t>اعتصاب بازار تهران در هنگام مهاجرت علما به قم</a:t>
            </a:r>
            <a:endParaRPr lang="fa-IR" sz="2800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44205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01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83" y="-7883"/>
            <a:ext cx="10957034" cy="685800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74682" y="149771"/>
            <a:ext cx="1004263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آیت الله طباطبایی، شیخ فضل الله نوری و جمع دیگری از مشروطه خواهان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6953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26" y="0"/>
            <a:ext cx="10904947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96964" y="220746"/>
            <a:ext cx="8198069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fa-IR" sz="2400" dirty="0">
                <a:cs typeface="B Koodak" panose="00000700000000000000" pitchFamily="2" charset="-78"/>
              </a:rPr>
              <a:t>نمایی از تحصن بازاریان و اصناف در سفارت انگلیس به پشتیبانی از مشروطیت</a:t>
            </a:r>
          </a:p>
        </p:txBody>
      </p:sp>
    </p:spTree>
    <p:extLst>
      <p:ext uri="{BB962C8B-B14F-4D97-AF65-F5344CB8AC3E}">
        <p14:creationId xmlns:p14="http://schemas.microsoft.com/office/powerpoint/2010/main" val="75632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718331" cy="687406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718331" y="2850196"/>
            <a:ext cx="350172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800" dirty="0">
                <a:cs typeface="B Koodak" panose="00000700000000000000" pitchFamily="2" charset="-78"/>
              </a:rPr>
              <a:t>نمایی از تحصن بازاریان </a:t>
            </a:r>
            <a:r>
              <a:rPr lang="fa-IR" sz="2800" dirty="0" smtClean="0">
                <a:cs typeface="B Koodak" panose="00000700000000000000" pitchFamily="2" charset="-78"/>
              </a:rPr>
              <a:t>و اصناف در سفارت </a:t>
            </a:r>
            <a:r>
              <a:rPr lang="fa-IR" sz="2800" dirty="0">
                <a:cs typeface="B Koodak" panose="00000700000000000000" pitchFamily="2" charset="-78"/>
              </a:rPr>
              <a:t>انگلیس به پشتیبانی از مشروطیت </a:t>
            </a:r>
          </a:p>
        </p:txBody>
      </p:sp>
    </p:spTree>
    <p:extLst>
      <p:ext uri="{BB962C8B-B14F-4D97-AF65-F5344CB8AC3E}">
        <p14:creationId xmlns:p14="http://schemas.microsoft.com/office/powerpoint/2010/main" val="357432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475076" cy="686703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475076" y="2649765"/>
            <a:ext cx="259735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800" dirty="0">
                <a:cs typeface="B Koodak" panose="00000700000000000000" pitchFamily="2" charset="-78"/>
              </a:rPr>
              <a:t>جمعی از بازاریان در حال طبخ غذا برای </a:t>
            </a:r>
            <a:r>
              <a:rPr lang="fa-IR" sz="2800" dirty="0" err="1">
                <a:cs typeface="B Koodak" panose="00000700000000000000" pitchFamily="2" charset="-78"/>
              </a:rPr>
              <a:t>متحصنین</a:t>
            </a:r>
            <a:r>
              <a:rPr lang="fa-IR" sz="2800" dirty="0">
                <a:cs typeface="B Koodak" panose="00000700000000000000" pitchFamily="2" charset="-78"/>
              </a:rPr>
              <a:t> در سفارت انگلیس </a:t>
            </a:r>
          </a:p>
        </p:txBody>
      </p:sp>
    </p:spTree>
    <p:extLst>
      <p:ext uri="{BB962C8B-B14F-4D97-AF65-F5344CB8AC3E}">
        <p14:creationId xmlns:p14="http://schemas.microsoft.com/office/powerpoint/2010/main" val="165344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12531" y="134669"/>
            <a:ext cx="11366938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انقلاب مشروطیت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جنبشی سیاسی- اجتماعی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بود که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در </a:t>
            </a:r>
            <a:r>
              <a:rPr lang="fa-IR" sz="320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دورۀ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حکومت مظفرالدین شاه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در ایران رخ داد. 	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840" y="1642774"/>
            <a:ext cx="292319" cy="730798"/>
          </a:xfrm>
          <a:prstGeom prst="rect">
            <a:avLst/>
          </a:prstGeom>
        </p:spPr>
      </p:pic>
      <p:sp>
        <p:nvSpPr>
          <p:cNvPr id="6" name="Flowchart: Alternate Process 5"/>
          <p:cNvSpPr/>
          <p:nvPr/>
        </p:nvSpPr>
        <p:spPr>
          <a:xfrm>
            <a:off x="6388319" y="3346254"/>
            <a:ext cx="5803681" cy="3511746"/>
          </a:xfrm>
          <a:prstGeom prst="flowChartAlternateProcess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t"/>
          <a:lstStyle/>
          <a:p>
            <a:pPr algn="just">
              <a:lnSpc>
                <a:spcPct val="150000"/>
              </a:lnSpc>
            </a:pPr>
            <a:r>
              <a:rPr lang="fa-IR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نوعی از حکومت که در آن قدرت و اختیارات پادشاه بر اساس قانون محدود می شود و ادارۀ کشور در اختیار نهادهایی مانند مجلس شورا و هیئت وزیران ( دولت) قرار می گیرد.</a:t>
            </a:r>
            <a:endParaRPr lang="fa-IR" sz="2800" dirty="0">
              <a:solidFill>
                <a:schemeClr val="tx1"/>
              </a:solidFill>
            </a:endParaRPr>
          </a:p>
        </p:txBody>
      </p:sp>
      <p:sp>
        <p:nvSpPr>
          <p:cNvPr id="7" name="Flowchart: Alternate Process 6"/>
          <p:cNvSpPr/>
          <p:nvPr/>
        </p:nvSpPr>
        <p:spPr>
          <a:xfrm>
            <a:off x="0" y="3346254"/>
            <a:ext cx="5803681" cy="3511745"/>
          </a:xfrm>
          <a:prstGeom prst="flowChartAlternateProcess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t"/>
          <a:lstStyle/>
          <a:p>
            <a:pPr algn="just">
              <a:lnSpc>
                <a:spcPct val="150000"/>
              </a:lnSpc>
            </a:pPr>
            <a:r>
              <a:rPr lang="fa-IR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حکومتی که در آن پادشاه از قدرت و اختیارات فراوانی برخوردار است و بر اساس میل و ارادۀ خود حکومت می کند. ادارۀ کشور تابع هیچ قانونی نیست و خواست پادشاه حکم قانون را دارد.</a:t>
            </a:r>
            <a:endParaRPr lang="fa-IR" sz="2800" dirty="0">
              <a:solidFill>
                <a:schemeClr val="tx1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533525" y="2249518"/>
            <a:ext cx="8832630" cy="830997"/>
            <a:chOff x="1533525" y="2249518"/>
            <a:chExt cx="8832630" cy="830997"/>
          </a:xfrm>
        </p:grpSpPr>
        <p:sp>
          <p:nvSpPr>
            <p:cNvPr id="5" name="Rectangle 4"/>
            <p:cNvSpPr/>
            <p:nvPr/>
          </p:nvSpPr>
          <p:spPr>
            <a:xfrm>
              <a:off x="1533525" y="2260850"/>
              <a:ext cx="8832630" cy="769441"/>
            </a:xfrm>
            <a:prstGeom prst="rect">
              <a:avLst/>
            </a:prstGeom>
            <a:blipFill dpi="0"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txBody>
            <a:bodyPr wrap="square" lIns="91440" tIns="45720" rIns="91440" bIns="4572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fa-IR" sz="32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B Koodak" panose="00000700000000000000" pitchFamily="2" charset="-78"/>
                </a:rPr>
                <a:t>نظام                               جایگزین نظام                                  شد.</a:t>
              </a:r>
              <a:endPara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2334567" y="2249518"/>
              <a:ext cx="7279471" cy="830997"/>
              <a:chOff x="2334567" y="2249518"/>
              <a:chExt cx="7279471" cy="830997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2334567" y="2249518"/>
                <a:ext cx="2726222" cy="830997"/>
              </a:xfrm>
              <a:prstGeom prst="rect">
                <a:avLst/>
              </a:prstGeom>
              <a:blipFill dpi="0"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</p:spPr>
            <p:txBody>
              <a:bodyPr wrap="square" lIns="91440" tIns="45720" rIns="91440" bIns="4572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fa-IR" sz="32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cs typeface="B Koodak" panose="00000700000000000000" pitchFamily="2" charset="-78"/>
                  </a:rPr>
                  <a:t>پادشاهی استبدادی</a:t>
                </a:r>
                <a:endParaRPr lang="en-US" sz="32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7045574" y="2249518"/>
                <a:ext cx="2568464" cy="769441"/>
              </a:xfrm>
              <a:prstGeom prst="rect">
                <a:avLst/>
              </a:prstGeom>
              <a:blipFill dpi="0" rotWithShape="1"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</p:spPr>
            <p:txBody>
              <a:bodyPr wrap="square" lIns="91440" tIns="45720" rIns="91440" bIns="4572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fa-IR" sz="32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cs typeface="B Koodak" panose="00000700000000000000" pitchFamily="2" charset="-78"/>
                  </a:rPr>
                  <a:t>پادشاهی مشروطه</a:t>
                </a:r>
                <a:endParaRPr lang="en-US" sz="32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00000">
            <a:off x="8119209" y="2774783"/>
            <a:ext cx="238125" cy="9525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00000">
            <a:off x="3151982" y="2780980"/>
            <a:ext cx="238125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840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376041" cy="688133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623034" y="3092749"/>
            <a:ext cx="63219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800" b="1" dirty="0">
                <a:cs typeface="B Koodak" panose="00000700000000000000" pitchFamily="2" charset="-78"/>
              </a:rPr>
              <a:t>اجتماعی از مشروطه خواهان روحانیون در کنار دیوار سفارت انگلیس در تهران </a:t>
            </a:r>
            <a:endParaRPr lang="fa-IR" sz="2800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02195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481106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475076" y="2649765"/>
            <a:ext cx="259735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800" b="1" dirty="0">
                <a:cs typeface="B Koodak" panose="00000700000000000000" pitchFamily="2" charset="-78"/>
              </a:rPr>
              <a:t>جمع مشروطه طلبان در محوطه سفارت انگلستان در تهران</a:t>
            </a:r>
            <a:endParaRPr lang="fa-IR" sz="2800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3231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82692" y="352920"/>
            <a:ext cx="10626615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علاوه بر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علما و روشنفکران که رهبری انقلاب مشروطیت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را عهده دار بودند، گروه ها و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قشرهای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اجتماعی مختلف مانند </a:t>
            </a:r>
            <a:r>
              <a:rPr lang="fa-IR" sz="3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تجار، پیشه </a:t>
            </a:r>
            <a:r>
              <a:rPr lang="fa-IR" sz="32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وران</a:t>
            </a:r>
            <a:r>
              <a:rPr lang="fa-IR" sz="3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و کارگران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نیز در این انقلاب </a:t>
            </a:r>
            <a:r>
              <a:rPr lang="fa-IR" sz="3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نقش مؤثری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داشتند.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01563" y="3014164"/>
            <a:ext cx="10788869" cy="156966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0000FF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سرانجام مظفرالدین شاه تسلیم خواسته های ملت شد و در 14 مرداد 1285 ش. فرمان مشروطه را صادر کرد. 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893" y="4890978"/>
            <a:ext cx="12088211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پس از آن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مجلس شورای ملی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تشکیل شد و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قانون اساسی مشروطه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نیز با عجله تدوین و تصویب گردید.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582488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8343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559782" y="3167389"/>
            <a:ext cx="56558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800" b="1" dirty="0" smtClean="0">
                <a:cs typeface="B Koodak" panose="00000700000000000000" pitchFamily="2" charset="-78"/>
              </a:rPr>
              <a:t>فرمان مشروطه به امضای مظفرالدین شاه قاجار</a:t>
            </a:r>
            <a:endParaRPr lang="fa-IR" sz="2800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203915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07" y="0"/>
            <a:ext cx="11461838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265593" y="329596"/>
            <a:ext cx="56558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800" b="1" dirty="0" smtClean="0">
                <a:cs typeface="B Koodak" panose="00000700000000000000" pitchFamily="2" charset="-78"/>
              </a:rPr>
              <a:t>ساختمان مجلس شورای ملی</a:t>
            </a:r>
            <a:endParaRPr lang="fa-IR" sz="2800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35601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981"/>
            <a:ext cx="5782362" cy="686898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159248" y="3161899"/>
            <a:ext cx="565586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800" b="1" dirty="0" smtClean="0">
                <a:cs typeface="B Koodak" panose="00000700000000000000" pitchFamily="2" charset="-78"/>
              </a:rPr>
              <a:t>مرتضی قلی خان صنیع </a:t>
            </a:r>
            <a:r>
              <a:rPr lang="fa-IR" sz="2800" b="1" dirty="0" err="1" smtClean="0">
                <a:cs typeface="B Koodak" panose="00000700000000000000" pitchFamily="2" charset="-78"/>
              </a:rPr>
              <a:t>الدوله</a:t>
            </a:r>
            <a:endParaRPr lang="fa-IR" sz="2800" b="1" dirty="0" smtClean="0">
              <a:cs typeface="B Koodak" panose="00000700000000000000" pitchFamily="2" charset="-78"/>
            </a:endParaRPr>
          </a:p>
          <a:p>
            <a:pPr algn="ctr"/>
            <a:r>
              <a:rPr lang="fa-IR" sz="2800" b="1" dirty="0" smtClean="0">
                <a:cs typeface="B Koodak" panose="00000700000000000000" pitchFamily="2" charset="-78"/>
              </a:rPr>
              <a:t>اولین رئیس مجلس شورای ملی</a:t>
            </a:r>
            <a:endParaRPr lang="fa-IR" sz="2800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05057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73872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773872" y="2521059"/>
            <a:ext cx="241812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800" b="1" dirty="0" err="1">
                <a:cs typeface="B Koodak" panose="00000700000000000000" pitchFamily="2" charset="-78"/>
              </a:rPr>
              <a:t>مظفر‌الدین</a:t>
            </a:r>
            <a:r>
              <a:rPr lang="fa-IR" sz="2800" b="1" dirty="0">
                <a:cs typeface="B Koodak" panose="00000700000000000000" pitchFamily="2" charset="-78"/>
              </a:rPr>
              <a:t> شاه در مراسم گشایش دوره اول مجلس شورای ملی </a:t>
            </a:r>
            <a:endParaRPr lang="fa-IR" sz="2800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0405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704897" y="264705"/>
            <a:ext cx="4782206" cy="58477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موانع و مشکلات حکومت مشروطه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3789" y="965365"/>
            <a:ext cx="12088211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انقلاب مشروطه با هدف </a:t>
            </a:r>
          </a:p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برقراری حکومت قانون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و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رها کردن کشور از چنگ استبداد داخلی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و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سلطۀ خارجی</a:t>
            </a:r>
          </a:p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شکل گرفت.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892" y="3212134"/>
            <a:ext cx="12088211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مردم امیدوار بودند که با پیروزی این انقلاب زمینه برای ایجاد امنیت، عدالت، آزادی، رونق اقتصادی و رفاه عمومی فراهم شود.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893" y="4890978"/>
            <a:ext cx="12088211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اما حکومت مشروطه از همان ابتدای پیروزی با مسائل و مشکلات مختلف داخلی و خارجی رو برو شد و هدف های اصلی آن تحقق نیافت. 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58464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Double Wave 4"/>
          <p:cNvSpPr/>
          <p:nvPr/>
        </p:nvSpPr>
        <p:spPr>
          <a:xfrm>
            <a:off x="3852035" y="202665"/>
            <a:ext cx="4487917" cy="835572"/>
          </a:xfrm>
          <a:prstGeom prst="doubleWave">
            <a:avLst>
              <a:gd name="adj1" fmla="val 10024"/>
              <a:gd name="adj2" fmla="val 0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الف) مخالفت و دشمنی مستبدان</a:t>
            </a:r>
            <a:endParaRPr lang="fa-IR" sz="3200" dirty="0">
              <a:solidFill>
                <a:sysClr val="windowText" lastClr="0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50250" y="1040524"/>
            <a:ext cx="949149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مظفرالدین شاه مدت کوتاهی پس از صدور فرمان مشروطه درگذشت.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16442" y="1871521"/>
            <a:ext cx="6559111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محمدعلی شاه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، جانشین او،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پادشاهی مست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بد بود.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1889" y="2973176"/>
            <a:ext cx="12088211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او با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پشتیبانی دولت روسیه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و حمایت مستبدان داخلی، تصمیم گرفت حکومت نوپای مشروطه را نابود سازد و نظام پادشاهی استبدادی را دوباره برقرار سازد.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75083" y="4749481"/>
            <a:ext cx="11441825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پس از چند ماه اختلاف و درگیری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، به دستور محمد علی شاه مجلس به توپ بسته شد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و منحل گردید.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9637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0"/>
            <a:ext cx="109728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66633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633" y="-1"/>
            <a:ext cx="7725367" cy="625475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868510" y="6317816"/>
            <a:ext cx="29216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800" b="1" dirty="0">
                <a:cs typeface="B Koodak" panose="00000700000000000000" pitchFamily="2" charset="-78"/>
              </a:rPr>
              <a:t>محمد علی شاه </a:t>
            </a:r>
            <a:r>
              <a:rPr lang="fa-IR" sz="2800" b="1" dirty="0" smtClean="0">
                <a:cs typeface="B Koodak" panose="00000700000000000000" pitchFamily="2" charset="-78"/>
              </a:rPr>
              <a:t>قاجار</a:t>
            </a:r>
            <a:r>
              <a:rPr lang="fa-IR" b="1" dirty="0"/>
              <a:t> 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24347466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594" y="0"/>
            <a:ext cx="8890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679" y="0"/>
            <a:ext cx="4109321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58170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358170" y="3167390"/>
            <a:ext cx="26100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2800" dirty="0" smtClean="0">
                <a:cs typeface="B Koodak" panose="00000700000000000000" pitchFamily="2" charset="-78"/>
              </a:rPr>
              <a:t>ناصرالدین شاه قاجار</a:t>
            </a:r>
            <a:endParaRPr lang="fa-IR" sz="2800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72406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841" y="0"/>
            <a:ext cx="10736317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304392" y="302962"/>
            <a:ext cx="75832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800" b="1" dirty="0">
                <a:cs typeface="B Koodak" panose="00000700000000000000" pitchFamily="2" charset="-78"/>
              </a:rPr>
              <a:t>محمد علی شاه و </a:t>
            </a:r>
            <a:r>
              <a:rPr lang="fa-IR" sz="2800" b="1" dirty="0" err="1">
                <a:cs typeface="B Koodak" panose="00000700000000000000" pitchFamily="2" charset="-78"/>
              </a:rPr>
              <a:t>لیاخوف</a:t>
            </a:r>
            <a:r>
              <a:rPr lang="fa-IR" sz="2800" b="1" dirty="0">
                <a:cs typeface="B Koodak" panose="00000700000000000000" pitchFamily="2" charset="-78"/>
              </a:rPr>
              <a:t> چند روز قبل از به توپ بستن مجلس </a:t>
            </a:r>
            <a:r>
              <a:rPr lang="fa-IR" b="1" dirty="0"/>
              <a:t> 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28710501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02000" y="0"/>
            <a:ext cx="8890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369269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662244" y="2951946"/>
            <a:ext cx="523677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800" b="1" dirty="0">
                <a:cs typeface="B Koodak" panose="00000700000000000000" pitchFamily="2" charset="-78"/>
              </a:rPr>
              <a:t>عمارت مجلس بعد از به توپ بسته شدن به امر محمد </a:t>
            </a:r>
            <a:r>
              <a:rPr lang="fa-IR" sz="2800" b="1" dirty="0" err="1">
                <a:cs typeface="B Koodak" panose="00000700000000000000" pitchFamily="2" charset="-78"/>
              </a:rPr>
              <a:t>علي</a:t>
            </a:r>
            <a:r>
              <a:rPr lang="fa-IR" sz="2800" b="1" dirty="0">
                <a:cs typeface="B Koodak" panose="00000700000000000000" pitchFamily="2" charset="-78"/>
              </a:rPr>
              <a:t> شاه</a:t>
            </a:r>
            <a:r>
              <a:rPr lang="fa-IR" b="1" dirty="0">
                <a:cs typeface="B Koodak" panose="00000700000000000000" pitchFamily="2" charset="-78"/>
              </a:rPr>
              <a:t> </a:t>
            </a:r>
            <a:endParaRPr lang="fa-IR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9713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781" y="-1944"/>
            <a:ext cx="8717219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8923283" cy="685605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923282" y="2951946"/>
            <a:ext cx="326871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800" dirty="0">
                <a:cs typeface="B Koodak" panose="00000700000000000000" pitchFamily="2" charset="-78"/>
              </a:rPr>
              <a:t>جمعی از زندانیان مشروطه خواه در باغ شاه پس از به توپ بستن مجلس </a:t>
            </a:r>
            <a:endParaRPr lang="fa-IR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61498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1894" y="182680"/>
            <a:ext cx="12088211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مجاهدان مشروطه خواه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در تبریز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به رهبری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ستارخان و باقرخان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در برابر حکومت استبدادی محمد علی شاه به پا خاستند.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98735" y="1873465"/>
            <a:ext cx="1139452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علمای مشروطه خواه نجف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نیز آنان را به مقاومت در برابر شاه مستبد دعوت کردند.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889" y="2973176"/>
            <a:ext cx="12088211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طرفداران مشروطه در گیلان و اصفهان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با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مشاهدۀ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ایستادگی مردم تبریز، روحیه گرفتند و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راهی پایتخت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شدند.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7606" y="4668645"/>
            <a:ext cx="11556775" cy="156966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آنان پس از فتح تهران، محمد علی شاه را برکنار کردند و پسر خردسالش،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احمدمیرزا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، را به جانشینی او برگزیدند.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25185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410" y="0"/>
            <a:ext cx="8890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0267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141" y="0"/>
            <a:ext cx="5027859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8259" y="720605"/>
            <a:ext cx="9188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ستارخان</a:t>
            </a:r>
            <a:endParaRPr lang="fa-IR" sz="2000" dirty="0"/>
          </a:p>
        </p:txBody>
      </p:sp>
      <p:sp>
        <p:nvSpPr>
          <p:cNvPr id="6" name="Rectangle 5"/>
          <p:cNvSpPr/>
          <p:nvPr/>
        </p:nvSpPr>
        <p:spPr>
          <a:xfrm>
            <a:off x="7616414" y="720605"/>
            <a:ext cx="8579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باقرخان</a:t>
            </a:r>
            <a:endParaRPr lang="fa-IR" sz="2000" dirty="0"/>
          </a:p>
        </p:txBody>
      </p:sp>
    </p:spTree>
    <p:extLst>
      <p:ext uri="{BB962C8B-B14F-4D97-AF65-F5344CB8AC3E}">
        <p14:creationId xmlns:p14="http://schemas.microsoft.com/office/powerpoint/2010/main" val="3320370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0"/>
            <a:ext cx="109728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93886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093886" y="2736502"/>
            <a:ext cx="309247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800" b="1" dirty="0" smtClean="0">
                <a:cs typeface="B Koodak" panose="00000700000000000000" pitchFamily="2" charset="-78"/>
              </a:rPr>
              <a:t>ستارخان و باقرخان در میان گروهی از مجاهدان مشروطه خواه</a:t>
            </a:r>
            <a:r>
              <a:rPr lang="fa-IR" b="1" dirty="0"/>
              <a:t> 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6711586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0"/>
            <a:ext cx="109728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963807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963806" y="2951946"/>
            <a:ext cx="222255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800" b="1" dirty="0" smtClean="0">
                <a:cs typeface="B Koodak" panose="00000700000000000000" pitchFamily="2" charset="-78"/>
              </a:rPr>
              <a:t>آغاز قیام مردم تبریز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37540607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0"/>
            <a:ext cx="109728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963806" y="2951946"/>
            <a:ext cx="222255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800" b="1" dirty="0" smtClean="0">
                <a:cs typeface="B Koodak" panose="00000700000000000000" pitchFamily="2" charset="-78"/>
              </a:rPr>
              <a:t>آغاز قیام مردم تبریز</a:t>
            </a:r>
            <a:endParaRPr lang="fa-I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721"/>
            <a:ext cx="9317421" cy="685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043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0"/>
            <a:ext cx="109728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948041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958741" y="2736502"/>
            <a:ext cx="222255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800" b="1" dirty="0" smtClean="0">
                <a:cs typeface="B Koodak" panose="00000700000000000000" pitchFamily="2" charset="-78"/>
              </a:rPr>
              <a:t>عده ای از مشروطه خواهان تبریز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3661101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0"/>
            <a:ext cx="109728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95793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695793" y="2626143"/>
            <a:ext cx="249620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800" dirty="0">
                <a:cs typeface="B Koodak" panose="00000700000000000000" pitchFamily="2" charset="-78"/>
              </a:rPr>
              <a:t>استقبال مردم از ستارخان در دروازه </a:t>
            </a:r>
            <a:r>
              <a:rPr lang="fa-IR" sz="2800" dirty="0" smtClean="0">
                <a:cs typeface="B Koodak" panose="00000700000000000000" pitchFamily="2" charset="-78"/>
              </a:rPr>
              <a:t>گمرک </a:t>
            </a:r>
            <a:r>
              <a:rPr lang="fa-IR" sz="2800" dirty="0">
                <a:cs typeface="B Koodak" panose="00000700000000000000" pitchFamily="2" charset="-78"/>
              </a:rPr>
              <a:t>تهران</a:t>
            </a:r>
            <a:endParaRPr lang="fa-IR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0714502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20" y="725214"/>
            <a:ext cx="11067393" cy="613278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00854" y="100997"/>
            <a:ext cx="65269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800" dirty="0" smtClean="0">
                <a:cs typeface="B Koodak" panose="00000700000000000000" pitchFamily="2" charset="-78"/>
              </a:rPr>
              <a:t>نمایندگان مجلس شورای ملی در اوایل عصر مشروطه</a:t>
            </a:r>
            <a:endParaRPr lang="fa-IR" sz="2800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8594489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0"/>
            <a:ext cx="109728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695793" y="2925688"/>
            <a:ext cx="249620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800" dirty="0" smtClean="0">
                <a:cs typeface="B Koodak" panose="00000700000000000000" pitchFamily="2" charset="-78"/>
              </a:rPr>
              <a:t>مشروطه خواهان فاتح تهران</a:t>
            </a:r>
            <a:endParaRPr lang="fa-IR" dirty="0">
              <a:cs typeface="B Koodak" panose="000007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738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016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286601" y="154293"/>
            <a:ext cx="56428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2400" dirty="0" smtClean="0">
                <a:solidFill>
                  <a:schemeClr val="bg1"/>
                </a:solidFill>
                <a:cs typeface="B Koodak" panose="00000700000000000000" pitchFamily="2" charset="-78"/>
              </a:rPr>
              <a:t>ناصرالدین شاه قاجار به همراه عده ای از رجال و خدمه</a:t>
            </a:r>
            <a:endParaRPr lang="fa-IR" sz="2400" dirty="0">
              <a:solidFill>
                <a:schemeClr val="bg1"/>
              </a:solidFill>
              <a:cs typeface="B Koodak" panose="000007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890" y="-2"/>
            <a:ext cx="5016137" cy="68580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029200" cy="68893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716" y="0"/>
            <a:ext cx="5113283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029200" y="2752158"/>
            <a:ext cx="204951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800" dirty="0" smtClean="0">
                <a:cs typeface="B Koodak" panose="00000700000000000000" pitchFamily="2" charset="-78"/>
              </a:rPr>
              <a:t>احمدشاه قاجار در اولین روز پادشاهی</a:t>
            </a:r>
            <a:endParaRPr lang="fa-IR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71757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0"/>
            <a:ext cx="109728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09502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309502" y="2736502"/>
            <a:ext cx="288249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800" dirty="0" smtClean="0">
                <a:cs typeface="B Koodak" panose="00000700000000000000" pitchFamily="2" charset="-78"/>
              </a:rPr>
              <a:t>مراسم گشایش مجلس شورای ملی با حضور احمدشاه</a:t>
            </a:r>
            <a:endParaRPr lang="fa-IR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8562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Double Wave 2"/>
          <p:cNvSpPr/>
          <p:nvPr/>
        </p:nvSpPr>
        <p:spPr>
          <a:xfrm>
            <a:off x="2848307" y="202665"/>
            <a:ext cx="6495386" cy="835572"/>
          </a:xfrm>
          <a:prstGeom prst="doubleWave">
            <a:avLst>
              <a:gd name="adj1" fmla="val 10024"/>
              <a:gd name="adj2" fmla="val 0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ب) اختلاف و دو </a:t>
            </a:r>
            <a:r>
              <a:rPr lang="fa-IR" sz="3200" dirty="0" err="1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دستگی</a:t>
            </a:r>
            <a:r>
              <a:rPr lang="fa-IR" sz="32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میان مشروطه خواهان</a:t>
            </a:r>
            <a:endParaRPr lang="fa-IR" sz="3200" dirty="0">
              <a:solidFill>
                <a:sysClr val="windowText" lastClr="0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1894" y="1038237"/>
            <a:ext cx="12088211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هنوز جوهر فرمان مشروطه خشک نشده بود که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زمزمۀ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اختلاف در میان رهبران مشروطه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به گوش رسید.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7841" y="2546342"/>
            <a:ext cx="12088211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آیت الله شیخ فضل الله نوری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که در آغاز پشتیبان مشروطه بود، به انتقاد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ازآن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برخاست.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9321" y="3553801"/>
            <a:ext cx="11525249" cy="156966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وی معتقد بود افرادی که رهبری انقلاب را به دست گرفته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اند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، به اسلام اعتقادی ندارند و می خواهند افکار و فرهنگ کشورهای اروپایی را در ایران گسترش دهند.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5361480"/>
            <a:ext cx="12088211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منظور او برخی از روشنفکران بودند که در تقلید از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اروپاییان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زیاده روی می کردند.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37542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0"/>
            <a:ext cx="1038225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79571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632" y="0"/>
            <a:ext cx="43313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333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1894" y="556125"/>
            <a:ext cx="12088211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به تدریج اختلافات شیخ فضل الله و همفکرانش با مشروطه خواهان بیشتر شد.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1894" y="1881691"/>
            <a:ext cx="12088211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سرانجام برخی از مشروطه خواهان بعد از برکناری محمدعلی شاه، با فرصت طلبی شیخ را به اتهام مخالفت با نظام مشروطه محاکمه کردند و به شهادت رساندند.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3789" y="3948118"/>
            <a:ext cx="12088211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شهادت مجتهد معروف پایتخت، تأثیر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نامطلوبی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بر اوضاع ایران داشت و موجب اختلاف و دشمنی بیشتر در داخل کشور شد.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42218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00" y="-2"/>
            <a:ext cx="8890000" cy="68910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5076497" cy="689107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139558" y="1552709"/>
            <a:ext cx="6989379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پیش از دستگیری شیخ فضل الله به او پیشنهاد شد که به سفارت روسیه پناهنده شود، اما او نپذیرفت و گفت: « آیا رواست که پس از هفتاد سال که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محاسنم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را برای اسلام سفید کرده ام، بیایم و به زیر پرچم کفر بروم؟»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67718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1894" y="1251070"/>
            <a:ext cx="12088211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همزمان با وقوع انقلاب مشروطیت در ایران،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آلمان و متحدانش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، یعنی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ایتالیا، اتریش و مجارستان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، به یک قدرت بزرگ اروپایی تبدیل شده و </a:t>
            </a:r>
            <a:r>
              <a:rPr lang="fa-IR" sz="3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درصدد دست اندازی به مستعمرات دیگر کشورها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بودند.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Double Wave 3"/>
          <p:cNvSpPr/>
          <p:nvPr/>
        </p:nvSpPr>
        <p:spPr>
          <a:xfrm>
            <a:off x="3852035" y="202665"/>
            <a:ext cx="4487917" cy="835572"/>
          </a:xfrm>
          <a:prstGeom prst="doubleWave">
            <a:avLst>
              <a:gd name="adj1" fmla="val 10024"/>
              <a:gd name="adj2" fmla="val 0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پ) افزایش دخالت های خارجی</a:t>
            </a:r>
            <a:endParaRPr lang="fa-IR" sz="3200" dirty="0">
              <a:solidFill>
                <a:sysClr val="windowText" lastClr="0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887" y="3710672"/>
            <a:ext cx="12088211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solidFill>
                  <a:srgbClr val="008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انگلستان و روسیه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برا ی مقابله با قدرت روزافزون آلمان و متحدانش، تصمیم گرفتند به اختلافهای خود پایان دهند و به جای رقابت، </a:t>
            </a:r>
            <a:r>
              <a:rPr lang="fa-IR" sz="3200" dirty="0" smtClean="0">
                <a:ln w="0"/>
                <a:solidFill>
                  <a:srgbClr val="008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با یکدیگر همکاری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کنند.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70026" y="5431610"/>
            <a:ext cx="10851931" cy="830997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به همین دلیل، این دو کشور طی قرارداد 1907 ایران را میان خود تقسیم کردند.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6656801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4" y="-1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495393" cy="6863057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865679" y="2536767"/>
            <a:ext cx="2995449" cy="1784464"/>
            <a:chOff x="8844455" y="369011"/>
            <a:chExt cx="2995449" cy="1784464"/>
          </a:xfrm>
        </p:grpSpPr>
        <p:sp>
          <p:nvSpPr>
            <p:cNvPr id="6" name="Rectangle 5"/>
            <p:cNvSpPr/>
            <p:nvPr/>
          </p:nvSpPr>
          <p:spPr>
            <a:xfrm>
              <a:off x="11493062" y="472966"/>
              <a:ext cx="331076" cy="315310"/>
            </a:xfrm>
            <a:prstGeom prst="rect">
              <a:avLst/>
            </a:prstGeom>
            <a:solidFill>
              <a:srgbClr val="FF99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7" name="Rectangle 6"/>
            <p:cNvSpPr/>
            <p:nvPr/>
          </p:nvSpPr>
          <p:spPr>
            <a:xfrm>
              <a:off x="9080938" y="369011"/>
              <a:ext cx="2412124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a-IR" sz="2800" b="1" dirty="0" err="1" smtClean="0">
                  <a:cs typeface="B Koodak" panose="00000700000000000000" pitchFamily="2" charset="-78"/>
                </a:rPr>
                <a:t>منطقۀ</a:t>
              </a:r>
              <a:r>
                <a:rPr lang="fa-IR" sz="2800" b="1" dirty="0" smtClean="0">
                  <a:cs typeface="B Koodak" panose="00000700000000000000" pitchFamily="2" charset="-78"/>
                </a:rPr>
                <a:t> نفوذ روسیه</a:t>
              </a:r>
              <a:r>
                <a:rPr lang="fa-IR" b="1" dirty="0"/>
                <a:t> </a:t>
              </a:r>
              <a:endParaRPr lang="fa-IR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11508828" y="1103588"/>
              <a:ext cx="331076" cy="315310"/>
            </a:xfrm>
            <a:prstGeom prst="rect">
              <a:avLst/>
            </a:prstGeom>
            <a:solidFill>
              <a:srgbClr val="3399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9" name="Rectangle 8"/>
            <p:cNvSpPr/>
            <p:nvPr/>
          </p:nvSpPr>
          <p:spPr>
            <a:xfrm>
              <a:off x="8844455" y="999633"/>
              <a:ext cx="2648607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a-IR" sz="2800" b="1" dirty="0" err="1" smtClean="0">
                  <a:cs typeface="B Koodak" panose="00000700000000000000" pitchFamily="2" charset="-78"/>
                </a:rPr>
                <a:t>منطقۀ</a:t>
              </a:r>
              <a:r>
                <a:rPr lang="fa-IR" sz="2800" b="1" dirty="0" smtClean="0">
                  <a:cs typeface="B Koodak" panose="00000700000000000000" pitchFamily="2" charset="-78"/>
                </a:rPr>
                <a:t> نفوذ انگلیس</a:t>
              </a:r>
              <a:r>
                <a:rPr lang="fa-IR" b="1" dirty="0"/>
                <a:t> </a:t>
              </a:r>
              <a:endParaRPr lang="fa-IR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508828" y="1734210"/>
              <a:ext cx="331076" cy="315310"/>
            </a:xfrm>
            <a:prstGeom prst="rect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18431" y="1630255"/>
              <a:ext cx="193915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a-IR" sz="2800" b="1" dirty="0" err="1" smtClean="0">
                  <a:cs typeface="B Koodak" panose="00000700000000000000" pitchFamily="2" charset="-78"/>
                </a:rPr>
                <a:t>منطقۀ</a:t>
              </a:r>
              <a:r>
                <a:rPr lang="fa-IR" sz="2800" b="1" dirty="0" smtClean="0">
                  <a:cs typeface="B Koodak" panose="00000700000000000000" pitchFamily="2" charset="-78"/>
                </a:rPr>
                <a:t> بی طرف</a:t>
              </a:r>
              <a:endParaRPr lang="fa-IR" dirty="0"/>
            </a:p>
          </p:txBody>
        </p:sp>
      </p:grpSp>
      <p:sp>
        <p:nvSpPr>
          <p:cNvPr id="13" name="Rectangle 12"/>
          <p:cNvSpPr/>
          <p:nvPr/>
        </p:nvSpPr>
        <p:spPr>
          <a:xfrm>
            <a:off x="7281689" y="850842"/>
            <a:ext cx="44550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800" dirty="0" err="1" smtClean="0">
                <a:cs typeface="B Koodak" panose="00000700000000000000" pitchFamily="2" charset="-78"/>
              </a:rPr>
              <a:t>نقشۀ</a:t>
            </a:r>
            <a:r>
              <a:rPr lang="fa-IR" sz="2800" dirty="0" smtClean="0">
                <a:cs typeface="B Koodak" panose="00000700000000000000" pitchFamily="2" charset="-78"/>
              </a:rPr>
              <a:t> تقسیم ایران در قرارداد 1907</a:t>
            </a:r>
            <a:endParaRPr lang="fa-IR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449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1894" y="352617"/>
            <a:ext cx="12088211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پس از آن </a:t>
            </a:r>
            <a:r>
              <a:rPr lang="fa-IR" sz="3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روسیه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با خیالی آسوده </a:t>
            </a:r>
            <a:r>
              <a:rPr lang="fa-IR" sz="3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در امور داخلی ایران مداخله می کرد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و اجازه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نمی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داد که دولت و مجلس اوضاع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آشفتۀ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کشور را سر و سامان دهند.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98656" y="2379037"/>
            <a:ext cx="739468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علاوه بر این نیروهای روسیه وارد خاک ایران شدند.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1438" y="3728349"/>
            <a:ext cx="11489121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آنها در تبریز تعدادی از مشروطه خواهان را کشتند و در مشهد نیز حرم امام رضا (ع) را به گلوله بستند.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152063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187261" y="246036"/>
            <a:ext cx="5817476" cy="1403130"/>
            <a:chOff x="3187261" y="246036"/>
            <a:chExt cx="5817476" cy="140313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7261" y="246036"/>
              <a:ext cx="5817476" cy="140313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3398782" y="532103"/>
              <a:ext cx="5394435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fa-IR" sz="32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B Koodak" panose="00000700000000000000" pitchFamily="2" charset="-78"/>
                </a:rPr>
                <a:t>چرا انقلاب مشروطه به وقوع پیوست؟</a:t>
              </a:r>
              <a:endPara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13" name="Snip Diagonal Corner Rectangle 12"/>
          <p:cNvSpPr/>
          <p:nvPr/>
        </p:nvSpPr>
        <p:spPr>
          <a:xfrm>
            <a:off x="3802116" y="2100277"/>
            <a:ext cx="4587766" cy="875603"/>
          </a:xfrm>
          <a:prstGeom prst="snip2DiagRect">
            <a:avLst>
              <a:gd name="adj1" fmla="val 50000"/>
              <a:gd name="adj2" fmla="val 0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>
                <a:solidFill>
                  <a:schemeClr val="tx1"/>
                </a:solidFill>
                <a:cs typeface="B Koodak" panose="00000700000000000000" pitchFamily="2" charset="-78"/>
              </a:rPr>
              <a:t>زمینه های سیاسی و اقتصادی </a:t>
            </a:r>
          </a:p>
        </p:txBody>
      </p:sp>
      <p:sp>
        <p:nvSpPr>
          <p:cNvPr id="14" name="Snip Diagonal Corner Rectangle 13"/>
          <p:cNvSpPr/>
          <p:nvPr/>
        </p:nvSpPr>
        <p:spPr>
          <a:xfrm>
            <a:off x="3802116" y="3469518"/>
            <a:ext cx="4587766" cy="875603"/>
          </a:xfrm>
          <a:prstGeom prst="snip2DiagRect">
            <a:avLst>
              <a:gd name="adj1" fmla="val 50000"/>
              <a:gd name="adj2" fmla="val 0"/>
            </a:avLst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>
                <a:solidFill>
                  <a:schemeClr val="tx1"/>
                </a:solidFill>
                <a:cs typeface="B Koodak" panose="00000700000000000000" pitchFamily="2" charset="-78"/>
              </a:rPr>
              <a:t>زمینه های </a:t>
            </a:r>
            <a:r>
              <a:rPr lang="fa-IR" sz="3200" dirty="0" smtClean="0">
                <a:solidFill>
                  <a:schemeClr val="tx1"/>
                </a:solidFill>
                <a:cs typeface="B Koodak" panose="00000700000000000000" pitchFamily="2" charset="-78"/>
              </a:rPr>
              <a:t>فکری و فرهنگی</a:t>
            </a:r>
            <a:endParaRPr lang="fa-IR" sz="3200" dirty="0">
              <a:solidFill>
                <a:schemeClr val="tx1"/>
              </a:solidFill>
              <a:cs typeface="B Koodak" panose="00000700000000000000" pitchFamily="2" charset="-78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019798" y="4416822"/>
            <a:ext cx="2370084" cy="1735800"/>
            <a:chOff x="6019798" y="4416822"/>
            <a:chExt cx="2370084" cy="1735800"/>
          </a:xfrm>
        </p:grpSpPr>
        <p:sp>
          <p:nvSpPr>
            <p:cNvPr id="20" name="Wave 19"/>
            <p:cNvSpPr/>
            <p:nvPr/>
          </p:nvSpPr>
          <p:spPr>
            <a:xfrm>
              <a:off x="6019798" y="5033270"/>
              <a:ext cx="2370084" cy="1119352"/>
            </a:xfrm>
            <a:prstGeom prst="wave">
              <a:avLst/>
            </a:prstGeom>
            <a:blipFill dpi="0"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fa-IR" sz="2800" dirty="0">
                  <a:solidFill>
                    <a:schemeClr val="tx1"/>
                  </a:solidFill>
                  <a:cs typeface="B Koodak" panose="00000700000000000000" pitchFamily="2" charset="-78"/>
                </a:rPr>
                <a:t>زمینه های داخلی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6382571" y="4540647"/>
              <a:ext cx="561975" cy="314325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3532495" y="4416821"/>
            <a:ext cx="2370084" cy="1735801"/>
            <a:chOff x="3532495" y="4416821"/>
            <a:chExt cx="2370084" cy="1735801"/>
          </a:xfrm>
        </p:grpSpPr>
        <p:sp>
          <p:nvSpPr>
            <p:cNvPr id="21" name="Wave 20"/>
            <p:cNvSpPr/>
            <p:nvPr/>
          </p:nvSpPr>
          <p:spPr>
            <a:xfrm>
              <a:off x="3532495" y="5033270"/>
              <a:ext cx="2370084" cy="1119352"/>
            </a:xfrm>
            <a:prstGeom prst="wave">
              <a:avLst/>
            </a:prstGeom>
            <a:blipFill dpi="0"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fa-IR" sz="2800" dirty="0">
                  <a:solidFill>
                    <a:schemeClr val="tx1"/>
                  </a:solidFill>
                  <a:cs typeface="B Koodak" panose="00000700000000000000" pitchFamily="2" charset="-78"/>
                </a:rPr>
                <a:t>زمینه های </a:t>
              </a:r>
              <a:r>
                <a:rPr lang="fa-IR" sz="2800" dirty="0" smtClean="0">
                  <a:solidFill>
                    <a:schemeClr val="tx1"/>
                  </a:solidFill>
                  <a:cs typeface="B Koodak" panose="00000700000000000000" pitchFamily="2" charset="-78"/>
                </a:rPr>
                <a:t>خارجی</a:t>
              </a:r>
              <a:endParaRPr lang="fa-IR" sz="2800" dirty="0">
                <a:solidFill>
                  <a:schemeClr val="tx1"/>
                </a:solidFill>
                <a:cs typeface="B Koodak" panose="00000700000000000000" pitchFamily="2" charset="-78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021481" y="4540646"/>
              <a:ext cx="561975" cy="3143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14419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32276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932276" y="2736502"/>
            <a:ext cx="222754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800" dirty="0" smtClean="0">
                <a:cs typeface="B Koodak" panose="00000700000000000000" pitchFamily="2" charset="-78"/>
              </a:rPr>
              <a:t>کشتار مشروطه خواهان تبریز به دست قزاق های روس</a:t>
            </a:r>
            <a:endParaRPr lang="fa-IR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43823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18" y="0"/>
            <a:ext cx="1083091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67558" y="324378"/>
            <a:ext cx="65899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800" dirty="0" smtClean="0">
                <a:cs typeface="B Koodak" panose="00000700000000000000" pitchFamily="2" charset="-78"/>
              </a:rPr>
              <a:t>کشتار مشروطه خواهان تبریز به دست قزاق های روس</a:t>
            </a:r>
            <a:endParaRPr lang="fa-IR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23284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932277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932276" y="2736502"/>
            <a:ext cx="222754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800" dirty="0" smtClean="0">
                <a:cs typeface="B Koodak" panose="00000700000000000000" pitchFamily="2" charset="-78"/>
              </a:rPr>
              <a:t>به توپ بستن حرم امام رضا (ع) توسط روس ها</a:t>
            </a:r>
            <a:endParaRPr lang="fa-IR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8033129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932276" y="2736502"/>
            <a:ext cx="222754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800" dirty="0" smtClean="0">
                <a:cs typeface="B Koodak" panose="00000700000000000000" pitchFamily="2" charset="-78"/>
              </a:rPr>
              <a:t>به توپ بستن حرم امام رضا (ع) توسط روس ها</a:t>
            </a:r>
            <a:endParaRPr lang="fa-IR" dirty="0">
              <a:cs typeface="B Koodak" panose="000007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00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932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1999" cy="6858000"/>
          </a:xfrm>
          <a:prstGeom prst="rect">
            <a:avLst/>
          </a:prstGeom>
        </p:spPr>
      </p:pic>
      <p:sp>
        <p:nvSpPr>
          <p:cNvPr id="5" name="Double Wave 4"/>
          <p:cNvSpPr/>
          <p:nvPr/>
        </p:nvSpPr>
        <p:spPr>
          <a:xfrm>
            <a:off x="4243555" y="186899"/>
            <a:ext cx="3704890" cy="835572"/>
          </a:xfrm>
          <a:prstGeom prst="doubleWave">
            <a:avLst>
              <a:gd name="adj1" fmla="val 10024"/>
              <a:gd name="adj2" fmla="val 0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ت) وقوع جنگ جهانی اول</a:t>
            </a:r>
            <a:endParaRPr lang="fa-IR" sz="3200" dirty="0">
              <a:solidFill>
                <a:sysClr val="windowText" lastClr="0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91685" y="1209370"/>
            <a:ext cx="860862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جنگ جهانی اول در سال 1914 م برابر با 1293 ش آغاز شد.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Horizontal Scroll 8"/>
          <p:cNvSpPr/>
          <p:nvPr/>
        </p:nvSpPr>
        <p:spPr>
          <a:xfrm>
            <a:off x="5790649" y="2782613"/>
            <a:ext cx="5975131" cy="1292773"/>
          </a:xfrm>
          <a:prstGeom prst="horizontalScroll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آلمان، ایتالیا، اتریش و مجارستان، عثمانی</a:t>
            </a:r>
            <a:endParaRPr lang="fa-IR" sz="3200" dirty="0">
              <a:solidFill>
                <a:sysClr val="windowText" lastClr="000000"/>
              </a:solidFill>
            </a:endParaRPr>
          </a:p>
        </p:txBody>
      </p:sp>
      <p:sp>
        <p:nvSpPr>
          <p:cNvPr id="10" name="Horizontal Scroll 9"/>
          <p:cNvSpPr/>
          <p:nvPr/>
        </p:nvSpPr>
        <p:spPr>
          <a:xfrm>
            <a:off x="525860" y="2782613"/>
            <a:ext cx="4871545" cy="1292773"/>
          </a:xfrm>
          <a:prstGeom prst="horizontalScroll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انگلستان، روسیه، فرانسه، آمریکا</a:t>
            </a:r>
            <a:endParaRPr lang="fa-IR" sz="3200" dirty="0">
              <a:solidFill>
                <a:sysClr val="windowText" lastClr="0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139257" y="2295114"/>
            <a:ext cx="1277914" cy="584775"/>
          </a:xfrm>
          <a:prstGeom prst="rect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a-IR" sz="32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متحدین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407635" y="2300846"/>
            <a:ext cx="1107996" cy="584775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a-IR" sz="32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متفقین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497558" y="4304186"/>
            <a:ext cx="919688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جنگ جهانی اول پس از چهار سال با پیروزی متفقین به پایان رسید.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31074" y="5098392"/>
            <a:ext cx="11529847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بر اثر این جنگ، میلیون ها نفر کشته، زخمی و آواره شدند و خسارت ها و ویرانی های زیادی به بار آمد.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59209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3" grpId="0"/>
      <p:bldP spid="14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31076" y="274144"/>
            <a:ext cx="11529847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دولت ایران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در ابتدای جنگ جهانی اول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بی طرفی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کامل خود را اعلام کرد اما انگلستان، روسیه و عثمانی این بی طرفی را نادیده گرفتند و نیروهای خود را وارد ایران کردند.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5536" y="2197537"/>
            <a:ext cx="11860925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پس از آن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برخی مناطق ایران </a:t>
            </a:r>
            <a:r>
              <a:rPr lang="fa-IR" sz="320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صحنۀ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نبرد نیروهای روسیه و انگلستان با قوای عثمانی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شد.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5536" y="3194956"/>
            <a:ext cx="11529847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در برخی نواحی ایران مانند بوشهر، فارس و خوزستان، نیروهای مردمی از جمله عشایر غیور به مقابله با قوای اشغالگر انگلیسی برخاستند.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5535" y="5077371"/>
            <a:ext cx="11860925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دلیرمردان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تگستانی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به فرماندهی </a:t>
            </a:r>
            <a:r>
              <a:rPr lang="fa-IR" sz="32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رئیسعلی</a:t>
            </a:r>
            <a:r>
              <a:rPr lang="fa-IR" sz="3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</a:t>
            </a:r>
            <a:r>
              <a:rPr lang="fa-IR" sz="32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دلواری</a:t>
            </a:r>
            <a:r>
              <a:rPr lang="fa-IR" sz="3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با ایثار جان خویش،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ضربۀ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سنگینی به اشغالگران وارد آوردند.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45619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7620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48041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964455" y="2736502"/>
            <a:ext cx="222754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800" dirty="0">
                <a:cs typeface="B Koodak" panose="00000700000000000000" pitchFamily="2" charset="-78"/>
              </a:rPr>
              <a:t>توپخانه بریتانیا در حال بمباران مواضع </a:t>
            </a:r>
            <a:r>
              <a:rPr lang="fa-IR" sz="2800" dirty="0" smtClean="0">
                <a:cs typeface="B Koodak" panose="00000700000000000000" pitchFamily="2" charset="-78"/>
              </a:rPr>
              <a:t>آلمان</a:t>
            </a:r>
            <a:endParaRPr lang="fa-IR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93095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7620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964455" y="2468488"/>
            <a:ext cx="222754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800" dirty="0">
                <a:cs typeface="B Koodak" panose="00000700000000000000" pitchFamily="2" charset="-78"/>
              </a:rPr>
              <a:t>سرباز آلمانی در حال پرتاب یک نارنجک دستی علیه مواضع دشمن </a:t>
            </a:r>
            <a:endParaRPr lang="fa-IR" dirty="0">
              <a:cs typeface="B Koodak" panose="000007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9642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49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7620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964455" y="2547316"/>
            <a:ext cx="222754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800" dirty="0" err="1">
                <a:cs typeface="B Koodak" panose="00000700000000000000" pitchFamily="2" charset="-78"/>
              </a:rPr>
              <a:t>تنگه</a:t>
            </a:r>
            <a:r>
              <a:rPr lang="fa-IR" sz="2800" dirty="0">
                <a:cs typeface="B Koodak" panose="00000700000000000000" pitchFamily="2" charset="-78"/>
              </a:rPr>
              <a:t> </a:t>
            </a:r>
            <a:r>
              <a:rPr lang="fa-IR" sz="2800" dirty="0" err="1">
                <a:cs typeface="B Koodak" panose="00000700000000000000" pitchFamily="2" charset="-78"/>
              </a:rPr>
              <a:t>داردانل</a:t>
            </a:r>
            <a:r>
              <a:rPr lang="fa-IR" sz="2800" dirty="0">
                <a:cs typeface="B Koodak" panose="00000700000000000000" pitchFamily="2" charset="-78"/>
              </a:rPr>
              <a:t> و </a:t>
            </a:r>
            <a:r>
              <a:rPr lang="fa-IR" sz="2800" dirty="0" err="1">
                <a:cs typeface="B Koodak" panose="00000700000000000000" pitchFamily="2" charset="-78"/>
              </a:rPr>
              <a:t>کشتی‌های</a:t>
            </a:r>
            <a:r>
              <a:rPr lang="fa-IR" sz="2800" dirty="0">
                <a:cs typeface="B Koodak" panose="00000700000000000000" pitchFamily="2" charset="-78"/>
              </a:rPr>
              <a:t> جنگی فرانسه در سال ۱۹۱۵ </a:t>
            </a:r>
            <a:endParaRPr lang="fa-IR" dirty="0">
              <a:cs typeface="B Koodak" panose="000007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8432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553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7620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964455" y="2736502"/>
            <a:ext cx="222754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800" dirty="0">
                <a:cs typeface="B Koodak" panose="00000700000000000000" pitchFamily="2" charset="-78"/>
              </a:rPr>
              <a:t>جنازه یک سرباز اتریشی در میدان نبرد، در سال ۱۹۱۵</a:t>
            </a:r>
            <a:endParaRPr lang="fa-IR" dirty="0">
              <a:cs typeface="B Koodak" panose="000007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644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172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Snip Diagonal Corner Rectangle 1"/>
          <p:cNvSpPr/>
          <p:nvPr/>
        </p:nvSpPr>
        <p:spPr>
          <a:xfrm>
            <a:off x="3802117" y="90956"/>
            <a:ext cx="4587766" cy="875603"/>
          </a:xfrm>
          <a:prstGeom prst="snip2DiagRect">
            <a:avLst>
              <a:gd name="adj1" fmla="val 50000"/>
              <a:gd name="adj2" fmla="val 0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>
                <a:solidFill>
                  <a:schemeClr val="tx1"/>
                </a:solidFill>
                <a:cs typeface="B Koodak" panose="00000700000000000000" pitchFamily="2" charset="-78"/>
              </a:rPr>
              <a:t>زمینه های سیاسی و اقتصادی </a:t>
            </a:r>
          </a:p>
        </p:txBody>
      </p:sp>
      <p:sp>
        <p:nvSpPr>
          <p:cNvPr id="7" name="Rectangle 6"/>
          <p:cNvSpPr/>
          <p:nvPr/>
        </p:nvSpPr>
        <p:spPr>
          <a:xfrm>
            <a:off x="412531" y="1057515"/>
            <a:ext cx="11366938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جدا شدن سرزمین های بسیار از خاک ایران به دلیل عقب ماندگی ایران و ناتوانی حکومت قاجار در برابر روسیه و انگلیس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45876" y="2586925"/>
            <a:ext cx="733359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واگذاری امتیازهای بسیار به انگلیسی ها و روس ها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Flowchart: Alternate Process 9"/>
          <p:cNvSpPr/>
          <p:nvPr/>
        </p:nvSpPr>
        <p:spPr>
          <a:xfrm>
            <a:off x="6218840" y="3734918"/>
            <a:ext cx="5644054" cy="625432"/>
          </a:xfrm>
          <a:prstGeom prst="flowChartAlternateProcess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8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تسلط بیگانگان بر منابع ثروت اقتصادی کشور</a:t>
            </a:r>
            <a:endParaRPr lang="fa-IR" sz="2800" dirty="0">
              <a:solidFill>
                <a:sysClr val="windowText" lastClr="000000"/>
              </a:solidFill>
            </a:endParaRPr>
          </a:p>
        </p:txBody>
      </p:sp>
      <p:sp>
        <p:nvSpPr>
          <p:cNvPr id="11" name="Flowchart: Alternate Process 10"/>
          <p:cNvSpPr/>
          <p:nvPr/>
        </p:nvSpPr>
        <p:spPr>
          <a:xfrm>
            <a:off x="245681" y="3734918"/>
            <a:ext cx="5644054" cy="625432"/>
          </a:xfrm>
          <a:prstGeom prst="flowChartAlternateProcess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800" dirty="0" err="1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ضربۀ</a:t>
            </a:r>
            <a:r>
              <a:rPr lang="fa-IR" sz="28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شدید به صنعت، کشاورزی و بازرگانی</a:t>
            </a:r>
            <a:endParaRPr lang="fa-IR" sz="2800" dirty="0">
              <a:solidFill>
                <a:sysClr val="windowText" lastClr="000000"/>
              </a:solidFill>
            </a:endParaRPr>
          </a:p>
        </p:txBody>
      </p:sp>
      <p:sp>
        <p:nvSpPr>
          <p:cNvPr id="12" name="Flowchart: Alternate Process 11"/>
          <p:cNvSpPr/>
          <p:nvPr/>
        </p:nvSpPr>
        <p:spPr>
          <a:xfrm>
            <a:off x="6218840" y="4530449"/>
            <a:ext cx="5644054" cy="1025289"/>
          </a:xfrm>
          <a:prstGeom prst="flowChartAlternateProcess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8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گسترش بیکاری در سراسر کشور</a:t>
            </a:r>
            <a:endParaRPr lang="fa-IR" sz="2800" dirty="0">
              <a:solidFill>
                <a:sysClr val="windowText" lastClr="000000"/>
              </a:solidFill>
            </a:endParaRPr>
          </a:p>
        </p:txBody>
      </p:sp>
      <p:sp>
        <p:nvSpPr>
          <p:cNvPr id="13" name="Flowchart: Alternate Process 12"/>
          <p:cNvSpPr/>
          <p:nvPr/>
        </p:nvSpPr>
        <p:spPr>
          <a:xfrm>
            <a:off x="245681" y="4504359"/>
            <a:ext cx="5644054" cy="1051380"/>
          </a:xfrm>
          <a:prstGeom prst="flowChartAlternateProcess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8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افزایش شدت فقر عمومی در اثر سخت گیری و بی رحم مأموران مالیاتی</a:t>
            </a:r>
            <a:endParaRPr lang="fa-IR" sz="2800" dirty="0">
              <a:solidFill>
                <a:sysClr val="windowText" lastClr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5781054"/>
            <a:ext cx="12192000" cy="7482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1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مردم ایران </a:t>
            </a:r>
            <a:r>
              <a:rPr lang="fa-IR" sz="31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ضعف و بی کفایتی حکومت قاجار </a:t>
            </a:r>
            <a:r>
              <a:rPr lang="fa-IR" sz="31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را</a:t>
            </a:r>
            <a:r>
              <a:rPr lang="fa-IR" sz="310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</a:t>
            </a:r>
            <a:r>
              <a:rPr lang="fa-IR" sz="31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علت اصلی </a:t>
            </a:r>
            <a:r>
              <a:rPr lang="fa-IR" sz="31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این مسائل و مشکلات می دانستند.</a:t>
            </a:r>
            <a:endParaRPr lang="en-US" sz="31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096139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8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 animBg="1"/>
      <p:bldP spid="11" grpId="0" animBg="1"/>
      <p:bldP spid="12" grpId="0" animBg="1"/>
      <p:bldP spid="13" grpId="0" animBg="1"/>
      <p:bldP spid="15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7620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964455" y="1874728"/>
            <a:ext cx="2227545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800" dirty="0">
                <a:cs typeface="B Koodak" panose="00000700000000000000" pitchFamily="2" charset="-78"/>
              </a:rPr>
              <a:t>سربازان فرانسوی در کنار کشیش برای پرواز برکت آمیز هواپیمای جدید دعا می کنند در </a:t>
            </a:r>
            <a:r>
              <a:rPr lang="fa-IR" sz="2800" dirty="0" smtClean="0">
                <a:cs typeface="B Koodak" panose="00000700000000000000" pitchFamily="2" charset="-78"/>
              </a:rPr>
              <a:t>سال 1915 </a:t>
            </a:r>
            <a:endParaRPr lang="fa-IR" dirty="0">
              <a:cs typeface="B Koodak" panose="000007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046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802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7620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964455" y="2815330"/>
            <a:ext cx="222754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800" dirty="0">
                <a:cs typeface="B Koodak" panose="00000700000000000000" pitchFamily="2" charset="-78"/>
              </a:rPr>
              <a:t>سربازان عثمانی در حال دیدبانی و آماده شدن برای </a:t>
            </a:r>
            <a:r>
              <a:rPr lang="fa-IR" sz="2800" dirty="0" smtClean="0">
                <a:cs typeface="B Koodak" panose="00000700000000000000" pitchFamily="2" charset="-78"/>
              </a:rPr>
              <a:t>دفاع</a:t>
            </a:r>
            <a:endParaRPr lang="fa-IR" dirty="0">
              <a:cs typeface="B Koodak" panose="000007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644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60471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997669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668" y="0"/>
            <a:ext cx="7194332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90495" y="6334780"/>
            <a:ext cx="22071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800" dirty="0" err="1" smtClean="0">
                <a:cs typeface="B Koodak" panose="00000700000000000000" pitchFamily="2" charset="-78"/>
              </a:rPr>
              <a:t>رئیسعلی</a:t>
            </a:r>
            <a:r>
              <a:rPr lang="fa-IR" sz="2800" dirty="0" smtClean="0">
                <a:cs typeface="B Koodak" panose="00000700000000000000" pitchFamily="2" charset="-78"/>
              </a:rPr>
              <a:t> </a:t>
            </a:r>
            <a:r>
              <a:rPr lang="fa-IR" sz="2800" dirty="0" err="1" smtClean="0">
                <a:cs typeface="B Koodak" panose="00000700000000000000" pitchFamily="2" charset="-78"/>
              </a:rPr>
              <a:t>دلواری</a:t>
            </a:r>
            <a:endParaRPr lang="fa-IR" dirty="0">
              <a:cs typeface="B Koodak" panose="00000700000000000000" pitchFamily="2" charset="-7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408228" y="6213580"/>
            <a:ext cx="63732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800" dirty="0" smtClean="0">
                <a:cs typeface="B Koodak" panose="00000700000000000000" pitchFamily="2" charset="-78"/>
              </a:rPr>
              <a:t>تندیس </a:t>
            </a:r>
            <a:r>
              <a:rPr lang="fa-IR" sz="2800" dirty="0" err="1" smtClean="0">
                <a:cs typeface="B Koodak" panose="00000700000000000000" pitchFamily="2" charset="-78"/>
              </a:rPr>
              <a:t>رئیسعلی</a:t>
            </a:r>
            <a:r>
              <a:rPr lang="fa-IR" sz="2800" dirty="0" smtClean="0">
                <a:cs typeface="B Koodak" panose="00000700000000000000" pitchFamily="2" charset="-78"/>
              </a:rPr>
              <a:t> در حیاط منزل وی ( </a:t>
            </a:r>
            <a:r>
              <a:rPr lang="fa-IR" sz="2800" dirty="0" err="1" smtClean="0">
                <a:cs typeface="B Koodak" panose="00000700000000000000" pitchFamily="2" charset="-78"/>
              </a:rPr>
              <a:t>موزۀ</a:t>
            </a:r>
            <a:r>
              <a:rPr lang="fa-IR" sz="2800" dirty="0" smtClean="0">
                <a:cs typeface="B Koodak" panose="00000700000000000000" pitchFamily="2" charset="-78"/>
              </a:rPr>
              <a:t> </a:t>
            </a:r>
            <a:r>
              <a:rPr lang="fa-IR" sz="2800" dirty="0" err="1" smtClean="0">
                <a:cs typeface="B Koodak" panose="00000700000000000000" pitchFamily="2" charset="-78"/>
              </a:rPr>
              <a:t>رئیسعلی</a:t>
            </a:r>
            <a:r>
              <a:rPr lang="fa-IR" sz="2800" dirty="0" smtClean="0">
                <a:cs typeface="B Koodak" panose="00000700000000000000" pitchFamily="2" charset="-78"/>
              </a:rPr>
              <a:t>)</a:t>
            </a:r>
            <a:endParaRPr lang="fa-IR" dirty="0">
              <a:cs typeface="B Koodak" panose="00000700000000000000" pitchFamily="2" charset="-78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667" y="0"/>
            <a:ext cx="7194331" cy="6053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03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668" y="0"/>
            <a:ext cx="7194332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948041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948040" y="2951946"/>
            <a:ext cx="224396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800" dirty="0" err="1" smtClean="0">
                <a:cs typeface="B Koodak" panose="00000700000000000000" pitchFamily="2" charset="-78"/>
              </a:rPr>
              <a:t>رئیسعلی</a:t>
            </a:r>
            <a:r>
              <a:rPr lang="fa-IR" sz="2800" dirty="0" smtClean="0">
                <a:cs typeface="B Koodak" panose="00000700000000000000" pitchFamily="2" charset="-78"/>
              </a:rPr>
              <a:t> </a:t>
            </a:r>
            <a:r>
              <a:rPr lang="fa-IR" sz="2800" dirty="0" err="1" smtClean="0">
                <a:cs typeface="B Koodak" panose="00000700000000000000" pitchFamily="2" charset="-78"/>
              </a:rPr>
              <a:t>دلواری</a:t>
            </a:r>
            <a:r>
              <a:rPr lang="fa-IR" sz="2800" dirty="0" smtClean="0">
                <a:cs typeface="B Koodak" panose="00000700000000000000" pitchFamily="2" charset="-78"/>
              </a:rPr>
              <a:t> و دلیران </a:t>
            </a:r>
            <a:r>
              <a:rPr lang="fa-IR" sz="2800" dirty="0" err="1" smtClean="0">
                <a:cs typeface="B Koodak" panose="00000700000000000000" pitchFamily="2" charset="-78"/>
              </a:rPr>
              <a:t>تنگستان</a:t>
            </a:r>
            <a:endParaRPr lang="fa-IR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18782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668" y="0"/>
            <a:ext cx="7194332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317420" y="2951946"/>
            <a:ext cx="263809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800" dirty="0" smtClean="0">
                <a:cs typeface="B Koodak" panose="00000700000000000000" pitchFamily="2" charset="-78"/>
              </a:rPr>
              <a:t>نمایی از سنگ قبر </a:t>
            </a:r>
            <a:r>
              <a:rPr lang="fa-IR" sz="2800" dirty="0" err="1" smtClean="0">
                <a:cs typeface="B Koodak" panose="00000700000000000000" pitchFamily="2" charset="-78"/>
              </a:rPr>
              <a:t>رئیسعلی</a:t>
            </a:r>
            <a:r>
              <a:rPr lang="fa-IR" sz="2800" dirty="0" smtClean="0">
                <a:cs typeface="B Koodak" panose="00000700000000000000" pitchFamily="2" charset="-78"/>
              </a:rPr>
              <a:t> </a:t>
            </a:r>
            <a:r>
              <a:rPr lang="fa-IR" sz="2800" dirty="0" err="1" smtClean="0">
                <a:cs typeface="B Koodak" panose="00000700000000000000" pitchFamily="2" charset="-78"/>
              </a:rPr>
              <a:t>دلواری</a:t>
            </a:r>
            <a:endParaRPr lang="fa-IR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06650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42545" y="289910"/>
            <a:ext cx="930690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جنگ جهانی اول موجب بی ثباتی و آشفتگی بیشتر اوضاع ایران شد.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9545" y="1410817"/>
            <a:ext cx="11587655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به دلیل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حضور نیروهای اشغالگر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و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درگیری های نظامی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،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دولت مرکزی به نهایت ضعف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و درماندگی رسید و تسلط خود را بر امور کشور از دست داد.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" y="3065439"/>
            <a:ext cx="12191999" cy="7271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نافرمانی و سرپیچی از فرمان دولت مرکزی گسترش یافت و امنیت و آسایش مردم از بین رفت.</a:t>
            </a:r>
            <a:endParaRPr lang="en-US" sz="3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99545" y="4224806"/>
            <a:ext cx="11587655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در آن سال ها، ایرانیان دچار بلایا و مصیبت های بزرگی مانند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قحطی، فقر، گرسنگی و شیوع بیماری های واگیردار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شدند و افراد زیادی جان خود را از دست دادند.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5546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7620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348952" y="2951946"/>
            <a:ext cx="28430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800" dirty="0" smtClean="0">
                <a:cs typeface="B Koodak" panose="00000700000000000000" pitchFamily="2" charset="-78"/>
              </a:rPr>
              <a:t>ایران و قحطی بزرگ در جنگ جهانی اول</a:t>
            </a:r>
            <a:endParaRPr lang="fa-IR" dirty="0">
              <a:cs typeface="B Koodak" panose="000007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8718331" cy="6865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389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7620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553903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348952" y="2951946"/>
            <a:ext cx="28430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800" dirty="0" smtClean="0">
                <a:cs typeface="B Koodak" panose="00000700000000000000" pitchFamily="2" charset="-78"/>
              </a:rPr>
              <a:t>ایران و قحطی بزرگ در جنگ جهانی اول</a:t>
            </a:r>
            <a:endParaRPr lang="fa-IR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5893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451409" y="618228"/>
            <a:ext cx="843371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خاطرات میرزا تقی خان ثقفی پزشک دربار از قحطی در ایران: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32567" y="1821231"/>
            <a:ext cx="1172686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از یکی از گذرگاه های تهران عبور می‏کردم. به بازارچه‏ ای رسیدم که در آنجا دکان دمپخت‌پزی بود. رو به روی آن دکان، دو نفر زن پشت به دیوار ایستاده بودند. یکی از آنها پیرزنی بود صغیرالجثه و دیگری زنی جوان و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بلند قامت. </a:t>
            </a:r>
            <a:r>
              <a:rPr 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پیرزن که صورتش باز بود و کاسه گلینی در دست داشت، گریه‏ کنان گفت : ای آقا، به من و این دختر بدبختم رحم کنید؛ یک چارک از این دمپخت خریده و به ما بدهید، مدتی است که هیچ کدام غذا نخورده‏ ایم و نزدیک است از گرسنگی هلاک شویم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.</a:t>
            </a:r>
            <a:endParaRPr lang="fa-IR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51793" y="167929"/>
            <a:ext cx="11088414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میرزا خلیل خان ثقفی - پزشک دربار - در خاطرات خود از اوضاع حاکم بر تهران می گوید که نشان دهنده عمق فاجعه در پایتخت است:</a:t>
            </a:r>
            <a:r>
              <a:rPr lang="fa-IR" sz="1600" dirty="0"/>
              <a:t> </a:t>
            </a:r>
            <a:r>
              <a:rPr lang="fa-IR" i="1" dirty="0"/>
              <a:t/>
            </a:r>
            <a:br>
              <a:rPr lang="fa-IR" i="1" dirty="0"/>
            </a:b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218120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79938" y="428177"/>
            <a:ext cx="10832123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گفتم : قیمت یک چارک دمپخت چقدر است تا هر قدر پولش شد، بدهم خودتان بخرید. گفتند: نه آقا، شما بخرید و به ما بدهید چون ما زن هستیم، فروشنده ممکن است دمپخت را کم کشیده و ما متضرر شویم. یک چارک دمپخت خریده و در کاسه آنها ریختم. همان جا مشغول خوردن شدند و به طوری سریع این کار را انجام دادند که من هنوز فکر خود را درباره وضع آنها تمام نکرده بودم، دیدم که دمپخت را تمام کردند. گفتم: اگر سیر نشده‏ اید یک چارک دیگر برایتان بخرم، گفتند : آری بخرید و مرحمت کنید، خداوند به شما اجر خیر بدهد و سایه‏ تان را از سر اهل و عیالتان کم نکند.</a:t>
            </a:r>
            <a:endParaRPr lang="fa-IR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2955259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3802117" y="161285"/>
            <a:ext cx="4587766" cy="875603"/>
          </a:xfrm>
          <a:prstGeom prst="snip2DiagRect">
            <a:avLst>
              <a:gd name="adj1" fmla="val 50000"/>
              <a:gd name="adj2" fmla="val 0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>
                <a:solidFill>
                  <a:schemeClr val="tx1"/>
                </a:solidFill>
                <a:cs typeface="B Koodak" panose="00000700000000000000" pitchFamily="2" charset="-78"/>
              </a:rPr>
              <a:t>زمینه های </a:t>
            </a:r>
            <a:r>
              <a:rPr lang="fa-IR" sz="3200" dirty="0" smtClean="0">
                <a:solidFill>
                  <a:schemeClr val="tx1"/>
                </a:solidFill>
                <a:cs typeface="B Koodak" panose="00000700000000000000" pitchFamily="2" charset="-78"/>
              </a:rPr>
              <a:t>فکری و فرهنگی</a:t>
            </a:r>
            <a:endParaRPr lang="fa-IR" sz="3200" dirty="0">
              <a:solidFill>
                <a:schemeClr val="tx1"/>
              </a:solidFill>
              <a:cs typeface="B Koodak" panose="00000700000000000000" pitchFamily="2" charset="-78"/>
            </a:endParaRPr>
          </a:p>
        </p:txBody>
      </p:sp>
      <p:sp>
        <p:nvSpPr>
          <p:cNvPr id="5" name="Wave 4"/>
          <p:cNvSpPr/>
          <p:nvPr/>
        </p:nvSpPr>
        <p:spPr>
          <a:xfrm>
            <a:off x="9821916" y="1036888"/>
            <a:ext cx="2370084" cy="1119352"/>
          </a:xfrm>
          <a:prstGeom prst="wav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800" dirty="0">
                <a:solidFill>
                  <a:schemeClr val="tx1"/>
                </a:solidFill>
                <a:cs typeface="B Koodak" panose="00000700000000000000" pitchFamily="2" charset="-78"/>
              </a:rPr>
              <a:t>زمینه های داخلی</a:t>
            </a:r>
          </a:p>
        </p:txBody>
      </p:sp>
      <p:sp>
        <p:nvSpPr>
          <p:cNvPr id="6" name="Rectangle 5"/>
          <p:cNvSpPr/>
          <p:nvPr/>
        </p:nvSpPr>
        <p:spPr>
          <a:xfrm>
            <a:off x="-70945" y="2408298"/>
            <a:ext cx="12333890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آموزه های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دین اسلام و مذهب شیعه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مردم را به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مبارزه با ظلم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و تلاش برای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برقراری عدالت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فرا می خواند.	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2531" y="4230015"/>
            <a:ext cx="1136693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مردم مسلمان ایران با درس گرفتن از قیام امام حسین (ع) و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واقعۀ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کربلا، همواره آماده بودند که در برابر ظلم و بی عدالتی بایستند.	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06071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63416" y="1109037"/>
            <a:ext cx="1146516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از </a:t>
            </a:r>
            <a:r>
              <a:rPr 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آنجا گذشتم و رسیدم به گذرِ تقی خان. در گذر تقی خان یک دکان شیربرنج فروشی بود. در روی بساط یک مجموعه بزرگ شیربرنج بود که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تقریباً </a:t>
            </a:r>
            <a:r>
              <a:rPr 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ثلثی از آن فروخته شد و یک کاسه شیره با بشقابهای خالی و چند عدد قاشق نیز در روی بساط گذاشته بودند. من از وسط کوچه رو به بالا حرکت می‏کردم و نزدیک بود به دکان برسم که ناگهان در طرف مقابلم چشمم به دختری افتاد که در کنار دیواری ایستاده و چشم به من دوخته بود.</a:t>
            </a:r>
          </a:p>
          <a:p>
            <a:pPr algn="just">
              <a:lnSpc>
                <a:spcPct val="150000"/>
              </a:lnSpc>
            </a:pPr>
            <a:endParaRPr lang="fa-IR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682283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27538" y="721783"/>
            <a:ext cx="11060724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دفعتاً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نگاهش از سوی من برگشت و به بساط شیربرنج فروشی افتاد. آن دختر، شش، هفت سال بیشتر نداشت. لباسها و چادرش پاره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پاره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بود و چشمان و ابروانش سیاه و با وصف آن اندام لاغر و چهره زرد که تقریباً به رنگ کاه درآمده بود بسیار خوشگل و زیبا بود. همین که نگاهش به شیربرنج افتاد لرزشی بسیار شدید در تمام اندامش پدیدار گشت و دستهای خود را به حال التماس به جانب من و دکان شیربرنج فروشی که هر دو در یک امتداد قرار گرفته بودیم دراز کرد و خواست اشاره ‏کنان چیزی بگوید اما قوت و طاقتش تمام شد و در حالی که صدای نامفهومی شبیه به ناله از سینه ‏اش بیرون آمده، به روی زمین افتاد و ضعف کرد.</a:t>
            </a:r>
          </a:p>
        </p:txBody>
      </p:sp>
    </p:spTree>
    <p:extLst>
      <p:ext uri="{BB962C8B-B14F-4D97-AF65-F5344CB8AC3E}">
        <p14:creationId xmlns:p14="http://schemas.microsoft.com/office/powerpoint/2010/main" val="220268573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45123" y="560421"/>
            <a:ext cx="10849707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من فوراَ به صاحب دکان دستور دادم که یک بشقاب شیربرنج که رویش شیره هم ریخته بود آورده و چند قاشقی به آن دختر خوراندیم. پس از اینکه اندکی حالش به جا آمد و توانست حرف بزند. گفت : دیگر نمی‏خورم، باقی این شیربرنج را بدهید ببرم برای مادرم تا او بخورد و مثل پدرم از گرسنگی نمیرد.»</a:t>
            </a:r>
            <a:endParaRPr lang="fa-IR" sz="3200" dirty="0"/>
          </a:p>
        </p:txBody>
      </p:sp>
    </p:spTree>
    <p:extLst>
      <p:ext uri="{BB962C8B-B14F-4D97-AF65-F5344CB8AC3E}">
        <p14:creationId xmlns:p14="http://schemas.microsoft.com/office/powerpoint/2010/main" val="347587344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538139" cy="68579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348952" y="2951946"/>
            <a:ext cx="28430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800" dirty="0" smtClean="0">
                <a:cs typeface="B Koodak" panose="00000700000000000000" pitchFamily="2" charset="-78"/>
              </a:rPr>
              <a:t>ایران و قحطی بزرگ در جنگ جهانی اول</a:t>
            </a:r>
            <a:endParaRPr lang="fa-IR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537205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 rot="19758507">
            <a:off x="8351701" y="5114567"/>
            <a:ext cx="200888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8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B Majid Shadow" panose="00000400000000000000" pitchFamily="2" charset="-78"/>
              </a:rPr>
              <a:t>پایان</a:t>
            </a:r>
            <a:endParaRPr lang="en-US" sz="8000" b="1" dirty="0">
              <a:ln w="10160">
                <a:solidFill>
                  <a:schemeClr val="accent5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cs typeface="B Majid Shadow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10534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7620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42634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042634" y="2736502"/>
            <a:ext cx="214936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800" dirty="0" smtClean="0">
                <a:cs typeface="B Koodak" panose="00000700000000000000" pitchFamily="2" charset="-78"/>
              </a:rPr>
              <a:t>عزاداری ماه محرم در </a:t>
            </a:r>
            <a:r>
              <a:rPr lang="fa-IR" sz="2800" dirty="0" err="1" smtClean="0">
                <a:cs typeface="B Koodak" panose="00000700000000000000" pitchFamily="2" charset="-78"/>
              </a:rPr>
              <a:t>دورۀ</a:t>
            </a:r>
            <a:r>
              <a:rPr lang="fa-IR" sz="2800" dirty="0" smtClean="0">
                <a:cs typeface="B Koodak" panose="00000700000000000000" pitchFamily="2" charset="-78"/>
              </a:rPr>
              <a:t> قاجار</a:t>
            </a:r>
            <a:endParaRPr lang="fa-IR" sz="2800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92678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پاورپوینت درس 13 مطالعات اجتماعی نهم(M9-9417)</Template>
  <TotalTime>1</TotalTime>
  <Words>2627</Words>
  <Application>Microsoft Office PowerPoint</Application>
  <PresentationFormat>Widescreen</PresentationFormat>
  <Paragraphs>175</Paragraphs>
  <Slides>84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84</vt:i4>
      </vt:variant>
    </vt:vector>
  </HeadingPairs>
  <TitlesOfParts>
    <vt:vector size="92" baseType="lpstr">
      <vt:lpstr>Arial</vt:lpstr>
      <vt:lpstr>B Koodak</vt:lpstr>
      <vt:lpstr>B Majid Shadow</vt:lpstr>
      <vt:lpstr>Calibri</vt:lpstr>
      <vt:lpstr>Calibri Light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omid</dc:creator>
  <cp:lastModifiedBy>omid</cp:lastModifiedBy>
  <cp:revision>1</cp:revision>
  <dcterms:created xsi:type="dcterms:W3CDTF">2020-01-07T12:40:55Z</dcterms:created>
  <dcterms:modified xsi:type="dcterms:W3CDTF">2020-01-07T12:42:31Z</dcterms:modified>
</cp:coreProperties>
</file>