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5"/>
  </p:notesMasterIdLst>
  <p:sldIdLst>
    <p:sldId id="256" r:id="rId2"/>
    <p:sldId id="280" r:id="rId3"/>
    <p:sldId id="282" r:id="rId4"/>
    <p:sldId id="281" r:id="rId5"/>
    <p:sldId id="283" r:id="rId6"/>
    <p:sldId id="284" r:id="rId7"/>
    <p:sldId id="287" r:id="rId8"/>
    <p:sldId id="285" r:id="rId9"/>
    <p:sldId id="286" r:id="rId10"/>
    <p:sldId id="291" r:id="rId11"/>
    <p:sldId id="288" r:id="rId12"/>
    <p:sldId id="289" r:id="rId13"/>
    <p:sldId id="290" r:id="rId14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CC0000"/>
    <a:srgbClr val="008000"/>
    <a:srgbClr val="CCFF99"/>
    <a:srgbClr val="8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4660"/>
  </p:normalViewPr>
  <p:slideViewPr>
    <p:cSldViewPr snapToGrid="0">
      <p:cViewPr varScale="1">
        <p:scale>
          <a:sx n="60" d="100"/>
          <a:sy n="60" d="100"/>
        </p:scale>
        <p:origin x="2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03263BB-6700-4474-8978-2FB1E7F050DA}" type="datetimeFigureOut">
              <a:rPr lang="fa-IR"/>
              <a:pPr>
                <a:defRPr/>
              </a:pPr>
              <a:t>07/02/1443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a-I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2328D70-E914-4330-B155-F7D6491D2735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614381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511925"/>
            <a:ext cx="12188825" cy="3603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489700"/>
            <a:ext cx="12188825" cy="460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14" descr="logo4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8825" y="6537325"/>
            <a:ext cx="6540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/>
          <a:lstStyle>
            <a:lvl1pPr algn="r" rtl="1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 rtl="1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2608263" y="6492875"/>
            <a:ext cx="24717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E2A9C-8815-46BE-B290-11A02B9C1DB1}" type="datetime1">
              <a:rPr lang="en-US"/>
              <a:pPr>
                <a:defRPr/>
              </a:pPr>
              <a:t>2/3/2022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1E6D8-BC41-4DBF-BC28-B4763B0834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186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F611E-1DAA-42DF-B673-4C7EAEA09FF2}" type="datetime1">
              <a:rPr lang="en-US"/>
              <a:pPr>
                <a:defRPr/>
              </a:pPr>
              <a:t>2/3/2022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9D779-986B-4225-98A4-83F97ABC3B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7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4C6FD-3DBC-4BD6-9D91-D329610D772A}" type="datetime1">
              <a:rPr lang="en-US"/>
              <a:pPr>
                <a:defRPr/>
              </a:pPr>
              <a:t>2/3/2022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70603-592C-448B-AC64-2DC6E8E2E8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760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 rtl="1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37B28-76EF-4A08-A129-DF48E97A59DC}" type="datetime1">
              <a:rPr lang="en-US"/>
              <a:pPr>
                <a:defRPr/>
              </a:pPr>
              <a:t>2/3/2022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2358C-6745-41D5-85DA-E982417142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868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526213"/>
            <a:ext cx="12188825" cy="3317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488113"/>
            <a:ext cx="12188825" cy="460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14" descr="logo4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8825" y="6537325"/>
            <a:ext cx="6540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Ctr="0"/>
          <a:lstStyle>
            <a:lvl1pPr algn="r" rtl="1"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 rtl="1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667EC-B7E2-444C-B4CE-7C3D63FE40EB}" type="datetime1">
              <a:rPr lang="en-US"/>
              <a:pPr>
                <a:defRPr/>
              </a:pPr>
              <a:t>2/3/2022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3044B-3125-4D13-9923-4AB35EF78E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080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191069"/>
            <a:ext cx="10058400" cy="1282889"/>
          </a:xfrm>
        </p:spPr>
        <p:txBody>
          <a:bodyPr/>
          <a:lstStyle>
            <a:lvl1pPr algn="r" rtl="1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624083"/>
            <a:ext cx="4937760" cy="4786763"/>
          </a:xfrm>
        </p:spPr>
        <p:txBody>
          <a:bodyPr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624084"/>
            <a:ext cx="4937760" cy="4786763"/>
          </a:xfrm>
        </p:spPr>
        <p:txBody>
          <a:bodyPr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397C1-A4C1-4B69-85A6-1F5E7EB95A8C}" type="datetime1">
              <a:rPr lang="en-US"/>
              <a:pPr>
                <a:defRPr/>
              </a:pPr>
              <a:t>2/3/2022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EB60C-1A43-42A0-AF48-3A0ED68D2A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861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177421"/>
            <a:ext cx="10058400" cy="1296537"/>
          </a:xfrm>
        </p:spPr>
        <p:txBody>
          <a:bodyPr/>
          <a:lstStyle>
            <a:lvl1pPr algn="ctr" rtl="1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614036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377613"/>
            <a:ext cx="4937760" cy="403683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614036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377613"/>
            <a:ext cx="4937760" cy="403683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620F9-C85F-4ED4-8E8B-7D1AC6F6D2F4}" type="datetime1">
              <a:rPr lang="en-US"/>
              <a:pPr>
                <a:defRPr/>
              </a:pPr>
              <a:t>2/3/2022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FD4BC-8020-4920-A375-C35935CA52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704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8FD2E-E33D-426B-B71F-4C8B049A3216}" type="datetime1">
              <a:rPr lang="en-US"/>
              <a:pPr>
                <a:defRPr/>
              </a:pPr>
              <a:t>2/3/2022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5A9FD-14D5-4196-B3F1-08A2CE3A5C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771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75" y="6481763"/>
            <a:ext cx="12188825" cy="37623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/>
          <p:cNvSpPr/>
          <p:nvPr/>
        </p:nvSpPr>
        <p:spPr>
          <a:xfrm>
            <a:off x="0" y="6443663"/>
            <a:ext cx="12188825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A3F5A-33FB-44E1-8453-F751AA5C14AC}" type="datetime1">
              <a:rPr lang="en-US"/>
              <a:pPr>
                <a:defRPr/>
              </a:pPr>
              <a:t>2/3/2022</a:t>
            </a:fld>
            <a:endParaRPr lang="en-US" dirty="0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B07C4-527F-4AA4-923B-E942C975B6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538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315325" y="0"/>
            <a:ext cx="3876675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8280400" y="0"/>
            <a:ext cx="635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13" descr="logo4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2975" y="6537325"/>
            <a:ext cx="6540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2316" y="594359"/>
            <a:ext cx="3539557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620" y="232011"/>
            <a:ext cx="7492621" cy="636129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2316" y="2926080"/>
            <a:ext cx="3539557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9367838" y="6459538"/>
            <a:ext cx="2619375" cy="365125"/>
          </a:xfrm>
        </p:spPr>
        <p:txBody>
          <a:bodyPr/>
          <a:lstStyle>
            <a:lvl1pPr algn="r" rtl="1">
              <a:defRPr smtClean="0"/>
            </a:lvl1pPr>
          </a:lstStyle>
          <a:p>
            <a:pPr>
              <a:defRPr/>
            </a:pPr>
            <a:fld id="{8859DC73-D2A7-458D-9544-67284B730145}" type="datetime1">
              <a:rPr lang="en-US"/>
              <a:pPr>
                <a:defRPr/>
              </a:pPr>
              <a:t>2/3/2022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60750" y="6523038"/>
            <a:ext cx="4648200" cy="301625"/>
          </a:xfrm>
        </p:spPr>
        <p:txBody>
          <a:bodyPr/>
          <a:lstStyle>
            <a:lvl1pPr algn="r" rtl="1">
              <a:defRPr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2350" y="6492875"/>
            <a:ext cx="1311275" cy="365125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65E4A15-05B3-4DD0-BC14-4DB5DE541C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233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0" y="4914900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13" descr="logo4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8825" y="6537325"/>
            <a:ext cx="6540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F4BE2-8984-4493-A96C-2B90000A4C22}" type="datetime1">
              <a:rPr lang="en-US"/>
              <a:pPr>
                <a:defRPr/>
              </a:pPr>
              <a:t>2/3/2022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D77F1-5AEA-4315-8D10-8B9BA36ACE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56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26213"/>
            <a:ext cx="12192000" cy="3317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491288"/>
            <a:ext cx="12192000" cy="460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5" y="185738"/>
            <a:ext cx="11509375" cy="12874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25" y="1570038"/>
            <a:ext cx="11509375" cy="488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138613" y="6492875"/>
            <a:ext cx="247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A0CA6110-7BCB-433C-8DE3-88282B4BC381}" type="datetime1">
              <a:rPr lang="en-US"/>
              <a:pPr>
                <a:defRPr/>
              </a:pPr>
              <a:t>2/3/2022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5175" y="6492875"/>
            <a:ext cx="482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1" eaLnBrk="1" fontAlgn="auto" hangingPunct="1">
              <a:spcBef>
                <a:spcPts val="0"/>
              </a:spcBef>
              <a:spcAft>
                <a:spcPts val="0"/>
              </a:spcAft>
              <a:defRPr sz="900" cap="all" baseline="0" dirty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650" y="6492875"/>
            <a:ext cx="13128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5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937BD03D-F9AD-429D-BC28-AF394170F8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58788" y="1468438"/>
            <a:ext cx="1140460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4" name="Picture 9" descr="logo4"/>
          <p:cNvPicPr>
            <a:picLocks noChangeAspect="1" noChangeArrowheads="1"/>
          </p:cNvPicPr>
          <p:nvPr userDrawn="1"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8825" y="6537325"/>
            <a:ext cx="6540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0" r:id="rId2"/>
    <p:sldLayoutId id="2147483696" r:id="rId3"/>
    <p:sldLayoutId id="2147483691" r:id="rId4"/>
    <p:sldLayoutId id="2147483692" r:id="rId5"/>
    <p:sldLayoutId id="2147483693" r:id="rId6"/>
    <p:sldLayoutId id="2147483697" r:id="rId7"/>
    <p:sldLayoutId id="2147483698" r:id="rId8"/>
    <p:sldLayoutId id="2147483699" r:id="rId9"/>
    <p:sldLayoutId id="2147483694" r:id="rId10"/>
    <p:sldLayoutId id="2147483700" r:id="rId11"/>
  </p:sldLayoutIdLst>
  <p:hf hdr="0" ftr="0" dt="0"/>
  <p:txStyles>
    <p:titleStyle>
      <a:lvl1pPr algn="r" rtl="1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r" rtl="1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2pPr>
      <a:lvl3pPr algn="r" rtl="1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3pPr>
      <a:lvl4pPr algn="r" rtl="1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4pPr>
      <a:lvl5pPr algn="r" rtl="1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5pPr>
      <a:lvl6pPr marL="457200" algn="r" rtl="1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6pPr>
      <a:lvl7pPr marL="914400" algn="r" rtl="1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7pPr>
      <a:lvl8pPr marL="1371600" algn="r" rtl="1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8pPr>
      <a:lvl9pPr marL="1828800" algn="r" rtl="1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9pPr>
    </p:titleStyle>
    <p:bodyStyle>
      <a:lvl1pPr marL="90488" indent="-90488" algn="r" rtl="1" eaLnBrk="1" fontAlgn="base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r" rtl="1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r" rtl="1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r" rtl="1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r" rtl="1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icerland.com/FA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6963" y="758825"/>
            <a:ext cx="10058400" cy="356552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fa-IR" dirty="0" smtClean="0"/>
              <a:t>آشنایی با حلقه های تکرار</a:t>
            </a:r>
            <a:br>
              <a:rPr lang="fa-IR" dirty="0" smtClean="0"/>
            </a:br>
            <a:r>
              <a:rPr lang="fa-IR" sz="4800" dirty="0" smtClean="0">
                <a:solidFill>
                  <a:schemeClr val="accent1">
                    <a:lumMod val="50000"/>
                  </a:schemeClr>
                </a:solidFill>
              </a:rPr>
              <a:t>فصل شش</a:t>
            </a:r>
            <a:endParaRPr lang="fa-I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138" y="4456113"/>
            <a:ext cx="10058400" cy="1622425"/>
          </a:xfrm>
        </p:spPr>
        <p:txBody>
          <a:bodyPr rtlCol="0">
            <a:normAutofit/>
          </a:bodyPr>
          <a:lstStyle/>
          <a:p>
            <a:pPr fontAlgn="auto">
              <a:defRPr/>
            </a:pPr>
            <a:r>
              <a:rPr lang="en-US" dirty="0" smtClean="0"/>
              <a:t>Nicer land</a:t>
            </a:r>
          </a:p>
          <a:p>
            <a:pPr fontAlgn="auto">
              <a:defRPr/>
            </a:pPr>
            <a:r>
              <a:rPr lang="en-US" dirty="0" smtClean="0">
                <a:hlinkClick r:id="rId2"/>
              </a:rPr>
              <a:t>WWW.NICERLAND.COM/FA</a:t>
            </a:r>
            <a:endParaRPr lang="en-US" dirty="0" smtClean="0"/>
          </a:p>
          <a:p>
            <a:pPr fontAlgn="auto">
              <a:defRPr/>
            </a:pPr>
            <a:r>
              <a:rPr lang="en-US" smtClean="0"/>
              <a:t>1399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AE2402-D870-46BE-85A5-A0221B275C3E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a-IR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 تا کلید، به پایه های 4 تا 7 متصل کرده ایم. برنامه ای بنویسید که بشمارد که چند تا از این </a:t>
            </a:r>
            <a:r>
              <a:rPr lang="fa-IR" sz="3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کلیدها</a:t>
            </a:r>
            <a:r>
              <a:rPr lang="fa-IR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فشرده شده </a:t>
            </a:r>
            <a:r>
              <a:rPr lang="fa-IR" sz="3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اند</a:t>
            </a:r>
            <a:r>
              <a:rPr lang="fa-IR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سپس به تعداد </a:t>
            </a:r>
            <a:r>
              <a:rPr lang="fa-IR" sz="3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کلیدهایی</a:t>
            </a:r>
            <a:r>
              <a:rPr lang="fa-IR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که فشرده هستند، پایه 13 چشمک بزند و سپس 5 ثانیه صبر کند و </a:t>
            </a:r>
            <a:r>
              <a:rPr lang="fa-IR" sz="3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مجدداً</a:t>
            </a:r>
            <a:r>
              <a:rPr lang="fa-IR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تعداد کلیدهای فشرده شده را بشمارد و مراحل فوق تکرار شود</a:t>
            </a:r>
            <a:r>
              <a:rPr lang="fa-IR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5D4229-8CCD-40B9-9611-E737A3703469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0675" y="1539875"/>
            <a:ext cx="11518900" cy="117252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void setup()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{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	</a:t>
            </a:r>
            <a:r>
              <a:rPr lang="en-US" dirty="0" err="1">
                <a:latin typeface="+mn-lt"/>
              </a:rPr>
              <a:t>int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num</a:t>
            </a:r>
            <a:r>
              <a:rPr lang="en-US" dirty="0">
                <a:latin typeface="+mn-lt"/>
              </a:rPr>
              <a:t> = 4;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	while(</a:t>
            </a:r>
            <a:r>
              <a:rPr lang="en-US" dirty="0" err="1">
                <a:latin typeface="+mn-lt"/>
              </a:rPr>
              <a:t>num</a:t>
            </a:r>
            <a:r>
              <a:rPr lang="en-US" dirty="0">
                <a:latin typeface="+mn-lt"/>
              </a:rPr>
              <a:t> &lt;= 7)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	{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		</a:t>
            </a:r>
            <a:r>
              <a:rPr lang="en-US" dirty="0" err="1">
                <a:latin typeface="+mn-lt"/>
              </a:rPr>
              <a:t>pinMode</a:t>
            </a:r>
            <a:r>
              <a:rPr lang="en-US" dirty="0">
                <a:latin typeface="+mn-lt"/>
              </a:rPr>
              <a:t>(</a:t>
            </a:r>
            <a:r>
              <a:rPr lang="en-US" dirty="0" err="1">
                <a:latin typeface="+mn-lt"/>
              </a:rPr>
              <a:t>num</a:t>
            </a:r>
            <a:r>
              <a:rPr lang="en-US" dirty="0">
                <a:latin typeface="+mn-lt"/>
              </a:rPr>
              <a:t>, INPUT);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		</a:t>
            </a:r>
            <a:r>
              <a:rPr lang="en-US" dirty="0" err="1">
                <a:latin typeface="+mn-lt"/>
              </a:rPr>
              <a:t>num</a:t>
            </a:r>
            <a:r>
              <a:rPr lang="en-US" dirty="0">
                <a:latin typeface="+mn-lt"/>
              </a:rPr>
              <a:t> = </a:t>
            </a:r>
            <a:r>
              <a:rPr lang="en-US" dirty="0" err="1">
                <a:latin typeface="+mn-lt"/>
              </a:rPr>
              <a:t>num</a:t>
            </a:r>
            <a:r>
              <a:rPr lang="en-US" dirty="0">
                <a:latin typeface="+mn-lt"/>
              </a:rPr>
              <a:t> + 1;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	}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 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	</a:t>
            </a:r>
            <a:r>
              <a:rPr lang="en-US" dirty="0" err="1">
                <a:latin typeface="+mn-lt"/>
              </a:rPr>
              <a:t>pinMode</a:t>
            </a:r>
            <a:r>
              <a:rPr lang="en-US" dirty="0">
                <a:latin typeface="+mn-lt"/>
              </a:rPr>
              <a:t>(13, OUTPUT);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}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 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void loop()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{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	</a:t>
            </a:r>
            <a:r>
              <a:rPr lang="en-US" dirty="0" err="1">
                <a:latin typeface="+mn-lt"/>
              </a:rPr>
              <a:t>int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num</a:t>
            </a:r>
            <a:r>
              <a:rPr lang="en-US" dirty="0">
                <a:latin typeface="+mn-lt"/>
              </a:rPr>
              <a:t>;</a:t>
            </a:r>
            <a:endParaRPr lang="en-US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	</a:t>
            </a:r>
            <a:r>
              <a:rPr lang="en-US" dirty="0" err="1">
                <a:latin typeface="+mn-lt"/>
              </a:rPr>
              <a:t>int</a:t>
            </a:r>
            <a:r>
              <a:rPr lang="en-US" dirty="0">
                <a:latin typeface="+mn-lt"/>
              </a:rPr>
              <a:t> </a:t>
            </a:r>
            <a:r>
              <a:rPr lang="en-US" dirty="0">
                <a:latin typeface="+mn-lt"/>
              </a:rPr>
              <a:t>count;</a:t>
            </a:r>
            <a:endParaRPr lang="en-US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	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	count = 0;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	</a:t>
            </a:r>
            <a:r>
              <a:rPr lang="en-US" dirty="0" err="1">
                <a:latin typeface="+mn-lt"/>
              </a:rPr>
              <a:t>num</a:t>
            </a:r>
            <a:r>
              <a:rPr lang="en-US" dirty="0">
                <a:latin typeface="+mn-lt"/>
              </a:rPr>
              <a:t> = 4;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	while(</a:t>
            </a:r>
            <a:r>
              <a:rPr lang="en-US" dirty="0" err="1">
                <a:latin typeface="+mn-lt"/>
              </a:rPr>
              <a:t>num</a:t>
            </a:r>
            <a:r>
              <a:rPr lang="en-US" dirty="0">
                <a:latin typeface="+mn-lt"/>
              </a:rPr>
              <a:t> &lt;= 7)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	{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		</a:t>
            </a:r>
            <a:r>
              <a:rPr lang="en-US" dirty="0" err="1">
                <a:latin typeface="+mn-lt"/>
              </a:rPr>
              <a:t>int</a:t>
            </a:r>
            <a:r>
              <a:rPr lang="en-US" dirty="0">
                <a:latin typeface="+mn-lt"/>
              </a:rPr>
              <a:t> input = </a:t>
            </a:r>
            <a:r>
              <a:rPr lang="en-US" dirty="0" err="1">
                <a:latin typeface="+mn-lt"/>
              </a:rPr>
              <a:t>digitalRead</a:t>
            </a:r>
            <a:r>
              <a:rPr lang="en-US" dirty="0">
                <a:latin typeface="+mn-lt"/>
              </a:rPr>
              <a:t>(</a:t>
            </a:r>
            <a:r>
              <a:rPr lang="en-US" dirty="0" err="1">
                <a:latin typeface="+mn-lt"/>
              </a:rPr>
              <a:t>num</a:t>
            </a:r>
            <a:r>
              <a:rPr lang="en-US" dirty="0">
                <a:latin typeface="+mn-lt"/>
              </a:rPr>
              <a:t>);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		if(input == LOW)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		{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			count = count + 1;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		}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		</a:t>
            </a:r>
            <a:r>
              <a:rPr lang="en-US" dirty="0" err="1">
                <a:latin typeface="+mn-lt"/>
              </a:rPr>
              <a:t>num</a:t>
            </a:r>
            <a:r>
              <a:rPr lang="en-US" dirty="0">
                <a:latin typeface="+mn-lt"/>
              </a:rPr>
              <a:t> = </a:t>
            </a:r>
            <a:r>
              <a:rPr lang="en-US" dirty="0" err="1">
                <a:latin typeface="+mn-lt"/>
              </a:rPr>
              <a:t>num</a:t>
            </a:r>
            <a:r>
              <a:rPr lang="en-US" dirty="0">
                <a:latin typeface="+mn-lt"/>
              </a:rPr>
              <a:t> + 1;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	}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 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	</a:t>
            </a:r>
            <a:r>
              <a:rPr lang="en-US" dirty="0" err="1">
                <a:latin typeface="+mn-lt"/>
              </a:rPr>
              <a:t>int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i</a:t>
            </a:r>
            <a:r>
              <a:rPr lang="en-US" dirty="0">
                <a:latin typeface="+mn-lt"/>
              </a:rPr>
              <a:t> = 0;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	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	while(</a:t>
            </a:r>
            <a:r>
              <a:rPr lang="en-US" dirty="0" err="1">
                <a:latin typeface="+mn-lt"/>
              </a:rPr>
              <a:t>i</a:t>
            </a:r>
            <a:r>
              <a:rPr lang="en-US" dirty="0">
                <a:latin typeface="+mn-lt"/>
              </a:rPr>
              <a:t> &lt; count)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	{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		</a:t>
            </a:r>
            <a:r>
              <a:rPr lang="en-US" dirty="0" err="1">
                <a:latin typeface="+mn-lt"/>
              </a:rPr>
              <a:t>digitalWrite</a:t>
            </a:r>
            <a:r>
              <a:rPr lang="en-US" dirty="0">
                <a:latin typeface="+mn-lt"/>
              </a:rPr>
              <a:t>(13, HIGH);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		delay(1000);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		</a:t>
            </a:r>
            <a:r>
              <a:rPr lang="en-US" dirty="0" err="1">
                <a:latin typeface="+mn-lt"/>
              </a:rPr>
              <a:t>digitalWrite</a:t>
            </a:r>
            <a:r>
              <a:rPr lang="en-US" dirty="0">
                <a:latin typeface="+mn-lt"/>
              </a:rPr>
              <a:t>(13, LOW);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		delay(1000);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		</a:t>
            </a:r>
            <a:r>
              <a:rPr lang="en-US" dirty="0" err="1">
                <a:latin typeface="+mn-lt"/>
              </a:rPr>
              <a:t>i</a:t>
            </a:r>
            <a:r>
              <a:rPr lang="en-US" dirty="0">
                <a:latin typeface="+mn-lt"/>
              </a:rPr>
              <a:t> = </a:t>
            </a:r>
            <a:r>
              <a:rPr lang="en-US" dirty="0" err="1">
                <a:latin typeface="+mn-lt"/>
              </a:rPr>
              <a:t>i</a:t>
            </a:r>
            <a:r>
              <a:rPr lang="en-US" dirty="0">
                <a:latin typeface="+mn-lt"/>
              </a:rPr>
              <a:t> + 1;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	}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	delay(5000);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1.85185E-6 L -0.00443 -0.9118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1" y="-45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a-I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دستور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2FB3B9-D645-44B6-949A-B69A3E2D7A3B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9461" name="TextBox 4"/>
          <p:cNvSpPr txBox="1">
            <a:spLocks noChangeArrowheads="1"/>
          </p:cNvSpPr>
          <p:nvPr/>
        </p:nvSpPr>
        <p:spPr bwMode="auto">
          <a:xfrm>
            <a:off x="1220788" y="1849438"/>
            <a:ext cx="3889375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b="1"/>
              <a:t> //</a:t>
            </a:r>
            <a:r>
              <a:rPr lang="fa-IR" b="1">
                <a:solidFill>
                  <a:srgbClr val="008000"/>
                </a:solidFill>
              </a:rPr>
              <a:t>مقدار دهی اولیه متغیر</a:t>
            </a:r>
          </a:p>
          <a:p>
            <a:pPr eaLnBrk="1" hangingPunct="1"/>
            <a:r>
              <a:rPr lang="en-US" b="1"/>
              <a:t>while(</a:t>
            </a:r>
            <a:r>
              <a:rPr lang="fa-IR" b="1">
                <a:solidFill>
                  <a:srgbClr val="CC0000"/>
                </a:solidFill>
              </a:rPr>
              <a:t>شرط</a:t>
            </a:r>
            <a:r>
              <a:rPr lang="en-US" b="1"/>
              <a:t>)</a:t>
            </a:r>
          </a:p>
          <a:p>
            <a:pPr eaLnBrk="1" hangingPunct="1"/>
            <a:r>
              <a:rPr lang="en-US" b="1"/>
              <a:t>{</a:t>
            </a:r>
          </a:p>
          <a:p>
            <a:pPr eaLnBrk="1" hangingPunct="1"/>
            <a:r>
              <a:rPr lang="en-US" b="1"/>
              <a:t> // </a:t>
            </a:r>
            <a:r>
              <a:rPr lang="fa-IR" b="1"/>
              <a:t>کارهای دلخواهی که مایلیم</a:t>
            </a:r>
            <a:endParaRPr lang="en-US" b="1"/>
          </a:p>
          <a:p>
            <a:pPr eaLnBrk="1" hangingPunct="1"/>
            <a:r>
              <a:rPr lang="en-US" b="1"/>
              <a:t> //  </a:t>
            </a:r>
            <a:r>
              <a:rPr lang="fa-IR" b="1">
                <a:solidFill>
                  <a:srgbClr val="000066"/>
                </a:solidFill>
              </a:rPr>
              <a:t>عمل ریاضی روی متغیر</a:t>
            </a:r>
            <a:endParaRPr lang="en-US" b="1">
              <a:solidFill>
                <a:srgbClr val="000066"/>
              </a:solidFill>
            </a:endParaRPr>
          </a:p>
          <a:p>
            <a:pPr eaLnBrk="1" hangingPunct="1"/>
            <a:r>
              <a:rPr lang="en-US" b="1"/>
              <a:t>}</a:t>
            </a:r>
            <a:endParaRPr lang="fa-IR" b="1"/>
          </a:p>
        </p:txBody>
      </p:sp>
      <p:sp>
        <p:nvSpPr>
          <p:cNvPr id="6" name="Right Arrow 5"/>
          <p:cNvSpPr/>
          <p:nvPr/>
        </p:nvSpPr>
        <p:spPr>
          <a:xfrm>
            <a:off x="4605338" y="2098675"/>
            <a:ext cx="1493837" cy="990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602413" y="1966913"/>
            <a:ext cx="513715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b="1"/>
              <a:t>	for(</a:t>
            </a:r>
            <a:r>
              <a:rPr lang="fa-IR" b="1">
                <a:solidFill>
                  <a:srgbClr val="008000"/>
                </a:solidFill>
              </a:rPr>
              <a:t>مقداردهی اولیه</a:t>
            </a:r>
            <a:r>
              <a:rPr lang="en-US" b="1"/>
              <a:t>; </a:t>
            </a:r>
            <a:r>
              <a:rPr lang="fa-IR" b="1">
                <a:solidFill>
                  <a:srgbClr val="CC0000"/>
                </a:solidFill>
              </a:rPr>
              <a:t>شرط</a:t>
            </a:r>
            <a:r>
              <a:rPr lang="en-US" b="1"/>
              <a:t>; </a:t>
            </a:r>
            <a:r>
              <a:rPr lang="fa-IR" b="1">
                <a:solidFill>
                  <a:srgbClr val="000066"/>
                </a:solidFill>
              </a:rPr>
              <a:t>عمل ریاضی بر روی متغیر</a:t>
            </a:r>
            <a:r>
              <a:rPr lang="en-US" b="1"/>
              <a:t>)</a:t>
            </a:r>
          </a:p>
          <a:p>
            <a:pPr eaLnBrk="1" hangingPunct="1"/>
            <a:r>
              <a:rPr lang="en-US" b="1"/>
              <a:t>	{</a:t>
            </a:r>
            <a:endParaRPr lang="fa-IR" b="1"/>
          </a:p>
          <a:p>
            <a:pPr eaLnBrk="1" hangingPunct="1"/>
            <a:r>
              <a:rPr lang="fa-IR" b="1"/>
              <a:t>		</a:t>
            </a:r>
            <a:r>
              <a:rPr lang="en-US" b="1"/>
              <a:t>//</a:t>
            </a:r>
            <a:r>
              <a:rPr lang="fa-IR" b="1"/>
              <a:t>کارهای دلخواهی که مایلیم </a:t>
            </a:r>
            <a:endParaRPr lang="en-US" b="1"/>
          </a:p>
          <a:p>
            <a:pPr eaLnBrk="1" hangingPunct="1"/>
            <a:r>
              <a:rPr lang="en-US" b="1"/>
              <a:t>	} </a:t>
            </a:r>
          </a:p>
          <a:p>
            <a:pPr eaLnBrk="1" hangingPunct="1"/>
            <a:endParaRPr lang="en-US" b="1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054850" y="4794250"/>
            <a:ext cx="4213225" cy="135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273050" algn="l"/>
                <a:tab pos="547688" algn="l"/>
                <a:tab pos="822325" algn="l"/>
                <a:tab pos="1096963" algn="l"/>
                <a:tab pos="1371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273050" algn="l"/>
                <a:tab pos="547688" algn="l"/>
                <a:tab pos="822325" algn="l"/>
                <a:tab pos="1096963" algn="l"/>
                <a:tab pos="1371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273050" algn="l"/>
                <a:tab pos="547688" algn="l"/>
                <a:tab pos="822325" algn="l"/>
                <a:tab pos="1096963" algn="l"/>
                <a:tab pos="1371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273050" algn="l"/>
                <a:tab pos="547688" algn="l"/>
                <a:tab pos="822325" algn="l"/>
                <a:tab pos="1096963" algn="l"/>
                <a:tab pos="1371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273050" algn="l"/>
                <a:tab pos="547688" algn="l"/>
                <a:tab pos="822325" algn="l"/>
                <a:tab pos="1096963" algn="l"/>
                <a:tab pos="1371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273050" algn="l"/>
                <a:tab pos="547688" algn="l"/>
                <a:tab pos="822325" algn="l"/>
                <a:tab pos="1096963" algn="l"/>
                <a:tab pos="1371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273050" algn="l"/>
                <a:tab pos="547688" algn="l"/>
                <a:tab pos="822325" algn="l"/>
                <a:tab pos="1096963" algn="l"/>
                <a:tab pos="1371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273050" algn="l"/>
                <a:tab pos="547688" algn="l"/>
                <a:tab pos="822325" algn="l"/>
                <a:tab pos="1096963" algn="l"/>
                <a:tab pos="1371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273050" algn="l"/>
                <a:tab pos="547688" algn="l"/>
                <a:tab pos="822325" algn="l"/>
                <a:tab pos="1096963" algn="l"/>
                <a:tab pos="1371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alibri" panose="020F0502020204030204" pitchFamily="34" charset="0"/>
              </a:rPr>
              <a:t>int a; </a:t>
            </a:r>
          </a:p>
          <a:p>
            <a:pPr eaLnBrk="1" hangingPunct="1"/>
            <a:r>
              <a:rPr lang="en-US" sz="1600" b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alibri" panose="020F0502020204030204" pitchFamily="34" charset="0"/>
              </a:rPr>
              <a:t>for(a = 1; a &lt; 5; a = a + 1)</a:t>
            </a:r>
          </a:p>
          <a:p>
            <a:pPr eaLnBrk="1" hangingPunct="1"/>
            <a:r>
              <a:rPr lang="en-US" sz="1600" b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/>
            <a:endParaRPr lang="en-US" sz="1600" b="1">
              <a:solidFill>
                <a:srgbClr val="000000"/>
              </a:solidFill>
              <a:latin typeface="Consolas" panose="020B0609020204030204" pitchFamily="49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en-US" sz="1600" b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335088" y="4624388"/>
            <a:ext cx="421322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273050" algn="l"/>
                <a:tab pos="547688" algn="l"/>
                <a:tab pos="822325" algn="l"/>
                <a:tab pos="1096963" algn="l"/>
                <a:tab pos="1371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273050" algn="l"/>
                <a:tab pos="547688" algn="l"/>
                <a:tab pos="822325" algn="l"/>
                <a:tab pos="1096963" algn="l"/>
                <a:tab pos="1371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273050" algn="l"/>
                <a:tab pos="547688" algn="l"/>
                <a:tab pos="822325" algn="l"/>
                <a:tab pos="1096963" algn="l"/>
                <a:tab pos="1371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273050" algn="l"/>
                <a:tab pos="547688" algn="l"/>
                <a:tab pos="822325" algn="l"/>
                <a:tab pos="1096963" algn="l"/>
                <a:tab pos="1371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273050" algn="l"/>
                <a:tab pos="547688" algn="l"/>
                <a:tab pos="822325" algn="l"/>
                <a:tab pos="1096963" algn="l"/>
                <a:tab pos="1371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273050" algn="l"/>
                <a:tab pos="547688" algn="l"/>
                <a:tab pos="822325" algn="l"/>
                <a:tab pos="1096963" algn="l"/>
                <a:tab pos="1371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273050" algn="l"/>
                <a:tab pos="547688" algn="l"/>
                <a:tab pos="822325" algn="l"/>
                <a:tab pos="1096963" algn="l"/>
                <a:tab pos="1371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273050" algn="l"/>
                <a:tab pos="547688" algn="l"/>
                <a:tab pos="822325" algn="l"/>
                <a:tab pos="1096963" algn="l"/>
                <a:tab pos="1371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273050" algn="l"/>
                <a:tab pos="547688" algn="l"/>
                <a:tab pos="822325" algn="l"/>
                <a:tab pos="1096963" algn="l"/>
                <a:tab pos="1371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alibri" panose="020F0502020204030204" pitchFamily="34" charset="0"/>
              </a:rPr>
              <a:t>int a; </a:t>
            </a:r>
          </a:p>
          <a:p>
            <a:pPr eaLnBrk="1" hangingPunct="1"/>
            <a:r>
              <a:rPr lang="en-US" sz="1600" b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alibri" panose="020F0502020204030204" pitchFamily="34" charset="0"/>
              </a:rPr>
              <a:t>a = 1; </a:t>
            </a:r>
            <a:endParaRPr lang="fa-IR" sz="1600" b="1">
              <a:solidFill>
                <a:srgbClr val="000000"/>
              </a:solidFill>
              <a:latin typeface="Consolas" panose="020B0609020204030204" pitchFamily="49" charset="0"/>
              <a:ea typeface="Calibri" panose="020F0502020204030204" pitchFamily="34" charset="0"/>
            </a:endParaRPr>
          </a:p>
          <a:p>
            <a:pPr eaLnBrk="1" hangingPunct="1"/>
            <a:r>
              <a:rPr lang="en-US" sz="1600" b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alibri" panose="020F0502020204030204" pitchFamily="34" charset="0"/>
              </a:rPr>
              <a:t>while(a &lt; 5)</a:t>
            </a:r>
          </a:p>
          <a:p>
            <a:pPr eaLnBrk="1" hangingPunct="1"/>
            <a:r>
              <a:rPr lang="en-US" sz="1600" b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/>
            <a:endParaRPr lang="en-US" sz="1600" b="1">
              <a:solidFill>
                <a:srgbClr val="000000"/>
              </a:solidFill>
              <a:latin typeface="Consolas" panose="020B0609020204030204" pitchFamily="49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en-US" sz="1600" b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alibri" panose="020F0502020204030204" pitchFamily="34" charset="0"/>
              </a:rPr>
              <a:t>	a = a + 1;</a:t>
            </a:r>
          </a:p>
          <a:p>
            <a:pPr eaLnBrk="1" hangingPunct="1"/>
            <a:r>
              <a:rPr lang="en-US" sz="1600" b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4591050" y="4748213"/>
            <a:ext cx="1493838" cy="992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a-I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با استفاده از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</a:t>
            </a:r>
            <a:r>
              <a:rPr lang="fa-I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برنامه ای بنویسید که حاصل جمع اعداد بین 0 تا 20 را محاسبه </a:t>
            </a:r>
            <a:r>
              <a:rPr lang="fa-I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کند.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19C0F4-7B96-49FA-A7F3-720A835EDA8A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370013" y="2619375"/>
            <a:ext cx="8202612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int sum = 0;  //</a:t>
            </a:r>
            <a:r>
              <a:rPr lang="fa-IR" sz="1600" b="1">
                <a:latin typeface="Courier New" panose="02070309020205020404" pitchFamily="49" charset="0"/>
                <a:cs typeface="Courier New" panose="02070309020205020404" pitchFamily="49" charset="0"/>
              </a:rPr>
              <a:t>حاوی مقدار حاصل جمع اعداد خواهد بود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int n;  //</a:t>
            </a:r>
            <a:r>
              <a:rPr lang="fa-IR" sz="1600" b="1">
                <a:latin typeface="Courier New" panose="02070309020205020404" pitchFamily="49" charset="0"/>
                <a:cs typeface="Courier New" panose="02070309020205020404" pitchFamily="49" charset="0"/>
              </a:rPr>
              <a:t>حاوی اعداد 0 تا 20 خواهد شد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eaLnBrk="1" hangingPunct="1"/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for(n = 0; n &lt;= 20; n = n + 1)</a:t>
            </a:r>
          </a:p>
          <a:p>
            <a:pPr eaLnBrk="1" hangingPunct="1"/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eaLnBrk="1" hangingPunct="1"/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	sum = sum + n; //</a:t>
            </a:r>
            <a:r>
              <a:rPr lang="fa-IR" sz="1600" b="1">
                <a:latin typeface="Courier New" panose="02070309020205020404" pitchFamily="49" charset="0"/>
                <a:cs typeface="Courier New" panose="02070309020205020404" pitchFamily="49" charset="0"/>
              </a:rPr>
              <a:t>به حاصل جمع قبلی، مقدار جدید را اضافه کن 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} </a:t>
            </a:r>
          </a:p>
          <a:p>
            <a:pPr eaLnBrk="1" hangingPunct="1"/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a-I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با استفاده از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</a:t>
            </a:r>
            <a:r>
              <a:rPr lang="fa-I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برنامه ای بنویسید که حاصل جمع اعداد بین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12</a:t>
            </a:r>
            <a:r>
              <a:rPr lang="fa-I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a-I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تا 32 </a:t>
            </a:r>
            <a:r>
              <a:rPr lang="fa-I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را محاسبه کند</a:t>
            </a:r>
            <a:r>
              <a:rPr lang="fa-I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FC7BE3-CD20-4BD3-9F72-83CAEC7E2207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35113" y="2662238"/>
            <a:ext cx="9117012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int sum = 0;  //</a:t>
            </a:r>
            <a:r>
              <a:rPr lang="fa-IR" sz="1600" b="1">
                <a:latin typeface="Courier New" panose="02070309020205020404" pitchFamily="49" charset="0"/>
                <a:cs typeface="Courier New" panose="02070309020205020404" pitchFamily="49" charset="0"/>
              </a:rPr>
              <a:t>حاوی مقدار حاصل جمع اعداد خواهد بود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int n;  //</a:t>
            </a:r>
            <a:r>
              <a:rPr lang="fa-IR" sz="1600" b="1">
                <a:latin typeface="Courier New" panose="02070309020205020404" pitchFamily="49" charset="0"/>
                <a:cs typeface="Courier New" panose="02070309020205020404" pitchFamily="49" charset="0"/>
              </a:rPr>
              <a:t>حاوی اعداد 12 تا 32 خواهد شد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eaLnBrk="1" hangingPunct="1"/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for(n = 12; n &lt;= 32; n = n + 1)</a:t>
            </a:r>
          </a:p>
          <a:p>
            <a:pPr eaLnBrk="1" hangingPunct="1"/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eaLnBrk="1" hangingPunct="1"/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	sum = sum + n; //</a:t>
            </a:r>
            <a:r>
              <a:rPr lang="fa-IR" sz="1600" b="1">
                <a:latin typeface="Courier New" panose="02070309020205020404" pitchFamily="49" charset="0"/>
                <a:cs typeface="Courier New" panose="02070309020205020404" pitchFamily="49" charset="0"/>
              </a:rPr>
              <a:t>به حاصل جمع قبلی، مقدار جدید را اضافه کن 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} </a:t>
            </a:r>
          </a:p>
          <a:p>
            <a:pPr eaLnBrk="1" hangingPunct="1"/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a-IR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برنامه ای که پایه 13 دو بار چشمک بزند و سپس، پایه 13 به مدت 2 ثانیه خاموش باشد. </a:t>
            </a:r>
            <a:endParaRPr lang="fa-IR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425" y="1517650"/>
            <a:ext cx="11509375" cy="4960938"/>
          </a:xfrm>
        </p:spPr>
        <p:txBody>
          <a:bodyPr rtlCol="0">
            <a:normAutofit fontScale="70000" lnSpcReduction="20000"/>
          </a:bodyPr>
          <a:lstStyle/>
          <a:p>
            <a:pPr marL="0" indent="-91440" algn="l" rtl="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void</a:t>
            </a:r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808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setup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()</a:t>
            </a:r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{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-91440" algn="l" rtl="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en-US" dirty="0" err="1">
                <a:solidFill>
                  <a:srgbClr val="98480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pinMode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(13,</a:t>
            </a:r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00B0F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OUTPUT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); </a:t>
            </a:r>
            <a:r>
              <a:rPr lang="en-US" dirty="0">
                <a:solidFill>
                  <a:srgbClr val="948A54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//</a:t>
            </a:r>
            <a:r>
              <a:rPr lang="fa-IR" dirty="0">
                <a:solidFill>
                  <a:srgbClr val="948A54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پایه 13 خروجی باشد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-91440" algn="l" rtl="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en-US" dirty="0" err="1" smtClean="0">
                <a:solidFill>
                  <a:srgbClr val="98480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pinMode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(2,</a:t>
            </a:r>
            <a:r>
              <a:rPr lang="en-US" dirty="0" smtClean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00B0F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INPUT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); </a:t>
            </a:r>
            <a:r>
              <a:rPr lang="en-US" dirty="0">
                <a:solidFill>
                  <a:srgbClr val="948A54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//</a:t>
            </a:r>
            <a:r>
              <a:rPr lang="fa-IR" dirty="0">
                <a:solidFill>
                  <a:srgbClr val="948A54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پایه </a:t>
            </a:r>
            <a:r>
              <a:rPr lang="fa-IR" dirty="0" smtClean="0">
                <a:solidFill>
                  <a:srgbClr val="948A54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2 ورودی باشد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Consolas" panose="020B0609020204030204" pitchFamily="49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-91440" algn="l" rtl="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}</a:t>
            </a:r>
            <a:endParaRPr lang="en-US" sz="2800" dirty="0" smtClean="0">
              <a:solidFill>
                <a:schemeClr val="tx1">
                  <a:lumMod val="75000"/>
                  <a:lumOff val="25000"/>
                </a:schemeClr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-91440" algn="l" rtl="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void</a:t>
            </a:r>
            <a:r>
              <a:rPr lang="en-US" dirty="0" smtClean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808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loop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()</a:t>
            </a:r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{</a:t>
            </a:r>
          </a:p>
          <a:p>
            <a:pPr marL="109728" lvl="1" indent="0" algn="l" rtl="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alibri" panose="020F0502020204030204" pitchFamily="34" charset="0"/>
              <a:buNone/>
              <a:defRPr/>
            </a:pPr>
            <a:r>
              <a:rPr lang="en-US" sz="2100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en-US" sz="2100" dirty="0" err="1" smtClean="0">
                <a:solidFill>
                  <a:srgbClr val="98480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digitalWrite</a:t>
            </a:r>
            <a:r>
              <a:rPr lang="en-US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(13</a:t>
            </a:r>
            <a:r>
              <a:rPr lang="en-US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en-US" sz="2100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100" dirty="0">
                <a:solidFill>
                  <a:srgbClr val="00B0F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HIGH</a:t>
            </a:r>
            <a:r>
              <a:rPr lang="en-US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); </a:t>
            </a:r>
            <a:r>
              <a:rPr lang="en-US" sz="2100" dirty="0">
                <a:solidFill>
                  <a:srgbClr val="948A54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//</a:t>
            </a:r>
            <a:r>
              <a:rPr lang="fa-IR" sz="2100" dirty="0">
                <a:solidFill>
                  <a:srgbClr val="948A54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پایه 13 را روشن کن</a:t>
            </a:r>
            <a:endParaRPr lang="en-US" sz="2100" dirty="0">
              <a:solidFill>
                <a:schemeClr val="tx1">
                  <a:lumMod val="75000"/>
                  <a:lumOff val="25000"/>
                </a:schemeClr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-91440" algn="l" rtl="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solidFill>
                  <a:srgbClr val="98480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delay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(500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);</a:t>
            </a:r>
            <a:r>
              <a:rPr lang="ar-SA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	</a:t>
            </a:r>
            <a:r>
              <a:rPr lang="ar-SA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	</a:t>
            </a:r>
            <a:r>
              <a:rPr lang="en-US" dirty="0" smtClean="0">
                <a:solidFill>
                  <a:srgbClr val="948A54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//</a:t>
            </a:r>
            <a:r>
              <a:rPr lang="fa-IR" dirty="0">
                <a:solidFill>
                  <a:srgbClr val="948A54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به اندازه </a:t>
            </a:r>
            <a:r>
              <a:rPr lang="fa-IR" dirty="0" smtClean="0">
                <a:solidFill>
                  <a:srgbClr val="948A54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0.5 </a:t>
            </a:r>
            <a:r>
              <a:rPr lang="fa-IR" dirty="0">
                <a:solidFill>
                  <a:srgbClr val="948A54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ثانیه صبر کن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-91440" algn="l" rtl="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en-US" dirty="0" err="1" smtClean="0">
                <a:solidFill>
                  <a:srgbClr val="98480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digitalWrite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(13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00B0F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LOW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); </a:t>
            </a:r>
            <a:r>
              <a:rPr lang="en-US" dirty="0">
                <a:solidFill>
                  <a:srgbClr val="948A54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//</a:t>
            </a:r>
            <a:r>
              <a:rPr lang="fa-IR" dirty="0">
                <a:solidFill>
                  <a:srgbClr val="948A54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پایه 13 را خاموش کن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-91440" algn="l" rtl="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solidFill>
                  <a:srgbClr val="98480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delay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(500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);	</a:t>
            </a:r>
            <a:r>
              <a:rPr lang="ar-SA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	</a:t>
            </a:r>
            <a:r>
              <a:rPr lang="en-US" dirty="0">
                <a:solidFill>
                  <a:srgbClr val="948A54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//</a:t>
            </a:r>
            <a:r>
              <a:rPr lang="fa-IR" dirty="0">
                <a:solidFill>
                  <a:srgbClr val="948A54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به </a:t>
            </a:r>
            <a:r>
              <a:rPr lang="fa-IR" dirty="0" smtClean="0">
                <a:solidFill>
                  <a:srgbClr val="948A54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اندازه 0.5 </a:t>
            </a:r>
            <a:r>
              <a:rPr lang="fa-IR" dirty="0">
                <a:solidFill>
                  <a:srgbClr val="948A54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ثانیه صبر </a:t>
            </a:r>
            <a:r>
              <a:rPr lang="fa-IR" dirty="0" smtClean="0">
                <a:solidFill>
                  <a:srgbClr val="948A54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کن</a:t>
            </a:r>
            <a:endParaRPr lang="fa-IR" dirty="0">
              <a:solidFill>
                <a:srgbClr val="948A54"/>
              </a:solidFill>
              <a:latin typeface="Consolas" panose="020B0609020204030204" pitchFamily="49" charset="0"/>
              <a:ea typeface="Times New Roman" panose="02020603050405020304" pitchFamily="18" charset="0"/>
            </a:endParaRPr>
          </a:p>
          <a:p>
            <a:pPr marL="109728" lvl="1" indent="0" algn="l" rtl="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alibri" panose="020F0502020204030204" pitchFamily="34" charset="0"/>
              <a:buNone/>
              <a:defRPr/>
            </a:pPr>
            <a:r>
              <a:rPr lang="en-US" sz="2100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en-US" sz="2100" dirty="0" err="1" smtClean="0">
                <a:solidFill>
                  <a:srgbClr val="98480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digitalWrite</a:t>
            </a:r>
            <a:r>
              <a:rPr lang="en-US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(13</a:t>
            </a:r>
            <a:r>
              <a:rPr lang="en-US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en-US" sz="2100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100" dirty="0">
                <a:solidFill>
                  <a:srgbClr val="00B0F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HIGH</a:t>
            </a:r>
            <a:r>
              <a:rPr lang="en-US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); </a:t>
            </a:r>
            <a:r>
              <a:rPr lang="en-US" sz="2100" dirty="0">
                <a:solidFill>
                  <a:srgbClr val="948A54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//</a:t>
            </a:r>
            <a:r>
              <a:rPr lang="fa-IR" sz="2100" dirty="0">
                <a:solidFill>
                  <a:srgbClr val="948A54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پایه 13 را روشن کن</a:t>
            </a:r>
            <a:endParaRPr lang="en-US" sz="2100" dirty="0">
              <a:solidFill>
                <a:schemeClr val="tx1">
                  <a:lumMod val="75000"/>
                  <a:lumOff val="25000"/>
                </a:schemeClr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-91440" algn="l" rtl="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solidFill>
                  <a:srgbClr val="98480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delay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(500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);</a:t>
            </a:r>
            <a:r>
              <a:rPr lang="ar-SA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		</a:t>
            </a:r>
            <a:r>
              <a:rPr lang="en-US" dirty="0">
                <a:solidFill>
                  <a:srgbClr val="948A54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//</a:t>
            </a:r>
            <a:r>
              <a:rPr lang="fa-IR" dirty="0">
                <a:solidFill>
                  <a:srgbClr val="948A54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به اندازه </a:t>
            </a:r>
            <a:r>
              <a:rPr lang="fa-IR" dirty="0" smtClean="0">
                <a:solidFill>
                  <a:srgbClr val="948A54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0.5 </a:t>
            </a:r>
            <a:r>
              <a:rPr lang="fa-IR" dirty="0">
                <a:solidFill>
                  <a:srgbClr val="948A54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ثانیه صبر کن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-91440" algn="l" rtl="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en-US" dirty="0" err="1" smtClean="0">
                <a:solidFill>
                  <a:srgbClr val="98480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digitalWrite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(13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00B0F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LOW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); </a:t>
            </a:r>
            <a:r>
              <a:rPr lang="en-US" dirty="0">
                <a:solidFill>
                  <a:srgbClr val="948A54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//</a:t>
            </a:r>
            <a:r>
              <a:rPr lang="fa-IR" dirty="0">
                <a:solidFill>
                  <a:srgbClr val="948A54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پایه 13 را خاموش کن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-91440" algn="l" rtl="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solidFill>
                  <a:srgbClr val="98480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delay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(2000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);	</a:t>
            </a:r>
            <a:r>
              <a:rPr lang="ar-SA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	</a:t>
            </a:r>
            <a:r>
              <a:rPr lang="en-US" dirty="0">
                <a:solidFill>
                  <a:srgbClr val="948A54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//</a:t>
            </a:r>
            <a:r>
              <a:rPr lang="fa-IR" dirty="0">
                <a:solidFill>
                  <a:srgbClr val="948A54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به اندازه 2</a:t>
            </a:r>
            <a:r>
              <a:rPr lang="fa-IR" dirty="0" smtClean="0">
                <a:solidFill>
                  <a:srgbClr val="948A54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 </a:t>
            </a:r>
            <a:r>
              <a:rPr lang="fa-IR" dirty="0">
                <a:solidFill>
                  <a:srgbClr val="948A54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ثانیه صبر کن</a:t>
            </a:r>
          </a:p>
          <a:p>
            <a:pPr marL="91440" indent="-91440" algn="l" rtl="0" fontAlgn="auto"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}</a:t>
            </a:r>
            <a:endParaRPr lang="fa-I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00CFAD6A-0E31-4772-BBCB-91EF36A86974}" type="slidenum">
              <a:rPr lang="en-US"/>
              <a:pPr algn="r">
                <a:defRPr/>
              </a:pPr>
              <a:t>2</a:t>
            </a:fld>
            <a:endParaRPr lang="en-US" dirty="0"/>
          </a:p>
        </p:txBody>
      </p:sp>
      <p:pic>
        <p:nvPicPr>
          <p:cNvPr id="10245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10634663" y="2081213"/>
            <a:ext cx="914400" cy="87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a-I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دستور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while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smtClean="0"/>
              <a:t>تا مادامی که فلان شرط برقرار است، فلان کار را بکن.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374FD9-07AE-4D09-8628-26C6AB1C1016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1269" name="TextBox 4"/>
          <p:cNvSpPr txBox="1">
            <a:spLocks noChangeArrowheads="1"/>
          </p:cNvSpPr>
          <p:nvPr/>
        </p:nvSpPr>
        <p:spPr bwMode="auto">
          <a:xfrm>
            <a:off x="293688" y="2208213"/>
            <a:ext cx="493395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/>
              <a:t>	while(</a:t>
            </a:r>
            <a:r>
              <a:rPr lang="fa-IR"/>
              <a:t>شرطی که مایلیم چک شود</a:t>
            </a:r>
            <a:r>
              <a:rPr lang="en-US"/>
              <a:t>)</a:t>
            </a:r>
          </a:p>
          <a:p>
            <a:pPr eaLnBrk="1" hangingPunct="1"/>
            <a:r>
              <a:rPr lang="en-US"/>
              <a:t>	{		</a:t>
            </a:r>
          </a:p>
          <a:p>
            <a:pPr eaLnBrk="1" hangingPunct="1"/>
            <a:r>
              <a:rPr lang="en-US"/>
              <a:t>		</a:t>
            </a:r>
            <a:r>
              <a:rPr lang="fa-IR"/>
              <a:t>کاری که مایلیم تکرار شود</a:t>
            </a:r>
            <a:endParaRPr lang="en-US"/>
          </a:p>
          <a:p>
            <a:pPr eaLnBrk="1" hangingPunct="1"/>
            <a:r>
              <a:rPr lang="en-US"/>
              <a:t>	} 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>
            <a:off x="4572000" y="1984075"/>
            <a:ext cx="1742536" cy="966159"/>
          </a:xfrm>
          <a:prstGeom prst="roundRect">
            <a:avLst/>
          </a:prstGeom>
          <a:ln w="31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a-I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نمونه ای از حلقه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while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294" name="Content Placeholder 2"/>
          <p:cNvSpPr>
            <a:spLocks noGrp="1"/>
          </p:cNvSpPr>
          <p:nvPr>
            <p:ph idx="1"/>
          </p:nvPr>
        </p:nvSpPr>
        <p:spPr>
          <a:xfrm>
            <a:off x="8229600" y="1570038"/>
            <a:ext cx="3632200" cy="4889500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2E4650-A5F4-4FBE-A499-F99F2632FB33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2296" name="Rectangle 4"/>
          <p:cNvSpPr>
            <a:spLocks noChangeArrowheads="1"/>
          </p:cNvSpPr>
          <p:nvPr/>
        </p:nvSpPr>
        <p:spPr bwMode="auto">
          <a:xfrm>
            <a:off x="1152525" y="1860550"/>
            <a:ext cx="2971800" cy="3276600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2297" name="Text Box 5"/>
          <p:cNvSpPr txBox="1">
            <a:spLocks noChangeArrowheads="1"/>
          </p:cNvSpPr>
          <p:nvPr/>
        </p:nvSpPr>
        <p:spPr bwMode="auto">
          <a:xfrm>
            <a:off x="1228725" y="2165350"/>
            <a:ext cx="228600" cy="274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7E6D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rgbClr val="FFFFCC"/>
                </a:solidFill>
                <a:latin typeface="Tahoma" panose="020B0604030504040204" pitchFamily="34" charset="0"/>
              </a:rPr>
              <a:t>1</a:t>
            </a:r>
          </a:p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rgbClr val="FFFFCC"/>
                </a:solidFill>
                <a:latin typeface="Tahoma" panose="020B0604030504040204" pitchFamily="34" charset="0"/>
              </a:rPr>
              <a:t>2</a:t>
            </a:r>
          </a:p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rgbClr val="FFFFCC"/>
                </a:solidFill>
                <a:latin typeface="Tahoma" panose="020B0604030504040204" pitchFamily="34" charset="0"/>
              </a:rPr>
              <a:t>3</a:t>
            </a:r>
          </a:p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rgbClr val="FFFFCC"/>
                </a:solidFill>
                <a:latin typeface="Tahoma" panose="020B0604030504040204" pitchFamily="34" charset="0"/>
              </a:rPr>
              <a:t>4</a:t>
            </a:r>
          </a:p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rgbClr val="FFFFCC"/>
                </a:solidFill>
                <a:latin typeface="Tahoma" panose="020B0604030504040204" pitchFamily="34" charset="0"/>
              </a:rPr>
              <a:t>5</a:t>
            </a:r>
          </a:p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rgbClr val="FFFFCC"/>
                </a:solidFill>
                <a:latin typeface="Tahoma" panose="020B0604030504040204" pitchFamily="34" charset="0"/>
              </a:rPr>
              <a:t>6</a:t>
            </a:r>
          </a:p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rgbClr val="FFFFCC"/>
                </a:solidFill>
                <a:latin typeface="Tahoma" panose="020B0604030504040204" pitchFamily="34" charset="0"/>
              </a:rPr>
              <a:t>7</a:t>
            </a:r>
          </a:p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rgbClr val="FFFFCC"/>
                </a:solidFill>
                <a:latin typeface="Tahoma" panose="020B0604030504040204" pitchFamily="34" charset="0"/>
              </a:rPr>
              <a:t>8</a:t>
            </a:r>
          </a:p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rgbClr val="FFFFCC"/>
                </a:solidFill>
                <a:latin typeface="Tahoma" panose="020B0604030504040204" pitchFamily="34" charset="0"/>
              </a:rPr>
              <a:t>9</a:t>
            </a:r>
          </a:p>
          <a:p>
            <a:pPr algn="r" eaLnBrk="1" hangingPunct="1">
              <a:spcBef>
                <a:spcPct val="50000"/>
              </a:spcBef>
            </a:pPr>
            <a:endParaRPr lang="en-US" altLang="en-US" sz="1200">
              <a:solidFill>
                <a:srgbClr val="FFFFCC"/>
              </a:solidFill>
              <a:latin typeface="Tahoma" panose="020B0604030504040204" pitchFamily="34" charset="0"/>
            </a:endParaRPr>
          </a:p>
        </p:txBody>
      </p:sp>
      <p:sp>
        <p:nvSpPr>
          <p:cNvPr id="12298" name="Rectangle 6"/>
          <p:cNvSpPr>
            <a:spLocks noChangeArrowheads="1"/>
          </p:cNvSpPr>
          <p:nvPr/>
        </p:nvSpPr>
        <p:spPr bwMode="auto">
          <a:xfrm>
            <a:off x="1457325" y="2089150"/>
            <a:ext cx="2590800" cy="2895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57325" y="2749550"/>
            <a:ext cx="2590800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FFC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2300" name="Text Box 8"/>
          <p:cNvSpPr txBox="1">
            <a:spLocks noChangeArrowheads="1"/>
          </p:cNvSpPr>
          <p:nvPr/>
        </p:nvSpPr>
        <p:spPr bwMode="auto">
          <a:xfrm>
            <a:off x="1609725" y="2165350"/>
            <a:ext cx="2438400" cy="221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int b = 1;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int n = 0;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while(n &lt; 2)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b = b * 2;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n = n + 1;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b = b + 5;</a:t>
            </a:r>
          </a:p>
        </p:txBody>
      </p:sp>
      <p:sp>
        <p:nvSpPr>
          <p:cNvPr id="12301" name="Line 9"/>
          <p:cNvSpPr>
            <a:spLocks noChangeShapeType="1"/>
          </p:cNvSpPr>
          <p:nvPr/>
        </p:nvSpPr>
        <p:spPr bwMode="auto">
          <a:xfrm flipV="1">
            <a:off x="1457325" y="18605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Line 10"/>
          <p:cNvSpPr>
            <a:spLocks noChangeShapeType="1"/>
          </p:cNvSpPr>
          <p:nvPr/>
        </p:nvSpPr>
        <p:spPr bwMode="auto">
          <a:xfrm>
            <a:off x="1152525" y="208915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3" name="TextBox 11"/>
          <p:cNvSpPr txBox="1">
            <a:spLocks noChangeArrowheads="1"/>
          </p:cNvSpPr>
          <p:nvPr/>
        </p:nvSpPr>
        <p:spPr bwMode="auto">
          <a:xfrm>
            <a:off x="4732338" y="2193925"/>
            <a:ext cx="5413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/>
              <a:t>n: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105400" y="2270760"/>
            <a:ext cx="800100" cy="259080"/>
          </a:xfrm>
          <a:prstGeom prst="rect">
            <a:avLst/>
          </a:prstGeom>
          <a:solidFill>
            <a:srgbClr val="CCFF99"/>
          </a:solidFill>
          <a:ln>
            <a:noFill/>
          </a:ln>
          <a:effectLst>
            <a:innerShdw blurRad="50800" dist="381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105400" y="2270760"/>
            <a:ext cx="800100" cy="259080"/>
          </a:xfrm>
          <a:prstGeom prst="rect">
            <a:avLst/>
          </a:prstGeom>
          <a:solidFill>
            <a:srgbClr val="CCFF99"/>
          </a:solidFill>
          <a:ln>
            <a:noFill/>
          </a:ln>
          <a:effectLst>
            <a:innerShdw blurRad="50800" dist="381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105400" y="2270760"/>
            <a:ext cx="800100" cy="259080"/>
          </a:xfrm>
          <a:prstGeom prst="rect">
            <a:avLst/>
          </a:prstGeom>
          <a:solidFill>
            <a:srgbClr val="CCFF99"/>
          </a:solidFill>
          <a:ln>
            <a:noFill/>
          </a:ln>
          <a:effectLst>
            <a:innerShdw blurRad="50800" dist="381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2.59259E-6 L -1.25E-6 0.07222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0.07222 L -0.00013 0.11922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0.11922 L -1.25E-6 -2.59259E-6 " pathEditMode="relative" rAng="0" ptsTypes="AA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2.59259E-6 L -1.25E-6 0.07222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0.07222 L -0.00013 0.11922 " pathEditMode="relative" rAng="0" ptsTypes="AA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64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0.11922 L -1.25E-6 -2.59259E-6 " pathEditMode="relative" rAng="0" ptsTypes="AA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2.59259E-6 L -1.25E-6 0.19931 " pathEditMode="relative" rAng="0" ptsTypes="AA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8" grpId="2" animBg="1"/>
      <p:bldP spid="8" grpId="3" animBg="1"/>
      <p:bldP spid="8" grpId="4" animBg="1"/>
      <p:bldP spid="8" grpId="5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>
            <a:off x="5648632" y="2103114"/>
            <a:ext cx="1991254" cy="966159"/>
          </a:xfrm>
          <a:prstGeom prst="roundRect">
            <a:avLst/>
          </a:prstGeom>
          <a:ln w="31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a-I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با استفاده از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while</a:t>
            </a:r>
            <a:r>
              <a:rPr lang="fa-I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، برنامه </a:t>
            </a:r>
            <a:r>
              <a:rPr lang="fa-I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ای که پایه 13 دو بار چشمک بزند و سپس</a:t>
            </a:r>
            <a:r>
              <a:rPr lang="fa-I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، </a:t>
            </a:r>
            <a:r>
              <a:rPr lang="fa-I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به مدت 2 ثانیه خاموش باشد.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39DD52-A5D3-4D97-82A2-DDCCA53F5F9C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3319" name="Rectangle 4"/>
          <p:cNvSpPr>
            <a:spLocks noChangeArrowheads="1"/>
          </p:cNvSpPr>
          <p:nvPr/>
        </p:nvSpPr>
        <p:spPr bwMode="auto">
          <a:xfrm>
            <a:off x="542925" y="1860550"/>
            <a:ext cx="4752975" cy="4443413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847725" y="2089150"/>
            <a:ext cx="4143375" cy="39274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54075" y="3546475"/>
            <a:ext cx="4138613" cy="195263"/>
          </a:xfrm>
          <a:prstGeom prst="rect">
            <a:avLst/>
          </a:prstGeom>
          <a:solidFill>
            <a:srgbClr val="FFFF99"/>
          </a:solidFill>
          <a:ln w="9525">
            <a:solidFill>
              <a:srgbClr val="FFC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3322" name="Text Box 8"/>
          <p:cNvSpPr txBox="1">
            <a:spLocks noChangeArrowheads="1"/>
          </p:cNvSpPr>
          <p:nvPr/>
        </p:nvSpPr>
        <p:spPr bwMode="auto">
          <a:xfrm>
            <a:off x="1122363" y="2117725"/>
            <a:ext cx="4000500" cy="3694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300">
                <a:latin typeface="Courier New" panose="02070309020205020404" pitchFamily="49" charset="0"/>
                <a:cs typeface="Courier New" panose="02070309020205020404" pitchFamily="49" charset="0"/>
              </a:rPr>
              <a:t>void setup() {</a:t>
            </a:r>
          </a:p>
          <a:p>
            <a:pPr eaLnBrk="1" hangingPunct="1"/>
            <a:r>
              <a:rPr lang="en-US" sz="1300">
                <a:latin typeface="Courier New" panose="02070309020205020404" pitchFamily="49" charset="0"/>
                <a:cs typeface="Courier New" panose="02070309020205020404" pitchFamily="49" charset="0"/>
              </a:rPr>
              <a:t>	pinMode(13, OUTPUT);</a:t>
            </a:r>
          </a:p>
          <a:p>
            <a:pPr eaLnBrk="1" hangingPunct="1"/>
            <a:r>
              <a:rPr lang="en-US" sz="130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/>
            <a:r>
              <a:rPr lang="en-US" sz="130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eaLnBrk="1" hangingPunct="1"/>
            <a:r>
              <a:rPr lang="en-US" sz="1300">
                <a:latin typeface="Courier New" panose="02070309020205020404" pitchFamily="49" charset="0"/>
                <a:cs typeface="Courier New" panose="02070309020205020404" pitchFamily="49" charset="0"/>
              </a:rPr>
              <a:t>void loop() {</a:t>
            </a:r>
          </a:p>
          <a:p>
            <a:pPr eaLnBrk="1" hangingPunct="1"/>
            <a:r>
              <a:rPr lang="en-US" sz="1300">
                <a:latin typeface="Courier New" panose="02070309020205020404" pitchFamily="49" charset="0"/>
                <a:cs typeface="Courier New" panose="02070309020205020404" pitchFamily="49" charset="0"/>
              </a:rPr>
              <a:t>	int count = 0;</a:t>
            </a:r>
          </a:p>
          <a:p>
            <a:pPr eaLnBrk="1" hangingPunct="1"/>
            <a:r>
              <a:rPr lang="en-US" sz="13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eaLnBrk="1" hangingPunct="1"/>
            <a:r>
              <a:rPr lang="en-US" sz="1300">
                <a:latin typeface="Courier New" panose="02070309020205020404" pitchFamily="49" charset="0"/>
                <a:cs typeface="Courier New" panose="02070309020205020404" pitchFamily="49" charset="0"/>
              </a:rPr>
              <a:t>	while(count &lt; 2)</a:t>
            </a:r>
          </a:p>
          <a:p>
            <a:pPr eaLnBrk="1" hangingPunct="1"/>
            <a:r>
              <a:rPr lang="en-US" sz="1300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eaLnBrk="1" hangingPunct="1"/>
            <a:r>
              <a:rPr lang="en-US" sz="1300">
                <a:latin typeface="Courier New" panose="02070309020205020404" pitchFamily="49" charset="0"/>
                <a:cs typeface="Courier New" panose="02070309020205020404" pitchFamily="49" charset="0"/>
              </a:rPr>
              <a:t>		digitalWrite(13, HIGH);</a:t>
            </a:r>
          </a:p>
          <a:p>
            <a:pPr eaLnBrk="1" hangingPunct="1"/>
            <a:r>
              <a:rPr lang="en-US" sz="1300">
                <a:latin typeface="Courier New" panose="02070309020205020404" pitchFamily="49" charset="0"/>
                <a:cs typeface="Courier New" panose="02070309020205020404" pitchFamily="49" charset="0"/>
              </a:rPr>
              <a:t>		delay(500);</a:t>
            </a:r>
          </a:p>
          <a:p>
            <a:pPr eaLnBrk="1" hangingPunct="1"/>
            <a:r>
              <a:rPr lang="en-US" sz="1300">
                <a:latin typeface="Courier New" panose="02070309020205020404" pitchFamily="49" charset="0"/>
                <a:cs typeface="Courier New" panose="02070309020205020404" pitchFamily="49" charset="0"/>
              </a:rPr>
              <a:t>		digitalWrite(13, LOW);</a:t>
            </a:r>
          </a:p>
          <a:p>
            <a:pPr eaLnBrk="1" hangingPunct="1"/>
            <a:r>
              <a:rPr lang="en-US" sz="1300">
                <a:latin typeface="Courier New" panose="02070309020205020404" pitchFamily="49" charset="0"/>
                <a:cs typeface="Courier New" panose="02070309020205020404" pitchFamily="49" charset="0"/>
              </a:rPr>
              <a:t>		delay(500);</a:t>
            </a:r>
          </a:p>
          <a:p>
            <a:pPr eaLnBrk="1" hangingPunct="1"/>
            <a:r>
              <a:rPr lang="en-US" sz="1300">
                <a:latin typeface="Courier New" panose="02070309020205020404" pitchFamily="49" charset="0"/>
                <a:cs typeface="Courier New" panose="02070309020205020404" pitchFamily="49" charset="0"/>
              </a:rPr>
              <a:t>		count = count + 1;</a:t>
            </a:r>
          </a:p>
          <a:p>
            <a:pPr eaLnBrk="1" hangingPunct="1"/>
            <a:r>
              <a:rPr lang="en-US" sz="130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eaLnBrk="1" hangingPunct="1"/>
            <a:r>
              <a:rPr lang="en-US" sz="13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eaLnBrk="1" hangingPunct="1"/>
            <a:r>
              <a:rPr lang="en-US" sz="1300">
                <a:latin typeface="Courier New" panose="02070309020205020404" pitchFamily="49" charset="0"/>
                <a:cs typeface="Courier New" panose="02070309020205020404" pitchFamily="49" charset="0"/>
              </a:rPr>
              <a:t>	delay(1500);</a:t>
            </a:r>
          </a:p>
          <a:p>
            <a:pPr eaLnBrk="1" hangingPunct="1"/>
            <a:r>
              <a:rPr lang="en-US" sz="130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3323" name="Line 9"/>
          <p:cNvSpPr>
            <a:spLocks noChangeShapeType="1"/>
          </p:cNvSpPr>
          <p:nvPr/>
        </p:nvSpPr>
        <p:spPr bwMode="auto">
          <a:xfrm flipV="1">
            <a:off x="847725" y="18605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10"/>
          <p:cNvSpPr>
            <a:spLocks noChangeShapeType="1"/>
          </p:cNvSpPr>
          <p:nvPr/>
        </p:nvSpPr>
        <p:spPr bwMode="auto">
          <a:xfrm>
            <a:off x="542925" y="208915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5" name="TextBox 11"/>
          <p:cNvSpPr txBox="1">
            <a:spLocks noChangeArrowheads="1"/>
          </p:cNvSpPr>
          <p:nvPr/>
        </p:nvSpPr>
        <p:spPr bwMode="auto">
          <a:xfrm>
            <a:off x="5700713" y="2312988"/>
            <a:ext cx="8969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/>
              <a:t>count: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430750" y="2389799"/>
            <a:ext cx="800100" cy="259080"/>
          </a:xfrm>
          <a:prstGeom prst="rect">
            <a:avLst/>
          </a:prstGeom>
          <a:solidFill>
            <a:srgbClr val="CCFF99"/>
          </a:solidFill>
          <a:ln>
            <a:noFill/>
          </a:ln>
          <a:effectLst>
            <a:innerShdw blurRad="50800" dist="381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430750" y="2389799"/>
            <a:ext cx="800100" cy="259080"/>
          </a:xfrm>
          <a:prstGeom prst="rect">
            <a:avLst/>
          </a:prstGeom>
          <a:solidFill>
            <a:srgbClr val="CCFF99"/>
          </a:solidFill>
          <a:ln>
            <a:noFill/>
          </a:ln>
          <a:effectLst>
            <a:innerShdw blurRad="50800" dist="381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430750" y="2389799"/>
            <a:ext cx="800100" cy="259080"/>
          </a:xfrm>
          <a:prstGeom prst="rect">
            <a:avLst/>
          </a:prstGeom>
          <a:solidFill>
            <a:srgbClr val="CCFF99"/>
          </a:solidFill>
          <a:ln>
            <a:noFill/>
          </a:ln>
          <a:effectLst>
            <a:innerShdw blurRad="50800" dist="381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335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8263" y="3814763"/>
            <a:ext cx="847725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21438" y="3811588"/>
            <a:ext cx="849312" cy="75565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0 L -0.00039 0.0592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29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9 0.05926 L -0.00039 0.08727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1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9 0.08727 L -0.00026 0.11667 " pathEditMode="relative" rAng="0" ptsTypes="AA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26 0.11667 L -0.00078 0.14606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15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8 0.14606 L -0.00039 0.17384 " pathEditMode="relative" rAng="0" ptsTypes="AA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13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64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4 0.17384 L -3.54167E-6 0 " pathEditMode="relative" rAng="0" ptsTypes="AA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8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path" presetSubtype="0" accel="50000" decel="5000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9 0.05926 L -0.00039 0.05926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2" presetClass="path" presetSubtype="0" accel="50000" decel="5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9 0.05926 L -0.00039 0.08727 " pathEditMode="relative" rAng="0" ptsTypes="AA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1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path" presetSubtype="0" accel="50000" decel="5000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9 0.08727 L -0.00026 0.11667 " pathEditMode="relative" rAng="0" ptsTypes="AA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15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2" presetClass="path" presetSubtype="0" accel="50000" decel="5000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26 0.11667 L -0.00078 0.14606 " pathEditMode="relative" rAng="0" ptsTypes="AA">
                                      <p:cBhvr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13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path" presetSubtype="0" accel="50000" decel="50000" fill="hold" grpId="1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8 0.14606 L -0.00039 0.17385 " pathEditMode="relative" rAng="0" ptsTypes="AA">
                                      <p:cBhvr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64" presetClass="path" presetSubtype="0" accel="50000" decel="50000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9 0.17384 L -3.75E-6 0 " pathEditMode="relative" rAng="0" ptsTypes="AA">
                                      <p:cBhvr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-87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path" presetSubtype="0" accel="50000" decel="50000" fill="hold" grpId="1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0 L 0.00013 0.25972 " pathEditMode="relative" rAng="0" ptsTypes="AA">
                                      <p:cBhvr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9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8" grpId="2" animBg="1"/>
      <p:bldP spid="8" grpId="3" animBg="1"/>
      <p:bldP spid="8" grpId="4" animBg="1"/>
      <p:bldP spid="8" grpId="5" animBg="1"/>
      <p:bldP spid="8" grpId="6" animBg="1"/>
      <p:bldP spid="8" grpId="7" animBg="1"/>
      <p:bldP spid="8" grpId="8" animBg="1"/>
      <p:bldP spid="8" grpId="9" animBg="1"/>
      <p:bldP spid="8" grpId="10" animBg="1"/>
      <p:bldP spid="8" grpId="11" animBg="1"/>
      <p:bldP spid="8" grpId="1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a-I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با استفاده از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while</a:t>
            </a:r>
            <a:r>
              <a:rPr lang="fa-I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برنامه ای بنویسید که حاصل جمع اعداد بین 0 تا 20 را محاسبه کند</a:t>
            </a:r>
            <a:r>
              <a:rPr lang="fa-I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623667-1204-448C-8A26-0A524D8FB8C4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69925" y="2692400"/>
            <a:ext cx="851217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int sum = 0;  //</a:t>
            </a:r>
            <a:r>
              <a:rPr lang="fa-IR" sz="1600" b="1">
                <a:latin typeface="Courier New" panose="02070309020205020404" pitchFamily="49" charset="0"/>
                <a:cs typeface="Courier New" panose="02070309020205020404" pitchFamily="49" charset="0"/>
              </a:rPr>
              <a:t>حاوی مقدار حاصل جمع اعداد خواهد بود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int n = 0;  //</a:t>
            </a:r>
            <a:r>
              <a:rPr lang="fa-IR" sz="1600" b="1">
                <a:latin typeface="Courier New" panose="02070309020205020404" pitchFamily="49" charset="0"/>
                <a:cs typeface="Courier New" panose="02070309020205020404" pitchFamily="49" charset="0"/>
              </a:rPr>
              <a:t>حاوی اعداد 0 تا 20 خواهد شد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eaLnBrk="1" hangingPunct="1"/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while(n &lt;= 20)</a:t>
            </a:r>
          </a:p>
          <a:p>
            <a:pPr eaLnBrk="1" hangingPunct="1"/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eaLnBrk="1" hangingPunct="1"/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	sum = sum + n; //</a:t>
            </a:r>
            <a:r>
              <a:rPr lang="fa-IR" sz="1600" b="1">
                <a:latin typeface="Courier New" panose="02070309020205020404" pitchFamily="49" charset="0"/>
                <a:cs typeface="Courier New" panose="02070309020205020404" pitchFamily="49" charset="0"/>
              </a:rPr>
              <a:t>به حاصل جمع قبلی، مقدار جدید را اضافه کن 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	n = n + 1;  	//</a:t>
            </a:r>
            <a:r>
              <a:rPr lang="fa-IR" sz="1600" b="1">
                <a:latin typeface="Courier New" panose="02070309020205020404" pitchFamily="49" charset="0"/>
                <a:cs typeface="Courier New" panose="02070309020205020404" pitchFamily="49" charset="0"/>
              </a:rPr>
              <a:t>مقدار آن را یکی زیاد کن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} </a:t>
            </a:r>
          </a:p>
          <a:p>
            <a:pPr eaLnBrk="1" hangingPunct="1"/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a-I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با استفاده از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while</a:t>
            </a:r>
            <a:r>
              <a:rPr lang="fa-I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برنامه ای بنویسید که حاصل جمع </a:t>
            </a:r>
            <a:r>
              <a:rPr lang="fa-I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اعداد</a:t>
            </a:r>
            <a:r>
              <a:rPr lang="fa-I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a-I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فرد </a:t>
            </a:r>
            <a:r>
              <a:rPr lang="fa-I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بین 1 تا 19 را محاسبه کند.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A544AC-36B3-4271-8FCB-5AEE238888F2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88988" y="2513013"/>
            <a:ext cx="7427912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int sum = 0; //</a:t>
            </a:r>
            <a:r>
              <a:rPr lang="fa-IR" sz="1600" b="1">
                <a:latin typeface="Courier New" panose="02070309020205020404" pitchFamily="49" charset="0"/>
                <a:cs typeface="Courier New" panose="02070309020205020404" pitchFamily="49" charset="0"/>
              </a:rPr>
              <a:t>حاوی مقدار حاصل جمع اعداد خواهد بود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int n = </a:t>
            </a:r>
            <a:r>
              <a:rPr lang="fa-IR" sz="1600" b="1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;  //</a:t>
            </a:r>
            <a:r>
              <a:rPr lang="fa-IR" sz="1600" b="1">
                <a:latin typeface="Courier New" panose="02070309020205020404" pitchFamily="49" charset="0"/>
                <a:cs typeface="Courier New" panose="02070309020205020404" pitchFamily="49" charset="0"/>
              </a:rPr>
              <a:t>حاوی اعداد 1 تا 19 خواهد شد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eaLnBrk="1" hangingPunct="1"/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while(n &lt;= </a:t>
            </a:r>
            <a:r>
              <a:rPr lang="fa-IR" sz="1600" b="1">
                <a:latin typeface="Courier New" panose="02070309020205020404" pitchFamily="49" charset="0"/>
                <a:cs typeface="Courier New" panose="02070309020205020404" pitchFamily="49" charset="0"/>
              </a:rPr>
              <a:t>19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eaLnBrk="1" hangingPunct="1"/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eaLnBrk="1" hangingPunct="1"/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	sum = sum + n;</a:t>
            </a:r>
          </a:p>
          <a:p>
            <a:pPr eaLnBrk="1" hangingPunct="1"/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	n = n + </a:t>
            </a:r>
            <a:r>
              <a:rPr lang="fa-IR" sz="1600" b="1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; 	//</a:t>
            </a:r>
            <a:r>
              <a:rPr lang="fa-IR" sz="1600" b="1">
                <a:latin typeface="Courier New" panose="02070309020205020404" pitchFamily="49" charset="0"/>
                <a:cs typeface="Courier New" panose="02070309020205020404" pitchFamily="49" charset="0"/>
              </a:rPr>
              <a:t>مقدار آن را دو تا زیاد کن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} </a:t>
            </a:r>
          </a:p>
          <a:p>
            <a:pPr eaLnBrk="1" hangingPunct="1"/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a-I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برنامه ای بنویسید که به ترتیب پایه های 10 تا 13 روشن شوند</a:t>
            </a:r>
            <a:r>
              <a:rPr lang="fa-I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fa-I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سپس به ترتیب پایه های 10 تا 13 خاموش شوند.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6387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831513" y="1693863"/>
            <a:ext cx="904875" cy="158115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B80351-34B1-4ACD-A1DF-AE586F42BDBE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28675" y="1501775"/>
            <a:ext cx="5237163" cy="544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void setup() {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int num = 10;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while(num &lt;= 13)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	pinMode(num, OUTPUT);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	num = num + 1;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void loop() {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int num;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num = 10;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while(num &lt;= 13)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	digitalWrite(num, HIGH);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	delay(1000);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	num = num + 1;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num = 10;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while(num &lt;= 13)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	digitalWrite(num, LOW);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	delay(1000);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	num = num + 1;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/>
            <a:endParaRPr lang="en-US" sz="12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a-I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برنامه ای بنویسید که به ترتیب پایه های 10 تا 13 روشن شوند. سپس به ترتیب پایه </a:t>
            </a:r>
            <a:r>
              <a:rPr lang="fa-I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های 13 تا 10 </a:t>
            </a:r>
            <a:r>
              <a:rPr lang="fa-I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خاموش شوند.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7411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831513" y="1697038"/>
            <a:ext cx="901700" cy="15748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126216-DB75-4402-A6A0-83E44466D0C8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23913" y="1481138"/>
            <a:ext cx="6735762" cy="526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void setup() {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int num = 10;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while(num &lt;= 13)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	pinMode(num, OUTPUT);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	num = num + 1;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void loop() {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int num;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num = 10;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while(num &lt;= 13)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	digitalWrite(num, HIGH);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	delay(1000);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	num = num + 1;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num = 13;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while(num &gt;= 10)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	digitalWrite(num, LOW);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	delay(1000);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	num = num - 1;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eaLnBrk="1" hangingPunct="1"/>
            <a:r>
              <a:rPr lang="en-US" sz="12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Chap6_loop</Template>
  <TotalTime>0</TotalTime>
  <Words>406</Words>
  <Application>Microsoft Office PowerPoint</Application>
  <PresentationFormat>Widescreen</PresentationFormat>
  <Paragraphs>240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Calibri</vt:lpstr>
      <vt:lpstr>Arial</vt:lpstr>
      <vt:lpstr>Calibri Light</vt:lpstr>
      <vt:lpstr>Times New Roman</vt:lpstr>
      <vt:lpstr>Consolas</vt:lpstr>
      <vt:lpstr>Tahoma</vt:lpstr>
      <vt:lpstr>Courier New</vt:lpstr>
      <vt:lpstr>Retrospect</vt:lpstr>
      <vt:lpstr>آشنایی با حلقه های تکرار فصل شش</vt:lpstr>
      <vt:lpstr>برنامه ای که پایه 13 دو بار چشمک بزند و سپس، پایه 13 به مدت 2 ثانیه خاموش باشد. </vt:lpstr>
      <vt:lpstr>دستور while</vt:lpstr>
      <vt:lpstr>نمونه ای از حلقه while</vt:lpstr>
      <vt:lpstr>با استفاده از while، برنامه ای که پایه 13 دو بار چشمک بزند و سپس، به مدت 2 ثانیه خاموش باشد.</vt:lpstr>
      <vt:lpstr>با استفاده از while برنامه ای بنویسید که حاصل جمع اعداد بین 0 تا 20 را محاسبه کند.</vt:lpstr>
      <vt:lpstr>با استفاده از while برنامه ای بنویسید که حاصل جمع اعداد فرد بین 1 تا 19 را محاسبه کند.</vt:lpstr>
      <vt:lpstr>برنامه ای بنویسید که به ترتیب پایه های 10 تا 13 روشن شوند. سپس به ترتیب پایه های 10 تا 13 خاموش شوند.</vt:lpstr>
      <vt:lpstr>برنامه ای بنویسید که به ترتیب پایه های 10 تا 13 روشن شوند. سپس به ترتیب پایه های 13 تا 10 خاموش شوند.</vt:lpstr>
      <vt:lpstr>4 تا کلید، به پایه های 4 تا 7 متصل کرده ایم. برنامه ای بنویسید که بشمارد که چند تا از این کلیدها فشرده شده اند. سپس به تعداد کلیدهایی که فشرده هستند، پایه 13 چشمک بزند و سپس 5 ثانیه صبر کند و مجدداً تعداد کلیدهای فشرده شده را بشمارد و مراحل فوق تکرار شود.</vt:lpstr>
      <vt:lpstr>دستور for</vt:lpstr>
      <vt:lpstr>با استفاده از for برنامه ای بنویسید که حاصل جمع اعداد بین 0 تا 20 را محاسبه کند.</vt:lpstr>
      <vt:lpstr>با استفاده از for برنامه ای بنویسید که حاصل جمع اعداد بین 12 تا 32 را محاسبه کند.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آشنایی با حلقه های تکرار فصل شش</dc:title>
  <dc:creator>omid arzi</dc:creator>
  <cp:keywords>while; for; loop; حلقه; Arduino;تکرار</cp:keywords>
  <cp:lastModifiedBy>omid arzi</cp:lastModifiedBy>
  <cp:revision>1</cp:revision>
  <dcterms:created xsi:type="dcterms:W3CDTF">2022-02-03T14:51:31Z</dcterms:created>
  <dcterms:modified xsi:type="dcterms:W3CDTF">2022-02-03T14:51:45Z</dcterms:modified>
  <cp:category>Arduino;programming;loop</cp:category>
</cp:coreProperties>
</file>