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sldIdLst>
    <p:sldId id="262" r:id="rId2"/>
    <p:sldId id="260" r:id="rId3"/>
    <p:sldId id="257" r:id="rId4"/>
    <p:sldId id="258" r:id="rId5"/>
    <p:sldId id="259" r:id="rId6"/>
    <p:sldId id="256" r:id="rId7"/>
    <p:sldId id="261" r:id="rId8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DF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63" d="100"/>
          <a:sy n="63" d="100"/>
        </p:scale>
        <p:origin x="7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8B22980-8774-44D6-BF6D-7034FCD052BB}" type="datetimeFigureOut">
              <a:rPr lang="fa-IR" smtClean="0"/>
              <a:pPr/>
              <a:t>06/25/1443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F74F2B0-7517-49FC-8793-9DCFC1A15CB9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97560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4F2B0-7517-49FC-8793-9DCFC1A15CB9}" type="slidenum">
              <a:rPr lang="fa-IR" smtClean="0"/>
              <a:pPr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4651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4F2B0-7517-49FC-8793-9DCFC1A15CB9}" type="slidenum">
              <a:rPr lang="fa-IR" smtClean="0"/>
              <a:pPr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31693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4F2B0-7517-49FC-8793-9DCFC1A15CB9}" type="slidenum">
              <a:rPr lang="fa-IR" smtClean="0"/>
              <a:pPr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83826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4F2B0-7517-49FC-8793-9DCFC1A15CB9}" type="slidenum">
              <a:rPr lang="fa-IR" smtClean="0"/>
              <a:pPr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27695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4F2B0-7517-49FC-8793-9DCFC1A15CB9}" type="slidenum">
              <a:rPr lang="fa-IR" smtClean="0"/>
              <a:pPr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577078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74F2B0-7517-49FC-8793-9DCFC1A15CB9}" type="slidenum">
              <a:rPr lang="fa-IR" smtClean="0"/>
              <a:pPr/>
              <a:t>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93447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78D7B-4C65-44B9-B29B-F9D37410BBF0}" type="datetime8">
              <a:rPr lang="fa-IR" smtClean="0"/>
              <a:pPr/>
              <a:t>ژانويه 28، 22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29E87-5798-4A95-8A5C-C0CDD60CFFF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D2380-BAC6-45F1-9085-ABCB01C7A103}" type="datetime8">
              <a:rPr lang="fa-IR" smtClean="0"/>
              <a:pPr/>
              <a:t>ژانويه 28، 22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29E87-5798-4A95-8A5C-C0CDD60CFFF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6EBA0-8E97-47CA-858E-D63F9EC61339}" type="datetime8">
              <a:rPr lang="fa-IR" smtClean="0"/>
              <a:pPr/>
              <a:t>ژانويه 28، 22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29E87-5798-4A95-8A5C-C0CDD60CFFF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D584-C93C-47E4-B045-5F211AB9A020}" type="datetime8">
              <a:rPr lang="fa-IR" smtClean="0"/>
              <a:pPr/>
              <a:t>ژانويه 28، 22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29E87-5798-4A95-8A5C-C0CDD60CFFF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0381E-02BF-4321-A96D-587197E4AC33}" type="datetime8">
              <a:rPr lang="fa-IR" smtClean="0"/>
              <a:pPr/>
              <a:t>ژانويه 28، 22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29E87-5798-4A95-8A5C-C0CDD60CFFF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1E1FC-C88B-4E43-948D-A0719D2467B9}" type="datetime8">
              <a:rPr lang="fa-IR" smtClean="0"/>
              <a:pPr/>
              <a:t>ژانويه 28، 22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29E87-5798-4A95-8A5C-C0CDD60CFFF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F61F5-3485-46BA-8ED2-A92A67DFBB42}" type="datetime8">
              <a:rPr lang="fa-IR" smtClean="0"/>
              <a:pPr/>
              <a:t>ژانويه 28، 22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29E87-5798-4A95-8A5C-C0CDD60CFFF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1D2C-D438-4265-A4CC-A88E6874DD18}" type="datetime8">
              <a:rPr lang="fa-IR" smtClean="0"/>
              <a:pPr/>
              <a:t>ژانويه 28، 22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29E87-5798-4A95-8A5C-C0CDD60CFFF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37DA2-56FE-4501-9795-45681B238E70}" type="datetime8">
              <a:rPr lang="fa-IR" smtClean="0"/>
              <a:pPr/>
              <a:t>ژانويه 28، 22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29E87-5798-4A95-8A5C-C0CDD60CFFF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649F3-EB30-4A49-AA3A-58E84AAA589F}" type="datetime8">
              <a:rPr lang="fa-IR" smtClean="0"/>
              <a:pPr/>
              <a:t>ژانويه 28، 22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29E87-5798-4A95-8A5C-C0CDD60CFFF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9929D-75AA-4268-A95E-A65312EDD82D}" type="datetime8">
              <a:rPr lang="fa-IR" smtClean="0"/>
              <a:pPr/>
              <a:t>ژانويه 28، 22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29E87-5798-4A95-8A5C-C0CDD60CFFF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028FE-D51D-4B1B-A14D-7D1F6900D900}" type="datetime8">
              <a:rPr lang="fa-IR" smtClean="0"/>
              <a:pPr/>
              <a:t>ژانويه 28، 22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29E87-5798-4A95-8A5C-C0CDD60CFFFF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  <a:alpha val="6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moder system\Desktop\Pink-Floyd-Dark-Side-Of-The-Moon-Album-Cover.jpg"/>
          <p:cNvPicPr>
            <a:picLocks noChangeAspect="1" noChangeArrowheads="1"/>
          </p:cNvPicPr>
          <p:nvPr/>
        </p:nvPicPr>
        <p:blipFill>
          <a:blip r:embed="rId2">
            <a:lum bright="10000" contrast="40000"/>
          </a:blip>
          <a:srcRect/>
          <a:stretch>
            <a:fillRect/>
          </a:stretch>
        </p:blipFill>
        <p:spPr bwMode="auto">
          <a:xfrm>
            <a:off x="2571736" y="2071678"/>
            <a:ext cx="3714776" cy="2357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Rectangle 5"/>
          <p:cNvSpPr/>
          <p:nvPr/>
        </p:nvSpPr>
        <p:spPr>
          <a:xfrm>
            <a:off x="2214546" y="357166"/>
            <a:ext cx="4572000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آموزش علوم تجربی</a:t>
            </a:r>
          </a:p>
          <a:p>
            <a:pPr algn="ctr">
              <a:defRPr/>
            </a:pPr>
            <a:r>
              <a:rPr lang="fa-IR" b="1" dirty="0" smtClean="0">
                <a:solidFill>
                  <a:srgbClr val="FF0000"/>
                </a:solidFill>
                <a:cs typeface="B Titr" pitchFamily="2" charset="-78"/>
              </a:rPr>
              <a:t>پایه هشتم </a:t>
            </a:r>
          </a:p>
          <a:p>
            <a:pPr algn="ctr">
              <a:defRPr/>
            </a:pPr>
            <a:r>
              <a:rPr lang="fa-IR" b="1" dirty="0" smtClean="0">
                <a:solidFill>
                  <a:srgbClr val="00B050"/>
                </a:solidFill>
                <a:cs typeface="B Titr" pitchFamily="2" charset="-78"/>
              </a:rPr>
              <a:t>تهیه کننده: نرگس دهقانیان</a:t>
            </a:r>
          </a:p>
          <a:p>
            <a:pPr algn="ctr">
              <a:defRPr/>
            </a:pP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ناحیه یک </a:t>
            </a:r>
          </a:p>
          <a:p>
            <a:pPr algn="ctr">
              <a:defRPr/>
            </a:pPr>
            <a:r>
              <a:rPr lang="fa-IR" b="1" dirty="0" smtClean="0">
                <a:solidFill>
                  <a:srgbClr val="002060"/>
                </a:solidFill>
                <a:cs typeface="B Titr" pitchFamily="2" charset="-78"/>
              </a:rPr>
              <a:t>آموزش و پرورش اهواز</a:t>
            </a:r>
            <a:endParaRPr lang="en-US" b="1" dirty="0">
              <a:solidFill>
                <a:srgbClr val="002060"/>
              </a:solidFill>
              <a:cs typeface="B Titr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43042" y="3643314"/>
            <a:ext cx="5537093" cy="1446550"/>
          </a:xfrm>
          <a:prstGeom prst="rect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txBody>
          <a:bodyPr wrap="none" rtlCol="1">
            <a:spAutoFit/>
          </a:bodyPr>
          <a:lstStyle/>
          <a:p>
            <a:r>
              <a:rPr lang="fa-IR" sz="8800" dirty="0" smtClean="0">
                <a:solidFill>
                  <a:schemeClr val="bg1"/>
                </a:solidFill>
                <a:cs typeface="B Titr" pitchFamily="2" charset="-78"/>
                <a:sym typeface="Wingdings" pitchFamily="2" charset="2"/>
              </a:rPr>
              <a:t>« </a:t>
            </a:r>
            <a:r>
              <a:rPr lang="fa-IR" sz="8800" dirty="0" smtClean="0">
                <a:solidFill>
                  <a:schemeClr val="bg1"/>
                </a:solidFill>
                <a:cs typeface="B Titr" pitchFamily="2" charset="-78"/>
              </a:rPr>
              <a:t>شکست نور»</a:t>
            </a:r>
            <a:endParaRPr lang="fa-IR" sz="8800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16" y="1285860"/>
            <a:ext cx="7143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fa-IR" dirty="0"/>
          </a:p>
        </p:txBody>
      </p:sp>
      <p:sp>
        <p:nvSpPr>
          <p:cNvPr id="17" name="Rectangle 16"/>
          <p:cNvSpPr/>
          <p:nvPr/>
        </p:nvSpPr>
        <p:spPr>
          <a:xfrm>
            <a:off x="1928794" y="5286388"/>
            <a:ext cx="51150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cs typeface="B Titr" pitchFamily="2" charset="-78"/>
              </a:rPr>
              <a:t>www.hamraft.blogfa.com</a:t>
            </a:r>
            <a:endParaRPr lang="en-US" sz="3600" b="1" dirty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77029" y="500042"/>
            <a:ext cx="3393878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fa-IR" dirty="0" smtClean="0">
                <a:cs typeface="B Titr" pitchFamily="2" charset="-78"/>
              </a:rPr>
              <a:t>هدف کلی : آشنایی با پدیده شکست نور </a:t>
            </a:r>
            <a:endParaRPr lang="fa-IR" dirty="0">
              <a:cs typeface="B 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0034" y="2000240"/>
            <a:ext cx="8215370" cy="26776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fa-IR" sz="2400" dirty="0" smtClean="0">
                <a:cs typeface="B Titr" pitchFamily="2" charset="-78"/>
              </a:rPr>
              <a:t>هدف های رفتاری : </a:t>
            </a:r>
          </a:p>
          <a:p>
            <a:r>
              <a:rPr lang="fa-IR" sz="2400" dirty="0" smtClean="0">
                <a:cs typeface="B Titr" pitchFamily="2" charset="-78"/>
              </a:rPr>
              <a:t> </a:t>
            </a:r>
          </a:p>
          <a:p>
            <a:r>
              <a:rPr lang="fa-IR" sz="2400" dirty="0" smtClean="0">
                <a:cs typeface="B Titr" pitchFamily="2" charset="-78"/>
              </a:rPr>
              <a:t>1- با انجام یک آزمایش ساده پدیده ی شکست نور را نشان می دهند .</a:t>
            </a:r>
          </a:p>
          <a:p>
            <a:endParaRPr lang="fa-IR" sz="2400" dirty="0" smtClean="0">
              <a:cs typeface="B Titr" pitchFamily="2" charset="-78"/>
            </a:endParaRPr>
          </a:p>
          <a:p>
            <a:r>
              <a:rPr lang="fa-IR" sz="2400" dirty="0" smtClean="0">
                <a:cs typeface="B Titr" pitchFamily="2" charset="-78"/>
              </a:rPr>
              <a:t> 2- وسایل نوری که باعث شکست نور می شوندرا نام می برند .</a:t>
            </a:r>
          </a:p>
          <a:p>
            <a:endParaRPr lang="fa-IR" sz="2400" dirty="0" smtClean="0">
              <a:cs typeface="B Titr" pitchFamily="2" charset="-78"/>
            </a:endParaRPr>
          </a:p>
          <a:p>
            <a:r>
              <a:rPr lang="fa-IR" sz="2400" dirty="0" smtClean="0">
                <a:cs typeface="B Titr" pitchFamily="2" charset="-78"/>
              </a:rPr>
              <a:t>3- با رسم شکل تجزیه ی نور به وسیله ی منشور را نشان می دهند .</a:t>
            </a:r>
            <a:endParaRPr lang="fa-IR" sz="2400" dirty="0">
              <a:cs typeface="B Titr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71393" y="2071678"/>
            <a:ext cx="23262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1400" dirty="0" smtClean="0">
                <a:solidFill>
                  <a:srgbClr val="FF0000"/>
                </a:solidFill>
                <a:cs typeface="B Titr" pitchFamily="2" charset="-78"/>
              </a:rPr>
              <a:t>دانش آموزان پس از پایان درس </a:t>
            </a:r>
            <a:r>
              <a:rPr lang="fa-IR" sz="1400" dirty="0" smtClean="0">
                <a:cs typeface="B Titr" pitchFamily="2" charset="-78"/>
              </a:rPr>
              <a:t>: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n 1"/>
          <p:cNvSpPr/>
          <p:nvPr/>
        </p:nvSpPr>
        <p:spPr>
          <a:xfrm>
            <a:off x="1071538" y="2428868"/>
            <a:ext cx="1571636" cy="1571636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ln>
                <a:solidFill>
                  <a:srgbClr val="FFFF00"/>
                </a:solidFill>
              </a:ln>
              <a:solidFill>
                <a:srgbClr val="FFFF0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4" name="Can 13"/>
          <p:cNvSpPr/>
          <p:nvPr/>
        </p:nvSpPr>
        <p:spPr>
          <a:xfrm>
            <a:off x="1071538" y="1214422"/>
            <a:ext cx="1571636" cy="1571636"/>
          </a:xfrm>
          <a:prstGeom prst="ca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 dirty="0">
              <a:ln>
                <a:solidFill>
                  <a:srgbClr val="FFFF00"/>
                </a:solidFill>
              </a:ln>
              <a:solidFill>
                <a:srgbClr val="FFFF00"/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rot="16200000" flipH="1">
            <a:off x="633980" y="1509104"/>
            <a:ext cx="1910965" cy="892973"/>
          </a:xfrm>
          <a:prstGeom prst="line">
            <a:avLst/>
          </a:prstGeom>
          <a:ln w="165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1643041" y="3214687"/>
            <a:ext cx="1000133" cy="428627"/>
          </a:xfrm>
          <a:prstGeom prst="line">
            <a:avLst/>
          </a:prstGeom>
          <a:ln w="165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357554" y="3429000"/>
            <a:ext cx="4572000" cy="18158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fa-IR" sz="2800" dirty="0" smtClean="0">
                <a:cs typeface="B Titr" pitchFamily="2" charset="-78"/>
              </a:rPr>
              <a:t>وقتی که نوربه صورت</a:t>
            </a:r>
            <a:r>
              <a:rPr lang="fa-IR" sz="2800" dirty="0" smtClean="0">
                <a:solidFill>
                  <a:srgbClr val="FF0000"/>
                </a:solidFill>
                <a:cs typeface="B Titr" pitchFamily="2" charset="-78"/>
              </a:rPr>
              <a:t> مایل </a:t>
            </a:r>
            <a:r>
              <a:rPr lang="fa-IR" sz="2800" dirty="0" smtClean="0">
                <a:cs typeface="B Titr" pitchFamily="2" charset="-78"/>
              </a:rPr>
              <a:t>از یک محیط شفاف مثل آب وارد محیط شفاف دیگر مانند هوا شود</a:t>
            </a:r>
            <a:r>
              <a:rPr lang="fa-IR" sz="2800" dirty="0" smtClean="0">
                <a:solidFill>
                  <a:srgbClr val="FF0000"/>
                </a:solidFill>
                <a:cs typeface="B Titr" pitchFamily="2" charset="-78"/>
              </a:rPr>
              <a:t> شکسته </a:t>
            </a:r>
            <a:r>
              <a:rPr lang="fa-IR" sz="2800" dirty="0" smtClean="0">
                <a:cs typeface="B Titr" pitchFamily="2" charset="-78"/>
              </a:rPr>
              <a:t>می شود .</a:t>
            </a:r>
            <a:endParaRPr lang="fa-IR" sz="2800" dirty="0">
              <a:cs typeface="B Titr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00364" y="428604"/>
            <a:ext cx="550072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3600" dirty="0" smtClean="0">
                <a:cs typeface="B Titr" pitchFamily="2" charset="-78"/>
              </a:rPr>
              <a:t>چرا وقتی یک خط کش را در لیوان آب می گذاریم و به صورت مایل به آن نگاه می کنیم شکسته به نظر می آید ؟</a:t>
            </a:r>
            <a:endParaRPr lang="fa-IR" sz="3600" dirty="0">
              <a:cs typeface="B Titr" pitchFamily="2" charset="-78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14480" y="2428868"/>
            <a:ext cx="621509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3200" dirty="0" smtClean="0">
                <a:cs typeface="B Titr" pitchFamily="2" charset="-78"/>
              </a:rPr>
              <a:t>تحقیق کنید که چرا وقتی نور ازیک محیط به محیط دیگر می رود شکسته می شود ؟</a:t>
            </a:r>
            <a:endParaRPr lang="fa-IR" sz="3200" dirty="0">
              <a:cs typeface="B Titr" pitchFamily="2" charset="-78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71604" y="500042"/>
            <a:ext cx="6929486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a-IR" sz="2800" dirty="0" smtClean="0">
                <a:cs typeface="B Titr" pitchFamily="2" charset="-78"/>
              </a:rPr>
              <a:t>عدسی و منشور وسایلی از جنس شیشه یا پلاستیک شفاف هستند که نور ضمن عبور از آنها شکسته می شود .</a:t>
            </a:r>
            <a:endParaRPr lang="fa-IR" sz="2800" dirty="0">
              <a:cs typeface="B Titr" pitchFamily="2" charset="-78"/>
            </a:endParaRPr>
          </a:p>
        </p:txBody>
      </p:sp>
      <p:sp>
        <p:nvSpPr>
          <p:cNvPr id="5" name="Isosceles Triangle 4"/>
          <p:cNvSpPr/>
          <p:nvPr/>
        </p:nvSpPr>
        <p:spPr>
          <a:xfrm>
            <a:off x="928662" y="2071678"/>
            <a:ext cx="2928958" cy="2500330"/>
          </a:xfrm>
          <a:prstGeom prst="triangle">
            <a:avLst>
              <a:gd name="adj" fmla="val 49607"/>
            </a:avLst>
          </a:prstGeom>
          <a:ln w="69850"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noFill/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Flowchart: Sort 5"/>
          <p:cNvSpPr/>
          <p:nvPr/>
        </p:nvSpPr>
        <p:spPr>
          <a:xfrm>
            <a:off x="4929190" y="2071678"/>
            <a:ext cx="357190" cy="2643206"/>
          </a:xfrm>
          <a:prstGeom prst="flowChartSor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Flowchart: Collate 6"/>
          <p:cNvSpPr/>
          <p:nvPr/>
        </p:nvSpPr>
        <p:spPr>
          <a:xfrm>
            <a:off x="6429388" y="2214554"/>
            <a:ext cx="500066" cy="2357454"/>
          </a:xfrm>
          <a:prstGeom prst="flowChartCollate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00232" y="4857760"/>
            <a:ext cx="665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/>
              <a:t>منشور</a:t>
            </a:r>
            <a:endParaRPr lang="fa-IR" dirty="0"/>
          </a:p>
        </p:txBody>
      </p:sp>
      <p:sp>
        <p:nvSpPr>
          <p:cNvPr id="9" name="Rectangle 8"/>
          <p:cNvSpPr/>
          <p:nvPr/>
        </p:nvSpPr>
        <p:spPr>
          <a:xfrm>
            <a:off x="5500694" y="4786322"/>
            <a:ext cx="643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dirty="0" smtClean="0"/>
              <a:t>عدسی</a:t>
            </a:r>
            <a:endParaRPr lang="fa-I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2643174" y="1285860"/>
            <a:ext cx="2928958" cy="2500330"/>
          </a:xfrm>
          <a:prstGeom prst="triangle">
            <a:avLst>
              <a:gd name="adj" fmla="val 49607"/>
            </a:avLst>
          </a:prstGeom>
          <a:ln w="69850">
            <a:solidFill>
              <a:schemeClr val="bg1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ln>
                <a:solidFill>
                  <a:srgbClr val="FF0000"/>
                </a:solidFill>
              </a:ln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000100" y="2287580"/>
            <a:ext cx="2571768" cy="641354"/>
          </a:xfrm>
          <a:prstGeom prst="straightConnector1">
            <a:avLst/>
          </a:prstGeom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991109" y="1000108"/>
            <a:ext cx="93807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5400" dirty="0" smtClean="0">
                <a:solidFill>
                  <a:schemeClr val="bg1"/>
                </a:solidFill>
              </a:rPr>
              <a:t>هوا</a:t>
            </a:r>
            <a:endParaRPr lang="fa-IR" sz="54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14678" y="3857628"/>
            <a:ext cx="18213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dirty="0" smtClean="0">
                <a:solidFill>
                  <a:schemeClr val="bg1"/>
                </a:solidFill>
              </a:rPr>
              <a:t>منشورشیشه ای</a:t>
            </a:r>
            <a:r>
              <a:rPr lang="fa-IR" sz="3600" dirty="0" smtClean="0">
                <a:solidFill>
                  <a:schemeClr val="bg1"/>
                </a:solidFill>
              </a:rPr>
              <a:t> </a:t>
            </a:r>
            <a:endParaRPr lang="fa-IR" sz="3600" dirty="0">
              <a:solidFill>
                <a:schemeClr val="bg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500430" y="1428736"/>
            <a:ext cx="3071834" cy="857256"/>
          </a:xfrm>
          <a:prstGeom prst="line">
            <a:avLst/>
          </a:prstGeom>
          <a:ln w="539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500430" y="2357430"/>
            <a:ext cx="1214446" cy="1588"/>
          </a:xfrm>
          <a:prstGeom prst="straightConnector1">
            <a:avLst/>
          </a:prstGeom>
          <a:ln w="444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714876" y="2143116"/>
            <a:ext cx="3286148" cy="214314"/>
          </a:xfrm>
          <a:prstGeom prst="line">
            <a:avLst/>
          </a:prstGeom>
          <a:ln w="53975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643438" y="2357430"/>
            <a:ext cx="2571768" cy="357190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643438" y="2357430"/>
            <a:ext cx="2500330" cy="1857388"/>
          </a:xfrm>
          <a:prstGeom prst="straightConnector1">
            <a:avLst/>
          </a:prstGeom>
          <a:ln w="412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714876" y="2357430"/>
            <a:ext cx="2357454" cy="500066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714876" y="2357430"/>
            <a:ext cx="2286016" cy="642942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714876" y="2357430"/>
            <a:ext cx="2214578" cy="785818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714876" y="2357430"/>
            <a:ext cx="2071702" cy="928694"/>
          </a:xfrm>
          <a:prstGeom prst="straightConnector1">
            <a:avLst/>
          </a:prstGeom>
          <a:ln w="412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786314" y="2428868"/>
            <a:ext cx="1928826" cy="1071570"/>
          </a:xfrm>
          <a:prstGeom prst="straightConnector1">
            <a:avLst/>
          </a:prstGeom>
          <a:ln w="4445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214546" y="357166"/>
            <a:ext cx="55006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>
                <a:solidFill>
                  <a:schemeClr val="bg1"/>
                </a:solidFill>
                <a:cs typeface="B Titr" pitchFamily="2" charset="-78"/>
              </a:rPr>
              <a:t>نور ضمن عبور از منشور به هفت رنگ تجزیه می شود .چرا ؟</a:t>
            </a:r>
            <a:endParaRPr lang="fa-IR" dirty="0">
              <a:solidFill>
                <a:schemeClr val="bg1"/>
              </a:solidFill>
              <a:cs typeface="B Titr" pitchFamily="2" charset="-78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142976" y="5000636"/>
            <a:ext cx="7007046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fa-IR" sz="2800" dirty="0" smtClean="0">
                <a:solidFill>
                  <a:srgbClr val="00FF00"/>
                </a:solidFill>
                <a:cs typeface="B Titr" pitchFamily="2" charset="-78"/>
              </a:rPr>
              <a:t>چون میزان شکست رنگ های مختلف با هم فرق دارند . </a:t>
            </a:r>
            <a:endParaRPr lang="fa-IR" sz="2800" dirty="0">
              <a:solidFill>
                <a:srgbClr val="00FF00"/>
              </a:solidFill>
              <a:cs typeface="B Titr" pitchFamily="2" charset="-78"/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KINGW00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928662" y="2500306"/>
            <a:ext cx="7493736" cy="181588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a-IR" sz="2800" dirty="0" smtClean="0">
                <a:cs typeface="B Titr" pitchFamily="2" charset="-78"/>
              </a:rPr>
              <a:t>به کمک آب و آینه،  نور را تجزیه کنید : </a:t>
            </a:r>
          </a:p>
          <a:p>
            <a:r>
              <a:rPr lang="fa-IR" sz="2800" dirty="0" smtClean="0">
                <a:cs typeface="B Titr" pitchFamily="2" charset="-78"/>
              </a:rPr>
              <a:t>درون یک ظرف آب</a:t>
            </a:r>
          </a:p>
          <a:p>
            <a:r>
              <a:rPr lang="fa-IR" sz="2800" dirty="0" smtClean="0">
                <a:cs typeface="B Titr" pitchFamily="2" charset="-78"/>
              </a:rPr>
              <a:t> یک آینه ی تخت را جلوی نور آفتاب </a:t>
            </a:r>
          </a:p>
          <a:p>
            <a:r>
              <a:rPr lang="fa-IR" sz="2800" dirty="0" smtClean="0">
                <a:cs typeface="B Titr" pitchFamily="2" charset="-78"/>
              </a:rPr>
              <a:t>آنقدر جابجا کنید تا طیف نور روی دیوار بیفتد</a:t>
            </a:r>
            <a:endParaRPr lang="fa-IR" sz="2800" dirty="0">
              <a:cs typeface="B Titr" pitchFamily="2" charset="-78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نرگس دهقانیان - ناحیه یک اهواز </a:t>
            </a:r>
            <a:endParaRPr lang="fa-IR"/>
          </a:p>
        </p:txBody>
      </p:sp>
      <p:sp>
        <p:nvSpPr>
          <p:cNvPr id="5" name="Sun 4"/>
          <p:cNvSpPr/>
          <p:nvPr/>
        </p:nvSpPr>
        <p:spPr>
          <a:xfrm>
            <a:off x="285720" y="285728"/>
            <a:ext cx="1643074" cy="1571636"/>
          </a:xfrm>
          <a:prstGeom prst="su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TextBox 7"/>
          <p:cNvSpPr txBox="1"/>
          <p:nvPr/>
        </p:nvSpPr>
        <p:spPr>
          <a:xfrm>
            <a:off x="714348" y="857232"/>
            <a:ext cx="780983" cy="3693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none" rtlCol="1">
            <a:spAutoFit/>
          </a:bodyPr>
          <a:lstStyle/>
          <a:p>
            <a:r>
              <a:rPr lang="fa-IR" u="sng" dirty="0" smtClean="0">
                <a:solidFill>
                  <a:schemeClr val="tx2">
                    <a:lumMod val="10000"/>
                  </a:schemeClr>
                </a:solidFill>
                <a:cs typeface="2  Bardiya" pitchFamily="2" charset="-78"/>
              </a:rPr>
              <a:t>دهقانیان</a:t>
            </a:r>
            <a:endParaRPr lang="fa-IR" u="sng" dirty="0">
              <a:solidFill>
                <a:schemeClr val="tx2">
                  <a:lumMod val="10000"/>
                </a:schemeClr>
              </a:solidFill>
              <a:cs typeface="2  Bardiy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پاورپوینت آموزش شکست نور علوم هشتم ابتدایی</Template>
  <TotalTime>0</TotalTime>
  <Words>278</Words>
  <Application>Microsoft Office PowerPoint</Application>
  <PresentationFormat>On-screen Show (4:3)</PresentationFormat>
  <Paragraphs>43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2  Bardiya</vt:lpstr>
      <vt:lpstr>Arial</vt:lpstr>
      <vt:lpstr>B Titr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2022-01-28T11:52:07Z</dcterms:created>
  <dcterms:modified xsi:type="dcterms:W3CDTF">2022-01-28T11:52:34Z</dcterms:modified>
</cp:coreProperties>
</file>